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454"/>
            <a:ext cx="8752357" cy="2098226"/>
          </a:xfrm>
        </p:spPr>
        <p:txBody>
          <a:bodyPr/>
          <a:lstStyle/>
          <a:p>
            <a:r>
              <a:rPr lang="en-GB" sz="5400" dirty="0" smtClean="0"/>
              <a:t>Day performance similarities of multiple listed companies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their possible use for a day trading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5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Lame</a:t>
            </a:r>
            <a:r>
              <a:rPr lang="de-AT" dirty="0" smtClean="0"/>
              <a:t> Duck“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374468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Wipro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2"/>
            <a:ext cx="7432766" cy="49593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start</a:t>
            </a:r>
            <a:r>
              <a:rPr lang="de-AT" dirty="0" smtClean="0"/>
              <a:t>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gain</a:t>
            </a:r>
            <a:r>
              <a:rPr lang="de-AT" dirty="0" smtClean="0"/>
              <a:t> </a:t>
            </a:r>
            <a:r>
              <a:rPr lang="de-AT" dirty="0" err="1" smtClean="0"/>
              <a:t>since</a:t>
            </a:r>
            <a:r>
              <a:rPr lang="de-AT" dirty="0" smtClean="0"/>
              <a:t> 2016/7.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Horizontal </a:t>
            </a:r>
            <a:r>
              <a:rPr lang="de-AT" dirty="0" err="1" smtClean="0"/>
              <a:t>movement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got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weak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Pause </a:t>
            </a:r>
            <a:r>
              <a:rPr lang="de-AT" b="1" dirty="0" err="1" smtClean="0"/>
              <a:t>while</a:t>
            </a:r>
            <a:r>
              <a:rPr lang="de-AT" b="1" dirty="0" smtClean="0"/>
              <a:t> </a:t>
            </a:r>
            <a:r>
              <a:rPr lang="de-AT" b="1" dirty="0" err="1" smtClean="0"/>
              <a:t>lame</a:t>
            </a:r>
            <a:r>
              <a:rPr lang="de-AT" b="1" dirty="0" smtClean="0"/>
              <a:t> / </a:t>
            </a:r>
            <a:r>
              <a:rPr lang="de-AT" b="1" dirty="0" err="1" smtClean="0"/>
              <a:t>further</a:t>
            </a:r>
            <a:r>
              <a:rPr lang="de-AT" b="1" dirty="0" smtClean="0"/>
              <a:t>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34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737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</a:t>
            </a:r>
            <a:r>
              <a:rPr lang="de-AT" dirty="0" err="1" smtClean="0"/>
              <a:t>Flakey</a:t>
            </a:r>
            <a:r>
              <a:rPr lang="de-AT" dirty="0" smtClean="0"/>
              <a:t> </a:t>
            </a:r>
            <a:r>
              <a:rPr lang="de-AT" dirty="0" err="1" smtClean="0"/>
              <a:t>Jerk</a:t>
            </a:r>
            <a:r>
              <a:rPr lang="de-AT" dirty="0" smtClean="0"/>
              <a:t>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58537"/>
            <a:ext cx="9601200" cy="400594"/>
          </a:xfrm>
        </p:spPr>
        <p:txBody>
          <a:bodyPr/>
          <a:lstStyle/>
          <a:p>
            <a:r>
              <a:rPr lang="de-AT" dirty="0" err="1" smtClean="0"/>
              <a:t>Tata</a:t>
            </a:r>
            <a:r>
              <a:rPr lang="de-AT" dirty="0" smtClean="0"/>
              <a:t> Motors: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9131"/>
            <a:ext cx="7084423" cy="49474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Long </a:t>
            </a:r>
            <a:r>
              <a:rPr lang="de-AT" dirty="0" err="1" smtClean="0"/>
              <a:t>periodic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Try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detect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negative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phases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More </a:t>
            </a:r>
            <a:r>
              <a:rPr lang="de-AT" b="1" dirty="0" err="1" smtClean="0"/>
              <a:t>analysis</a:t>
            </a:r>
            <a:r>
              <a:rPr lang="de-AT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dirty="0" smtClean="0"/>
          </a:p>
          <a:p>
            <a:pPr>
              <a:buFont typeface="Wingdings" panose="05000000000000000000" pitchFamily="2" charset="2"/>
              <a:buChar char="Ø"/>
            </a:pPr>
            <a:endParaRPr lang="de-AT" dirty="0"/>
          </a:p>
        </p:txBody>
      </p:sp>
      <p:sp>
        <p:nvSpPr>
          <p:cNvPr id="6" name="Freeform 5"/>
          <p:cNvSpPr/>
          <p:nvPr/>
        </p:nvSpPr>
        <p:spPr>
          <a:xfrm>
            <a:off x="3326674" y="5991497"/>
            <a:ext cx="783772" cy="574766"/>
          </a:xfrm>
          <a:custGeom>
            <a:avLst/>
            <a:gdLst>
              <a:gd name="connsiteX0" fmla="*/ 60960 w 783772"/>
              <a:gd name="connsiteY0" fmla="*/ 0 h 574766"/>
              <a:gd name="connsiteX1" fmla="*/ 26126 w 783772"/>
              <a:gd name="connsiteY1" fmla="*/ 130629 h 574766"/>
              <a:gd name="connsiteX2" fmla="*/ 8709 w 783772"/>
              <a:gd name="connsiteY2" fmla="*/ 182880 h 574766"/>
              <a:gd name="connsiteX3" fmla="*/ 0 w 783772"/>
              <a:gd name="connsiteY3" fmla="*/ 209006 h 574766"/>
              <a:gd name="connsiteX4" fmla="*/ 8709 w 783772"/>
              <a:gd name="connsiteY4" fmla="*/ 391886 h 574766"/>
              <a:gd name="connsiteX5" fmla="*/ 17417 w 783772"/>
              <a:gd name="connsiteY5" fmla="*/ 418012 h 574766"/>
              <a:gd name="connsiteX6" fmla="*/ 60960 w 783772"/>
              <a:gd name="connsiteY6" fmla="*/ 452846 h 574766"/>
              <a:gd name="connsiteX7" fmla="*/ 95795 w 783772"/>
              <a:gd name="connsiteY7" fmla="*/ 478972 h 574766"/>
              <a:gd name="connsiteX8" fmla="*/ 200297 w 783772"/>
              <a:gd name="connsiteY8" fmla="*/ 513806 h 574766"/>
              <a:gd name="connsiteX9" fmla="*/ 252549 w 783772"/>
              <a:gd name="connsiteY9" fmla="*/ 539932 h 574766"/>
              <a:gd name="connsiteX10" fmla="*/ 278675 w 783772"/>
              <a:gd name="connsiteY10" fmla="*/ 548640 h 574766"/>
              <a:gd name="connsiteX11" fmla="*/ 426720 w 783772"/>
              <a:gd name="connsiteY11" fmla="*/ 566057 h 574766"/>
              <a:gd name="connsiteX12" fmla="*/ 461555 w 783772"/>
              <a:gd name="connsiteY12" fmla="*/ 574766 h 574766"/>
              <a:gd name="connsiteX13" fmla="*/ 592183 w 783772"/>
              <a:gd name="connsiteY13" fmla="*/ 566057 h 574766"/>
              <a:gd name="connsiteX14" fmla="*/ 644435 w 783772"/>
              <a:gd name="connsiteY14" fmla="*/ 522514 h 574766"/>
              <a:gd name="connsiteX15" fmla="*/ 661852 w 783772"/>
              <a:gd name="connsiteY15" fmla="*/ 487680 h 574766"/>
              <a:gd name="connsiteX16" fmla="*/ 687977 w 783772"/>
              <a:gd name="connsiteY16" fmla="*/ 461554 h 574766"/>
              <a:gd name="connsiteX17" fmla="*/ 705395 w 783772"/>
              <a:gd name="connsiteY17" fmla="*/ 435429 h 574766"/>
              <a:gd name="connsiteX18" fmla="*/ 731520 w 783772"/>
              <a:gd name="connsiteY18" fmla="*/ 400594 h 574766"/>
              <a:gd name="connsiteX19" fmla="*/ 740229 w 783772"/>
              <a:gd name="connsiteY19" fmla="*/ 357052 h 574766"/>
              <a:gd name="connsiteX20" fmla="*/ 757646 w 783772"/>
              <a:gd name="connsiteY20" fmla="*/ 296092 h 574766"/>
              <a:gd name="connsiteX21" fmla="*/ 766355 w 783772"/>
              <a:gd name="connsiteY21" fmla="*/ 235132 h 574766"/>
              <a:gd name="connsiteX22" fmla="*/ 783772 w 783772"/>
              <a:gd name="connsiteY22" fmla="*/ 191589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83772" h="574766">
                <a:moveTo>
                  <a:pt x="60960" y="0"/>
                </a:moveTo>
                <a:cubicBezTo>
                  <a:pt x="34500" y="132304"/>
                  <a:pt x="57694" y="43817"/>
                  <a:pt x="26126" y="130629"/>
                </a:cubicBezTo>
                <a:cubicBezTo>
                  <a:pt x="19852" y="147883"/>
                  <a:pt x="14515" y="165463"/>
                  <a:pt x="8709" y="182880"/>
                </a:cubicBezTo>
                <a:lnTo>
                  <a:pt x="0" y="209006"/>
                </a:lnTo>
                <a:cubicBezTo>
                  <a:pt x="2903" y="269966"/>
                  <a:pt x="3641" y="331068"/>
                  <a:pt x="8709" y="391886"/>
                </a:cubicBezTo>
                <a:cubicBezTo>
                  <a:pt x="9471" y="401034"/>
                  <a:pt x="12694" y="410141"/>
                  <a:pt x="17417" y="418012"/>
                </a:cubicBezTo>
                <a:cubicBezTo>
                  <a:pt x="26154" y="432573"/>
                  <a:pt x="48503" y="443948"/>
                  <a:pt x="60960" y="452846"/>
                </a:cubicBezTo>
                <a:cubicBezTo>
                  <a:pt x="72771" y="461282"/>
                  <a:pt x="83107" y="471923"/>
                  <a:pt x="95795" y="478972"/>
                </a:cubicBezTo>
                <a:cubicBezTo>
                  <a:pt x="134003" y="500199"/>
                  <a:pt x="158044" y="497555"/>
                  <a:pt x="200297" y="513806"/>
                </a:cubicBezTo>
                <a:cubicBezTo>
                  <a:pt x="218472" y="520796"/>
                  <a:pt x="234754" y="532023"/>
                  <a:pt x="252549" y="539932"/>
                </a:cubicBezTo>
                <a:cubicBezTo>
                  <a:pt x="260938" y="543660"/>
                  <a:pt x="269769" y="546414"/>
                  <a:pt x="278675" y="548640"/>
                </a:cubicBezTo>
                <a:cubicBezTo>
                  <a:pt x="333155" y="562260"/>
                  <a:pt x="362582" y="560713"/>
                  <a:pt x="426720" y="566057"/>
                </a:cubicBezTo>
                <a:cubicBezTo>
                  <a:pt x="438332" y="568960"/>
                  <a:pt x="449586" y="574766"/>
                  <a:pt x="461555" y="574766"/>
                </a:cubicBezTo>
                <a:cubicBezTo>
                  <a:pt x="505194" y="574766"/>
                  <a:pt x="549480" y="575047"/>
                  <a:pt x="592183" y="566057"/>
                </a:cubicBezTo>
                <a:cubicBezTo>
                  <a:pt x="597292" y="564981"/>
                  <a:pt x="637286" y="533237"/>
                  <a:pt x="644435" y="522514"/>
                </a:cubicBezTo>
                <a:cubicBezTo>
                  <a:pt x="651636" y="511712"/>
                  <a:pt x="654307" y="498244"/>
                  <a:pt x="661852" y="487680"/>
                </a:cubicBezTo>
                <a:cubicBezTo>
                  <a:pt x="669010" y="477658"/>
                  <a:pt x="680093" y="471015"/>
                  <a:pt x="687977" y="461554"/>
                </a:cubicBezTo>
                <a:cubicBezTo>
                  <a:pt x="694677" y="453514"/>
                  <a:pt x="699312" y="443946"/>
                  <a:pt x="705395" y="435429"/>
                </a:cubicBezTo>
                <a:cubicBezTo>
                  <a:pt x="713831" y="423618"/>
                  <a:pt x="722812" y="412206"/>
                  <a:pt x="731520" y="400594"/>
                </a:cubicBezTo>
                <a:cubicBezTo>
                  <a:pt x="734423" y="386080"/>
                  <a:pt x="736639" y="371412"/>
                  <a:pt x="740229" y="357052"/>
                </a:cubicBezTo>
                <a:cubicBezTo>
                  <a:pt x="745355" y="336550"/>
                  <a:pt x="753218" y="316756"/>
                  <a:pt x="757646" y="296092"/>
                </a:cubicBezTo>
                <a:cubicBezTo>
                  <a:pt x="761947" y="276021"/>
                  <a:pt x="762330" y="255260"/>
                  <a:pt x="766355" y="235132"/>
                </a:cubicBezTo>
                <a:cubicBezTo>
                  <a:pt x="769943" y="217192"/>
                  <a:pt x="776029" y="207073"/>
                  <a:pt x="783772" y="1915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>
          <a:xfrm>
            <a:off x="4458789" y="6061166"/>
            <a:ext cx="775827" cy="409303"/>
          </a:xfrm>
          <a:custGeom>
            <a:avLst/>
            <a:gdLst>
              <a:gd name="connsiteX0" fmla="*/ 0 w 775827"/>
              <a:gd name="connsiteY0" fmla="*/ 0 h 409303"/>
              <a:gd name="connsiteX1" fmla="*/ 17417 w 775827"/>
              <a:gd name="connsiteY1" fmla="*/ 269965 h 409303"/>
              <a:gd name="connsiteX2" fmla="*/ 26125 w 775827"/>
              <a:gd name="connsiteY2" fmla="*/ 296091 h 409303"/>
              <a:gd name="connsiteX3" fmla="*/ 104502 w 775827"/>
              <a:gd name="connsiteY3" fmla="*/ 339634 h 409303"/>
              <a:gd name="connsiteX4" fmla="*/ 156754 w 775827"/>
              <a:gd name="connsiteY4" fmla="*/ 365760 h 409303"/>
              <a:gd name="connsiteX5" fmla="*/ 191588 w 775827"/>
              <a:gd name="connsiteY5" fmla="*/ 374468 h 409303"/>
              <a:gd name="connsiteX6" fmla="*/ 252548 w 775827"/>
              <a:gd name="connsiteY6" fmla="*/ 400594 h 409303"/>
              <a:gd name="connsiteX7" fmla="*/ 278674 w 775827"/>
              <a:gd name="connsiteY7" fmla="*/ 409303 h 409303"/>
              <a:gd name="connsiteX8" fmla="*/ 444137 w 775827"/>
              <a:gd name="connsiteY8" fmla="*/ 400594 h 409303"/>
              <a:gd name="connsiteX9" fmla="*/ 531222 w 775827"/>
              <a:gd name="connsiteY9" fmla="*/ 383177 h 409303"/>
              <a:gd name="connsiteX10" fmla="*/ 600891 w 775827"/>
              <a:gd name="connsiteY10" fmla="*/ 374468 h 409303"/>
              <a:gd name="connsiteX11" fmla="*/ 653142 w 775827"/>
              <a:gd name="connsiteY11" fmla="*/ 348343 h 409303"/>
              <a:gd name="connsiteX12" fmla="*/ 722811 w 775827"/>
              <a:gd name="connsiteY12" fmla="*/ 269965 h 409303"/>
              <a:gd name="connsiteX13" fmla="*/ 731520 w 775827"/>
              <a:gd name="connsiteY13" fmla="*/ 226423 h 409303"/>
              <a:gd name="connsiteX14" fmla="*/ 748937 w 775827"/>
              <a:gd name="connsiteY14" fmla="*/ 209005 h 409303"/>
              <a:gd name="connsiteX15" fmla="*/ 766354 w 775827"/>
              <a:gd name="connsiteY15" fmla="*/ 121920 h 409303"/>
              <a:gd name="connsiteX16" fmla="*/ 775062 w 775827"/>
              <a:gd name="connsiteY16" fmla="*/ 52251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5827" h="409303">
                <a:moveTo>
                  <a:pt x="0" y="0"/>
                </a:moveTo>
                <a:cubicBezTo>
                  <a:pt x="2327" y="44208"/>
                  <a:pt x="9322" y="209256"/>
                  <a:pt x="17417" y="269965"/>
                </a:cubicBezTo>
                <a:cubicBezTo>
                  <a:pt x="18630" y="279064"/>
                  <a:pt x="20248" y="289039"/>
                  <a:pt x="26125" y="296091"/>
                </a:cubicBezTo>
                <a:cubicBezTo>
                  <a:pt x="48761" y="323254"/>
                  <a:pt x="74091" y="325811"/>
                  <a:pt x="104502" y="339634"/>
                </a:cubicBezTo>
                <a:cubicBezTo>
                  <a:pt x="122230" y="347692"/>
                  <a:pt x="138674" y="358528"/>
                  <a:pt x="156754" y="365760"/>
                </a:cubicBezTo>
                <a:cubicBezTo>
                  <a:pt x="167867" y="370205"/>
                  <a:pt x="180340" y="370378"/>
                  <a:pt x="191588" y="374468"/>
                </a:cubicBezTo>
                <a:cubicBezTo>
                  <a:pt x="212365" y="382023"/>
                  <a:pt x="232022" y="392383"/>
                  <a:pt x="252548" y="400594"/>
                </a:cubicBezTo>
                <a:cubicBezTo>
                  <a:pt x="261071" y="404003"/>
                  <a:pt x="269965" y="406400"/>
                  <a:pt x="278674" y="409303"/>
                </a:cubicBezTo>
                <a:cubicBezTo>
                  <a:pt x="333828" y="406400"/>
                  <a:pt x="389082" y="404999"/>
                  <a:pt x="444137" y="400594"/>
                </a:cubicBezTo>
                <a:cubicBezTo>
                  <a:pt x="517836" y="394698"/>
                  <a:pt x="472722" y="392927"/>
                  <a:pt x="531222" y="383177"/>
                </a:cubicBezTo>
                <a:cubicBezTo>
                  <a:pt x="554307" y="379329"/>
                  <a:pt x="577668" y="377371"/>
                  <a:pt x="600891" y="374468"/>
                </a:cubicBezTo>
                <a:cubicBezTo>
                  <a:pt x="619528" y="368256"/>
                  <a:pt x="639239" y="364233"/>
                  <a:pt x="653142" y="348343"/>
                </a:cubicBezTo>
                <a:cubicBezTo>
                  <a:pt x="735014" y="254775"/>
                  <a:pt x="644199" y="328925"/>
                  <a:pt x="722811" y="269965"/>
                </a:cubicBezTo>
                <a:cubicBezTo>
                  <a:pt x="725714" y="255451"/>
                  <a:pt x="725689" y="240028"/>
                  <a:pt x="731520" y="226423"/>
                </a:cubicBezTo>
                <a:cubicBezTo>
                  <a:pt x="734754" y="218876"/>
                  <a:pt x="745265" y="216349"/>
                  <a:pt x="748937" y="209005"/>
                </a:cubicBezTo>
                <a:cubicBezTo>
                  <a:pt x="755875" y="195128"/>
                  <a:pt x="764606" y="129787"/>
                  <a:pt x="766354" y="121920"/>
                </a:cubicBezTo>
                <a:cubicBezTo>
                  <a:pt x="779652" y="62081"/>
                  <a:pt x="775062" y="136507"/>
                  <a:pt x="775062" y="52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>
          <a:xfrm>
            <a:off x="5608320" y="5799909"/>
            <a:ext cx="600897" cy="348342"/>
          </a:xfrm>
          <a:custGeom>
            <a:avLst/>
            <a:gdLst>
              <a:gd name="connsiteX0" fmla="*/ 26126 w 600897"/>
              <a:gd name="connsiteY0" fmla="*/ 0 h 348342"/>
              <a:gd name="connsiteX1" fmla="*/ 0 w 600897"/>
              <a:gd name="connsiteY1" fmla="*/ 95794 h 348342"/>
              <a:gd name="connsiteX2" fmla="*/ 26126 w 600897"/>
              <a:gd name="connsiteY2" fmla="*/ 191588 h 348342"/>
              <a:gd name="connsiteX3" fmla="*/ 69669 w 600897"/>
              <a:gd name="connsiteY3" fmla="*/ 235131 h 348342"/>
              <a:gd name="connsiteX4" fmla="*/ 95794 w 600897"/>
              <a:gd name="connsiteY4" fmla="*/ 243840 h 348342"/>
              <a:gd name="connsiteX5" fmla="*/ 165463 w 600897"/>
              <a:gd name="connsiteY5" fmla="*/ 261257 h 348342"/>
              <a:gd name="connsiteX6" fmla="*/ 461554 w 600897"/>
              <a:gd name="connsiteY6" fmla="*/ 348342 h 348342"/>
              <a:gd name="connsiteX7" fmla="*/ 513806 w 600897"/>
              <a:gd name="connsiteY7" fmla="*/ 339634 h 348342"/>
              <a:gd name="connsiteX8" fmla="*/ 574766 w 600897"/>
              <a:gd name="connsiteY8" fmla="*/ 322217 h 348342"/>
              <a:gd name="connsiteX9" fmla="*/ 592183 w 600897"/>
              <a:gd name="connsiteY9" fmla="*/ 156754 h 348342"/>
              <a:gd name="connsiteX10" fmla="*/ 600891 w 600897"/>
              <a:gd name="connsiteY10" fmla="*/ 104502 h 34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897" h="348342">
                <a:moveTo>
                  <a:pt x="26126" y="0"/>
                </a:moveTo>
                <a:cubicBezTo>
                  <a:pt x="19296" y="20489"/>
                  <a:pt x="0" y="71177"/>
                  <a:pt x="0" y="95794"/>
                </a:cubicBezTo>
                <a:cubicBezTo>
                  <a:pt x="0" y="140639"/>
                  <a:pt x="6199" y="156715"/>
                  <a:pt x="26126" y="191588"/>
                </a:cubicBezTo>
                <a:cubicBezTo>
                  <a:pt x="40060" y="215973"/>
                  <a:pt x="44123" y="222358"/>
                  <a:pt x="69669" y="235131"/>
                </a:cubicBezTo>
                <a:cubicBezTo>
                  <a:pt x="77879" y="239236"/>
                  <a:pt x="86938" y="241425"/>
                  <a:pt x="95794" y="243840"/>
                </a:cubicBezTo>
                <a:cubicBezTo>
                  <a:pt x="118888" y="250139"/>
                  <a:pt x="142469" y="254601"/>
                  <a:pt x="165463" y="261257"/>
                </a:cubicBezTo>
                <a:cubicBezTo>
                  <a:pt x="510890" y="361249"/>
                  <a:pt x="328943" y="315191"/>
                  <a:pt x="461554" y="348342"/>
                </a:cubicBezTo>
                <a:cubicBezTo>
                  <a:pt x="478971" y="345439"/>
                  <a:pt x="496491" y="343097"/>
                  <a:pt x="513806" y="339634"/>
                </a:cubicBezTo>
                <a:cubicBezTo>
                  <a:pt x="541135" y="334168"/>
                  <a:pt x="549872" y="330514"/>
                  <a:pt x="574766" y="322217"/>
                </a:cubicBezTo>
                <a:cubicBezTo>
                  <a:pt x="579802" y="266816"/>
                  <a:pt x="583723" y="211741"/>
                  <a:pt x="592183" y="156754"/>
                </a:cubicBezTo>
                <a:cubicBezTo>
                  <a:pt x="601460" y="96451"/>
                  <a:pt x="600891" y="130741"/>
                  <a:pt x="600891" y="1045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>
          <a:xfrm>
            <a:off x="6430097" y="5878286"/>
            <a:ext cx="702223" cy="287383"/>
          </a:xfrm>
          <a:custGeom>
            <a:avLst/>
            <a:gdLst>
              <a:gd name="connsiteX0" fmla="*/ 5537 w 702223"/>
              <a:gd name="connsiteY0" fmla="*/ 0 h 287383"/>
              <a:gd name="connsiteX1" fmla="*/ 14246 w 702223"/>
              <a:gd name="connsiteY1" fmla="*/ 235131 h 287383"/>
              <a:gd name="connsiteX2" fmla="*/ 144874 w 702223"/>
              <a:gd name="connsiteY2" fmla="*/ 261257 h 287383"/>
              <a:gd name="connsiteX3" fmla="*/ 301629 w 702223"/>
              <a:gd name="connsiteY3" fmla="*/ 278674 h 287383"/>
              <a:gd name="connsiteX4" fmla="*/ 449674 w 702223"/>
              <a:gd name="connsiteY4" fmla="*/ 287383 h 287383"/>
              <a:gd name="connsiteX5" fmla="*/ 545469 w 702223"/>
              <a:gd name="connsiteY5" fmla="*/ 278674 h 287383"/>
              <a:gd name="connsiteX6" fmla="*/ 571594 w 702223"/>
              <a:gd name="connsiteY6" fmla="*/ 269965 h 287383"/>
              <a:gd name="connsiteX7" fmla="*/ 632554 w 702223"/>
              <a:gd name="connsiteY7" fmla="*/ 200297 h 287383"/>
              <a:gd name="connsiteX8" fmla="*/ 649972 w 702223"/>
              <a:gd name="connsiteY8" fmla="*/ 182880 h 287383"/>
              <a:gd name="connsiteX9" fmla="*/ 676097 w 702223"/>
              <a:gd name="connsiteY9" fmla="*/ 130628 h 287383"/>
              <a:gd name="connsiteX10" fmla="*/ 693514 w 702223"/>
              <a:gd name="connsiteY10" fmla="*/ 95794 h 287383"/>
              <a:gd name="connsiteX11" fmla="*/ 702223 w 702223"/>
              <a:gd name="connsiteY11" fmla="*/ 78377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223" h="287383">
                <a:moveTo>
                  <a:pt x="5537" y="0"/>
                </a:moveTo>
                <a:cubicBezTo>
                  <a:pt x="8440" y="78377"/>
                  <a:pt x="-13570" y="161799"/>
                  <a:pt x="14246" y="235131"/>
                </a:cubicBezTo>
                <a:cubicBezTo>
                  <a:pt x="15157" y="237533"/>
                  <a:pt x="122647" y="255701"/>
                  <a:pt x="144874" y="261257"/>
                </a:cubicBezTo>
                <a:cubicBezTo>
                  <a:pt x="217771" y="279480"/>
                  <a:pt x="172760" y="270359"/>
                  <a:pt x="301629" y="278674"/>
                </a:cubicBezTo>
                <a:lnTo>
                  <a:pt x="449674" y="287383"/>
                </a:lnTo>
                <a:cubicBezTo>
                  <a:pt x="481606" y="284480"/>
                  <a:pt x="513728" y="283209"/>
                  <a:pt x="545469" y="278674"/>
                </a:cubicBezTo>
                <a:cubicBezTo>
                  <a:pt x="554556" y="277376"/>
                  <a:pt x="564250" y="275473"/>
                  <a:pt x="571594" y="269965"/>
                </a:cubicBezTo>
                <a:cubicBezTo>
                  <a:pt x="625317" y="229673"/>
                  <a:pt x="602334" y="238071"/>
                  <a:pt x="632554" y="200297"/>
                </a:cubicBezTo>
                <a:cubicBezTo>
                  <a:pt x="637683" y="193886"/>
                  <a:pt x="644166" y="188686"/>
                  <a:pt x="649972" y="182880"/>
                </a:cubicBezTo>
                <a:cubicBezTo>
                  <a:pt x="665937" y="134981"/>
                  <a:pt x="649087" y="177895"/>
                  <a:pt x="676097" y="130628"/>
                </a:cubicBezTo>
                <a:cubicBezTo>
                  <a:pt x="682538" y="119357"/>
                  <a:pt x="687708" y="107405"/>
                  <a:pt x="693514" y="95794"/>
                </a:cubicBezTo>
                <a:lnTo>
                  <a:pt x="702223" y="78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2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0154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GB" dirty="0" smtClean="0"/>
              <a:t>Some multiple listed companies show a useful and valuable correlation of the day performances.</a:t>
            </a:r>
          </a:p>
          <a:p>
            <a:r>
              <a:rPr lang="en-GB" dirty="0" smtClean="0"/>
              <a:t> The correlation is much weaker than the stock price correlation and varies over the time.</a:t>
            </a:r>
          </a:p>
          <a:p>
            <a:r>
              <a:rPr lang="en-GB" dirty="0" smtClean="0"/>
              <a:t>To gain profit the correlation must stay over 10-20% in the observed time-span and there have to be enough buying signals (remote perf &gt; 0).</a:t>
            </a:r>
          </a:p>
          <a:p>
            <a:r>
              <a:rPr lang="en-GB" dirty="0" smtClean="0"/>
              <a:t>Further analysis to detect the current correlation level could yield to a better </a:t>
            </a:r>
            <a:r>
              <a:rPr lang="en-GB" smtClean="0"/>
              <a:t>trading model.</a:t>
            </a:r>
            <a:endParaRPr lang="en-GB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13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Multiple </a:t>
            </a:r>
            <a:r>
              <a:rPr lang="de-AT" dirty="0" err="1" smtClean="0"/>
              <a:t>Listed</a:t>
            </a:r>
            <a:r>
              <a:rPr lang="de-AT" dirty="0" smtClean="0"/>
              <a:t> Companies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709"/>
            <a:ext cx="9601200" cy="4334691"/>
          </a:xfrm>
        </p:spPr>
        <p:txBody>
          <a:bodyPr/>
          <a:lstStyle/>
          <a:p>
            <a:r>
              <a:rPr lang="en-GB" dirty="0" smtClean="0"/>
              <a:t>Companies which are listed on more than one stock exchange.</a:t>
            </a:r>
          </a:p>
          <a:p>
            <a:r>
              <a:rPr lang="en-GB" dirty="0" smtClean="0"/>
              <a:t>There is a legal difference between cross-listed and dual-listed companies, but this is not considered this case study.</a:t>
            </a:r>
          </a:p>
          <a:p>
            <a:r>
              <a:rPr lang="en-GB" dirty="0" smtClean="0"/>
              <a:t>If stock exchanges are in different time zones the shares are trades two times in 24 hours.</a:t>
            </a:r>
          </a:p>
          <a:p>
            <a:r>
              <a:rPr lang="en-GB" dirty="0" smtClean="0"/>
              <a:t>For the case study I used stock prices of six companies which are listed in New York and </a:t>
            </a:r>
            <a:r>
              <a:rPr lang="en-GB" dirty="0" err="1" smtClean="0"/>
              <a:t>Bombai</a:t>
            </a:r>
            <a:r>
              <a:rPr lang="en-GB" dirty="0" smtClean="0"/>
              <a:t> (India).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823"/>
          </a:xfrm>
        </p:spPr>
        <p:txBody>
          <a:bodyPr/>
          <a:lstStyle/>
          <a:p>
            <a:r>
              <a:rPr lang="de-AT" dirty="0" smtClean="0"/>
              <a:t>Companies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1600" y="4914762"/>
            <a:ext cx="9601200" cy="1607958"/>
          </a:xfrm>
        </p:spPr>
        <p:txBody>
          <a:bodyPr/>
          <a:lstStyle/>
          <a:p>
            <a:r>
              <a:rPr lang="en-GB" dirty="0" smtClean="0"/>
              <a:t>Daily stock prices of the last 10 years can be downloaded from the stock exchange web sites.</a:t>
            </a:r>
          </a:p>
          <a:p>
            <a:r>
              <a:rPr lang="en-GB" dirty="0" smtClean="0"/>
              <a:t>Joined the data together where the trading days are within 24h.</a:t>
            </a:r>
          </a:p>
          <a:p>
            <a:r>
              <a:rPr lang="en-GB" dirty="0" smtClean="0"/>
              <a:t>There are two </a:t>
            </a:r>
            <a:r>
              <a:rPr lang="en-GB" dirty="0" err="1" smtClean="0"/>
              <a:t>possilble</a:t>
            </a:r>
            <a:r>
              <a:rPr lang="en-GB" dirty="0" smtClean="0"/>
              <a:t> directions IN -&gt; US and US -&gt; IN.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9049"/>
            <a:ext cx="10010965" cy="2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Performance, Trading Model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day performance is calculated the following </a:t>
            </a:r>
            <a:r>
              <a:rPr lang="en-GB" dirty="0" err="1" smtClean="0"/>
              <a:t>waý</a:t>
            </a:r>
            <a:r>
              <a:rPr lang="en-GB" dirty="0" smtClean="0"/>
              <a:t>: 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Closing_Price</a:t>
            </a:r>
            <a:r>
              <a:rPr lang="en-GB" dirty="0" smtClean="0"/>
              <a:t> - </a:t>
            </a:r>
            <a:r>
              <a:rPr lang="en-GB" dirty="0" err="1" smtClean="0"/>
              <a:t>Opening_Price</a:t>
            </a:r>
            <a:r>
              <a:rPr lang="en-GB" dirty="0" smtClean="0"/>
              <a:t>) / </a:t>
            </a:r>
            <a:r>
              <a:rPr lang="en-GB" dirty="0" err="1" smtClean="0"/>
              <a:t>Opening_Price</a:t>
            </a:r>
            <a:endParaRPr lang="en-GB" dirty="0" smtClean="0"/>
          </a:p>
          <a:p>
            <a:r>
              <a:rPr lang="en-GB" dirty="0" smtClean="0"/>
              <a:t>If we decide to trade a stock on a specific day we assume that we can buy the stock with the opening price and sell with the closing price, so the trading performance </a:t>
            </a:r>
            <a:r>
              <a:rPr lang="en-GB" dirty="0" err="1" smtClean="0"/>
              <a:t>ist</a:t>
            </a:r>
            <a:r>
              <a:rPr lang="en-GB" dirty="0" smtClean="0"/>
              <a:t> the same as the day performance of the stock.</a:t>
            </a:r>
          </a:p>
          <a:p>
            <a:r>
              <a:rPr lang="en-GB" dirty="0" smtClean="0"/>
              <a:t>We always sell the stock at the end of the day, we hold no stocks overnight.</a:t>
            </a:r>
          </a:p>
          <a:p>
            <a:r>
              <a:rPr lang="en-GB" b="1" dirty="0" smtClean="0"/>
              <a:t>We trade a stock if the day performance of the remote stock exchanges was positive.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8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de-AT" dirty="0" err="1" smtClean="0"/>
              <a:t>Correlations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stock </a:t>
            </a:r>
            <a:r>
              <a:rPr lang="de-AT" dirty="0" err="1" smtClean="0"/>
              <a:t>prices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968134"/>
            <a:ext cx="8738968" cy="387967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1580606"/>
            <a:ext cx="9601200" cy="41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Stock</a:t>
            </a:r>
            <a:r>
              <a:rPr lang="de-AT" dirty="0" smtClean="0"/>
              <a:t> Prices </a:t>
            </a:r>
            <a:r>
              <a:rPr lang="de-AT" dirty="0" err="1" smtClean="0"/>
              <a:t>Scatter</a:t>
            </a:r>
            <a:r>
              <a:rPr lang="de-AT" dirty="0" smtClean="0"/>
              <a:t> Plot 2015/01 – 2017/07: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5847810"/>
            <a:ext cx="9601200" cy="907864"/>
          </a:xfrm>
        </p:spPr>
        <p:txBody>
          <a:bodyPr/>
          <a:lstStyle/>
          <a:p>
            <a:r>
              <a:rPr lang="en-GB" dirty="0" smtClean="0"/>
              <a:t>The stock prices are strongly correlated.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appear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clusters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stock (</a:t>
            </a:r>
            <a:r>
              <a:rPr lang="de-AT" dirty="0" err="1" smtClean="0"/>
              <a:t>Infosys</a:t>
            </a:r>
            <a:r>
              <a:rPr lang="de-AT" dirty="0" smtClean="0"/>
              <a:t>) </a:t>
            </a:r>
            <a:r>
              <a:rPr lang="de-AT" dirty="0" err="1" smtClean="0"/>
              <a:t>then</a:t>
            </a:r>
            <a:r>
              <a:rPr lang="de-AT" dirty="0" smtClean="0"/>
              <a:t> a stock </a:t>
            </a:r>
            <a:r>
              <a:rPr lang="de-AT" dirty="0" err="1" smtClean="0"/>
              <a:t>split</a:t>
            </a:r>
            <a:r>
              <a:rPr lang="de-AT" dirty="0" smtClean="0"/>
              <a:t> </a:t>
            </a:r>
            <a:r>
              <a:rPr lang="de-AT" dirty="0" err="1" smtClean="0"/>
              <a:t>took</a:t>
            </a:r>
            <a:r>
              <a:rPr lang="de-AT" dirty="0" smtClean="0"/>
              <a:t> </a:t>
            </a:r>
            <a:r>
              <a:rPr lang="de-AT" dirty="0" err="1" smtClean="0"/>
              <a:t>place</a:t>
            </a:r>
            <a:r>
              <a:rPr lang="de-AT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30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(IN-&gt;US)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1120"/>
            <a:ext cx="86391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320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Day Trading Performance / </a:t>
            </a:r>
            <a:r>
              <a:rPr lang="de-AT" dirty="0" err="1" smtClean="0"/>
              <a:t>Findings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754"/>
            <a:ext cx="9601200" cy="4186646"/>
          </a:xfrm>
        </p:spPr>
        <p:txBody>
          <a:bodyPr/>
          <a:lstStyle/>
          <a:p>
            <a:r>
              <a:rPr lang="en-GB" dirty="0" smtClean="0"/>
              <a:t>Overall the trading was profitable (188%).</a:t>
            </a:r>
          </a:p>
          <a:p>
            <a:r>
              <a:rPr lang="en-GB" dirty="0" smtClean="0"/>
              <a:t>Not all stocks have been positive, some changed behaviour, some are negative.</a:t>
            </a:r>
          </a:p>
          <a:p>
            <a:r>
              <a:rPr lang="en-GB" dirty="0" smtClean="0"/>
              <a:t>For a more detailed analysis a sliding correlation was implemented.</a:t>
            </a:r>
          </a:p>
          <a:p>
            <a:r>
              <a:rPr lang="en-GB" dirty="0" smtClean="0"/>
              <a:t>For each day with data the correlation of the day performances of the  60 previous days were calculated.</a:t>
            </a:r>
          </a:p>
          <a:p>
            <a:r>
              <a:rPr lang="en-GB" dirty="0" smtClean="0"/>
              <a:t>In the following we show different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3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074"/>
          </a:xfrm>
        </p:spPr>
        <p:txBody>
          <a:bodyPr/>
          <a:lstStyle/>
          <a:p>
            <a:r>
              <a:rPr lang="de-AT" dirty="0" smtClean="0"/>
              <a:t>Trading Performance: „Loser“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39783"/>
          </a:xfrm>
        </p:spPr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trading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Videocon</a:t>
            </a:r>
            <a:r>
              <a:rPr lang="de-AT" dirty="0" smtClean="0"/>
              <a:t> d2h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bad</a:t>
            </a:r>
            <a:r>
              <a:rPr lang="de-AT" dirty="0" smtClean="0"/>
              <a:t>.</a:t>
            </a:r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889616"/>
            <a:ext cx="7676606" cy="3133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2743" y="5022769"/>
            <a:ext cx="8717280" cy="38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de-AT" dirty="0" smtClean="0"/>
              <a:t>The </a:t>
            </a:r>
            <a:r>
              <a:rPr lang="de-AT" dirty="0" err="1" smtClean="0"/>
              <a:t>overall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time </a:t>
            </a:r>
            <a:r>
              <a:rPr lang="de-AT" dirty="0" err="1" smtClean="0"/>
              <a:t>period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low</a:t>
            </a:r>
            <a:r>
              <a:rPr lang="de-AT" dirty="0" smtClean="0"/>
              <a:t>:</a:t>
            </a:r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5404412"/>
            <a:ext cx="2971800" cy="857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0100" y="5529003"/>
            <a:ext cx="4733108" cy="84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candidate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for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our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trading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model</a:t>
            </a:r>
            <a:r>
              <a:rPr lang="de-AT" sz="2400" b="1" dirty="0" smtClean="0"/>
              <a:t>!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40944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Trading Performance: „Star“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7395"/>
            <a:ext cx="9601200" cy="361406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Vedanta</a:t>
            </a:r>
            <a:r>
              <a:rPr lang="de-AT" dirty="0" smtClean="0"/>
              <a:t> Limited:</a:t>
            </a:r>
            <a:endParaRPr lang="de-A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6071"/>
            <a:ext cx="7379759" cy="49682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94234" y="1746071"/>
            <a:ext cx="312359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Strong </a:t>
            </a:r>
            <a:r>
              <a:rPr lang="de-AT" dirty="0" err="1" smtClean="0"/>
              <a:t>correlation</a:t>
            </a:r>
            <a:r>
              <a:rPr lang="de-AT" dirty="0"/>
              <a:t> </a:t>
            </a:r>
            <a:r>
              <a:rPr lang="de-AT" dirty="0" err="1" smtClean="0"/>
              <a:t>throughout</a:t>
            </a:r>
            <a:r>
              <a:rPr lang="de-AT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dirty="0" smtClean="0"/>
              <a:t>Total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correlation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29%.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b="1" dirty="0" smtClean="0"/>
              <a:t>Moneymaker!</a:t>
            </a:r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24061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452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Day performance similarities of multiple listed companies</vt:lpstr>
      <vt:lpstr>Multiple Listed Companies</vt:lpstr>
      <vt:lpstr>Companies</vt:lpstr>
      <vt:lpstr>Day Performance, Trading Model Assumptions</vt:lpstr>
      <vt:lpstr>Correlations of stock prices</vt:lpstr>
      <vt:lpstr>Day Trading Performance (IN-&gt;US)</vt:lpstr>
      <vt:lpstr>Day Trading Performance / Findings</vt:lpstr>
      <vt:lpstr>Trading Performance: „Loser“</vt:lpstr>
      <vt:lpstr>Trading Performance: „Star“</vt:lpstr>
      <vt:lpstr>Trading Performance: „Lame Duck“</vt:lpstr>
      <vt:lpstr>Trading Performance: „Flakey Jerk“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performance similarities of Dual-listed companies</dc:title>
  <dc:creator>Stefan Hainzer</dc:creator>
  <cp:lastModifiedBy>Stefan Hainzer</cp:lastModifiedBy>
  <cp:revision>21</cp:revision>
  <dcterms:created xsi:type="dcterms:W3CDTF">2017-07-18T22:46:11Z</dcterms:created>
  <dcterms:modified xsi:type="dcterms:W3CDTF">2017-07-19T03:40:45Z</dcterms:modified>
</cp:coreProperties>
</file>