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3" pos="211" userDrawn="1">
          <p15:clr>
            <a:srgbClr val="A4A3A4"/>
          </p15:clr>
        </p15:guide>
        <p15:guide id="4" orient="horz" pos="1253" userDrawn="1">
          <p15:clr>
            <a:srgbClr val="A4A3A4"/>
          </p15:clr>
        </p15:guide>
        <p15:guide id="5" orient="horz" pos="2795" userDrawn="1">
          <p15:clr>
            <a:srgbClr val="A4A3A4"/>
          </p15:clr>
        </p15:guide>
        <p15:guide id="6" orient="horz" pos="1502" userDrawn="1">
          <p15:clr>
            <a:srgbClr val="A4A3A4"/>
          </p15:clr>
        </p15:guide>
        <p15:guide id="7" orient="horz" pos="3521" userDrawn="1">
          <p15:clr>
            <a:srgbClr val="A4A3A4"/>
          </p15:clr>
        </p15:guide>
        <p15:guide id="8" orient="horz" pos="3317" userDrawn="1">
          <p15:clr>
            <a:srgbClr val="A4A3A4"/>
          </p15:clr>
        </p15:guide>
        <p15:guide id="9" pos="6743" userDrawn="1">
          <p15:clr>
            <a:srgbClr val="A4A3A4"/>
          </p15:clr>
        </p15:guide>
        <p15:guide id="10" orient="horz" pos="186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Schneider" initials="SS" lastIdx="1" clrIdx="0">
    <p:extLst>
      <p:ext uri="{19B8F6BF-5375-455C-9EA6-DF929625EA0E}">
        <p15:presenceInfo xmlns:p15="http://schemas.microsoft.com/office/powerpoint/2012/main" userId="97c6e2e376fe8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119" d="100"/>
          <a:sy n="119" d="100"/>
        </p:scale>
        <p:origin x="96" y="402"/>
      </p:cViewPr>
      <p:guideLst>
        <p:guide orient="horz" pos="754"/>
        <p:guide pos="211"/>
        <p:guide orient="horz" pos="1253"/>
        <p:guide orient="horz" pos="2795"/>
        <p:guide orient="horz" pos="1502"/>
        <p:guide orient="horz" pos="3521"/>
        <p:guide orient="horz" pos="3317"/>
        <p:guide pos="6743"/>
        <p:guide orient="horz" pos="18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8T20:55:15.092"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18.03.2021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2776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18.03.2021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1051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18.03.2021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21864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18.03.2021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681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67E706E-9FFF-4B25-B31B-E494BA33FABA}" type="datetimeFigureOut">
              <a:rPr lang="de-DE" smtClean="0"/>
              <a:t>18.03.2021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75767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D67E706E-9FFF-4B25-B31B-E494BA33FABA}" type="datetimeFigureOut">
              <a:rPr lang="de-DE" smtClean="0"/>
              <a:t>18.03.2021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14869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D67E706E-9FFF-4B25-B31B-E494BA33FABA}" type="datetimeFigureOut">
              <a:rPr lang="de-DE" smtClean="0"/>
              <a:t>18.03.2021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9344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67E706E-9FFF-4B25-B31B-E494BA33FABA}" type="datetimeFigureOut">
              <a:rPr lang="de-DE" smtClean="0"/>
              <a:t>18.03.2021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687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67E706E-9FFF-4B25-B31B-E494BA33FABA}" type="datetimeFigureOut">
              <a:rPr lang="de-DE" smtClean="0"/>
              <a:t>18.03.2021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1766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18.03.2021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26968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18.03.2021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87686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706E-9FFF-4B25-B31B-E494BA33FABA}" type="datetimeFigureOut">
              <a:rPr lang="de-DE" smtClean="0"/>
              <a:t>18.03.2021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0C06-57D9-4ECD-916B-408093A5FF05}" type="slidenum">
              <a:rPr lang="de-DE" smtClean="0"/>
              <a:t>‹Nr.›</a:t>
            </a:fld>
            <a:endParaRPr lang="de-DE"/>
          </a:p>
        </p:txBody>
      </p:sp>
    </p:spTree>
    <p:extLst>
      <p:ext uri="{BB962C8B-B14F-4D97-AF65-F5344CB8AC3E}">
        <p14:creationId xmlns:p14="http://schemas.microsoft.com/office/powerpoint/2010/main" val="426774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uppieren 99"/>
          <p:cNvGrpSpPr/>
          <p:nvPr/>
        </p:nvGrpSpPr>
        <p:grpSpPr>
          <a:xfrm>
            <a:off x="317806" y="154728"/>
            <a:ext cx="10503415" cy="6622794"/>
            <a:chOff x="317806" y="154728"/>
            <a:chExt cx="10503415" cy="6622794"/>
          </a:xfrm>
        </p:grpSpPr>
        <p:sp>
          <p:nvSpPr>
            <p:cNvPr id="4" name="Textfeld 3"/>
            <p:cNvSpPr txBox="1"/>
            <p:nvPr/>
          </p:nvSpPr>
          <p:spPr>
            <a:xfrm>
              <a:off x="3591820" y="154728"/>
              <a:ext cx="5008359" cy="369332"/>
            </a:xfrm>
            <a:prstGeom prst="rect">
              <a:avLst/>
            </a:prstGeom>
            <a:noFill/>
          </p:spPr>
          <p:txBody>
            <a:bodyPr wrap="none" rtlCol="0">
              <a:spAutoFit/>
            </a:bodyPr>
            <a:lstStyle/>
            <a:p>
              <a:r>
                <a:rPr lang="de-DE" b="1" dirty="0" smtClean="0"/>
                <a:t>Transformation der REST-Verben auf CRUD-Verben</a:t>
              </a:r>
              <a:endParaRPr lang="de-DE" b="1" dirty="0"/>
            </a:p>
          </p:txBody>
        </p:sp>
        <p:sp>
          <p:nvSpPr>
            <p:cNvPr id="5" name="Textfeld 4"/>
            <p:cNvSpPr txBox="1"/>
            <p:nvPr/>
          </p:nvSpPr>
          <p:spPr>
            <a:xfrm>
              <a:off x="354363" y="857040"/>
              <a:ext cx="679994" cy="461665"/>
            </a:xfrm>
            <a:prstGeom prst="rect">
              <a:avLst/>
            </a:prstGeom>
            <a:noFill/>
          </p:spPr>
          <p:txBody>
            <a:bodyPr wrap="none" rtlCol="0">
              <a:spAutoFit/>
            </a:bodyPr>
            <a:lstStyle/>
            <a:p>
              <a:r>
                <a:rPr lang="de-DE" sz="2400" b="1" dirty="0" smtClean="0"/>
                <a:t>GET</a:t>
              </a:r>
              <a:endParaRPr lang="de-DE" sz="2400" b="1" dirty="0"/>
            </a:p>
          </p:txBody>
        </p:sp>
        <p:sp>
          <p:nvSpPr>
            <p:cNvPr id="6" name="Textfeld 5"/>
            <p:cNvSpPr txBox="1"/>
            <p:nvPr/>
          </p:nvSpPr>
          <p:spPr>
            <a:xfrm>
              <a:off x="354363" y="1582268"/>
              <a:ext cx="851708" cy="461665"/>
            </a:xfrm>
            <a:prstGeom prst="rect">
              <a:avLst/>
            </a:prstGeom>
            <a:noFill/>
          </p:spPr>
          <p:txBody>
            <a:bodyPr wrap="none" rtlCol="0">
              <a:spAutoFit/>
            </a:bodyPr>
            <a:lstStyle/>
            <a:p>
              <a:r>
                <a:rPr lang="de-DE" sz="2400" b="1" dirty="0" smtClean="0"/>
                <a:t>POST</a:t>
              </a:r>
              <a:endParaRPr lang="de-DE" sz="2400" b="1" dirty="0"/>
            </a:p>
          </p:txBody>
        </p:sp>
        <p:sp>
          <p:nvSpPr>
            <p:cNvPr id="7" name="Textfeld 6"/>
            <p:cNvSpPr txBox="1"/>
            <p:nvPr/>
          </p:nvSpPr>
          <p:spPr>
            <a:xfrm>
              <a:off x="334963" y="2689957"/>
              <a:ext cx="700833" cy="461665"/>
            </a:xfrm>
            <a:prstGeom prst="rect">
              <a:avLst/>
            </a:prstGeom>
            <a:noFill/>
          </p:spPr>
          <p:txBody>
            <a:bodyPr wrap="none" rtlCol="0">
              <a:spAutoFit/>
            </a:bodyPr>
            <a:lstStyle/>
            <a:p>
              <a:r>
                <a:rPr lang="de-DE" sz="2400" b="1" dirty="0" smtClean="0"/>
                <a:t>PUT</a:t>
              </a:r>
              <a:endParaRPr lang="de-DE" sz="2400" b="1" dirty="0"/>
            </a:p>
          </p:txBody>
        </p:sp>
        <p:sp>
          <p:nvSpPr>
            <p:cNvPr id="2" name="Textfeld 1"/>
            <p:cNvSpPr txBox="1"/>
            <p:nvPr/>
          </p:nvSpPr>
          <p:spPr>
            <a:xfrm>
              <a:off x="329079" y="4084072"/>
              <a:ext cx="992195" cy="461665"/>
            </a:xfrm>
            <a:prstGeom prst="rect">
              <a:avLst/>
            </a:prstGeom>
            <a:noFill/>
          </p:spPr>
          <p:txBody>
            <a:bodyPr wrap="none" rtlCol="0">
              <a:spAutoFit/>
            </a:bodyPr>
            <a:lstStyle/>
            <a:p>
              <a:r>
                <a:rPr lang="de-DE" sz="2400" b="1" dirty="0" smtClean="0"/>
                <a:t>PATCH</a:t>
              </a:r>
              <a:endParaRPr lang="de-DE" sz="2400" b="1" dirty="0"/>
            </a:p>
          </p:txBody>
        </p:sp>
        <p:sp>
          <p:nvSpPr>
            <p:cNvPr id="3" name="Textfeld 2"/>
            <p:cNvSpPr txBox="1"/>
            <p:nvPr/>
          </p:nvSpPr>
          <p:spPr>
            <a:xfrm>
              <a:off x="317806" y="6055096"/>
              <a:ext cx="1112805" cy="461665"/>
            </a:xfrm>
            <a:prstGeom prst="rect">
              <a:avLst/>
            </a:prstGeom>
            <a:noFill/>
          </p:spPr>
          <p:txBody>
            <a:bodyPr wrap="none" rtlCol="0">
              <a:spAutoFit/>
            </a:bodyPr>
            <a:lstStyle/>
            <a:p>
              <a:r>
                <a:rPr lang="de-DE" sz="2400" b="1" dirty="0" smtClean="0"/>
                <a:t>DELETE</a:t>
              </a:r>
              <a:endParaRPr lang="de-DE" sz="2400" b="1" dirty="0"/>
            </a:p>
          </p:txBody>
        </p:sp>
        <p:sp>
          <p:nvSpPr>
            <p:cNvPr id="8" name="Textfeld 7"/>
            <p:cNvSpPr txBox="1"/>
            <p:nvPr/>
          </p:nvSpPr>
          <p:spPr>
            <a:xfrm>
              <a:off x="9697452" y="1989138"/>
              <a:ext cx="1017715" cy="461665"/>
            </a:xfrm>
            <a:prstGeom prst="rect">
              <a:avLst/>
            </a:prstGeom>
            <a:noFill/>
          </p:spPr>
          <p:txBody>
            <a:bodyPr wrap="none" rtlCol="0">
              <a:spAutoFit/>
            </a:bodyPr>
            <a:lstStyle/>
            <a:p>
              <a:r>
                <a:rPr lang="de-DE" sz="2400" b="1" dirty="0" smtClean="0"/>
                <a:t>Create</a:t>
              </a:r>
              <a:endParaRPr lang="de-DE" sz="2400" b="1" dirty="0"/>
            </a:p>
          </p:txBody>
        </p:sp>
        <p:sp>
          <p:nvSpPr>
            <p:cNvPr id="9" name="Textfeld 8"/>
            <p:cNvSpPr txBox="1"/>
            <p:nvPr/>
          </p:nvSpPr>
          <p:spPr>
            <a:xfrm>
              <a:off x="9697452" y="3068638"/>
              <a:ext cx="826188" cy="461665"/>
            </a:xfrm>
            <a:prstGeom prst="rect">
              <a:avLst/>
            </a:prstGeom>
            <a:noFill/>
          </p:spPr>
          <p:txBody>
            <a:bodyPr wrap="none" rtlCol="0">
              <a:spAutoFit/>
            </a:bodyPr>
            <a:lstStyle/>
            <a:p>
              <a:r>
                <a:rPr lang="de-DE" sz="2400" b="1" dirty="0" smtClean="0"/>
                <a:t>Read</a:t>
              </a:r>
              <a:endParaRPr lang="de-DE" sz="2400" b="1" dirty="0"/>
            </a:p>
          </p:txBody>
        </p:sp>
        <p:sp>
          <p:nvSpPr>
            <p:cNvPr id="10" name="Textfeld 9"/>
            <p:cNvSpPr txBox="1"/>
            <p:nvPr/>
          </p:nvSpPr>
          <p:spPr>
            <a:xfrm>
              <a:off x="9697452" y="4149725"/>
              <a:ext cx="1123769" cy="461665"/>
            </a:xfrm>
            <a:prstGeom prst="rect">
              <a:avLst/>
            </a:prstGeom>
            <a:noFill/>
          </p:spPr>
          <p:txBody>
            <a:bodyPr wrap="none" rtlCol="0">
              <a:spAutoFit/>
            </a:bodyPr>
            <a:lstStyle/>
            <a:p>
              <a:r>
                <a:rPr lang="de-DE" sz="2400" b="1" dirty="0" smtClean="0"/>
                <a:t>Update</a:t>
              </a:r>
              <a:endParaRPr lang="de-DE" sz="2400" b="1" dirty="0"/>
            </a:p>
          </p:txBody>
        </p:sp>
        <p:sp>
          <p:nvSpPr>
            <p:cNvPr id="11" name="Textfeld 10"/>
            <p:cNvSpPr txBox="1"/>
            <p:nvPr/>
          </p:nvSpPr>
          <p:spPr>
            <a:xfrm>
              <a:off x="9697452" y="5229225"/>
              <a:ext cx="1021946" cy="461665"/>
            </a:xfrm>
            <a:prstGeom prst="rect">
              <a:avLst/>
            </a:prstGeom>
            <a:noFill/>
          </p:spPr>
          <p:txBody>
            <a:bodyPr wrap="none" rtlCol="0">
              <a:spAutoFit/>
            </a:bodyPr>
            <a:lstStyle/>
            <a:p>
              <a:r>
                <a:rPr lang="de-DE" sz="2400" b="1" dirty="0" smtClean="0"/>
                <a:t>Delete</a:t>
              </a:r>
              <a:endParaRPr lang="de-DE" sz="2400" b="1" dirty="0"/>
            </a:p>
          </p:txBody>
        </p:sp>
        <p:cxnSp>
          <p:nvCxnSpPr>
            <p:cNvPr id="13" name="Gerade Verbindung mit Pfeil 12"/>
            <p:cNvCxnSpPr>
              <a:stCxn id="5" idx="3"/>
              <a:endCxn id="9" idx="1"/>
            </p:cNvCxnSpPr>
            <p:nvPr/>
          </p:nvCxnSpPr>
          <p:spPr>
            <a:xfrm>
              <a:off x="1034357" y="1087873"/>
              <a:ext cx="8663095" cy="2211598"/>
            </a:xfrm>
            <a:prstGeom prst="straightConnector1">
              <a:avLst/>
            </a:prstGeom>
            <a:ln w="412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a:stCxn id="6" idx="3"/>
              <a:endCxn id="8" idx="1"/>
            </p:cNvCxnSpPr>
            <p:nvPr/>
          </p:nvCxnSpPr>
          <p:spPr>
            <a:xfrm>
              <a:off x="1206071" y="1813101"/>
              <a:ext cx="8491381" cy="406870"/>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p:cNvCxnSpPr>
              <a:stCxn id="6" idx="3"/>
              <a:endCxn id="10" idx="1"/>
            </p:cNvCxnSpPr>
            <p:nvPr/>
          </p:nvCxnSpPr>
          <p:spPr>
            <a:xfrm>
              <a:off x="1206071" y="1813101"/>
              <a:ext cx="8491381" cy="2567457"/>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7" idx="3"/>
              <a:endCxn id="11" idx="1"/>
            </p:cNvCxnSpPr>
            <p:nvPr/>
          </p:nvCxnSpPr>
          <p:spPr>
            <a:xfrm>
              <a:off x="1035796" y="2920790"/>
              <a:ext cx="8661656" cy="25392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7" idx="3"/>
              <a:endCxn id="8" idx="1"/>
            </p:cNvCxnSpPr>
            <p:nvPr/>
          </p:nvCxnSpPr>
          <p:spPr>
            <a:xfrm flipV="1">
              <a:off x="1035796" y="2219971"/>
              <a:ext cx="8661656" cy="700819"/>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p:cNvCxnSpPr>
              <a:stCxn id="7" idx="3"/>
              <a:endCxn id="10" idx="1"/>
            </p:cNvCxnSpPr>
            <p:nvPr/>
          </p:nvCxnSpPr>
          <p:spPr>
            <a:xfrm>
              <a:off x="1035796" y="2920790"/>
              <a:ext cx="8661656" cy="14597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2" idx="3"/>
              <a:endCxn id="9" idx="1"/>
            </p:cNvCxnSpPr>
            <p:nvPr/>
          </p:nvCxnSpPr>
          <p:spPr>
            <a:xfrm flipV="1">
              <a:off x="1321274" y="3299471"/>
              <a:ext cx="8376178" cy="10154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7" name="Gerade Verbindung mit Pfeil 26"/>
            <p:cNvCxnSpPr>
              <a:stCxn id="2" idx="3"/>
              <a:endCxn id="11" idx="1"/>
            </p:cNvCxnSpPr>
            <p:nvPr/>
          </p:nvCxnSpPr>
          <p:spPr>
            <a:xfrm>
              <a:off x="1321274" y="4314905"/>
              <a:ext cx="8376178" cy="11451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stCxn id="2" idx="3"/>
              <a:endCxn id="8" idx="1"/>
            </p:cNvCxnSpPr>
            <p:nvPr/>
          </p:nvCxnSpPr>
          <p:spPr>
            <a:xfrm flipV="1">
              <a:off x="1321274" y="2219971"/>
              <a:ext cx="8376178" cy="20949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2" idx="3"/>
              <a:endCxn id="10" idx="1"/>
            </p:cNvCxnSpPr>
            <p:nvPr/>
          </p:nvCxnSpPr>
          <p:spPr>
            <a:xfrm>
              <a:off x="1321274" y="4314905"/>
              <a:ext cx="8376178" cy="656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p:cNvCxnSpPr>
              <a:stCxn id="3" idx="3"/>
              <a:endCxn id="11" idx="1"/>
            </p:cNvCxnSpPr>
            <p:nvPr/>
          </p:nvCxnSpPr>
          <p:spPr>
            <a:xfrm flipV="1">
              <a:off x="1430611" y="5460058"/>
              <a:ext cx="8266841" cy="825871"/>
            </a:xfrm>
            <a:prstGeom prst="straightConnector1">
              <a:avLst/>
            </a:prstGeom>
            <a:ln w="412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4" name="Textfeld 33"/>
            <p:cNvSpPr txBox="1"/>
            <p:nvPr/>
          </p:nvSpPr>
          <p:spPr>
            <a:xfrm>
              <a:off x="8856915" y="1780312"/>
              <a:ext cx="490840" cy="369332"/>
            </a:xfrm>
            <a:prstGeom prst="rect">
              <a:avLst/>
            </a:prstGeom>
            <a:noFill/>
          </p:spPr>
          <p:txBody>
            <a:bodyPr wrap="none" rtlCol="0">
              <a:spAutoFit/>
            </a:bodyPr>
            <a:lstStyle/>
            <a:p>
              <a:r>
                <a:rPr lang="de-DE" dirty="0" smtClean="0">
                  <a:solidFill>
                    <a:srgbClr val="0070C0"/>
                  </a:solidFill>
                </a:rPr>
                <a:t>①</a:t>
              </a:r>
              <a:endParaRPr lang="de-DE" dirty="0">
                <a:solidFill>
                  <a:srgbClr val="0070C0"/>
                </a:solidFill>
              </a:endParaRPr>
            </a:p>
          </p:txBody>
        </p:sp>
        <p:sp>
          <p:nvSpPr>
            <p:cNvPr id="35" name="Textfeld 34"/>
            <p:cNvSpPr txBox="1"/>
            <p:nvPr/>
          </p:nvSpPr>
          <p:spPr>
            <a:xfrm>
              <a:off x="8430086" y="4366310"/>
              <a:ext cx="490840" cy="369332"/>
            </a:xfrm>
            <a:prstGeom prst="rect">
              <a:avLst/>
            </a:prstGeom>
            <a:noFill/>
          </p:spPr>
          <p:txBody>
            <a:bodyPr wrap="none" rtlCol="0">
              <a:spAutoFit/>
            </a:bodyPr>
            <a:lstStyle/>
            <a:p>
              <a:r>
                <a:rPr lang="de-DE" dirty="0" smtClean="0">
                  <a:solidFill>
                    <a:srgbClr val="FFC000"/>
                  </a:solidFill>
                </a:rPr>
                <a:t>⑤</a:t>
              </a:r>
              <a:endParaRPr lang="de-DE" dirty="0">
                <a:solidFill>
                  <a:srgbClr val="FFC000"/>
                </a:solidFill>
              </a:endParaRPr>
            </a:p>
          </p:txBody>
        </p:sp>
        <p:sp>
          <p:nvSpPr>
            <p:cNvPr id="36" name="Textfeld 35"/>
            <p:cNvSpPr txBox="1"/>
            <p:nvPr/>
          </p:nvSpPr>
          <p:spPr>
            <a:xfrm>
              <a:off x="8910940" y="2385276"/>
              <a:ext cx="490840" cy="369332"/>
            </a:xfrm>
            <a:prstGeom prst="rect">
              <a:avLst/>
            </a:prstGeom>
            <a:noFill/>
          </p:spPr>
          <p:txBody>
            <a:bodyPr wrap="none" rtlCol="0">
              <a:spAutoFit/>
            </a:bodyPr>
            <a:lstStyle/>
            <a:p>
              <a:r>
                <a:rPr lang="de-DE" dirty="0" smtClean="0">
                  <a:solidFill>
                    <a:srgbClr val="FFC000"/>
                  </a:solidFill>
                </a:rPr>
                <a:t>④</a:t>
              </a:r>
              <a:endParaRPr lang="de-DE" dirty="0">
                <a:solidFill>
                  <a:srgbClr val="FFC000"/>
                </a:solidFill>
              </a:endParaRPr>
            </a:p>
          </p:txBody>
        </p:sp>
        <p:sp>
          <p:nvSpPr>
            <p:cNvPr id="37" name="Textfeld 36"/>
            <p:cNvSpPr txBox="1"/>
            <p:nvPr/>
          </p:nvSpPr>
          <p:spPr>
            <a:xfrm>
              <a:off x="6538067" y="3893483"/>
              <a:ext cx="490840" cy="369332"/>
            </a:xfrm>
            <a:prstGeom prst="rect">
              <a:avLst/>
            </a:prstGeom>
            <a:noFill/>
          </p:spPr>
          <p:txBody>
            <a:bodyPr wrap="none" rtlCol="0">
              <a:spAutoFit/>
            </a:bodyPr>
            <a:lstStyle/>
            <a:p>
              <a:r>
                <a:rPr lang="de-DE" dirty="0" smtClean="0">
                  <a:solidFill>
                    <a:srgbClr val="FF0000"/>
                  </a:solidFill>
                </a:rPr>
                <a:t>③</a:t>
              </a:r>
              <a:endParaRPr lang="de-DE" dirty="0">
                <a:solidFill>
                  <a:srgbClr val="FF0000"/>
                </a:solidFill>
              </a:endParaRPr>
            </a:p>
          </p:txBody>
        </p:sp>
        <p:sp>
          <p:nvSpPr>
            <p:cNvPr id="39" name="Textfeld 38"/>
            <p:cNvSpPr txBox="1"/>
            <p:nvPr/>
          </p:nvSpPr>
          <p:spPr>
            <a:xfrm>
              <a:off x="9110362" y="2827986"/>
              <a:ext cx="490840" cy="369332"/>
            </a:xfrm>
            <a:prstGeom prst="rect">
              <a:avLst/>
            </a:prstGeom>
            <a:noFill/>
          </p:spPr>
          <p:txBody>
            <a:bodyPr wrap="none" rtlCol="0">
              <a:spAutoFit/>
            </a:bodyPr>
            <a:lstStyle/>
            <a:p>
              <a:r>
                <a:rPr lang="de-DE" dirty="0" smtClean="0">
                  <a:solidFill>
                    <a:srgbClr val="00B050"/>
                  </a:solidFill>
                </a:rPr>
                <a:t>①</a:t>
              </a:r>
              <a:endParaRPr lang="de-DE" dirty="0">
                <a:solidFill>
                  <a:srgbClr val="00B050"/>
                </a:solidFill>
              </a:endParaRPr>
            </a:p>
          </p:txBody>
        </p:sp>
        <p:sp>
          <p:nvSpPr>
            <p:cNvPr id="40" name="Textfeld 39"/>
            <p:cNvSpPr txBox="1"/>
            <p:nvPr/>
          </p:nvSpPr>
          <p:spPr>
            <a:xfrm>
              <a:off x="9081469" y="4895631"/>
              <a:ext cx="490840" cy="369332"/>
            </a:xfrm>
            <a:prstGeom prst="rect">
              <a:avLst/>
            </a:prstGeom>
            <a:noFill/>
          </p:spPr>
          <p:txBody>
            <a:bodyPr wrap="none" rtlCol="0">
              <a:spAutoFit/>
            </a:bodyPr>
            <a:lstStyle/>
            <a:p>
              <a:r>
                <a:rPr lang="de-DE" dirty="0" smtClean="0">
                  <a:solidFill>
                    <a:srgbClr val="FF0000"/>
                  </a:solidFill>
                </a:rPr>
                <a:t>①</a:t>
              </a:r>
              <a:endParaRPr lang="de-DE" dirty="0">
                <a:solidFill>
                  <a:srgbClr val="FF0000"/>
                </a:solidFill>
              </a:endParaRPr>
            </a:p>
          </p:txBody>
        </p:sp>
        <p:sp>
          <p:nvSpPr>
            <p:cNvPr id="41" name="Textfeld 40"/>
            <p:cNvSpPr txBox="1"/>
            <p:nvPr/>
          </p:nvSpPr>
          <p:spPr>
            <a:xfrm>
              <a:off x="8619522" y="5616179"/>
              <a:ext cx="490840" cy="369332"/>
            </a:xfrm>
            <a:prstGeom prst="rect">
              <a:avLst/>
            </a:prstGeom>
            <a:noFill/>
          </p:spPr>
          <p:txBody>
            <a:bodyPr wrap="none" rtlCol="0">
              <a:spAutoFit/>
            </a:bodyPr>
            <a:lstStyle/>
            <a:p>
              <a:r>
                <a:rPr lang="de-DE" dirty="0" smtClean="0">
                  <a:solidFill>
                    <a:srgbClr val="7030A0"/>
                  </a:solidFill>
                </a:rPr>
                <a:t>①</a:t>
              </a:r>
              <a:endParaRPr lang="de-DE" dirty="0">
                <a:solidFill>
                  <a:srgbClr val="7030A0"/>
                </a:solidFill>
              </a:endParaRPr>
            </a:p>
          </p:txBody>
        </p:sp>
        <p:sp>
          <p:nvSpPr>
            <p:cNvPr id="42" name="Textfeld 41"/>
            <p:cNvSpPr txBox="1"/>
            <p:nvPr/>
          </p:nvSpPr>
          <p:spPr>
            <a:xfrm>
              <a:off x="8184666" y="3096817"/>
              <a:ext cx="490840" cy="369332"/>
            </a:xfrm>
            <a:prstGeom prst="rect">
              <a:avLst/>
            </a:prstGeom>
            <a:noFill/>
          </p:spPr>
          <p:txBody>
            <a:bodyPr wrap="none" rtlCol="0">
              <a:spAutoFit/>
            </a:bodyPr>
            <a:lstStyle/>
            <a:p>
              <a:r>
                <a:rPr lang="de-DE" dirty="0" smtClean="0">
                  <a:solidFill>
                    <a:srgbClr val="FFC000"/>
                  </a:solidFill>
                </a:rPr>
                <a:t>①</a:t>
              </a:r>
              <a:endParaRPr lang="de-DE" dirty="0">
                <a:solidFill>
                  <a:srgbClr val="FFC000"/>
                </a:solidFill>
              </a:endParaRPr>
            </a:p>
          </p:txBody>
        </p:sp>
        <p:sp>
          <p:nvSpPr>
            <p:cNvPr id="45" name="Textfeld 44"/>
            <p:cNvSpPr txBox="1"/>
            <p:nvPr/>
          </p:nvSpPr>
          <p:spPr>
            <a:xfrm>
              <a:off x="334963" y="1221435"/>
              <a:ext cx="1012585" cy="369332"/>
            </a:xfrm>
            <a:prstGeom prst="rect">
              <a:avLst/>
            </a:prstGeom>
            <a:noFill/>
          </p:spPr>
          <p:txBody>
            <a:bodyPr wrap="none" rtlCol="0">
              <a:spAutoFit/>
            </a:bodyPr>
            <a:lstStyle/>
            <a:p>
              <a:r>
                <a:rPr lang="de-DE" dirty="0" smtClean="0">
                  <a:solidFill>
                    <a:srgbClr val="00B050"/>
                  </a:solidFill>
                </a:rPr>
                <a:t>① Read</a:t>
              </a:r>
              <a:endParaRPr lang="de-DE" dirty="0">
                <a:solidFill>
                  <a:srgbClr val="00B050"/>
                </a:solidFill>
              </a:endParaRPr>
            </a:p>
          </p:txBody>
        </p:sp>
        <p:sp>
          <p:nvSpPr>
            <p:cNvPr id="49" name="Textfeld 48"/>
            <p:cNvSpPr txBox="1"/>
            <p:nvPr/>
          </p:nvSpPr>
          <p:spPr>
            <a:xfrm>
              <a:off x="330733" y="1923238"/>
              <a:ext cx="1158074" cy="369332"/>
            </a:xfrm>
            <a:prstGeom prst="rect">
              <a:avLst/>
            </a:prstGeom>
            <a:noFill/>
          </p:spPr>
          <p:txBody>
            <a:bodyPr wrap="none" rtlCol="0">
              <a:spAutoFit/>
            </a:bodyPr>
            <a:lstStyle/>
            <a:p>
              <a:r>
                <a:rPr lang="de-DE" dirty="0" smtClean="0">
                  <a:solidFill>
                    <a:srgbClr val="0070C0"/>
                  </a:solidFill>
                </a:rPr>
                <a:t>① Create</a:t>
              </a:r>
              <a:endParaRPr lang="de-DE" dirty="0">
                <a:solidFill>
                  <a:srgbClr val="0070C0"/>
                </a:solidFill>
              </a:endParaRPr>
            </a:p>
          </p:txBody>
        </p:sp>
        <p:sp>
          <p:nvSpPr>
            <p:cNvPr id="50" name="Textfeld 49"/>
            <p:cNvSpPr txBox="1"/>
            <p:nvPr/>
          </p:nvSpPr>
          <p:spPr>
            <a:xfrm>
              <a:off x="9110362" y="3844499"/>
              <a:ext cx="490840" cy="369332"/>
            </a:xfrm>
            <a:prstGeom prst="rect">
              <a:avLst/>
            </a:prstGeom>
            <a:noFill/>
          </p:spPr>
          <p:txBody>
            <a:bodyPr wrap="none" rtlCol="0">
              <a:spAutoFit/>
            </a:bodyPr>
            <a:lstStyle/>
            <a:p>
              <a:r>
                <a:rPr lang="de-DE" dirty="0" smtClean="0">
                  <a:solidFill>
                    <a:srgbClr val="0070C0"/>
                  </a:solidFill>
                </a:rPr>
                <a:t>②</a:t>
              </a:r>
              <a:endParaRPr lang="de-DE" dirty="0">
                <a:solidFill>
                  <a:srgbClr val="0070C0"/>
                </a:solidFill>
              </a:endParaRPr>
            </a:p>
          </p:txBody>
        </p:sp>
        <p:sp>
          <p:nvSpPr>
            <p:cNvPr id="51" name="Textfeld 50"/>
            <p:cNvSpPr txBox="1"/>
            <p:nvPr/>
          </p:nvSpPr>
          <p:spPr>
            <a:xfrm>
              <a:off x="330733" y="2252760"/>
              <a:ext cx="1233223" cy="369332"/>
            </a:xfrm>
            <a:prstGeom prst="rect">
              <a:avLst/>
            </a:prstGeom>
            <a:noFill/>
          </p:spPr>
          <p:txBody>
            <a:bodyPr wrap="none" rtlCol="0">
              <a:spAutoFit/>
            </a:bodyPr>
            <a:lstStyle/>
            <a:p>
              <a:r>
                <a:rPr lang="de-DE" dirty="0" smtClean="0">
                  <a:solidFill>
                    <a:srgbClr val="0070C0"/>
                  </a:solidFill>
                </a:rPr>
                <a:t>② Update</a:t>
              </a:r>
              <a:endParaRPr lang="de-DE" dirty="0">
                <a:solidFill>
                  <a:srgbClr val="0070C0"/>
                </a:solidFill>
              </a:endParaRPr>
            </a:p>
          </p:txBody>
        </p:sp>
        <p:sp>
          <p:nvSpPr>
            <p:cNvPr id="55" name="Textfeld 54"/>
            <p:cNvSpPr txBox="1"/>
            <p:nvPr/>
          </p:nvSpPr>
          <p:spPr>
            <a:xfrm>
              <a:off x="321947" y="3043667"/>
              <a:ext cx="1158779" cy="369332"/>
            </a:xfrm>
            <a:prstGeom prst="rect">
              <a:avLst/>
            </a:prstGeom>
            <a:noFill/>
          </p:spPr>
          <p:txBody>
            <a:bodyPr wrap="none" rtlCol="0">
              <a:spAutoFit/>
            </a:bodyPr>
            <a:lstStyle/>
            <a:p>
              <a:r>
                <a:rPr lang="de-DE" dirty="0" smtClean="0">
                  <a:solidFill>
                    <a:srgbClr val="FF0000"/>
                  </a:solidFill>
                </a:rPr>
                <a:t>① Delete</a:t>
              </a:r>
              <a:endParaRPr lang="de-DE" dirty="0">
                <a:solidFill>
                  <a:srgbClr val="FF0000"/>
                </a:solidFill>
              </a:endParaRPr>
            </a:p>
          </p:txBody>
        </p:sp>
        <p:sp>
          <p:nvSpPr>
            <p:cNvPr id="56" name="Textfeld 55"/>
            <p:cNvSpPr txBox="1"/>
            <p:nvPr/>
          </p:nvSpPr>
          <p:spPr>
            <a:xfrm>
              <a:off x="6538067" y="2093922"/>
              <a:ext cx="490840" cy="369332"/>
            </a:xfrm>
            <a:prstGeom prst="rect">
              <a:avLst/>
            </a:prstGeom>
            <a:noFill/>
          </p:spPr>
          <p:txBody>
            <a:bodyPr wrap="none" rtlCol="0">
              <a:spAutoFit/>
            </a:bodyPr>
            <a:lstStyle/>
            <a:p>
              <a:r>
                <a:rPr lang="de-DE" dirty="0" smtClean="0">
                  <a:solidFill>
                    <a:srgbClr val="FF0000"/>
                  </a:solidFill>
                </a:rPr>
                <a:t>②</a:t>
              </a:r>
              <a:endParaRPr lang="de-DE" dirty="0">
                <a:solidFill>
                  <a:srgbClr val="FF0000"/>
                </a:solidFill>
              </a:endParaRPr>
            </a:p>
          </p:txBody>
        </p:sp>
        <p:sp>
          <p:nvSpPr>
            <p:cNvPr id="57" name="Textfeld 56"/>
            <p:cNvSpPr txBox="1"/>
            <p:nvPr/>
          </p:nvSpPr>
          <p:spPr>
            <a:xfrm>
              <a:off x="321947" y="3362541"/>
              <a:ext cx="1158074" cy="369332"/>
            </a:xfrm>
            <a:prstGeom prst="rect">
              <a:avLst/>
            </a:prstGeom>
            <a:noFill/>
          </p:spPr>
          <p:txBody>
            <a:bodyPr wrap="none" rtlCol="0">
              <a:spAutoFit/>
            </a:bodyPr>
            <a:lstStyle/>
            <a:p>
              <a:r>
                <a:rPr lang="de-DE" dirty="0" smtClean="0">
                  <a:solidFill>
                    <a:srgbClr val="FF0000"/>
                  </a:solidFill>
                </a:rPr>
                <a:t>② Create</a:t>
              </a:r>
              <a:endParaRPr lang="de-DE" dirty="0">
                <a:solidFill>
                  <a:srgbClr val="FF0000"/>
                </a:solidFill>
              </a:endParaRPr>
            </a:p>
          </p:txBody>
        </p:sp>
        <p:sp>
          <p:nvSpPr>
            <p:cNvPr id="58" name="Textfeld 57"/>
            <p:cNvSpPr txBox="1"/>
            <p:nvPr/>
          </p:nvSpPr>
          <p:spPr>
            <a:xfrm>
              <a:off x="317806" y="3695824"/>
              <a:ext cx="1233223" cy="369332"/>
            </a:xfrm>
            <a:prstGeom prst="rect">
              <a:avLst/>
            </a:prstGeom>
            <a:noFill/>
          </p:spPr>
          <p:txBody>
            <a:bodyPr wrap="none" rtlCol="0">
              <a:spAutoFit/>
            </a:bodyPr>
            <a:lstStyle/>
            <a:p>
              <a:r>
                <a:rPr lang="de-DE" dirty="0" smtClean="0">
                  <a:solidFill>
                    <a:srgbClr val="FF0000"/>
                  </a:solidFill>
                </a:rPr>
                <a:t>③ Update</a:t>
              </a:r>
              <a:endParaRPr lang="de-DE" dirty="0">
                <a:solidFill>
                  <a:srgbClr val="FF0000"/>
                </a:solidFill>
              </a:endParaRPr>
            </a:p>
          </p:txBody>
        </p:sp>
        <p:sp>
          <p:nvSpPr>
            <p:cNvPr id="60" name="Runde Klammer rechts 59"/>
            <p:cNvSpPr/>
            <p:nvPr/>
          </p:nvSpPr>
          <p:spPr>
            <a:xfrm>
              <a:off x="1438564" y="3381457"/>
              <a:ext cx="112465" cy="683699"/>
            </a:xfrm>
            <a:prstGeom prst="rightBracket">
              <a:avLst/>
            </a:prstGeom>
            <a:ln w="41275">
              <a:solidFill>
                <a:srgbClr val="FF0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61" name="Textfeld 60"/>
            <p:cNvSpPr txBox="1"/>
            <p:nvPr/>
          </p:nvSpPr>
          <p:spPr>
            <a:xfrm>
              <a:off x="1533094" y="3503561"/>
              <a:ext cx="671979" cy="369332"/>
            </a:xfrm>
            <a:prstGeom prst="rect">
              <a:avLst/>
            </a:prstGeom>
            <a:noFill/>
          </p:spPr>
          <p:txBody>
            <a:bodyPr wrap="none" rtlCol="0">
              <a:spAutoFit/>
            </a:bodyPr>
            <a:lstStyle/>
            <a:p>
              <a:r>
                <a:rPr lang="de-DE" dirty="0" smtClean="0">
                  <a:solidFill>
                    <a:srgbClr val="FF0000"/>
                  </a:solidFill>
                </a:rPr>
                <a:t>POST</a:t>
              </a:r>
              <a:endParaRPr lang="de-DE" dirty="0">
                <a:solidFill>
                  <a:srgbClr val="FF0000"/>
                </a:solidFill>
              </a:endParaRPr>
            </a:p>
          </p:txBody>
        </p:sp>
        <p:sp>
          <p:nvSpPr>
            <p:cNvPr id="63" name="Textfeld 62"/>
            <p:cNvSpPr txBox="1"/>
            <p:nvPr/>
          </p:nvSpPr>
          <p:spPr>
            <a:xfrm>
              <a:off x="345432" y="4458624"/>
              <a:ext cx="1012585" cy="369332"/>
            </a:xfrm>
            <a:prstGeom prst="rect">
              <a:avLst/>
            </a:prstGeom>
            <a:noFill/>
          </p:spPr>
          <p:txBody>
            <a:bodyPr wrap="none" rtlCol="0">
              <a:spAutoFit/>
            </a:bodyPr>
            <a:lstStyle/>
            <a:p>
              <a:r>
                <a:rPr lang="de-DE" dirty="0" smtClean="0">
                  <a:solidFill>
                    <a:srgbClr val="FFC000"/>
                  </a:solidFill>
                </a:rPr>
                <a:t>① Read</a:t>
              </a:r>
              <a:endParaRPr lang="de-DE" dirty="0">
                <a:solidFill>
                  <a:srgbClr val="FFC000"/>
                </a:solidFill>
              </a:endParaRPr>
            </a:p>
          </p:txBody>
        </p:sp>
        <p:sp>
          <p:nvSpPr>
            <p:cNvPr id="64" name="Textfeld 63"/>
            <p:cNvSpPr txBox="1"/>
            <p:nvPr/>
          </p:nvSpPr>
          <p:spPr>
            <a:xfrm>
              <a:off x="332454" y="6408190"/>
              <a:ext cx="1158779" cy="369332"/>
            </a:xfrm>
            <a:prstGeom prst="rect">
              <a:avLst/>
            </a:prstGeom>
            <a:noFill/>
          </p:spPr>
          <p:txBody>
            <a:bodyPr wrap="none" rtlCol="0">
              <a:spAutoFit/>
            </a:bodyPr>
            <a:lstStyle/>
            <a:p>
              <a:r>
                <a:rPr lang="de-DE" dirty="0" smtClean="0">
                  <a:solidFill>
                    <a:srgbClr val="7030A0"/>
                  </a:solidFill>
                </a:rPr>
                <a:t>① Delete</a:t>
              </a:r>
              <a:endParaRPr lang="de-DE" dirty="0">
                <a:solidFill>
                  <a:srgbClr val="7030A0"/>
                </a:solidFill>
              </a:endParaRPr>
            </a:p>
          </p:txBody>
        </p:sp>
        <p:sp>
          <p:nvSpPr>
            <p:cNvPr id="65" name="Textfeld 64"/>
            <p:cNvSpPr txBox="1"/>
            <p:nvPr/>
          </p:nvSpPr>
          <p:spPr>
            <a:xfrm>
              <a:off x="345432" y="4776570"/>
              <a:ext cx="2527936" cy="369332"/>
            </a:xfrm>
            <a:prstGeom prst="rect">
              <a:avLst/>
            </a:prstGeom>
            <a:noFill/>
          </p:spPr>
          <p:txBody>
            <a:bodyPr wrap="none" rtlCol="0">
              <a:spAutoFit/>
            </a:bodyPr>
            <a:lstStyle/>
            <a:p>
              <a:r>
                <a:rPr lang="de-DE" dirty="0" smtClean="0">
                  <a:solidFill>
                    <a:srgbClr val="FFC000"/>
                  </a:solidFill>
                </a:rPr>
                <a:t>② Werte überschreiben</a:t>
              </a:r>
              <a:endParaRPr lang="de-DE" dirty="0">
                <a:solidFill>
                  <a:srgbClr val="FFC000"/>
                </a:solidFill>
              </a:endParaRPr>
            </a:p>
          </p:txBody>
        </p:sp>
        <p:sp>
          <p:nvSpPr>
            <p:cNvPr id="66" name="Textfeld 65"/>
            <p:cNvSpPr txBox="1"/>
            <p:nvPr/>
          </p:nvSpPr>
          <p:spPr>
            <a:xfrm>
              <a:off x="344727" y="5094337"/>
              <a:ext cx="1158779" cy="369332"/>
            </a:xfrm>
            <a:prstGeom prst="rect">
              <a:avLst/>
            </a:prstGeom>
            <a:noFill/>
          </p:spPr>
          <p:txBody>
            <a:bodyPr wrap="none" rtlCol="0">
              <a:spAutoFit/>
            </a:bodyPr>
            <a:lstStyle/>
            <a:p>
              <a:r>
                <a:rPr lang="de-DE" dirty="0" smtClean="0">
                  <a:solidFill>
                    <a:srgbClr val="FFC000"/>
                  </a:solidFill>
                </a:rPr>
                <a:t>③ Delete</a:t>
              </a:r>
              <a:endParaRPr lang="de-DE" dirty="0">
                <a:solidFill>
                  <a:srgbClr val="FFC000"/>
                </a:solidFill>
              </a:endParaRPr>
            </a:p>
          </p:txBody>
        </p:sp>
        <p:sp>
          <p:nvSpPr>
            <p:cNvPr id="67" name="Textfeld 66"/>
            <p:cNvSpPr txBox="1"/>
            <p:nvPr/>
          </p:nvSpPr>
          <p:spPr>
            <a:xfrm>
              <a:off x="6794091" y="5123553"/>
              <a:ext cx="490840" cy="369332"/>
            </a:xfrm>
            <a:prstGeom prst="rect">
              <a:avLst/>
            </a:prstGeom>
            <a:noFill/>
          </p:spPr>
          <p:txBody>
            <a:bodyPr wrap="none" rtlCol="0">
              <a:spAutoFit/>
            </a:bodyPr>
            <a:lstStyle/>
            <a:p>
              <a:r>
                <a:rPr lang="de-DE" dirty="0" smtClean="0">
                  <a:solidFill>
                    <a:srgbClr val="FFC000"/>
                  </a:solidFill>
                </a:rPr>
                <a:t>③</a:t>
              </a:r>
              <a:endParaRPr lang="de-DE" dirty="0">
                <a:solidFill>
                  <a:srgbClr val="FFC000"/>
                </a:solidFill>
              </a:endParaRPr>
            </a:p>
          </p:txBody>
        </p:sp>
        <p:sp>
          <p:nvSpPr>
            <p:cNvPr id="77" name="Textfeld 76"/>
            <p:cNvSpPr txBox="1"/>
            <p:nvPr/>
          </p:nvSpPr>
          <p:spPr>
            <a:xfrm>
              <a:off x="345432" y="5420643"/>
              <a:ext cx="1158074" cy="369332"/>
            </a:xfrm>
            <a:prstGeom prst="rect">
              <a:avLst/>
            </a:prstGeom>
            <a:noFill/>
          </p:spPr>
          <p:txBody>
            <a:bodyPr wrap="none" rtlCol="0">
              <a:spAutoFit/>
            </a:bodyPr>
            <a:lstStyle/>
            <a:p>
              <a:r>
                <a:rPr lang="de-DE" dirty="0" smtClean="0">
                  <a:solidFill>
                    <a:srgbClr val="FFC000"/>
                  </a:solidFill>
                </a:rPr>
                <a:t>④ Create</a:t>
              </a:r>
              <a:endParaRPr lang="de-DE" dirty="0">
                <a:solidFill>
                  <a:srgbClr val="FFC000"/>
                </a:solidFill>
              </a:endParaRPr>
            </a:p>
          </p:txBody>
        </p:sp>
        <p:sp>
          <p:nvSpPr>
            <p:cNvPr id="90" name="Textfeld 89"/>
            <p:cNvSpPr txBox="1"/>
            <p:nvPr/>
          </p:nvSpPr>
          <p:spPr>
            <a:xfrm>
              <a:off x="324362" y="5744759"/>
              <a:ext cx="1233223" cy="369332"/>
            </a:xfrm>
            <a:prstGeom prst="rect">
              <a:avLst/>
            </a:prstGeom>
            <a:noFill/>
          </p:spPr>
          <p:txBody>
            <a:bodyPr wrap="none" rtlCol="0">
              <a:spAutoFit/>
            </a:bodyPr>
            <a:lstStyle/>
            <a:p>
              <a:r>
                <a:rPr lang="de-DE" dirty="0" smtClean="0">
                  <a:solidFill>
                    <a:srgbClr val="FFC000"/>
                  </a:solidFill>
                </a:rPr>
                <a:t>⑤ Update</a:t>
              </a:r>
              <a:endParaRPr lang="de-DE" dirty="0">
                <a:solidFill>
                  <a:srgbClr val="FFC000"/>
                </a:solidFill>
              </a:endParaRPr>
            </a:p>
          </p:txBody>
        </p:sp>
        <p:sp>
          <p:nvSpPr>
            <p:cNvPr id="98" name="Runde Klammer rechts 97"/>
            <p:cNvSpPr/>
            <p:nvPr/>
          </p:nvSpPr>
          <p:spPr>
            <a:xfrm>
              <a:off x="1451491" y="5157623"/>
              <a:ext cx="88457" cy="897473"/>
            </a:xfrm>
            <a:prstGeom prst="rightBracket">
              <a:avLst/>
            </a:prstGeom>
            <a:ln w="41275">
              <a:solidFill>
                <a:srgbClr val="FFC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solidFill>
                  <a:srgbClr val="FFC000"/>
                </a:solidFill>
              </a:endParaRPr>
            </a:p>
          </p:txBody>
        </p:sp>
        <p:sp>
          <p:nvSpPr>
            <p:cNvPr id="99" name="Textfeld 98"/>
            <p:cNvSpPr txBox="1"/>
            <p:nvPr/>
          </p:nvSpPr>
          <p:spPr>
            <a:xfrm>
              <a:off x="1557585" y="5414842"/>
              <a:ext cx="562975" cy="369332"/>
            </a:xfrm>
            <a:prstGeom prst="rect">
              <a:avLst/>
            </a:prstGeom>
            <a:noFill/>
          </p:spPr>
          <p:txBody>
            <a:bodyPr wrap="none" rtlCol="0">
              <a:spAutoFit/>
            </a:bodyPr>
            <a:lstStyle/>
            <a:p>
              <a:r>
                <a:rPr lang="de-DE" dirty="0" smtClean="0">
                  <a:solidFill>
                    <a:srgbClr val="FFC000"/>
                  </a:solidFill>
                </a:rPr>
                <a:t>PUT</a:t>
              </a:r>
              <a:endParaRPr lang="de-DE" dirty="0">
                <a:solidFill>
                  <a:srgbClr val="FFC000"/>
                </a:solidFill>
              </a:endParaRPr>
            </a:p>
          </p:txBody>
        </p:sp>
      </p:grpSp>
    </p:spTree>
    <p:extLst>
      <p:ext uri="{BB962C8B-B14F-4D97-AF65-F5344CB8AC3E}">
        <p14:creationId xmlns:p14="http://schemas.microsoft.com/office/powerpoint/2010/main" val="7631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142766" y="1196975"/>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261491" y="952230"/>
            <a:ext cx="826060" cy="990438"/>
            <a:chOff x="230015" y="2052796"/>
            <a:chExt cx="826060" cy="990438"/>
          </a:xfrm>
        </p:grpSpPr>
        <p:pic>
          <p:nvPicPr>
            <p:cNvPr id="5" name="Grafik 4"/>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6" name="Textfeld 5"/>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7" name="Gruppieren 6"/>
          <p:cNvGrpSpPr/>
          <p:nvPr/>
        </p:nvGrpSpPr>
        <p:grpSpPr>
          <a:xfrm>
            <a:off x="10928689" y="952230"/>
            <a:ext cx="976486" cy="990435"/>
            <a:chOff x="10850446" y="2052797"/>
            <a:chExt cx="976486" cy="990435"/>
          </a:xfrm>
        </p:grpSpPr>
        <p:pic>
          <p:nvPicPr>
            <p:cNvPr id="8" name="Grafik 7"/>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9" name="Textfeld 8"/>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0" name="Gruppieren 9"/>
          <p:cNvGrpSpPr/>
          <p:nvPr/>
        </p:nvGrpSpPr>
        <p:grpSpPr>
          <a:xfrm>
            <a:off x="2099035" y="869119"/>
            <a:ext cx="891513" cy="1069435"/>
            <a:chOff x="1949436" y="1990934"/>
            <a:chExt cx="891513" cy="1069435"/>
          </a:xfrm>
        </p:grpSpPr>
        <p:pic>
          <p:nvPicPr>
            <p:cNvPr id="11" name="Grafik 1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2" name="Textfeld 11"/>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3" name="Gruppieren 12"/>
          <p:cNvGrpSpPr/>
          <p:nvPr/>
        </p:nvGrpSpPr>
        <p:grpSpPr>
          <a:xfrm>
            <a:off x="5675513" y="895879"/>
            <a:ext cx="843572" cy="1037886"/>
            <a:chOff x="5555884" y="2052796"/>
            <a:chExt cx="843572" cy="1037886"/>
          </a:xfrm>
        </p:grpSpPr>
        <p:pic>
          <p:nvPicPr>
            <p:cNvPr id="14" name="Grafik 13"/>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5" name="Textfeld 14"/>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16" name="Gruppieren 15"/>
          <p:cNvGrpSpPr/>
          <p:nvPr/>
        </p:nvGrpSpPr>
        <p:grpSpPr>
          <a:xfrm>
            <a:off x="9189309" y="848292"/>
            <a:ext cx="951607" cy="1085473"/>
            <a:chOff x="9174554" y="1990934"/>
            <a:chExt cx="951607" cy="1085473"/>
          </a:xfrm>
        </p:grpSpPr>
        <p:pic>
          <p:nvPicPr>
            <p:cNvPr id="17" name="Grafik 16"/>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8" name="Textfeld 17"/>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23" name="Pfeil nach rechts 22"/>
          <p:cNvSpPr/>
          <p:nvPr/>
        </p:nvSpPr>
        <p:spPr>
          <a:xfrm>
            <a:off x="10055298" y="1200001"/>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uppieren 26"/>
          <p:cNvGrpSpPr/>
          <p:nvPr/>
        </p:nvGrpSpPr>
        <p:grpSpPr>
          <a:xfrm>
            <a:off x="4939803" y="1162124"/>
            <a:ext cx="606768" cy="739904"/>
            <a:chOff x="4007944" y="538769"/>
            <a:chExt cx="606768" cy="739904"/>
          </a:xfrm>
        </p:grpSpPr>
        <p:sp>
          <p:nvSpPr>
            <p:cNvPr id="28" name="Textfeld 27"/>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9" name="Zylinder 28"/>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p:cNvGrpSpPr/>
          <p:nvPr/>
        </p:nvGrpSpPr>
        <p:grpSpPr>
          <a:xfrm>
            <a:off x="3060617" y="1162124"/>
            <a:ext cx="606768" cy="739904"/>
            <a:chOff x="4007944" y="538769"/>
            <a:chExt cx="606768" cy="739904"/>
          </a:xfrm>
        </p:grpSpPr>
        <p:sp>
          <p:nvSpPr>
            <p:cNvPr id="44" name="Textfeld 4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45" name="Zylinder 4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6" name="Textfeld 45"/>
          <p:cNvSpPr txBox="1"/>
          <p:nvPr/>
        </p:nvSpPr>
        <p:spPr>
          <a:xfrm>
            <a:off x="3110552" y="1760293"/>
            <a:ext cx="803425" cy="307777"/>
          </a:xfrm>
          <a:prstGeom prst="rect">
            <a:avLst/>
          </a:prstGeom>
          <a:noFill/>
        </p:spPr>
        <p:txBody>
          <a:bodyPr wrap="none" rtlCol="0">
            <a:spAutoFit/>
          </a:bodyPr>
          <a:lstStyle/>
          <a:p>
            <a:r>
              <a:rPr lang="de-DE" sz="1400" dirty="0" smtClean="0"/>
              <a:t>= Queue</a:t>
            </a:r>
            <a:endParaRPr lang="de-DE" sz="1400" dirty="0"/>
          </a:p>
        </p:txBody>
      </p:sp>
      <p:sp>
        <p:nvSpPr>
          <p:cNvPr id="50" name="Textfeld 49"/>
          <p:cNvSpPr txBox="1"/>
          <p:nvPr/>
        </p:nvSpPr>
        <p:spPr>
          <a:xfrm>
            <a:off x="4682946" y="1748140"/>
            <a:ext cx="803425" cy="307777"/>
          </a:xfrm>
          <a:prstGeom prst="rect">
            <a:avLst/>
          </a:prstGeom>
          <a:noFill/>
        </p:spPr>
        <p:txBody>
          <a:bodyPr wrap="none" rtlCol="0">
            <a:spAutoFit/>
          </a:bodyPr>
          <a:lstStyle/>
          <a:p>
            <a:r>
              <a:rPr lang="de-DE" sz="1400" dirty="0" smtClean="0"/>
              <a:t>= Queue</a:t>
            </a:r>
            <a:endParaRPr lang="de-DE" sz="1400" dirty="0"/>
          </a:p>
        </p:txBody>
      </p:sp>
      <p:sp>
        <p:nvSpPr>
          <p:cNvPr id="51" name="Rechteck 50"/>
          <p:cNvSpPr/>
          <p:nvPr/>
        </p:nvSpPr>
        <p:spPr>
          <a:xfrm>
            <a:off x="3770014"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Textfeld 51"/>
          <p:cNvSpPr txBox="1"/>
          <p:nvPr/>
        </p:nvSpPr>
        <p:spPr>
          <a:xfrm>
            <a:off x="3777236" y="1081600"/>
            <a:ext cx="592821" cy="400110"/>
          </a:xfrm>
          <a:prstGeom prst="rect">
            <a:avLst/>
          </a:prstGeom>
          <a:noFill/>
        </p:spPr>
        <p:txBody>
          <a:bodyPr wrap="square" rtlCol="0">
            <a:spAutoFit/>
          </a:bodyPr>
          <a:lstStyle/>
          <a:p>
            <a:r>
              <a:rPr lang="de-DE" sz="1000" dirty="0" smtClean="0"/>
              <a:t>Post senden</a:t>
            </a:r>
            <a:endParaRPr lang="de-DE" sz="1000" dirty="0"/>
          </a:p>
        </p:txBody>
      </p:sp>
      <p:sp>
        <p:nvSpPr>
          <p:cNvPr id="53" name="Rechteck 52"/>
          <p:cNvSpPr/>
          <p:nvPr/>
        </p:nvSpPr>
        <p:spPr>
          <a:xfrm>
            <a:off x="4358915"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p:cNvSpPr txBox="1"/>
          <p:nvPr/>
        </p:nvSpPr>
        <p:spPr>
          <a:xfrm>
            <a:off x="4344014" y="977581"/>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55" name="Pfeil nach rechts 54"/>
          <p:cNvSpPr/>
          <p:nvPr/>
        </p:nvSpPr>
        <p:spPr>
          <a:xfrm flipV="1">
            <a:off x="4271258" y="1200002"/>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Pfeil nach links 57"/>
          <p:cNvSpPr/>
          <p:nvPr/>
        </p:nvSpPr>
        <p:spPr>
          <a:xfrm>
            <a:off x="4271258" y="1390040"/>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8458410" y="1131369"/>
            <a:ext cx="606768" cy="739904"/>
            <a:chOff x="4007944" y="538769"/>
            <a:chExt cx="606768" cy="739904"/>
          </a:xfrm>
        </p:grpSpPr>
        <p:sp>
          <p:nvSpPr>
            <p:cNvPr id="60" name="Textfeld 59"/>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1" name="Zylinder 60"/>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2" name="Gruppieren 61"/>
          <p:cNvGrpSpPr/>
          <p:nvPr/>
        </p:nvGrpSpPr>
        <p:grpSpPr>
          <a:xfrm>
            <a:off x="6579224" y="1131369"/>
            <a:ext cx="606768" cy="739904"/>
            <a:chOff x="4007944" y="538769"/>
            <a:chExt cx="606768" cy="739904"/>
          </a:xfrm>
        </p:grpSpPr>
        <p:sp>
          <p:nvSpPr>
            <p:cNvPr id="63" name="Textfeld 62"/>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4" name="Zylinder 63"/>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5" name="Textfeld 64"/>
          <p:cNvSpPr txBox="1"/>
          <p:nvPr/>
        </p:nvSpPr>
        <p:spPr>
          <a:xfrm>
            <a:off x="6629159" y="1729538"/>
            <a:ext cx="803425" cy="307777"/>
          </a:xfrm>
          <a:prstGeom prst="rect">
            <a:avLst/>
          </a:prstGeom>
          <a:noFill/>
        </p:spPr>
        <p:txBody>
          <a:bodyPr wrap="none" rtlCol="0">
            <a:spAutoFit/>
          </a:bodyPr>
          <a:lstStyle/>
          <a:p>
            <a:r>
              <a:rPr lang="de-DE" sz="1400" dirty="0" smtClean="0"/>
              <a:t>= Queue</a:t>
            </a:r>
            <a:endParaRPr lang="de-DE" sz="1400" dirty="0"/>
          </a:p>
        </p:txBody>
      </p:sp>
      <p:sp>
        <p:nvSpPr>
          <p:cNvPr id="66" name="Textfeld 65"/>
          <p:cNvSpPr txBox="1"/>
          <p:nvPr/>
        </p:nvSpPr>
        <p:spPr>
          <a:xfrm>
            <a:off x="8201553" y="1717385"/>
            <a:ext cx="803425" cy="307777"/>
          </a:xfrm>
          <a:prstGeom prst="rect">
            <a:avLst/>
          </a:prstGeom>
          <a:noFill/>
        </p:spPr>
        <p:txBody>
          <a:bodyPr wrap="none" rtlCol="0">
            <a:spAutoFit/>
          </a:bodyPr>
          <a:lstStyle/>
          <a:p>
            <a:r>
              <a:rPr lang="de-DE" sz="1400" dirty="0" smtClean="0"/>
              <a:t>= Queue</a:t>
            </a:r>
            <a:endParaRPr lang="de-DE" sz="1400" dirty="0"/>
          </a:p>
        </p:txBody>
      </p:sp>
      <p:sp>
        <p:nvSpPr>
          <p:cNvPr id="67" name="Rechteck 66"/>
          <p:cNvSpPr/>
          <p:nvPr/>
        </p:nvSpPr>
        <p:spPr>
          <a:xfrm>
            <a:off x="7288621"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feld 67"/>
          <p:cNvSpPr txBox="1"/>
          <p:nvPr/>
        </p:nvSpPr>
        <p:spPr>
          <a:xfrm>
            <a:off x="7295843" y="1050845"/>
            <a:ext cx="592821" cy="400110"/>
          </a:xfrm>
          <a:prstGeom prst="rect">
            <a:avLst/>
          </a:prstGeom>
          <a:noFill/>
        </p:spPr>
        <p:txBody>
          <a:bodyPr wrap="square" rtlCol="0">
            <a:spAutoFit/>
          </a:bodyPr>
          <a:lstStyle/>
          <a:p>
            <a:r>
              <a:rPr lang="de-DE" sz="1000" dirty="0" smtClean="0"/>
              <a:t>Post senden</a:t>
            </a:r>
            <a:endParaRPr lang="de-DE" sz="1000" dirty="0"/>
          </a:p>
        </p:txBody>
      </p:sp>
      <p:sp>
        <p:nvSpPr>
          <p:cNvPr id="69" name="Rechteck 68"/>
          <p:cNvSpPr/>
          <p:nvPr/>
        </p:nvSpPr>
        <p:spPr>
          <a:xfrm>
            <a:off x="7877522"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Textfeld 69"/>
          <p:cNvSpPr txBox="1"/>
          <p:nvPr/>
        </p:nvSpPr>
        <p:spPr>
          <a:xfrm>
            <a:off x="7862621" y="946826"/>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71" name="Pfeil nach rechts 70"/>
          <p:cNvSpPr/>
          <p:nvPr/>
        </p:nvSpPr>
        <p:spPr>
          <a:xfrm flipV="1">
            <a:off x="7789865" y="1169247"/>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links 71"/>
          <p:cNvSpPr/>
          <p:nvPr/>
        </p:nvSpPr>
        <p:spPr>
          <a:xfrm>
            <a:off x="7789865" y="1359285"/>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261491" y="609600"/>
            <a:ext cx="4055486"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p:cNvSpPr txBox="1"/>
          <p:nvPr/>
        </p:nvSpPr>
        <p:spPr>
          <a:xfrm>
            <a:off x="1897626" y="2384425"/>
            <a:ext cx="1503489" cy="369332"/>
          </a:xfrm>
          <a:prstGeom prst="rect">
            <a:avLst/>
          </a:prstGeom>
          <a:noFill/>
        </p:spPr>
        <p:txBody>
          <a:bodyPr wrap="none" rtlCol="0">
            <a:spAutoFit/>
          </a:bodyPr>
          <a:lstStyle/>
          <a:p>
            <a:r>
              <a:rPr lang="de-DE" dirty="0" smtClean="0"/>
              <a:t>= 1 Programm</a:t>
            </a:r>
            <a:endParaRPr lang="de-DE" dirty="0"/>
          </a:p>
        </p:txBody>
      </p:sp>
      <p:sp>
        <p:nvSpPr>
          <p:cNvPr id="75" name="Rechteck 74"/>
          <p:cNvSpPr/>
          <p:nvPr/>
        </p:nvSpPr>
        <p:spPr>
          <a:xfrm>
            <a:off x="4358915" y="612787"/>
            <a:ext cx="3495985"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Textfeld 75"/>
          <p:cNvSpPr txBox="1"/>
          <p:nvPr/>
        </p:nvSpPr>
        <p:spPr>
          <a:xfrm>
            <a:off x="5231838" y="2310496"/>
            <a:ext cx="1503489" cy="369332"/>
          </a:xfrm>
          <a:prstGeom prst="rect">
            <a:avLst/>
          </a:prstGeom>
          <a:noFill/>
        </p:spPr>
        <p:txBody>
          <a:bodyPr wrap="none" rtlCol="0">
            <a:spAutoFit/>
          </a:bodyPr>
          <a:lstStyle/>
          <a:p>
            <a:r>
              <a:rPr lang="de-DE" dirty="0" smtClean="0"/>
              <a:t>= 1 Programm</a:t>
            </a:r>
            <a:endParaRPr lang="de-DE" dirty="0"/>
          </a:p>
        </p:txBody>
      </p:sp>
      <p:sp>
        <p:nvSpPr>
          <p:cNvPr id="77" name="Textfeld 76"/>
          <p:cNvSpPr txBox="1"/>
          <p:nvPr/>
        </p:nvSpPr>
        <p:spPr>
          <a:xfrm>
            <a:off x="9333082" y="2384425"/>
            <a:ext cx="1503489" cy="369332"/>
          </a:xfrm>
          <a:prstGeom prst="rect">
            <a:avLst/>
          </a:prstGeom>
          <a:noFill/>
        </p:spPr>
        <p:txBody>
          <a:bodyPr wrap="none" rtlCol="0">
            <a:spAutoFit/>
          </a:bodyPr>
          <a:lstStyle/>
          <a:p>
            <a:r>
              <a:rPr lang="de-DE" dirty="0" smtClean="0"/>
              <a:t>= 1 Programm</a:t>
            </a:r>
            <a:endParaRPr lang="de-DE" dirty="0"/>
          </a:p>
        </p:txBody>
      </p:sp>
      <p:sp>
        <p:nvSpPr>
          <p:cNvPr id="78" name="Rechteck 77"/>
          <p:cNvSpPr/>
          <p:nvPr/>
        </p:nvSpPr>
        <p:spPr>
          <a:xfrm>
            <a:off x="7895886" y="609600"/>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Textfeld 78"/>
          <p:cNvSpPr txBox="1"/>
          <p:nvPr/>
        </p:nvSpPr>
        <p:spPr>
          <a:xfrm>
            <a:off x="806028" y="4759267"/>
            <a:ext cx="2931572" cy="369332"/>
          </a:xfrm>
          <a:prstGeom prst="rect">
            <a:avLst/>
          </a:prstGeom>
          <a:noFill/>
        </p:spPr>
        <p:txBody>
          <a:bodyPr wrap="none" rtlCol="0">
            <a:spAutoFit/>
          </a:bodyPr>
          <a:lstStyle/>
          <a:p>
            <a:r>
              <a:rPr lang="de-DE" dirty="0" smtClean="0"/>
              <a:t>Post-Sender = eigenes Objekt</a:t>
            </a:r>
            <a:endParaRPr lang="de-DE" dirty="0"/>
          </a:p>
        </p:txBody>
      </p:sp>
      <p:sp>
        <p:nvSpPr>
          <p:cNvPr id="80" name="Textfeld 79"/>
          <p:cNvSpPr txBox="1"/>
          <p:nvPr/>
        </p:nvSpPr>
        <p:spPr>
          <a:xfrm>
            <a:off x="982537" y="5404922"/>
            <a:ext cx="3288721" cy="369332"/>
          </a:xfrm>
          <a:prstGeom prst="rect">
            <a:avLst/>
          </a:prstGeom>
          <a:noFill/>
        </p:spPr>
        <p:txBody>
          <a:bodyPr wrap="none" rtlCol="0">
            <a:spAutoFit/>
          </a:bodyPr>
          <a:lstStyle/>
          <a:p>
            <a:r>
              <a:rPr lang="de-DE" dirty="0" smtClean="0"/>
              <a:t>Post-Empfänger = eigenes Objekt</a:t>
            </a:r>
            <a:endParaRPr lang="de-DE" dirty="0"/>
          </a:p>
        </p:txBody>
      </p:sp>
      <p:sp>
        <p:nvSpPr>
          <p:cNvPr id="81" name="Textfeld 80"/>
          <p:cNvSpPr txBox="1"/>
          <p:nvPr/>
        </p:nvSpPr>
        <p:spPr>
          <a:xfrm>
            <a:off x="859686" y="4249789"/>
            <a:ext cx="2312941" cy="369332"/>
          </a:xfrm>
          <a:prstGeom prst="rect">
            <a:avLst/>
          </a:prstGeom>
          <a:noFill/>
        </p:spPr>
        <p:txBody>
          <a:bodyPr wrap="none" rtlCol="0">
            <a:spAutoFit/>
          </a:bodyPr>
          <a:lstStyle/>
          <a:p>
            <a:r>
              <a:rPr lang="de-DE" dirty="0" smtClean="0"/>
              <a:t>Kanal = eigenes Objekt</a:t>
            </a:r>
            <a:endParaRPr lang="de-DE" dirty="0"/>
          </a:p>
        </p:txBody>
      </p:sp>
      <p:sp>
        <p:nvSpPr>
          <p:cNvPr id="82" name="Textfeld 81"/>
          <p:cNvSpPr txBox="1"/>
          <p:nvPr/>
        </p:nvSpPr>
        <p:spPr>
          <a:xfrm>
            <a:off x="1061739" y="3759398"/>
            <a:ext cx="2675861" cy="369332"/>
          </a:xfrm>
          <a:prstGeom prst="rect">
            <a:avLst/>
          </a:prstGeom>
          <a:noFill/>
        </p:spPr>
        <p:txBody>
          <a:bodyPr wrap="none" rtlCol="0">
            <a:spAutoFit/>
          </a:bodyPr>
          <a:lstStyle/>
          <a:p>
            <a:r>
              <a:rPr lang="de-DE" dirty="0" smtClean="0"/>
              <a:t>Publisher = eigenes Objekt</a:t>
            </a:r>
            <a:endParaRPr lang="de-DE" dirty="0"/>
          </a:p>
        </p:txBody>
      </p:sp>
      <p:sp>
        <p:nvSpPr>
          <p:cNvPr id="83" name="Textfeld 82"/>
          <p:cNvSpPr txBox="1"/>
          <p:nvPr/>
        </p:nvSpPr>
        <p:spPr>
          <a:xfrm>
            <a:off x="1142766" y="3421626"/>
            <a:ext cx="2461058" cy="369332"/>
          </a:xfrm>
          <a:prstGeom prst="rect">
            <a:avLst/>
          </a:prstGeom>
          <a:noFill/>
        </p:spPr>
        <p:txBody>
          <a:bodyPr wrap="none" rtlCol="0">
            <a:spAutoFit/>
          </a:bodyPr>
          <a:lstStyle/>
          <a:p>
            <a:r>
              <a:rPr lang="de-DE" dirty="0" smtClean="0"/>
              <a:t>Sender = eigenes Objekt</a:t>
            </a:r>
            <a:endParaRPr lang="de-DE" dirty="0"/>
          </a:p>
        </p:txBody>
      </p:sp>
      <p:sp>
        <p:nvSpPr>
          <p:cNvPr id="84" name="Textfeld 83"/>
          <p:cNvSpPr txBox="1"/>
          <p:nvPr/>
        </p:nvSpPr>
        <p:spPr>
          <a:xfrm>
            <a:off x="4948944" y="3388555"/>
            <a:ext cx="2416239" cy="369332"/>
          </a:xfrm>
          <a:prstGeom prst="rect">
            <a:avLst/>
          </a:prstGeom>
          <a:noFill/>
        </p:spPr>
        <p:txBody>
          <a:bodyPr wrap="none" rtlCol="0">
            <a:spAutoFit/>
          </a:bodyPr>
          <a:lstStyle/>
          <a:p>
            <a:r>
              <a:rPr lang="de-DE" dirty="0" smtClean="0"/>
              <a:t>Broker = eigenes Objekt</a:t>
            </a:r>
            <a:endParaRPr lang="de-DE" dirty="0"/>
          </a:p>
        </p:txBody>
      </p:sp>
      <p:sp>
        <p:nvSpPr>
          <p:cNvPr id="85" name="Textfeld 84"/>
          <p:cNvSpPr txBox="1"/>
          <p:nvPr/>
        </p:nvSpPr>
        <p:spPr>
          <a:xfrm>
            <a:off x="4949549" y="3880457"/>
            <a:ext cx="2786917" cy="369332"/>
          </a:xfrm>
          <a:prstGeom prst="rect">
            <a:avLst/>
          </a:prstGeom>
          <a:noFill/>
        </p:spPr>
        <p:txBody>
          <a:bodyPr wrap="none" rtlCol="0">
            <a:spAutoFit/>
          </a:bodyPr>
          <a:lstStyle/>
          <a:p>
            <a:r>
              <a:rPr lang="de-DE" dirty="0" smtClean="0"/>
              <a:t>Subscriber = eigenes Objekt</a:t>
            </a:r>
            <a:endParaRPr lang="de-DE" dirty="0"/>
          </a:p>
        </p:txBody>
      </p:sp>
      <p:sp>
        <p:nvSpPr>
          <p:cNvPr id="86" name="Textfeld 85"/>
          <p:cNvSpPr txBox="1"/>
          <p:nvPr/>
        </p:nvSpPr>
        <p:spPr>
          <a:xfrm>
            <a:off x="4964187" y="4464815"/>
            <a:ext cx="2818207" cy="369332"/>
          </a:xfrm>
          <a:prstGeom prst="rect">
            <a:avLst/>
          </a:prstGeom>
          <a:noFill/>
        </p:spPr>
        <p:txBody>
          <a:bodyPr wrap="none" rtlCol="0">
            <a:spAutoFit/>
          </a:bodyPr>
          <a:lstStyle/>
          <a:p>
            <a:r>
              <a:rPr lang="de-DE" dirty="0" smtClean="0"/>
              <a:t>Empfänger = eigenes Objekt</a:t>
            </a:r>
            <a:endParaRPr lang="de-DE" dirty="0"/>
          </a:p>
        </p:txBody>
      </p:sp>
      <p:sp>
        <p:nvSpPr>
          <p:cNvPr id="87" name="Textfeld 86"/>
          <p:cNvSpPr txBox="1"/>
          <p:nvPr/>
        </p:nvSpPr>
        <p:spPr>
          <a:xfrm>
            <a:off x="1142766" y="148611"/>
            <a:ext cx="3249608" cy="369332"/>
          </a:xfrm>
          <a:prstGeom prst="rect">
            <a:avLst/>
          </a:prstGeom>
          <a:noFill/>
        </p:spPr>
        <p:txBody>
          <a:bodyPr wrap="none" rtlCol="0">
            <a:spAutoFit/>
          </a:bodyPr>
          <a:lstStyle/>
          <a:p>
            <a:r>
              <a:rPr lang="de-DE" dirty="0" smtClean="0"/>
              <a:t>1 Sender / 1 Topic / 1 Empfänger</a:t>
            </a:r>
            <a:endParaRPr lang="de-DE" dirty="0"/>
          </a:p>
        </p:txBody>
      </p:sp>
      <p:sp>
        <p:nvSpPr>
          <p:cNvPr id="88" name="Textfeld 87"/>
          <p:cNvSpPr txBox="1"/>
          <p:nvPr/>
        </p:nvSpPr>
        <p:spPr>
          <a:xfrm>
            <a:off x="8576527" y="3234413"/>
            <a:ext cx="3244910" cy="3323987"/>
          </a:xfrm>
          <a:prstGeom prst="rect">
            <a:avLst/>
          </a:prstGeom>
          <a:noFill/>
        </p:spPr>
        <p:txBody>
          <a:bodyPr wrap="square" rtlCol="0">
            <a:spAutoFit/>
          </a:bodyPr>
          <a:lstStyle/>
          <a:p>
            <a:r>
              <a:rPr lang="de-DE" sz="1400" dirty="0" smtClean="0"/>
              <a:t>Konstrukt: Sender arbeitet unabhängig vom Empfänger, da er nicht mehr darauf warten muss, ob es einen Empfänger gibt und wie dieser arbeitet. Deshalb werden eine Queue und ein Post-Sender eingesetzt. </a:t>
            </a:r>
          </a:p>
          <a:p>
            <a:r>
              <a:rPr lang="de-DE" sz="1400" dirty="0" smtClean="0"/>
              <a:t>Auch der Empfänger arbeitet unabhängig vom Sender. Dazu werden eine Queue und ein Post-Empfänger eingesetzt.</a:t>
            </a:r>
          </a:p>
          <a:p>
            <a:r>
              <a:rPr lang="de-DE" sz="1400" dirty="0" smtClean="0"/>
              <a:t>Ein Broker wird dazwischen geschaltet, damit der Sender den Empfänger nicht mehr kennen muss und auch nicht wissen muss, wie viele Empfänger es gibt. Auch wenn es gar keinen Empfänger gibt, kann er weiter arbeiten.</a:t>
            </a:r>
            <a:endParaRPr lang="de-DE" sz="1400" dirty="0"/>
          </a:p>
        </p:txBody>
      </p:sp>
    </p:spTree>
    <p:extLst>
      <p:ext uri="{BB962C8B-B14F-4D97-AF65-F5344CB8AC3E}">
        <p14:creationId xmlns:p14="http://schemas.microsoft.com/office/powerpoint/2010/main" val="138458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142766" y="1196975"/>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261491" y="952230"/>
            <a:ext cx="826060" cy="990438"/>
            <a:chOff x="230015" y="2052796"/>
            <a:chExt cx="826060" cy="990438"/>
          </a:xfrm>
        </p:grpSpPr>
        <p:pic>
          <p:nvPicPr>
            <p:cNvPr id="5" name="Grafik 4"/>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6" name="Textfeld 5"/>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7" name="Gruppieren 6"/>
          <p:cNvGrpSpPr/>
          <p:nvPr/>
        </p:nvGrpSpPr>
        <p:grpSpPr>
          <a:xfrm>
            <a:off x="10928689" y="952230"/>
            <a:ext cx="976486" cy="990435"/>
            <a:chOff x="10850446" y="2052797"/>
            <a:chExt cx="976486" cy="990435"/>
          </a:xfrm>
        </p:grpSpPr>
        <p:pic>
          <p:nvPicPr>
            <p:cNvPr id="8" name="Grafik 7"/>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9" name="Textfeld 8"/>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0" name="Gruppieren 9"/>
          <p:cNvGrpSpPr/>
          <p:nvPr/>
        </p:nvGrpSpPr>
        <p:grpSpPr>
          <a:xfrm>
            <a:off x="2099035" y="869119"/>
            <a:ext cx="891513" cy="1069435"/>
            <a:chOff x="1949436" y="1990934"/>
            <a:chExt cx="891513" cy="1069435"/>
          </a:xfrm>
        </p:grpSpPr>
        <p:pic>
          <p:nvPicPr>
            <p:cNvPr id="11" name="Grafik 1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2" name="Textfeld 11"/>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3" name="Gruppieren 12"/>
          <p:cNvGrpSpPr/>
          <p:nvPr/>
        </p:nvGrpSpPr>
        <p:grpSpPr>
          <a:xfrm>
            <a:off x="5675513" y="895879"/>
            <a:ext cx="843572" cy="1037886"/>
            <a:chOff x="5555884" y="2052796"/>
            <a:chExt cx="843572" cy="1037886"/>
          </a:xfrm>
        </p:grpSpPr>
        <p:pic>
          <p:nvPicPr>
            <p:cNvPr id="14" name="Grafik 13"/>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5" name="Textfeld 14"/>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16" name="Gruppieren 15"/>
          <p:cNvGrpSpPr/>
          <p:nvPr/>
        </p:nvGrpSpPr>
        <p:grpSpPr>
          <a:xfrm>
            <a:off x="9189309" y="848292"/>
            <a:ext cx="951607" cy="1085473"/>
            <a:chOff x="9174554" y="1990934"/>
            <a:chExt cx="951607" cy="1085473"/>
          </a:xfrm>
        </p:grpSpPr>
        <p:pic>
          <p:nvPicPr>
            <p:cNvPr id="17" name="Grafik 16"/>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8" name="Textfeld 17"/>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23" name="Pfeil nach rechts 22"/>
          <p:cNvSpPr/>
          <p:nvPr/>
        </p:nvSpPr>
        <p:spPr>
          <a:xfrm>
            <a:off x="10055298" y="1200001"/>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uppieren 26"/>
          <p:cNvGrpSpPr/>
          <p:nvPr/>
        </p:nvGrpSpPr>
        <p:grpSpPr>
          <a:xfrm>
            <a:off x="4939803" y="1162124"/>
            <a:ext cx="606768" cy="739904"/>
            <a:chOff x="4007944" y="538769"/>
            <a:chExt cx="606768" cy="739904"/>
          </a:xfrm>
        </p:grpSpPr>
        <p:sp>
          <p:nvSpPr>
            <p:cNvPr id="28" name="Textfeld 27"/>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9" name="Zylinder 28"/>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p:cNvGrpSpPr/>
          <p:nvPr/>
        </p:nvGrpSpPr>
        <p:grpSpPr>
          <a:xfrm>
            <a:off x="3060617" y="1162124"/>
            <a:ext cx="606768" cy="739904"/>
            <a:chOff x="4007944" y="538769"/>
            <a:chExt cx="606768" cy="739904"/>
          </a:xfrm>
        </p:grpSpPr>
        <p:sp>
          <p:nvSpPr>
            <p:cNvPr id="44" name="Textfeld 4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45" name="Zylinder 4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6" name="Textfeld 45"/>
          <p:cNvSpPr txBox="1"/>
          <p:nvPr/>
        </p:nvSpPr>
        <p:spPr>
          <a:xfrm>
            <a:off x="3110552" y="1760293"/>
            <a:ext cx="803425" cy="307777"/>
          </a:xfrm>
          <a:prstGeom prst="rect">
            <a:avLst/>
          </a:prstGeom>
          <a:noFill/>
        </p:spPr>
        <p:txBody>
          <a:bodyPr wrap="none" rtlCol="0">
            <a:spAutoFit/>
          </a:bodyPr>
          <a:lstStyle/>
          <a:p>
            <a:r>
              <a:rPr lang="de-DE" sz="1400" dirty="0" smtClean="0"/>
              <a:t>= Queue</a:t>
            </a:r>
            <a:endParaRPr lang="de-DE" sz="1400" dirty="0"/>
          </a:p>
        </p:txBody>
      </p:sp>
      <p:sp>
        <p:nvSpPr>
          <p:cNvPr id="50" name="Textfeld 49"/>
          <p:cNvSpPr txBox="1"/>
          <p:nvPr/>
        </p:nvSpPr>
        <p:spPr>
          <a:xfrm>
            <a:off x="4682946" y="1748140"/>
            <a:ext cx="803425" cy="307777"/>
          </a:xfrm>
          <a:prstGeom prst="rect">
            <a:avLst/>
          </a:prstGeom>
          <a:noFill/>
        </p:spPr>
        <p:txBody>
          <a:bodyPr wrap="none" rtlCol="0">
            <a:spAutoFit/>
          </a:bodyPr>
          <a:lstStyle/>
          <a:p>
            <a:r>
              <a:rPr lang="de-DE" sz="1400" dirty="0" smtClean="0"/>
              <a:t>= Queue</a:t>
            </a:r>
            <a:endParaRPr lang="de-DE" sz="1400" dirty="0"/>
          </a:p>
        </p:txBody>
      </p:sp>
      <p:sp>
        <p:nvSpPr>
          <p:cNvPr id="51" name="Rechteck 50"/>
          <p:cNvSpPr/>
          <p:nvPr/>
        </p:nvSpPr>
        <p:spPr>
          <a:xfrm>
            <a:off x="3770014"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Textfeld 51"/>
          <p:cNvSpPr txBox="1"/>
          <p:nvPr/>
        </p:nvSpPr>
        <p:spPr>
          <a:xfrm>
            <a:off x="3777236" y="1081600"/>
            <a:ext cx="592821" cy="400110"/>
          </a:xfrm>
          <a:prstGeom prst="rect">
            <a:avLst/>
          </a:prstGeom>
          <a:noFill/>
        </p:spPr>
        <p:txBody>
          <a:bodyPr wrap="square" rtlCol="0">
            <a:spAutoFit/>
          </a:bodyPr>
          <a:lstStyle/>
          <a:p>
            <a:r>
              <a:rPr lang="de-DE" sz="1000" dirty="0" smtClean="0"/>
              <a:t>Post senden</a:t>
            </a:r>
            <a:endParaRPr lang="de-DE" sz="1000" dirty="0"/>
          </a:p>
        </p:txBody>
      </p:sp>
      <p:sp>
        <p:nvSpPr>
          <p:cNvPr id="53" name="Rechteck 52"/>
          <p:cNvSpPr/>
          <p:nvPr/>
        </p:nvSpPr>
        <p:spPr>
          <a:xfrm>
            <a:off x="4358915"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p:cNvSpPr txBox="1"/>
          <p:nvPr/>
        </p:nvSpPr>
        <p:spPr>
          <a:xfrm>
            <a:off x="4344014" y="977581"/>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55" name="Pfeil nach rechts 54"/>
          <p:cNvSpPr/>
          <p:nvPr/>
        </p:nvSpPr>
        <p:spPr>
          <a:xfrm flipV="1">
            <a:off x="4271258" y="1200002"/>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Pfeil nach links 57"/>
          <p:cNvSpPr/>
          <p:nvPr/>
        </p:nvSpPr>
        <p:spPr>
          <a:xfrm>
            <a:off x="4271258" y="1390040"/>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8458410" y="1131369"/>
            <a:ext cx="606768" cy="739904"/>
            <a:chOff x="4007944" y="538769"/>
            <a:chExt cx="606768" cy="739904"/>
          </a:xfrm>
        </p:grpSpPr>
        <p:sp>
          <p:nvSpPr>
            <p:cNvPr id="60" name="Textfeld 59"/>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1" name="Zylinder 60"/>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2" name="Gruppieren 61"/>
          <p:cNvGrpSpPr/>
          <p:nvPr/>
        </p:nvGrpSpPr>
        <p:grpSpPr>
          <a:xfrm>
            <a:off x="6579224" y="1131369"/>
            <a:ext cx="606768" cy="739904"/>
            <a:chOff x="4007944" y="538769"/>
            <a:chExt cx="606768" cy="739904"/>
          </a:xfrm>
        </p:grpSpPr>
        <p:sp>
          <p:nvSpPr>
            <p:cNvPr id="63" name="Textfeld 62"/>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4" name="Zylinder 63"/>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5" name="Textfeld 64"/>
          <p:cNvSpPr txBox="1"/>
          <p:nvPr/>
        </p:nvSpPr>
        <p:spPr>
          <a:xfrm>
            <a:off x="6629159" y="1729538"/>
            <a:ext cx="803425" cy="307777"/>
          </a:xfrm>
          <a:prstGeom prst="rect">
            <a:avLst/>
          </a:prstGeom>
          <a:noFill/>
        </p:spPr>
        <p:txBody>
          <a:bodyPr wrap="none" rtlCol="0">
            <a:spAutoFit/>
          </a:bodyPr>
          <a:lstStyle/>
          <a:p>
            <a:r>
              <a:rPr lang="de-DE" sz="1400" dirty="0" smtClean="0"/>
              <a:t>= Queue</a:t>
            </a:r>
            <a:endParaRPr lang="de-DE" sz="1400" dirty="0"/>
          </a:p>
        </p:txBody>
      </p:sp>
      <p:sp>
        <p:nvSpPr>
          <p:cNvPr id="66" name="Textfeld 65"/>
          <p:cNvSpPr txBox="1"/>
          <p:nvPr/>
        </p:nvSpPr>
        <p:spPr>
          <a:xfrm>
            <a:off x="8201553" y="1717385"/>
            <a:ext cx="803425" cy="307777"/>
          </a:xfrm>
          <a:prstGeom prst="rect">
            <a:avLst/>
          </a:prstGeom>
          <a:noFill/>
        </p:spPr>
        <p:txBody>
          <a:bodyPr wrap="none" rtlCol="0">
            <a:spAutoFit/>
          </a:bodyPr>
          <a:lstStyle/>
          <a:p>
            <a:r>
              <a:rPr lang="de-DE" sz="1400" dirty="0" smtClean="0"/>
              <a:t>= Queue</a:t>
            </a:r>
            <a:endParaRPr lang="de-DE" sz="1400" dirty="0"/>
          </a:p>
        </p:txBody>
      </p:sp>
      <p:sp>
        <p:nvSpPr>
          <p:cNvPr id="67" name="Rechteck 66"/>
          <p:cNvSpPr/>
          <p:nvPr/>
        </p:nvSpPr>
        <p:spPr>
          <a:xfrm>
            <a:off x="7288621"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feld 67"/>
          <p:cNvSpPr txBox="1"/>
          <p:nvPr/>
        </p:nvSpPr>
        <p:spPr>
          <a:xfrm>
            <a:off x="7256376" y="2689788"/>
            <a:ext cx="592821" cy="400110"/>
          </a:xfrm>
          <a:prstGeom prst="rect">
            <a:avLst/>
          </a:prstGeom>
          <a:noFill/>
        </p:spPr>
        <p:txBody>
          <a:bodyPr wrap="square" rtlCol="0">
            <a:spAutoFit/>
          </a:bodyPr>
          <a:lstStyle/>
          <a:p>
            <a:r>
              <a:rPr lang="de-DE" sz="1000" dirty="0" smtClean="0"/>
              <a:t>Post senden</a:t>
            </a:r>
            <a:endParaRPr lang="de-DE" sz="1000" dirty="0"/>
          </a:p>
        </p:txBody>
      </p:sp>
      <p:sp>
        <p:nvSpPr>
          <p:cNvPr id="69" name="Rechteck 68"/>
          <p:cNvSpPr/>
          <p:nvPr/>
        </p:nvSpPr>
        <p:spPr>
          <a:xfrm>
            <a:off x="7877522"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Textfeld 69"/>
          <p:cNvSpPr txBox="1"/>
          <p:nvPr/>
        </p:nvSpPr>
        <p:spPr>
          <a:xfrm>
            <a:off x="7862621" y="946826"/>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71" name="Pfeil nach rechts 70"/>
          <p:cNvSpPr/>
          <p:nvPr/>
        </p:nvSpPr>
        <p:spPr>
          <a:xfrm flipV="1">
            <a:off x="7789865" y="1169247"/>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links 71"/>
          <p:cNvSpPr/>
          <p:nvPr/>
        </p:nvSpPr>
        <p:spPr>
          <a:xfrm>
            <a:off x="7789865" y="1359285"/>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261491" y="609600"/>
            <a:ext cx="4055486"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a:off x="4358915" y="612787"/>
            <a:ext cx="3495985" cy="3116576"/>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7895886" y="609600"/>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Textfeld 85"/>
          <p:cNvSpPr txBox="1"/>
          <p:nvPr/>
        </p:nvSpPr>
        <p:spPr>
          <a:xfrm>
            <a:off x="4742929" y="7928573"/>
            <a:ext cx="2818207" cy="369332"/>
          </a:xfrm>
          <a:prstGeom prst="rect">
            <a:avLst/>
          </a:prstGeom>
          <a:noFill/>
        </p:spPr>
        <p:txBody>
          <a:bodyPr wrap="none" rtlCol="0">
            <a:spAutoFit/>
          </a:bodyPr>
          <a:lstStyle/>
          <a:p>
            <a:r>
              <a:rPr lang="de-DE" dirty="0" smtClean="0"/>
              <a:t>Empfänger = eigenes Objekt</a:t>
            </a:r>
            <a:endParaRPr lang="de-DE" dirty="0"/>
          </a:p>
        </p:txBody>
      </p:sp>
      <p:grpSp>
        <p:nvGrpSpPr>
          <p:cNvPr id="87" name="Gruppieren 86"/>
          <p:cNvGrpSpPr/>
          <p:nvPr/>
        </p:nvGrpSpPr>
        <p:grpSpPr>
          <a:xfrm>
            <a:off x="10928689" y="2613523"/>
            <a:ext cx="976486" cy="990435"/>
            <a:chOff x="10850446" y="2052797"/>
            <a:chExt cx="976486" cy="990435"/>
          </a:xfrm>
        </p:grpSpPr>
        <p:pic>
          <p:nvPicPr>
            <p:cNvPr id="88" name="Grafik 87"/>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89" name="Textfeld 88"/>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90" name="Gruppieren 89"/>
          <p:cNvGrpSpPr/>
          <p:nvPr/>
        </p:nvGrpSpPr>
        <p:grpSpPr>
          <a:xfrm>
            <a:off x="9189309" y="2509585"/>
            <a:ext cx="951607" cy="1085473"/>
            <a:chOff x="9174554" y="1990934"/>
            <a:chExt cx="951607" cy="1085473"/>
          </a:xfrm>
        </p:grpSpPr>
        <p:pic>
          <p:nvPicPr>
            <p:cNvPr id="91" name="Grafik 9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92" name="Textfeld 91"/>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93" name="Pfeil nach rechts 92"/>
          <p:cNvSpPr/>
          <p:nvPr/>
        </p:nvSpPr>
        <p:spPr>
          <a:xfrm>
            <a:off x="10055298" y="2861294"/>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4" name="Gruppieren 93"/>
          <p:cNvGrpSpPr/>
          <p:nvPr/>
        </p:nvGrpSpPr>
        <p:grpSpPr>
          <a:xfrm>
            <a:off x="8458410" y="2792662"/>
            <a:ext cx="606768" cy="739904"/>
            <a:chOff x="4007944" y="538769"/>
            <a:chExt cx="606768" cy="739904"/>
          </a:xfrm>
        </p:grpSpPr>
        <p:sp>
          <p:nvSpPr>
            <p:cNvPr id="95" name="Textfeld 94"/>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96" name="Zylinder 95"/>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7" name="Textfeld 96"/>
          <p:cNvSpPr txBox="1"/>
          <p:nvPr/>
        </p:nvSpPr>
        <p:spPr>
          <a:xfrm>
            <a:off x="8201553" y="3378678"/>
            <a:ext cx="803425" cy="307777"/>
          </a:xfrm>
          <a:prstGeom prst="rect">
            <a:avLst/>
          </a:prstGeom>
          <a:noFill/>
        </p:spPr>
        <p:txBody>
          <a:bodyPr wrap="none" rtlCol="0">
            <a:spAutoFit/>
          </a:bodyPr>
          <a:lstStyle/>
          <a:p>
            <a:r>
              <a:rPr lang="de-DE" sz="1400" dirty="0" smtClean="0"/>
              <a:t>= Queue</a:t>
            </a:r>
            <a:endParaRPr lang="de-DE" sz="1400" dirty="0"/>
          </a:p>
        </p:txBody>
      </p:sp>
      <p:sp>
        <p:nvSpPr>
          <p:cNvPr id="98" name="Rechteck 97"/>
          <p:cNvSpPr/>
          <p:nvPr/>
        </p:nvSpPr>
        <p:spPr>
          <a:xfrm>
            <a:off x="7877522" y="2649212"/>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Textfeld 98"/>
          <p:cNvSpPr txBox="1"/>
          <p:nvPr/>
        </p:nvSpPr>
        <p:spPr>
          <a:xfrm>
            <a:off x="7862621" y="2608119"/>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100" name="Pfeil nach rechts 99"/>
          <p:cNvSpPr/>
          <p:nvPr/>
        </p:nvSpPr>
        <p:spPr>
          <a:xfrm flipV="1">
            <a:off x="7789865" y="2830540"/>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Pfeil nach links 100"/>
          <p:cNvSpPr/>
          <p:nvPr/>
        </p:nvSpPr>
        <p:spPr>
          <a:xfrm>
            <a:off x="7789865" y="3020578"/>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2" name="Rechteck 101"/>
          <p:cNvSpPr/>
          <p:nvPr/>
        </p:nvSpPr>
        <p:spPr>
          <a:xfrm>
            <a:off x="7895886" y="2270893"/>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Rechteck 102"/>
          <p:cNvSpPr/>
          <p:nvPr/>
        </p:nvSpPr>
        <p:spPr>
          <a:xfrm>
            <a:off x="7287467" y="2642707"/>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5" name="Gruppieren 104"/>
          <p:cNvGrpSpPr/>
          <p:nvPr/>
        </p:nvGrpSpPr>
        <p:grpSpPr>
          <a:xfrm rot="1980000">
            <a:off x="6235916" y="2205357"/>
            <a:ext cx="606768" cy="739904"/>
            <a:chOff x="4007944" y="538769"/>
            <a:chExt cx="606768" cy="739904"/>
          </a:xfrm>
        </p:grpSpPr>
        <p:sp>
          <p:nvSpPr>
            <p:cNvPr id="106" name="Textfeld 105"/>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07" name="Zylinder 106"/>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11" name="Textfeld 110"/>
          <p:cNvSpPr txBox="1"/>
          <p:nvPr/>
        </p:nvSpPr>
        <p:spPr>
          <a:xfrm>
            <a:off x="7282572" y="1013097"/>
            <a:ext cx="592821" cy="400110"/>
          </a:xfrm>
          <a:prstGeom prst="rect">
            <a:avLst/>
          </a:prstGeom>
          <a:noFill/>
        </p:spPr>
        <p:txBody>
          <a:bodyPr wrap="square" rtlCol="0">
            <a:spAutoFit/>
          </a:bodyPr>
          <a:lstStyle/>
          <a:p>
            <a:r>
              <a:rPr lang="de-DE" sz="1000" dirty="0" smtClean="0"/>
              <a:t>Post senden</a:t>
            </a:r>
            <a:endParaRPr lang="de-DE" sz="1000" dirty="0"/>
          </a:p>
        </p:txBody>
      </p:sp>
      <p:sp>
        <p:nvSpPr>
          <p:cNvPr id="112" name="Textfeld 111"/>
          <p:cNvSpPr txBox="1"/>
          <p:nvPr/>
        </p:nvSpPr>
        <p:spPr>
          <a:xfrm>
            <a:off x="1142766" y="148611"/>
            <a:ext cx="3249608" cy="369332"/>
          </a:xfrm>
          <a:prstGeom prst="rect">
            <a:avLst/>
          </a:prstGeom>
          <a:noFill/>
        </p:spPr>
        <p:txBody>
          <a:bodyPr wrap="none" rtlCol="0">
            <a:spAutoFit/>
          </a:bodyPr>
          <a:lstStyle/>
          <a:p>
            <a:r>
              <a:rPr lang="de-DE" dirty="0" smtClean="0"/>
              <a:t>1 Sender / 1 Topic / 2 Empfänger</a:t>
            </a:r>
            <a:endParaRPr lang="de-DE" dirty="0"/>
          </a:p>
        </p:txBody>
      </p:sp>
      <p:sp>
        <p:nvSpPr>
          <p:cNvPr id="113" name="Textfeld 112"/>
          <p:cNvSpPr txBox="1"/>
          <p:nvPr/>
        </p:nvSpPr>
        <p:spPr>
          <a:xfrm>
            <a:off x="452220" y="4112784"/>
            <a:ext cx="9728505" cy="1600438"/>
          </a:xfrm>
          <a:prstGeom prst="rect">
            <a:avLst/>
          </a:prstGeom>
          <a:noFill/>
        </p:spPr>
        <p:txBody>
          <a:bodyPr wrap="square" rtlCol="0">
            <a:spAutoFit/>
          </a:bodyPr>
          <a:lstStyle/>
          <a:p>
            <a:r>
              <a:rPr lang="de-DE" sz="1400" dirty="0" smtClean="0"/>
              <a:t>Konstrukt: Sender arbeitet unabhängig vom Empfänger, da er nicht mehr darauf warten muss, ob es einen Empfänger gibt und wie dieser arbeitet. Deshalb werden eine Queue und ein Post-Sender eingesetzt. </a:t>
            </a:r>
          </a:p>
          <a:p>
            <a:r>
              <a:rPr lang="de-DE" sz="1400" dirty="0" smtClean="0"/>
              <a:t>Auch der Empfänger arbeitet unabhängig vom Sender. Dazu werden eine Queue und ein Post-Empfänger eingesetzt.</a:t>
            </a:r>
          </a:p>
          <a:p>
            <a:r>
              <a:rPr lang="de-DE" sz="1400" dirty="0" smtClean="0"/>
              <a:t>Ein Broker wird dazwischen geschaltet, damit der Sender den Empfänger nicht mehr kennen muss und auch nicht wissen muss, wie viele Empfänger es gibt. Auch wenn es gar keinen Empfänger gibt, kann er weiter arbeiten.</a:t>
            </a:r>
          </a:p>
          <a:p>
            <a:r>
              <a:rPr lang="de-DE" sz="1400" dirty="0" smtClean="0"/>
              <a:t>Besonderheit: Für jeden weiteren Empfänger setzt der Broker einen eigenen Kanal auf, um die anderen Empfänger nicht zu </a:t>
            </a:r>
            <a:r>
              <a:rPr lang="de-DE" sz="1400" dirty="0" err="1" smtClean="0"/>
              <a:t>zu</a:t>
            </a:r>
            <a:r>
              <a:rPr lang="de-DE" sz="1400" dirty="0" smtClean="0"/>
              <a:t> behindern, wenn ein Empfänger ausfällt etc.</a:t>
            </a:r>
            <a:endParaRPr lang="de-DE" sz="1400" dirty="0"/>
          </a:p>
        </p:txBody>
      </p:sp>
    </p:spTree>
    <p:extLst>
      <p:ext uri="{BB962C8B-B14F-4D97-AF65-F5344CB8AC3E}">
        <p14:creationId xmlns:p14="http://schemas.microsoft.com/office/powerpoint/2010/main" val="123950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142766" y="1196975"/>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261491" y="952230"/>
            <a:ext cx="826060" cy="990438"/>
            <a:chOff x="230015" y="2052796"/>
            <a:chExt cx="826060" cy="990438"/>
          </a:xfrm>
        </p:grpSpPr>
        <p:pic>
          <p:nvPicPr>
            <p:cNvPr id="5" name="Grafik 4"/>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6" name="Textfeld 5"/>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7" name="Gruppieren 6"/>
          <p:cNvGrpSpPr/>
          <p:nvPr/>
        </p:nvGrpSpPr>
        <p:grpSpPr>
          <a:xfrm>
            <a:off x="10928689" y="952230"/>
            <a:ext cx="976486" cy="990435"/>
            <a:chOff x="10850446" y="2052797"/>
            <a:chExt cx="976486" cy="990435"/>
          </a:xfrm>
        </p:grpSpPr>
        <p:pic>
          <p:nvPicPr>
            <p:cNvPr id="8" name="Grafik 7"/>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9" name="Textfeld 8"/>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0" name="Gruppieren 9"/>
          <p:cNvGrpSpPr/>
          <p:nvPr/>
        </p:nvGrpSpPr>
        <p:grpSpPr>
          <a:xfrm>
            <a:off x="2099035" y="869119"/>
            <a:ext cx="891513" cy="1069435"/>
            <a:chOff x="1949436" y="1990934"/>
            <a:chExt cx="891513" cy="1069435"/>
          </a:xfrm>
        </p:grpSpPr>
        <p:pic>
          <p:nvPicPr>
            <p:cNvPr id="11" name="Grafik 1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2" name="Textfeld 11"/>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3" name="Gruppieren 12"/>
          <p:cNvGrpSpPr/>
          <p:nvPr/>
        </p:nvGrpSpPr>
        <p:grpSpPr>
          <a:xfrm>
            <a:off x="5675513" y="895879"/>
            <a:ext cx="843572" cy="1037886"/>
            <a:chOff x="5555884" y="2052796"/>
            <a:chExt cx="843572" cy="1037886"/>
          </a:xfrm>
        </p:grpSpPr>
        <p:pic>
          <p:nvPicPr>
            <p:cNvPr id="14" name="Grafik 13"/>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5" name="Textfeld 14"/>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16" name="Gruppieren 15"/>
          <p:cNvGrpSpPr/>
          <p:nvPr/>
        </p:nvGrpSpPr>
        <p:grpSpPr>
          <a:xfrm>
            <a:off x="9189309" y="848292"/>
            <a:ext cx="951607" cy="1085473"/>
            <a:chOff x="9174554" y="1990934"/>
            <a:chExt cx="951607" cy="1085473"/>
          </a:xfrm>
        </p:grpSpPr>
        <p:pic>
          <p:nvPicPr>
            <p:cNvPr id="17" name="Grafik 16"/>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8" name="Textfeld 17"/>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23" name="Pfeil nach rechts 22"/>
          <p:cNvSpPr/>
          <p:nvPr/>
        </p:nvSpPr>
        <p:spPr>
          <a:xfrm>
            <a:off x="10055298" y="1200001"/>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uppieren 26"/>
          <p:cNvGrpSpPr/>
          <p:nvPr/>
        </p:nvGrpSpPr>
        <p:grpSpPr>
          <a:xfrm>
            <a:off x="4939803" y="1162124"/>
            <a:ext cx="606768" cy="739904"/>
            <a:chOff x="4007944" y="538769"/>
            <a:chExt cx="606768" cy="739904"/>
          </a:xfrm>
        </p:grpSpPr>
        <p:sp>
          <p:nvSpPr>
            <p:cNvPr id="28" name="Textfeld 27"/>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9" name="Zylinder 28"/>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p:cNvGrpSpPr/>
          <p:nvPr/>
        </p:nvGrpSpPr>
        <p:grpSpPr>
          <a:xfrm>
            <a:off x="3060617" y="1162124"/>
            <a:ext cx="606768" cy="739904"/>
            <a:chOff x="4007944" y="538769"/>
            <a:chExt cx="606768" cy="739904"/>
          </a:xfrm>
        </p:grpSpPr>
        <p:sp>
          <p:nvSpPr>
            <p:cNvPr id="44" name="Textfeld 4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45" name="Zylinder 4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6" name="Textfeld 45"/>
          <p:cNvSpPr txBox="1"/>
          <p:nvPr/>
        </p:nvSpPr>
        <p:spPr>
          <a:xfrm>
            <a:off x="3110552" y="1760293"/>
            <a:ext cx="803425" cy="307777"/>
          </a:xfrm>
          <a:prstGeom prst="rect">
            <a:avLst/>
          </a:prstGeom>
          <a:noFill/>
        </p:spPr>
        <p:txBody>
          <a:bodyPr wrap="none" rtlCol="0">
            <a:spAutoFit/>
          </a:bodyPr>
          <a:lstStyle/>
          <a:p>
            <a:r>
              <a:rPr lang="de-DE" sz="1400" dirty="0" smtClean="0"/>
              <a:t>= Queue</a:t>
            </a:r>
            <a:endParaRPr lang="de-DE" sz="1400" dirty="0"/>
          </a:p>
        </p:txBody>
      </p:sp>
      <p:sp>
        <p:nvSpPr>
          <p:cNvPr id="50" name="Textfeld 49"/>
          <p:cNvSpPr txBox="1"/>
          <p:nvPr/>
        </p:nvSpPr>
        <p:spPr>
          <a:xfrm>
            <a:off x="4682946" y="1748140"/>
            <a:ext cx="803425" cy="307777"/>
          </a:xfrm>
          <a:prstGeom prst="rect">
            <a:avLst/>
          </a:prstGeom>
          <a:noFill/>
        </p:spPr>
        <p:txBody>
          <a:bodyPr wrap="none" rtlCol="0">
            <a:spAutoFit/>
          </a:bodyPr>
          <a:lstStyle/>
          <a:p>
            <a:r>
              <a:rPr lang="de-DE" sz="1400" dirty="0" smtClean="0"/>
              <a:t>= Queue</a:t>
            </a:r>
            <a:endParaRPr lang="de-DE" sz="1400" dirty="0"/>
          </a:p>
        </p:txBody>
      </p:sp>
      <p:sp>
        <p:nvSpPr>
          <p:cNvPr id="51" name="Rechteck 50"/>
          <p:cNvSpPr/>
          <p:nvPr/>
        </p:nvSpPr>
        <p:spPr>
          <a:xfrm>
            <a:off x="3770014"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Textfeld 51"/>
          <p:cNvSpPr txBox="1"/>
          <p:nvPr/>
        </p:nvSpPr>
        <p:spPr>
          <a:xfrm>
            <a:off x="3777236" y="1081600"/>
            <a:ext cx="592821" cy="400110"/>
          </a:xfrm>
          <a:prstGeom prst="rect">
            <a:avLst/>
          </a:prstGeom>
          <a:noFill/>
        </p:spPr>
        <p:txBody>
          <a:bodyPr wrap="square" rtlCol="0">
            <a:spAutoFit/>
          </a:bodyPr>
          <a:lstStyle/>
          <a:p>
            <a:r>
              <a:rPr lang="de-DE" sz="1000" dirty="0" smtClean="0"/>
              <a:t>Post senden</a:t>
            </a:r>
            <a:endParaRPr lang="de-DE" sz="1000" dirty="0"/>
          </a:p>
        </p:txBody>
      </p:sp>
      <p:sp>
        <p:nvSpPr>
          <p:cNvPr id="53" name="Rechteck 52"/>
          <p:cNvSpPr/>
          <p:nvPr/>
        </p:nvSpPr>
        <p:spPr>
          <a:xfrm>
            <a:off x="4358915"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p:cNvSpPr txBox="1"/>
          <p:nvPr/>
        </p:nvSpPr>
        <p:spPr>
          <a:xfrm>
            <a:off x="4344014" y="977581"/>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55" name="Pfeil nach rechts 54"/>
          <p:cNvSpPr/>
          <p:nvPr/>
        </p:nvSpPr>
        <p:spPr>
          <a:xfrm flipV="1">
            <a:off x="4271258" y="1200002"/>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Pfeil nach links 57"/>
          <p:cNvSpPr/>
          <p:nvPr/>
        </p:nvSpPr>
        <p:spPr>
          <a:xfrm>
            <a:off x="4271258" y="1390040"/>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8458410" y="1131369"/>
            <a:ext cx="606768" cy="739904"/>
            <a:chOff x="4007944" y="538769"/>
            <a:chExt cx="606768" cy="739904"/>
          </a:xfrm>
        </p:grpSpPr>
        <p:sp>
          <p:nvSpPr>
            <p:cNvPr id="60" name="Textfeld 59"/>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1" name="Zylinder 60"/>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2" name="Gruppieren 61"/>
          <p:cNvGrpSpPr/>
          <p:nvPr/>
        </p:nvGrpSpPr>
        <p:grpSpPr>
          <a:xfrm>
            <a:off x="6579224" y="1131369"/>
            <a:ext cx="606768" cy="739904"/>
            <a:chOff x="4007944" y="538769"/>
            <a:chExt cx="606768" cy="739904"/>
          </a:xfrm>
        </p:grpSpPr>
        <p:sp>
          <p:nvSpPr>
            <p:cNvPr id="63" name="Textfeld 62"/>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4" name="Zylinder 63"/>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5" name="Textfeld 64"/>
          <p:cNvSpPr txBox="1"/>
          <p:nvPr/>
        </p:nvSpPr>
        <p:spPr>
          <a:xfrm>
            <a:off x="6629159" y="1729538"/>
            <a:ext cx="803425" cy="307777"/>
          </a:xfrm>
          <a:prstGeom prst="rect">
            <a:avLst/>
          </a:prstGeom>
          <a:noFill/>
        </p:spPr>
        <p:txBody>
          <a:bodyPr wrap="none" rtlCol="0">
            <a:spAutoFit/>
          </a:bodyPr>
          <a:lstStyle/>
          <a:p>
            <a:r>
              <a:rPr lang="de-DE" sz="1400" dirty="0" smtClean="0"/>
              <a:t>= Queue</a:t>
            </a:r>
            <a:endParaRPr lang="de-DE" sz="1400" dirty="0"/>
          </a:p>
        </p:txBody>
      </p:sp>
      <p:sp>
        <p:nvSpPr>
          <p:cNvPr id="66" name="Textfeld 65"/>
          <p:cNvSpPr txBox="1"/>
          <p:nvPr/>
        </p:nvSpPr>
        <p:spPr>
          <a:xfrm>
            <a:off x="8201553" y="1717385"/>
            <a:ext cx="803425" cy="307777"/>
          </a:xfrm>
          <a:prstGeom prst="rect">
            <a:avLst/>
          </a:prstGeom>
          <a:noFill/>
        </p:spPr>
        <p:txBody>
          <a:bodyPr wrap="none" rtlCol="0">
            <a:spAutoFit/>
          </a:bodyPr>
          <a:lstStyle/>
          <a:p>
            <a:r>
              <a:rPr lang="de-DE" sz="1400" dirty="0" smtClean="0"/>
              <a:t>= Queue</a:t>
            </a:r>
            <a:endParaRPr lang="de-DE" sz="1400" dirty="0"/>
          </a:p>
        </p:txBody>
      </p:sp>
      <p:sp>
        <p:nvSpPr>
          <p:cNvPr id="67" name="Rechteck 66"/>
          <p:cNvSpPr/>
          <p:nvPr/>
        </p:nvSpPr>
        <p:spPr>
          <a:xfrm>
            <a:off x="7288621"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feld 67"/>
          <p:cNvSpPr txBox="1"/>
          <p:nvPr/>
        </p:nvSpPr>
        <p:spPr>
          <a:xfrm>
            <a:off x="7256376" y="2689788"/>
            <a:ext cx="592821" cy="400110"/>
          </a:xfrm>
          <a:prstGeom prst="rect">
            <a:avLst/>
          </a:prstGeom>
          <a:noFill/>
        </p:spPr>
        <p:txBody>
          <a:bodyPr wrap="square" rtlCol="0">
            <a:spAutoFit/>
          </a:bodyPr>
          <a:lstStyle/>
          <a:p>
            <a:r>
              <a:rPr lang="de-DE" sz="1000" dirty="0" smtClean="0"/>
              <a:t>Post senden</a:t>
            </a:r>
            <a:endParaRPr lang="de-DE" sz="1000" dirty="0"/>
          </a:p>
        </p:txBody>
      </p:sp>
      <p:sp>
        <p:nvSpPr>
          <p:cNvPr id="69" name="Rechteck 68"/>
          <p:cNvSpPr/>
          <p:nvPr/>
        </p:nvSpPr>
        <p:spPr>
          <a:xfrm>
            <a:off x="7877522"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Textfeld 69"/>
          <p:cNvSpPr txBox="1"/>
          <p:nvPr/>
        </p:nvSpPr>
        <p:spPr>
          <a:xfrm>
            <a:off x="7862621" y="946826"/>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71" name="Pfeil nach rechts 70"/>
          <p:cNvSpPr/>
          <p:nvPr/>
        </p:nvSpPr>
        <p:spPr>
          <a:xfrm flipV="1">
            <a:off x="7789865" y="1169247"/>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links 71"/>
          <p:cNvSpPr/>
          <p:nvPr/>
        </p:nvSpPr>
        <p:spPr>
          <a:xfrm>
            <a:off x="7789865" y="1359285"/>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261491" y="609599"/>
            <a:ext cx="4055486" cy="643916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a:off x="4358915" y="612787"/>
            <a:ext cx="3495985" cy="3116576"/>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7895886" y="609600"/>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87" name="Gruppieren 86"/>
          <p:cNvGrpSpPr/>
          <p:nvPr/>
        </p:nvGrpSpPr>
        <p:grpSpPr>
          <a:xfrm>
            <a:off x="10928689" y="2613523"/>
            <a:ext cx="976486" cy="990435"/>
            <a:chOff x="10850446" y="2052797"/>
            <a:chExt cx="976486" cy="990435"/>
          </a:xfrm>
        </p:grpSpPr>
        <p:pic>
          <p:nvPicPr>
            <p:cNvPr id="88" name="Grafik 87"/>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89" name="Textfeld 88"/>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90" name="Gruppieren 89"/>
          <p:cNvGrpSpPr/>
          <p:nvPr/>
        </p:nvGrpSpPr>
        <p:grpSpPr>
          <a:xfrm>
            <a:off x="9189309" y="2509585"/>
            <a:ext cx="951607" cy="1085473"/>
            <a:chOff x="9174554" y="1990934"/>
            <a:chExt cx="951607" cy="1085473"/>
          </a:xfrm>
        </p:grpSpPr>
        <p:pic>
          <p:nvPicPr>
            <p:cNvPr id="91" name="Grafik 9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92" name="Textfeld 91"/>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93" name="Pfeil nach rechts 92"/>
          <p:cNvSpPr/>
          <p:nvPr/>
        </p:nvSpPr>
        <p:spPr>
          <a:xfrm>
            <a:off x="10055298" y="2861294"/>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4" name="Gruppieren 93"/>
          <p:cNvGrpSpPr/>
          <p:nvPr/>
        </p:nvGrpSpPr>
        <p:grpSpPr>
          <a:xfrm>
            <a:off x="8458410" y="2792662"/>
            <a:ext cx="606768" cy="739904"/>
            <a:chOff x="4007944" y="538769"/>
            <a:chExt cx="606768" cy="739904"/>
          </a:xfrm>
        </p:grpSpPr>
        <p:sp>
          <p:nvSpPr>
            <p:cNvPr id="95" name="Textfeld 94"/>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96" name="Zylinder 95"/>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7" name="Textfeld 96"/>
          <p:cNvSpPr txBox="1"/>
          <p:nvPr/>
        </p:nvSpPr>
        <p:spPr>
          <a:xfrm>
            <a:off x="8201553" y="3378678"/>
            <a:ext cx="803425" cy="307777"/>
          </a:xfrm>
          <a:prstGeom prst="rect">
            <a:avLst/>
          </a:prstGeom>
          <a:noFill/>
        </p:spPr>
        <p:txBody>
          <a:bodyPr wrap="none" rtlCol="0">
            <a:spAutoFit/>
          </a:bodyPr>
          <a:lstStyle/>
          <a:p>
            <a:r>
              <a:rPr lang="de-DE" sz="1400" dirty="0" smtClean="0"/>
              <a:t>= Queue</a:t>
            </a:r>
            <a:endParaRPr lang="de-DE" sz="1400" dirty="0"/>
          </a:p>
        </p:txBody>
      </p:sp>
      <p:sp>
        <p:nvSpPr>
          <p:cNvPr id="98" name="Rechteck 97"/>
          <p:cNvSpPr/>
          <p:nvPr/>
        </p:nvSpPr>
        <p:spPr>
          <a:xfrm>
            <a:off x="7877522" y="2649212"/>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Textfeld 98"/>
          <p:cNvSpPr txBox="1"/>
          <p:nvPr/>
        </p:nvSpPr>
        <p:spPr>
          <a:xfrm>
            <a:off x="7862621" y="2608119"/>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100" name="Pfeil nach rechts 99"/>
          <p:cNvSpPr/>
          <p:nvPr/>
        </p:nvSpPr>
        <p:spPr>
          <a:xfrm flipV="1">
            <a:off x="7789865" y="2830540"/>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Pfeil nach links 100"/>
          <p:cNvSpPr/>
          <p:nvPr/>
        </p:nvSpPr>
        <p:spPr>
          <a:xfrm>
            <a:off x="7789865" y="3020578"/>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2" name="Rechteck 101"/>
          <p:cNvSpPr/>
          <p:nvPr/>
        </p:nvSpPr>
        <p:spPr>
          <a:xfrm>
            <a:off x="7895886" y="2270893"/>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Rechteck 102"/>
          <p:cNvSpPr/>
          <p:nvPr/>
        </p:nvSpPr>
        <p:spPr>
          <a:xfrm>
            <a:off x="7287467" y="2642707"/>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5" name="Gruppieren 104"/>
          <p:cNvGrpSpPr/>
          <p:nvPr/>
        </p:nvGrpSpPr>
        <p:grpSpPr>
          <a:xfrm rot="1980000">
            <a:off x="6235916" y="2205357"/>
            <a:ext cx="606768" cy="739904"/>
            <a:chOff x="4007944" y="538769"/>
            <a:chExt cx="606768" cy="739904"/>
          </a:xfrm>
        </p:grpSpPr>
        <p:sp>
          <p:nvSpPr>
            <p:cNvPr id="106" name="Textfeld 105"/>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07" name="Zylinder 106"/>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11" name="Textfeld 110"/>
          <p:cNvSpPr txBox="1"/>
          <p:nvPr/>
        </p:nvSpPr>
        <p:spPr>
          <a:xfrm>
            <a:off x="7282572" y="1013097"/>
            <a:ext cx="592821" cy="400110"/>
          </a:xfrm>
          <a:prstGeom prst="rect">
            <a:avLst/>
          </a:prstGeom>
          <a:noFill/>
        </p:spPr>
        <p:txBody>
          <a:bodyPr wrap="square" rtlCol="0">
            <a:spAutoFit/>
          </a:bodyPr>
          <a:lstStyle/>
          <a:p>
            <a:r>
              <a:rPr lang="de-DE" sz="1000" dirty="0" smtClean="0"/>
              <a:t>Post senden</a:t>
            </a:r>
            <a:endParaRPr lang="de-DE" sz="1000" dirty="0"/>
          </a:p>
        </p:txBody>
      </p:sp>
      <p:sp>
        <p:nvSpPr>
          <p:cNvPr id="104" name="Pfeil nach rechts 103"/>
          <p:cNvSpPr/>
          <p:nvPr/>
        </p:nvSpPr>
        <p:spPr>
          <a:xfrm rot="3360353">
            <a:off x="1087550" y="3077437"/>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2" name="Gruppieren 111"/>
          <p:cNvGrpSpPr/>
          <p:nvPr/>
        </p:nvGrpSpPr>
        <p:grpSpPr>
          <a:xfrm>
            <a:off x="10939831" y="4271629"/>
            <a:ext cx="976486" cy="990435"/>
            <a:chOff x="10850446" y="2052797"/>
            <a:chExt cx="976486" cy="990435"/>
          </a:xfrm>
        </p:grpSpPr>
        <p:pic>
          <p:nvPicPr>
            <p:cNvPr id="113" name="Grafik 112"/>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114" name="Textfeld 113"/>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15" name="Gruppieren 114"/>
          <p:cNvGrpSpPr/>
          <p:nvPr/>
        </p:nvGrpSpPr>
        <p:grpSpPr>
          <a:xfrm>
            <a:off x="2110177" y="4188518"/>
            <a:ext cx="891513" cy="1069435"/>
            <a:chOff x="1949436" y="1990934"/>
            <a:chExt cx="891513" cy="1069435"/>
          </a:xfrm>
        </p:grpSpPr>
        <p:pic>
          <p:nvPicPr>
            <p:cNvPr id="116" name="Grafik 115"/>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17" name="Textfeld 116"/>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18" name="Gruppieren 117"/>
          <p:cNvGrpSpPr/>
          <p:nvPr/>
        </p:nvGrpSpPr>
        <p:grpSpPr>
          <a:xfrm>
            <a:off x="5686655" y="4215278"/>
            <a:ext cx="843572" cy="1037886"/>
            <a:chOff x="5555884" y="2052796"/>
            <a:chExt cx="843572" cy="1037886"/>
          </a:xfrm>
        </p:grpSpPr>
        <p:pic>
          <p:nvPicPr>
            <p:cNvPr id="119" name="Grafik 118"/>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20" name="Textfeld 119"/>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121" name="Gruppieren 120"/>
          <p:cNvGrpSpPr/>
          <p:nvPr/>
        </p:nvGrpSpPr>
        <p:grpSpPr>
          <a:xfrm>
            <a:off x="9200451" y="4167691"/>
            <a:ext cx="951607" cy="1085473"/>
            <a:chOff x="9174554" y="1990934"/>
            <a:chExt cx="951607" cy="1085473"/>
          </a:xfrm>
        </p:grpSpPr>
        <p:pic>
          <p:nvPicPr>
            <p:cNvPr id="122" name="Grafik 121"/>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23" name="Textfeld 122"/>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124" name="Pfeil nach rechts 123"/>
          <p:cNvSpPr/>
          <p:nvPr/>
        </p:nvSpPr>
        <p:spPr>
          <a:xfrm>
            <a:off x="10066440" y="4519400"/>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950945" y="4481523"/>
            <a:ext cx="606768" cy="739904"/>
            <a:chOff x="4007944" y="538769"/>
            <a:chExt cx="606768" cy="739904"/>
          </a:xfrm>
        </p:grpSpPr>
        <p:sp>
          <p:nvSpPr>
            <p:cNvPr id="126" name="Textfeld 125"/>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27" name="Zylinder 126"/>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3071759" y="4481523"/>
            <a:ext cx="606768" cy="739904"/>
            <a:chOff x="4007944" y="538769"/>
            <a:chExt cx="606768" cy="739904"/>
          </a:xfrm>
        </p:grpSpPr>
        <p:sp>
          <p:nvSpPr>
            <p:cNvPr id="129" name="Textfeld 128"/>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30" name="Zylinder 129"/>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1" name="Textfeld 130"/>
          <p:cNvSpPr txBox="1"/>
          <p:nvPr/>
        </p:nvSpPr>
        <p:spPr>
          <a:xfrm>
            <a:off x="3121694" y="5079692"/>
            <a:ext cx="803425" cy="307777"/>
          </a:xfrm>
          <a:prstGeom prst="rect">
            <a:avLst/>
          </a:prstGeom>
          <a:noFill/>
        </p:spPr>
        <p:txBody>
          <a:bodyPr wrap="none" rtlCol="0">
            <a:spAutoFit/>
          </a:bodyPr>
          <a:lstStyle/>
          <a:p>
            <a:r>
              <a:rPr lang="de-DE" sz="1400" dirty="0" smtClean="0"/>
              <a:t>= Queue</a:t>
            </a:r>
            <a:endParaRPr lang="de-DE" sz="1400" dirty="0"/>
          </a:p>
        </p:txBody>
      </p:sp>
      <p:sp>
        <p:nvSpPr>
          <p:cNvPr id="132" name="Textfeld 131"/>
          <p:cNvSpPr txBox="1"/>
          <p:nvPr/>
        </p:nvSpPr>
        <p:spPr>
          <a:xfrm>
            <a:off x="4694088" y="5067539"/>
            <a:ext cx="803425" cy="307777"/>
          </a:xfrm>
          <a:prstGeom prst="rect">
            <a:avLst/>
          </a:prstGeom>
          <a:noFill/>
        </p:spPr>
        <p:txBody>
          <a:bodyPr wrap="none" rtlCol="0">
            <a:spAutoFit/>
          </a:bodyPr>
          <a:lstStyle/>
          <a:p>
            <a:r>
              <a:rPr lang="de-DE" sz="1400" dirty="0" smtClean="0"/>
              <a:t>= Queue</a:t>
            </a:r>
            <a:endParaRPr lang="de-DE" sz="1400" dirty="0"/>
          </a:p>
        </p:txBody>
      </p:sp>
      <p:sp>
        <p:nvSpPr>
          <p:cNvPr id="133" name="Rechteck 132"/>
          <p:cNvSpPr/>
          <p:nvPr/>
        </p:nvSpPr>
        <p:spPr>
          <a:xfrm>
            <a:off x="3781156" y="4338073"/>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Textfeld 133"/>
          <p:cNvSpPr txBox="1"/>
          <p:nvPr/>
        </p:nvSpPr>
        <p:spPr>
          <a:xfrm>
            <a:off x="3788378" y="4400999"/>
            <a:ext cx="592821" cy="400110"/>
          </a:xfrm>
          <a:prstGeom prst="rect">
            <a:avLst/>
          </a:prstGeom>
          <a:noFill/>
        </p:spPr>
        <p:txBody>
          <a:bodyPr wrap="square" rtlCol="0">
            <a:spAutoFit/>
          </a:bodyPr>
          <a:lstStyle/>
          <a:p>
            <a:r>
              <a:rPr lang="de-DE" sz="1000" dirty="0" smtClean="0"/>
              <a:t>Post senden</a:t>
            </a:r>
            <a:endParaRPr lang="de-DE" sz="1000" dirty="0"/>
          </a:p>
        </p:txBody>
      </p:sp>
      <p:sp>
        <p:nvSpPr>
          <p:cNvPr id="135" name="Rechteck 134"/>
          <p:cNvSpPr/>
          <p:nvPr/>
        </p:nvSpPr>
        <p:spPr>
          <a:xfrm>
            <a:off x="4370057" y="4338073"/>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Textfeld 135"/>
          <p:cNvSpPr txBox="1"/>
          <p:nvPr/>
        </p:nvSpPr>
        <p:spPr>
          <a:xfrm>
            <a:off x="4355156" y="4296980"/>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137" name="Pfeil nach rechts 136"/>
          <p:cNvSpPr/>
          <p:nvPr/>
        </p:nvSpPr>
        <p:spPr>
          <a:xfrm flipV="1">
            <a:off x="4282400" y="4519401"/>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8" name="Pfeil nach links 137"/>
          <p:cNvSpPr/>
          <p:nvPr/>
        </p:nvSpPr>
        <p:spPr>
          <a:xfrm>
            <a:off x="4282400" y="4709439"/>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9" name="Gruppieren 138"/>
          <p:cNvGrpSpPr/>
          <p:nvPr/>
        </p:nvGrpSpPr>
        <p:grpSpPr>
          <a:xfrm>
            <a:off x="8469552" y="4450768"/>
            <a:ext cx="606768" cy="739904"/>
            <a:chOff x="4007944" y="538769"/>
            <a:chExt cx="606768" cy="739904"/>
          </a:xfrm>
        </p:grpSpPr>
        <p:sp>
          <p:nvSpPr>
            <p:cNvPr id="140" name="Textfeld 139"/>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41" name="Zylinder 140"/>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2" name="Gruppieren 141"/>
          <p:cNvGrpSpPr/>
          <p:nvPr/>
        </p:nvGrpSpPr>
        <p:grpSpPr>
          <a:xfrm>
            <a:off x="6590366" y="4450768"/>
            <a:ext cx="606768" cy="739904"/>
            <a:chOff x="4007944" y="538769"/>
            <a:chExt cx="606768" cy="739904"/>
          </a:xfrm>
        </p:grpSpPr>
        <p:sp>
          <p:nvSpPr>
            <p:cNvPr id="143" name="Textfeld 142"/>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44" name="Zylinder 143"/>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5" name="Textfeld 144"/>
          <p:cNvSpPr txBox="1"/>
          <p:nvPr/>
        </p:nvSpPr>
        <p:spPr>
          <a:xfrm>
            <a:off x="6640301" y="5048937"/>
            <a:ext cx="803425" cy="307777"/>
          </a:xfrm>
          <a:prstGeom prst="rect">
            <a:avLst/>
          </a:prstGeom>
          <a:noFill/>
        </p:spPr>
        <p:txBody>
          <a:bodyPr wrap="none" rtlCol="0">
            <a:spAutoFit/>
          </a:bodyPr>
          <a:lstStyle/>
          <a:p>
            <a:r>
              <a:rPr lang="de-DE" sz="1400" dirty="0" smtClean="0"/>
              <a:t>= Queue</a:t>
            </a:r>
            <a:endParaRPr lang="de-DE" sz="1400" dirty="0"/>
          </a:p>
        </p:txBody>
      </p:sp>
      <p:sp>
        <p:nvSpPr>
          <p:cNvPr id="146" name="Textfeld 145"/>
          <p:cNvSpPr txBox="1"/>
          <p:nvPr/>
        </p:nvSpPr>
        <p:spPr>
          <a:xfrm>
            <a:off x="8212695" y="5036784"/>
            <a:ext cx="803425" cy="307777"/>
          </a:xfrm>
          <a:prstGeom prst="rect">
            <a:avLst/>
          </a:prstGeom>
          <a:noFill/>
        </p:spPr>
        <p:txBody>
          <a:bodyPr wrap="none" rtlCol="0">
            <a:spAutoFit/>
          </a:bodyPr>
          <a:lstStyle/>
          <a:p>
            <a:r>
              <a:rPr lang="de-DE" sz="1400" dirty="0" smtClean="0"/>
              <a:t>= Queue</a:t>
            </a:r>
            <a:endParaRPr lang="de-DE" sz="1400" dirty="0"/>
          </a:p>
        </p:txBody>
      </p:sp>
      <p:sp>
        <p:nvSpPr>
          <p:cNvPr id="147" name="Rechteck 146"/>
          <p:cNvSpPr/>
          <p:nvPr/>
        </p:nvSpPr>
        <p:spPr>
          <a:xfrm>
            <a:off x="7299763" y="4307318"/>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a:off x="7267518" y="6009187"/>
            <a:ext cx="592821" cy="400110"/>
          </a:xfrm>
          <a:prstGeom prst="rect">
            <a:avLst/>
          </a:prstGeom>
          <a:noFill/>
        </p:spPr>
        <p:txBody>
          <a:bodyPr wrap="square" rtlCol="0">
            <a:spAutoFit/>
          </a:bodyPr>
          <a:lstStyle/>
          <a:p>
            <a:r>
              <a:rPr lang="de-DE" sz="1000" dirty="0" smtClean="0"/>
              <a:t>Post senden</a:t>
            </a:r>
            <a:endParaRPr lang="de-DE" sz="1000" dirty="0"/>
          </a:p>
        </p:txBody>
      </p:sp>
      <p:sp>
        <p:nvSpPr>
          <p:cNvPr id="149" name="Rechteck 148"/>
          <p:cNvSpPr/>
          <p:nvPr/>
        </p:nvSpPr>
        <p:spPr>
          <a:xfrm>
            <a:off x="7888664" y="4307318"/>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Textfeld 149"/>
          <p:cNvSpPr txBox="1"/>
          <p:nvPr/>
        </p:nvSpPr>
        <p:spPr>
          <a:xfrm>
            <a:off x="7873763" y="4266225"/>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151" name="Pfeil nach rechts 150"/>
          <p:cNvSpPr/>
          <p:nvPr/>
        </p:nvSpPr>
        <p:spPr>
          <a:xfrm flipV="1">
            <a:off x="7801007" y="4488646"/>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Pfeil nach links 151"/>
          <p:cNvSpPr/>
          <p:nvPr/>
        </p:nvSpPr>
        <p:spPr>
          <a:xfrm>
            <a:off x="7801007" y="4678684"/>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Rechteck 153"/>
          <p:cNvSpPr/>
          <p:nvPr/>
        </p:nvSpPr>
        <p:spPr>
          <a:xfrm>
            <a:off x="4370057" y="3932186"/>
            <a:ext cx="3495985" cy="3116576"/>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Rechteck 154"/>
          <p:cNvSpPr/>
          <p:nvPr/>
        </p:nvSpPr>
        <p:spPr>
          <a:xfrm>
            <a:off x="7907028" y="3928999"/>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6" name="Gruppieren 155"/>
          <p:cNvGrpSpPr/>
          <p:nvPr/>
        </p:nvGrpSpPr>
        <p:grpSpPr>
          <a:xfrm>
            <a:off x="10939831" y="5932922"/>
            <a:ext cx="976486" cy="990435"/>
            <a:chOff x="10850446" y="2052797"/>
            <a:chExt cx="976486" cy="990435"/>
          </a:xfrm>
        </p:grpSpPr>
        <p:pic>
          <p:nvPicPr>
            <p:cNvPr id="157" name="Grafik 156"/>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158" name="Textfeld 157"/>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59" name="Gruppieren 158"/>
          <p:cNvGrpSpPr/>
          <p:nvPr/>
        </p:nvGrpSpPr>
        <p:grpSpPr>
          <a:xfrm>
            <a:off x="9200451" y="5828984"/>
            <a:ext cx="951607" cy="1085473"/>
            <a:chOff x="9174554" y="1990934"/>
            <a:chExt cx="951607" cy="1085473"/>
          </a:xfrm>
        </p:grpSpPr>
        <p:pic>
          <p:nvPicPr>
            <p:cNvPr id="160" name="Grafik 159"/>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61" name="Textfeld 160"/>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162" name="Pfeil nach rechts 161"/>
          <p:cNvSpPr/>
          <p:nvPr/>
        </p:nvSpPr>
        <p:spPr>
          <a:xfrm>
            <a:off x="10066440" y="6180693"/>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3" name="Gruppieren 162"/>
          <p:cNvGrpSpPr/>
          <p:nvPr/>
        </p:nvGrpSpPr>
        <p:grpSpPr>
          <a:xfrm>
            <a:off x="8469552" y="6112061"/>
            <a:ext cx="606768" cy="739904"/>
            <a:chOff x="4007944" y="538769"/>
            <a:chExt cx="606768" cy="739904"/>
          </a:xfrm>
        </p:grpSpPr>
        <p:sp>
          <p:nvSpPr>
            <p:cNvPr id="164" name="Textfeld 16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65" name="Zylinder 16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6" name="Textfeld 165"/>
          <p:cNvSpPr txBox="1"/>
          <p:nvPr/>
        </p:nvSpPr>
        <p:spPr>
          <a:xfrm>
            <a:off x="8212695" y="6698077"/>
            <a:ext cx="803425" cy="307777"/>
          </a:xfrm>
          <a:prstGeom prst="rect">
            <a:avLst/>
          </a:prstGeom>
          <a:noFill/>
        </p:spPr>
        <p:txBody>
          <a:bodyPr wrap="none" rtlCol="0">
            <a:spAutoFit/>
          </a:bodyPr>
          <a:lstStyle/>
          <a:p>
            <a:r>
              <a:rPr lang="de-DE" sz="1400" dirty="0" smtClean="0"/>
              <a:t>= Queue</a:t>
            </a:r>
            <a:endParaRPr lang="de-DE" sz="1400" dirty="0"/>
          </a:p>
        </p:txBody>
      </p:sp>
      <p:sp>
        <p:nvSpPr>
          <p:cNvPr id="167" name="Rechteck 166"/>
          <p:cNvSpPr/>
          <p:nvPr/>
        </p:nvSpPr>
        <p:spPr>
          <a:xfrm>
            <a:off x="7888664" y="5968611"/>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Textfeld 167"/>
          <p:cNvSpPr txBox="1"/>
          <p:nvPr/>
        </p:nvSpPr>
        <p:spPr>
          <a:xfrm>
            <a:off x="7873763" y="5927518"/>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169" name="Pfeil nach rechts 168"/>
          <p:cNvSpPr/>
          <p:nvPr/>
        </p:nvSpPr>
        <p:spPr>
          <a:xfrm flipV="1">
            <a:off x="7801007" y="6149939"/>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0" name="Pfeil nach links 169"/>
          <p:cNvSpPr/>
          <p:nvPr/>
        </p:nvSpPr>
        <p:spPr>
          <a:xfrm>
            <a:off x="7801007" y="6339977"/>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Rechteck 170"/>
          <p:cNvSpPr/>
          <p:nvPr/>
        </p:nvSpPr>
        <p:spPr>
          <a:xfrm>
            <a:off x="7907028" y="5590292"/>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Rechteck 171"/>
          <p:cNvSpPr/>
          <p:nvPr/>
        </p:nvSpPr>
        <p:spPr>
          <a:xfrm>
            <a:off x="7298609" y="5962106"/>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3" name="Gruppieren 172"/>
          <p:cNvGrpSpPr/>
          <p:nvPr/>
        </p:nvGrpSpPr>
        <p:grpSpPr>
          <a:xfrm rot="1980000">
            <a:off x="6247058" y="5524756"/>
            <a:ext cx="606768" cy="739904"/>
            <a:chOff x="4007944" y="538769"/>
            <a:chExt cx="606768" cy="739904"/>
          </a:xfrm>
        </p:grpSpPr>
        <p:sp>
          <p:nvSpPr>
            <p:cNvPr id="174" name="Textfeld 17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75" name="Zylinder 17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76" name="Textfeld 175"/>
          <p:cNvSpPr txBox="1"/>
          <p:nvPr/>
        </p:nvSpPr>
        <p:spPr>
          <a:xfrm>
            <a:off x="7293714" y="4332496"/>
            <a:ext cx="592821" cy="400110"/>
          </a:xfrm>
          <a:prstGeom prst="rect">
            <a:avLst/>
          </a:prstGeom>
          <a:noFill/>
        </p:spPr>
        <p:txBody>
          <a:bodyPr wrap="square" rtlCol="0">
            <a:spAutoFit/>
          </a:bodyPr>
          <a:lstStyle/>
          <a:p>
            <a:r>
              <a:rPr lang="de-DE" sz="1000" dirty="0" smtClean="0"/>
              <a:t>Post senden</a:t>
            </a:r>
            <a:endParaRPr lang="de-DE" sz="1000" dirty="0"/>
          </a:p>
        </p:txBody>
      </p:sp>
      <p:sp>
        <p:nvSpPr>
          <p:cNvPr id="177" name="Textfeld 176"/>
          <p:cNvSpPr txBox="1"/>
          <p:nvPr/>
        </p:nvSpPr>
        <p:spPr>
          <a:xfrm>
            <a:off x="1142766" y="148611"/>
            <a:ext cx="4150495" cy="369332"/>
          </a:xfrm>
          <a:prstGeom prst="rect">
            <a:avLst/>
          </a:prstGeom>
          <a:noFill/>
        </p:spPr>
        <p:txBody>
          <a:bodyPr wrap="none" rtlCol="0">
            <a:spAutoFit/>
          </a:bodyPr>
          <a:lstStyle/>
          <a:p>
            <a:r>
              <a:rPr lang="de-DE" dirty="0" smtClean="0"/>
              <a:t>1 Sender / 2 Topics / jeweils 2 Empfänger</a:t>
            </a:r>
            <a:endParaRPr lang="de-DE" dirty="0"/>
          </a:p>
        </p:txBody>
      </p:sp>
      <p:sp>
        <p:nvSpPr>
          <p:cNvPr id="2" name="Textfeld 1"/>
          <p:cNvSpPr txBox="1"/>
          <p:nvPr/>
        </p:nvSpPr>
        <p:spPr>
          <a:xfrm>
            <a:off x="306148" y="5680758"/>
            <a:ext cx="3372379" cy="830997"/>
          </a:xfrm>
          <a:prstGeom prst="rect">
            <a:avLst/>
          </a:prstGeom>
          <a:noFill/>
        </p:spPr>
        <p:txBody>
          <a:bodyPr wrap="square" rtlCol="0">
            <a:spAutoFit/>
          </a:bodyPr>
          <a:lstStyle/>
          <a:p>
            <a:r>
              <a:rPr lang="de-DE" sz="1200" dirty="0" smtClean="0"/>
              <a:t>Wie vorher gehender Fall, nur dass der Sender über 2 </a:t>
            </a:r>
            <a:r>
              <a:rPr lang="de-DE" sz="1200" dirty="0" err="1" smtClean="0"/>
              <a:t>Topis</a:t>
            </a:r>
            <a:r>
              <a:rPr lang="de-DE" sz="1200" dirty="0" smtClean="0"/>
              <a:t> nach außen spricht. Für jedes Topic werden ein eigener Broker und eine eigener Publisher mit </a:t>
            </a:r>
            <a:r>
              <a:rPr lang="de-DE" sz="1200" smtClean="0"/>
              <a:t>Ausgangskanal benötigt.</a:t>
            </a:r>
            <a:endParaRPr lang="de-DE" sz="1200" dirty="0"/>
          </a:p>
        </p:txBody>
      </p:sp>
    </p:spTree>
    <p:extLst>
      <p:ext uri="{BB962C8B-B14F-4D97-AF65-F5344CB8AC3E}">
        <p14:creationId xmlns:p14="http://schemas.microsoft.com/office/powerpoint/2010/main" val="46349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142766" y="1196975"/>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 name="Gruppieren 3"/>
          <p:cNvGrpSpPr/>
          <p:nvPr/>
        </p:nvGrpSpPr>
        <p:grpSpPr>
          <a:xfrm>
            <a:off x="261491" y="952230"/>
            <a:ext cx="826060" cy="990438"/>
            <a:chOff x="230015" y="2052796"/>
            <a:chExt cx="826060" cy="990438"/>
          </a:xfrm>
        </p:grpSpPr>
        <p:pic>
          <p:nvPicPr>
            <p:cNvPr id="5" name="Grafik 4"/>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6" name="Textfeld 5"/>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7" name="Gruppieren 6"/>
          <p:cNvGrpSpPr/>
          <p:nvPr/>
        </p:nvGrpSpPr>
        <p:grpSpPr>
          <a:xfrm>
            <a:off x="10928689" y="952230"/>
            <a:ext cx="976486" cy="990435"/>
            <a:chOff x="10850446" y="2052797"/>
            <a:chExt cx="976486" cy="990435"/>
          </a:xfrm>
        </p:grpSpPr>
        <p:pic>
          <p:nvPicPr>
            <p:cNvPr id="8" name="Grafik 7"/>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9" name="Textfeld 8"/>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0" name="Gruppieren 9"/>
          <p:cNvGrpSpPr/>
          <p:nvPr/>
        </p:nvGrpSpPr>
        <p:grpSpPr>
          <a:xfrm>
            <a:off x="2099035" y="869119"/>
            <a:ext cx="891513" cy="1069435"/>
            <a:chOff x="1949436" y="1990934"/>
            <a:chExt cx="891513" cy="1069435"/>
          </a:xfrm>
        </p:grpSpPr>
        <p:pic>
          <p:nvPicPr>
            <p:cNvPr id="11" name="Grafik 1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2" name="Textfeld 11"/>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3" name="Gruppieren 12"/>
          <p:cNvGrpSpPr/>
          <p:nvPr/>
        </p:nvGrpSpPr>
        <p:grpSpPr>
          <a:xfrm>
            <a:off x="5675513" y="895879"/>
            <a:ext cx="843572" cy="1037886"/>
            <a:chOff x="5555884" y="2052796"/>
            <a:chExt cx="843572" cy="1037886"/>
          </a:xfrm>
        </p:grpSpPr>
        <p:pic>
          <p:nvPicPr>
            <p:cNvPr id="14" name="Grafik 13"/>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5" name="Textfeld 14"/>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16" name="Gruppieren 15"/>
          <p:cNvGrpSpPr/>
          <p:nvPr/>
        </p:nvGrpSpPr>
        <p:grpSpPr>
          <a:xfrm>
            <a:off x="9189309" y="848292"/>
            <a:ext cx="951607" cy="1085473"/>
            <a:chOff x="9174554" y="1990934"/>
            <a:chExt cx="951607" cy="1085473"/>
          </a:xfrm>
        </p:grpSpPr>
        <p:pic>
          <p:nvPicPr>
            <p:cNvPr id="17" name="Grafik 16"/>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8" name="Textfeld 17"/>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23" name="Pfeil nach rechts 22"/>
          <p:cNvSpPr/>
          <p:nvPr/>
        </p:nvSpPr>
        <p:spPr>
          <a:xfrm>
            <a:off x="10055298" y="1200001"/>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uppieren 26"/>
          <p:cNvGrpSpPr/>
          <p:nvPr/>
        </p:nvGrpSpPr>
        <p:grpSpPr>
          <a:xfrm>
            <a:off x="4939803" y="1162124"/>
            <a:ext cx="606768" cy="739904"/>
            <a:chOff x="4007944" y="538769"/>
            <a:chExt cx="606768" cy="739904"/>
          </a:xfrm>
        </p:grpSpPr>
        <p:sp>
          <p:nvSpPr>
            <p:cNvPr id="28" name="Textfeld 27"/>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9" name="Zylinder 28"/>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3" name="Gruppieren 42"/>
          <p:cNvGrpSpPr/>
          <p:nvPr/>
        </p:nvGrpSpPr>
        <p:grpSpPr>
          <a:xfrm>
            <a:off x="3060617" y="1162124"/>
            <a:ext cx="606768" cy="739904"/>
            <a:chOff x="4007944" y="538769"/>
            <a:chExt cx="606768" cy="739904"/>
          </a:xfrm>
        </p:grpSpPr>
        <p:sp>
          <p:nvSpPr>
            <p:cNvPr id="44" name="Textfeld 4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45" name="Zylinder 4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6" name="Textfeld 45"/>
          <p:cNvSpPr txBox="1"/>
          <p:nvPr/>
        </p:nvSpPr>
        <p:spPr>
          <a:xfrm>
            <a:off x="3110552" y="1760293"/>
            <a:ext cx="803425" cy="307777"/>
          </a:xfrm>
          <a:prstGeom prst="rect">
            <a:avLst/>
          </a:prstGeom>
          <a:noFill/>
        </p:spPr>
        <p:txBody>
          <a:bodyPr wrap="none" rtlCol="0">
            <a:spAutoFit/>
          </a:bodyPr>
          <a:lstStyle/>
          <a:p>
            <a:r>
              <a:rPr lang="de-DE" sz="1400" dirty="0" smtClean="0"/>
              <a:t>= Queue</a:t>
            </a:r>
            <a:endParaRPr lang="de-DE" sz="1400" dirty="0"/>
          </a:p>
        </p:txBody>
      </p:sp>
      <p:sp>
        <p:nvSpPr>
          <p:cNvPr id="50" name="Textfeld 49"/>
          <p:cNvSpPr txBox="1"/>
          <p:nvPr/>
        </p:nvSpPr>
        <p:spPr>
          <a:xfrm>
            <a:off x="4682946" y="1748140"/>
            <a:ext cx="803425" cy="307777"/>
          </a:xfrm>
          <a:prstGeom prst="rect">
            <a:avLst/>
          </a:prstGeom>
          <a:noFill/>
        </p:spPr>
        <p:txBody>
          <a:bodyPr wrap="none" rtlCol="0">
            <a:spAutoFit/>
          </a:bodyPr>
          <a:lstStyle/>
          <a:p>
            <a:r>
              <a:rPr lang="de-DE" sz="1400" dirty="0" smtClean="0"/>
              <a:t>= Queue</a:t>
            </a:r>
            <a:endParaRPr lang="de-DE" sz="1400" dirty="0"/>
          </a:p>
        </p:txBody>
      </p:sp>
      <p:sp>
        <p:nvSpPr>
          <p:cNvPr id="51" name="Rechteck 50"/>
          <p:cNvSpPr/>
          <p:nvPr/>
        </p:nvSpPr>
        <p:spPr>
          <a:xfrm>
            <a:off x="3770014"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Textfeld 51"/>
          <p:cNvSpPr txBox="1"/>
          <p:nvPr/>
        </p:nvSpPr>
        <p:spPr>
          <a:xfrm>
            <a:off x="3777236" y="1081600"/>
            <a:ext cx="592821" cy="400110"/>
          </a:xfrm>
          <a:prstGeom prst="rect">
            <a:avLst/>
          </a:prstGeom>
          <a:noFill/>
        </p:spPr>
        <p:txBody>
          <a:bodyPr wrap="square" rtlCol="0">
            <a:spAutoFit/>
          </a:bodyPr>
          <a:lstStyle/>
          <a:p>
            <a:r>
              <a:rPr lang="de-DE" sz="1000" dirty="0" smtClean="0"/>
              <a:t>Post senden</a:t>
            </a:r>
            <a:endParaRPr lang="de-DE" sz="1000" dirty="0"/>
          </a:p>
        </p:txBody>
      </p:sp>
      <p:sp>
        <p:nvSpPr>
          <p:cNvPr id="53" name="Rechteck 52"/>
          <p:cNvSpPr/>
          <p:nvPr/>
        </p:nvSpPr>
        <p:spPr>
          <a:xfrm>
            <a:off x="4358915" y="1018674"/>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p:cNvSpPr txBox="1"/>
          <p:nvPr/>
        </p:nvSpPr>
        <p:spPr>
          <a:xfrm>
            <a:off x="4344014" y="977581"/>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55" name="Pfeil nach rechts 54"/>
          <p:cNvSpPr/>
          <p:nvPr/>
        </p:nvSpPr>
        <p:spPr>
          <a:xfrm flipV="1">
            <a:off x="4271258" y="1200002"/>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Pfeil nach links 57"/>
          <p:cNvSpPr/>
          <p:nvPr/>
        </p:nvSpPr>
        <p:spPr>
          <a:xfrm>
            <a:off x="4271258" y="1390040"/>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8458410" y="1131369"/>
            <a:ext cx="606768" cy="739904"/>
            <a:chOff x="4007944" y="538769"/>
            <a:chExt cx="606768" cy="739904"/>
          </a:xfrm>
        </p:grpSpPr>
        <p:sp>
          <p:nvSpPr>
            <p:cNvPr id="60" name="Textfeld 59"/>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1" name="Zylinder 60"/>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2" name="Gruppieren 61"/>
          <p:cNvGrpSpPr/>
          <p:nvPr/>
        </p:nvGrpSpPr>
        <p:grpSpPr>
          <a:xfrm>
            <a:off x="6579224" y="1131369"/>
            <a:ext cx="606768" cy="739904"/>
            <a:chOff x="4007944" y="538769"/>
            <a:chExt cx="606768" cy="739904"/>
          </a:xfrm>
        </p:grpSpPr>
        <p:sp>
          <p:nvSpPr>
            <p:cNvPr id="63" name="Textfeld 62"/>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64" name="Zylinder 63"/>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5" name="Textfeld 64"/>
          <p:cNvSpPr txBox="1"/>
          <p:nvPr/>
        </p:nvSpPr>
        <p:spPr>
          <a:xfrm>
            <a:off x="6629159" y="1729538"/>
            <a:ext cx="803425" cy="307777"/>
          </a:xfrm>
          <a:prstGeom prst="rect">
            <a:avLst/>
          </a:prstGeom>
          <a:noFill/>
        </p:spPr>
        <p:txBody>
          <a:bodyPr wrap="none" rtlCol="0">
            <a:spAutoFit/>
          </a:bodyPr>
          <a:lstStyle/>
          <a:p>
            <a:r>
              <a:rPr lang="de-DE" sz="1400" dirty="0" smtClean="0"/>
              <a:t>= Queue</a:t>
            </a:r>
            <a:endParaRPr lang="de-DE" sz="1400" dirty="0"/>
          </a:p>
        </p:txBody>
      </p:sp>
      <p:sp>
        <p:nvSpPr>
          <p:cNvPr id="66" name="Textfeld 65"/>
          <p:cNvSpPr txBox="1"/>
          <p:nvPr/>
        </p:nvSpPr>
        <p:spPr>
          <a:xfrm>
            <a:off x="8201553" y="1717385"/>
            <a:ext cx="803425" cy="307777"/>
          </a:xfrm>
          <a:prstGeom prst="rect">
            <a:avLst/>
          </a:prstGeom>
          <a:noFill/>
        </p:spPr>
        <p:txBody>
          <a:bodyPr wrap="none" rtlCol="0">
            <a:spAutoFit/>
          </a:bodyPr>
          <a:lstStyle/>
          <a:p>
            <a:r>
              <a:rPr lang="de-DE" sz="1400" dirty="0" smtClean="0"/>
              <a:t>= Queue</a:t>
            </a:r>
            <a:endParaRPr lang="de-DE" sz="1400" dirty="0"/>
          </a:p>
        </p:txBody>
      </p:sp>
      <p:sp>
        <p:nvSpPr>
          <p:cNvPr id="67" name="Rechteck 66"/>
          <p:cNvSpPr/>
          <p:nvPr/>
        </p:nvSpPr>
        <p:spPr>
          <a:xfrm>
            <a:off x="7288621"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feld 67"/>
          <p:cNvSpPr txBox="1"/>
          <p:nvPr/>
        </p:nvSpPr>
        <p:spPr>
          <a:xfrm>
            <a:off x="7256376" y="2689788"/>
            <a:ext cx="592821" cy="400110"/>
          </a:xfrm>
          <a:prstGeom prst="rect">
            <a:avLst/>
          </a:prstGeom>
          <a:noFill/>
        </p:spPr>
        <p:txBody>
          <a:bodyPr wrap="square" rtlCol="0">
            <a:spAutoFit/>
          </a:bodyPr>
          <a:lstStyle/>
          <a:p>
            <a:r>
              <a:rPr lang="de-DE" sz="1000" dirty="0" smtClean="0"/>
              <a:t>Post senden</a:t>
            </a:r>
            <a:endParaRPr lang="de-DE" sz="1000" dirty="0"/>
          </a:p>
        </p:txBody>
      </p:sp>
      <p:sp>
        <p:nvSpPr>
          <p:cNvPr id="69" name="Rechteck 68"/>
          <p:cNvSpPr/>
          <p:nvPr/>
        </p:nvSpPr>
        <p:spPr>
          <a:xfrm>
            <a:off x="7877522" y="987919"/>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Textfeld 69"/>
          <p:cNvSpPr txBox="1"/>
          <p:nvPr/>
        </p:nvSpPr>
        <p:spPr>
          <a:xfrm>
            <a:off x="7862621" y="946826"/>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71" name="Pfeil nach rechts 70"/>
          <p:cNvSpPr/>
          <p:nvPr/>
        </p:nvSpPr>
        <p:spPr>
          <a:xfrm flipV="1">
            <a:off x="7789865" y="1169247"/>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links 71"/>
          <p:cNvSpPr/>
          <p:nvPr/>
        </p:nvSpPr>
        <p:spPr>
          <a:xfrm>
            <a:off x="7789865" y="1359285"/>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261491" y="609600"/>
            <a:ext cx="4055486"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a:off x="4358915" y="612787"/>
            <a:ext cx="3495985" cy="3116576"/>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7895886" y="609600"/>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87" name="Gruppieren 86"/>
          <p:cNvGrpSpPr/>
          <p:nvPr/>
        </p:nvGrpSpPr>
        <p:grpSpPr>
          <a:xfrm>
            <a:off x="10928689" y="2613523"/>
            <a:ext cx="976486" cy="990435"/>
            <a:chOff x="10850446" y="2052797"/>
            <a:chExt cx="976486" cy="990435"/>
          </a:xfrm>
        </p:grpSpPr>
        <p:pic>
          <p:nvPicPr>
            <p:cNvPr id="88" name="Grafik 87"/>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89" name="Textfeld 88"/>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90" name="Gruppieren 89"/>
          <p:cNvGrpSpPr/>
          <p:nvPr/>
        </p:nvGrpSpPr>
        <p:grpSpPr>
          <a:xfrm>
            <a:off x="9189309" y="2509585"/>
            <a:ext cx="951607" cy="1085473"/>
            <a:chOff x="9174554" y="1990934"/>
            <a:chExt cx="951607" cy="1085473"/>
          </a:xfrm>
        </p:grpSpPr>
        <p:pic>
          <p:nvPicPr>
            <p:cNvPr id="91" name="Grafik 9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92" name="Textfeld 91"/>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93" name="Pfeil nach rechts 92"/>
          <p:cNvSpPr/>
          <p:nvPr/>
        </p:nvSpPr>
        <p:spPr>
          <a:xfrm>
            <a:off x="10055298" y="2861294"/>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4" name="Gruppieren 93"/>
          <p:cNvGrpSpPr/>
          <p:nvPr/>
        </p:nvGrpSpPr>
        <p:grpSpPr>
          <a:xfrm>
            <a:off x="8458410" y="2792662"/>
            <a:ext cx="606768" cy="739904"/>
            <a:chOff x="4007944" y="538769"/>
            <a:chExt cx="606768" cy="739904"/>
          </a:xfrm>
        </p:grpSpPr>
        <p:sp>
          <p:nvSpPr>
            <p:cNvPr id="95" name="Textfeld 94"/>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96" name="Zylinder 95"/>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7" name="Textfeld 96"/>
          <p:cNvSpPr txBox="1"/>
          <p:nvPr/>
        </p:nvSpPr>
        <p:spPr>
          <a:xfrm>
            <a:off x="8201553" y="3378678"/>
            <a:ext cx="803425" cy="307777"/>
          </a:xfrm>
          <a:prstGeom prst="rect">
            <a:avLst/>
          </a:prstGeom>
          <a:noFill/>
        </p:spPr>
        <p:txBody>
          <a:bodyPr wrap="none" rtlCol="0">
            <a:spAutoFit/>
          </a:bodyPr>
          <a:lstStyle/>
          <a:p>
            <a:r>
              <a:rPr lang="de-DE" sz="1400" dirty="0" smtClean="0"/>
              <a:t>= Queue</a:t>
            </a:r>
            <a:endParaRPr lang="de-DE" sz="1400" dirty="0"/>
          </a:p>
        </p:txBody>
      </p:sp>
      <p:sp>
        <p:nvSpPr>
          <p:cNvPr id="98" name="Rechteck 97"/>
          <p:cNvSpPr/>
          <p:nvPr/>
        </p:nvSpPr>
        <p:spPr>
          <a:xfrm>
            <a:off x="7877522" y="2649212"/>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Textfeld 98"/>
          <p:cNvSpPr txBox="1"/>
          <p:nvPr/>
        </p:nvSpPr>
        <p:spPr>
          <a:xfrm>
            <a:off x="7862621" y="2608119"/>
            <a:ext cx="592821" cy="553998"/>
          </a:xfrm>
          <a:prstGeom prst="rect">
            <a:avLst/>
          </a:prstGeom>
          <a:noFill/>
        </p:spPr>
        <p:txBody>
          <a:bodyPr wrap="square" rtlCol="0">
            <a:spAutoFit/>
          </a:bodyPr>
          <a:lstStyle/>
          <a:p>
            <a:r>
              <a:rPr lang="de-DE" sz="1000" dirty="0" smtClean="0"/>
              <a:t>Post empfangen</a:t>
            </a:r>
            <a:endParaRPr lang="de-DE" sz="1000" dirty="0"/>
          </a:p>
        </p:txBody>
      </p:sp>
      <p:sp>
        <p:nvSpPr>
          <p:cNvPr id="100" name="Pfeil nach rechts 99"/>
          <p:cNvSpPr/>
          <p:nvPr/>
        </p:nvSpPr>
        <p:spPr>
          <a:xfrm flipV="1">
            <a:off x="7789865" y="2830540"/>
            <a:ext cx="45719" cy="6093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Pfeil nach links 100"/>
          <p:cNvSpPr/>
          <p:nvPr/>
        </p:nvSpPr>
        <p:spPr>
          <a:xfrm>
            <a:off x="7789865" y="3020578"/>
            <a:ext cx="45719" cy="45719"/>
          </a:xfrm>
          <a:prstGeom prst="lef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2" name="Rechteck 101"/>
          <p:cNvSpPr/>
          <p:nvPr/>
        </p:nvSpPr>
        <p:spPr>
          <a:xfrm>
            <a:off x="7895886" y="2270893"/>
            <a:ext cx="4009289"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Rechteck 102"/>
          <p:cNvSpPr/>
          <p:nvPr/>
        </p:nvSpPr>
        <p:spPr>
          <a:xfrm>
            <a:off x="7287467" y="2642707"/>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5" name="Gruppieren 104"/>
          <p:cNvGrpSpPr/>
          <p:nvPr/>
        </p:nvGrpSpPr>
        <p:grpSpPr>
          <a:xfrm rot="1980000">
            <a:off x="6235916" y="2205357"/>
            <a:ext cx="606768" cy="739904"/>
            <a:chOff x="4007944" y="538769"/>
            <a:chExt cx="606768" cy="739904"/>
          </a:xfrm>
        </p:grpSpPr>
        <p:sp>
          <p:nvSpPr>
            <p:cNvPr id="106" name="Textfeld 105"/>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07" name="Zylinder 106"/>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11" name="Textfeld 110"/>
          <p:cNvSpPr txBox="1"/>
          <p:nvPr/>
        </p:nvSpPr>
        <p:spPr>
          <a:xfrm>
            <a:off x="7282572" y="1013097"/>
            <a:ext cx="592821" cy="400110"/>
          </a:xfrm>
          <a:prstGeom prst="rect">
            <a:avLst/>
          </a:prstGeom>
          <a:noFill/>
        </p:spPr>
        <p:txBody>
          <a:bodyPr wrap="square" rtlCol="0">
            <a:spAutoFit/>
          </a:bodyPr>
          <a:lstStyle/>
          <a:p>
            <a:r>
              <a:rPr lang="de-DE" sz="1000" dirty="0" smtClean="0"/>
              <a:t>Post senden</a:t>
            </a:r>
            <a:endParaRPr lang="de-DE" sz="1000" dirty="0"/>
          </a:p>
        </p:txBody>
      </p:sp>
      <p:sp>
        <p:nvSpPr>
          <p:cNvPr id="104" name="Pfeil nach rechts 103"/>
          <p:cNvSpPr/>
          <p:nvPr/>
        </p:nvSpPr>
        <p:spPr>
          <a:xfrm>
            <a:off x="935695" y="2841291"/>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8" name="Gruppieren 107"/>
          <p:cNvGrpSpPr/>
          <p:nvPr/>
        </p:nvGrpSpPr>
        <p:grpSpPr>
          <a:xfrm>
            <a:off x="54420" y="2596546"/>
            <a:ext cx="826060" cy="990438"/>
            <a:chOff x="230015" y="2052796"/>
            <a:chExt cx="826060" cy="990438"/>
          </a:xfrm>
        </p:grpSpPr>
        <p:pic>
          <p:nvPicPr>
            <p:cNvPr id="109" name="Grafik 108"/>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110" name="Textfeld 109"/>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112" name="Gruppieren 111"/>
          <p:cNvGrpSpPr/>
          <p:nvPr/>
        </p:nvGrpSpPr>
        <p:grpSpPr>
          <a:xfrm>
            <a:off x="1891964" y="2513435"/>
            <a:ext cx="891513" cy="1069435"/>
            <a:chOff x="1949436" y="1990934"/>
            <a:chExt cx="891513" cy="1069435"/>
          </a:xfrm>
        </p:grpSpPr>
        <p:pic>
          <p:nvPicPr>
            <p:cNvPr id="113" name="Grafik 112"/>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14" name="Textfeld 113"/>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15" name="Gruppieren 114"/>
          <p:cNvGrpSpPr/>
          <p:nvPr/>
        </p:nvGrpSpPr>
        <p:grpSpPr>
          <a:xfrm>
            <a:off x="2853546" y="2806440"/>
            <a:ext cx="606768" cy="739904"/>
            <a:chOff x="4007944" y="538769"/>
            <a:chExt cx="606768" cy="739904"/>
          </a:xfrm>
        </p:grpSpPr>
        <p:sp>
          <p:nvSpPr>
            <p:cNvPr id="116" name="Textfeld 115"/>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17" name="Zylinder 116"/>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18" name="Textfeld 117"/>
          <p:cNvSpPr txBox="1"/>
          <p:nvPr/>
        </p:nvSpPr>
        <p:spPr>
          <a:xfrm>
            <a:off x="2903481" y="3404609"/>
            <a:ext cx="803425" cy="307777"/>
          </a:xfrm>
          <a:prstGeom prst="rect">
            <a:avLst/>
          </a:prstGeom>
          <a:noFill/>
        </p:spPr>
        <p:txBody>
          <a:bodyPr wrap="none" rtlCol="0">
            <a:spAutoFit/>
          </a:bodyPr>
          <a:lstStyle/>
          <a:p>
            <a:r>
              <a:rPr lang="de-DE" sz="1400" dirty="0" smtClean="0"/>
              <a:t>= Queue</a:t>
            </a:r>
            <a:endParaRPr lang="de-DE" sz="1400" dirty="0"/>
          </a:p>
        </p:txBody>
      </p:sp>
      <p:sp>
        <p:nvSpPr>
          <p:cNvPr id="119" name="Rechteck 118"/>
          <p:cNvSpPr/>
          <p:nvPr/>
        </p:nvSpPr>
        <p:spPr>
          <a:xfrm>
            <a:off x="3562943" y="2662990"/>
            <a:ext cx="449476" cy="481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Textfeld 119"/>
          <p:cNvSpPr txBox="1"/>
          <p:nvPr/>
        </p:nvSpPr>
        <p:spPr>
          <a:xfrm>
            <a:off x="3570165" y="2725916"/>
            <a:ext cx="592821" cy="400110"/>
          </a:xfrm>
          <a:prstGeom prst="rect">
            <a:avLst/>
          </a:prstGeom>
          <a:noFill/>
        </p:spPr>
        <p:txBody>
          <a:bodyPr wrap="square" rtlCol="0">
            <a:spAutoFit/>
          </a:bodyPr>
          <a:lstStyle/>
          <a:p>
            <a:r>
              <a:rPr lang="de-DE" sz="1000" dirty="0" smtClean="0"/>
              <a:t>Post senden</a:t>
            </a:r>
            <a:endParaRPr lang="de-DE" sz="1000" dirty="0"/>
          </a:p>
        </p:txBody>
      </p:sp>
      <p:sp>
        <p:nvSpPr>
          <p:cNvPr id="123" name="Rechteck 122"/>
          <p:cNvSpPr/>
          <p:nvPr/>
        </p:nvSpPr>
        <p:spPr>
          <a:xfrm>
            <a:off x="54420" y="2253916"/>
            <a:ext cx="4055486" cy="1458470"/>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winkelte Verbindung 20"/>
          <p:cNvCxnSpPr/>
          <p:nvPr/>
        </p:nvCxnSpPr>
        <p:spPr>
          <a:xfrm rot="5400000" flipH="1" flipV="1">
            <a:off x="3545689" y="1980084"/>
            <a:ext cx="1378121" cy="444659"/>
          </a:xfrm>
          <a:prstGeom prst="bentConnector3">
            <a:avLst/>
          </a:prstGeom>
          <a:ln w="25400">
            <a:tailEnd type="triangle"/>
          </a:ln>
        </p:spPr>
        <p:style>
          <a:lnRef idx="1">
            <a:schemeClr val="dk1"/>
          </a:lnRef>
          <a:fillRef idx="0">
            <a:schemeClr val="dk1"/>
          </a:fillRef>
          <a:effectRef idx="0">
            <a:schemeClr val="dk1"/>
          </a:effectRef>
          <a:fontRef idx="minor">
            <a:schemeClr val="tx1"/>
          </a:fontRef>
        </p:style>
      </p:cxnSp>
      <p:cxnSp>
        <p:nvCxnSpPr>
          <p:cNvPr id="24" name="Gewinkelte Verbindung 23"/>
          <p:cNvCxnSpPr>
            <a:stCxn id="54" idx="2"/>
            <a:endCxn id="120" idx="3"/>
          </p:cNvCxnSpPr>
          <p:nvPr/>
        </p:nvCxnSpPr>
        <p:spPr>
          <a:xfrm rot="5400000">
            <a:off x="3704510" y="1990056"/>
            <a:ext cx="1394392" cy="47743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124" name="Textfeld 123"/>
          <p:cNvSpPr txBox="1"/>
          <p:nvPr/>
        </p:nvSpPr>
        <p:spPr>
          <a:xfrm>
            <a:off x="1142766" y="148611"/>
            <a:ext cx="3366627" cy="369332"/>
          </a:xfrm>
          <a:prstGeom prst="rect">
            <a:avLst/>
          </a:prstGeom>
          <a:noFill/>
        </p:spPr>
        <p:txBody>
          <a:bodyPr wrap="none" rtlCol="0">
            <a:spAutoFit/>
          </a:bodyPr>
          <a:lstStyle/>
          <a:p>
            <a:r>
              <a:rPr lang="de-DE" dirty="0" smtClean="0"/>
              <a:t>2 Sender / 1 Topic / 2 Empfänger</a:t>
            </a:r>
            <a:endParaRPr lang="de-DE" dirty="0"/>
          </a:p>
        </p:txBody>
      </p:sp>
      <p:sp>
        <p:nvSpPr>
          <p:cNvPr id="125" name="Textfeld 124"/>
          <p:cNvSpPr txBox="1"/>
          <p:nvPr/>
        </p:nvSpPr>
        <p:spPr>
          <a:xfrm>
            <a:off x="306148" y="5680758"/>
            <a:ext cx="3372379" cy="830997"/>
          </a:xfrm>
          <a:prstGeom prst="rect">
            <a:avLst/>
          </a:prstGeom>
          <a:noFill/>
        </p:spPr>
        <p:txBody>
          <a:bodyPr wrap="square" rtlCol="0">
            <a:spAutoFit/>
          </a:bodyPr>
          <a:lstStyle/>
          <a:p>
            <a:r>
              <a:rPr lang="de-DE" sz="1200" dirty="0" smtClean="0"/>
              <a:t>Besonderheit: Mehrere Sende sprechen auf dem </a:t>
            </a:r>
            <a:r>
              <a:rPr lang="de-DE" sz="1200" dirty="0" err="1" smtClean="0"/>
              <a:t>selbem</a:t>
            </a:r>
            <a:r>
              <a:rPr lang="de-DE" sz="1200" dirty="0" smtClean="0"/>
              <a:t> Topic-Kanal. Um sich nicht gegenseitig zu behindern, wird für jeden eine eigene Queue aufgebaut und der selbe Broker verwendet.</a:t>
            </a:r>
            <a:endParaRPr lang="de-DE" sz="1200" dirty="0"/>
          </a:p>
        </p:txBody>
      </p:sp>
    </p:spTree>
    <p:extLst>
      <p:ext uri="{BB962C8B-B14F-4D97-AF65-F5344CB8AC3E}">
        <p14:creationId xmlns:p14="http://schemas.microsoft.com/office/powerpoint/2010/main" val="88924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3104" y="161594"/>
            <a:ext cx="9416882" cy="6149888"/>
            <a:chOff x="333104" y="161594"/>
            <a:chExt cx="9416882" cy="6149888"/>
          </a:xfrm>
        </p:grpSpPr>
        <p:grpSp>
          <p:nvGrpSpPr>
            <p:cNvPr id="3" name="Gruppieren 2"/>
            <p:cNvGrpSpPr/>
            <p:nvPr/>
          </p:nvGrpSpPr>
          <p:grpSpPr>
            <a:xfrm>
              <a:off x="334963" y="545349"/>
              <a:ext cx="1532792" cy="1443789"/>
              <a:chOff x="1772653" y="561474"/>
              <a:chExt cx="1532792" cy="1443789"/>
            </a:xfrm>
          </p:grpSpPr>
          <p:sp>
            <p:nvSpPr>
              <p:cNvPr id="6" name="Rechteck 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1772653" y="561474"/>
                <a:ext cx="1532792" cy="523220"/>
              </a:xfrm>
              <a:prstGeom prst="rect">
                <a:avLst/>
              </a:prstGeom>
              <a:noFill/>
            </p:spPr>
            <p:txBody>
              <a:bodyPr wrap="square" rtlCol="0">
                <a:spAutoFit/>
              </a:bodyPr>
              <a:lstStyle/>
              <a:p>
                <a:pPr algn="ctr"/>
                <a:r>
                  <a:rPr lang="de-DE" sz="1400" dirty="0" err="1" smtClean="0"/>
                  <a:t>speicherelement</a:t>
                </a:r>
                <a:r>
                  <a:rPr lang="de-DE" sz="1400" dirty="0" smtClean="0"/>
                  <a:t> = {}</a:t>
                </a:r>
                <a:endParaRPr lang="de-DE" sz="1400" dirty="0"/>
              </a:p>
            </p:txBody>
          </p:sp>
        </p:grpSp>
        <p:sp>
          <p:nvSpPr>
            <p:cNvPr id="10" name="Textfeld 9"/>
            <p:cNvSpPr txBox="1"/>
            <p:nvPr/>
          </p:nvSpPr>
          <p:spPr>
            <a:xfrm>
              <a:off x="334963" y="161594"/>
              <a:ext cx="1532792" cy="369332"/>
            </a:xfrm>
            <a:prstGeom prst="rect">
              <a:avLst/>
            </a:prstGeom>
            <a:noFill/>
          </p:spPr>
          <p:txBody>
            <a:bodyPr wrap="none" rtlCol="0">
              <a:spAutoFit/>
            </a:bodyPr>
            <a:lstStyle/>
            <a:p>
              <a:pPr algn="ctr"/>
              <a:r>
                <a:rPr lang="de-DE" dirty="0" smtClean="0"/>
                <a:t>Speicherinhalt</a:t>
              </a:r>
              <a:endParaRPr lang="de-DE" dirty="0"/>
            </a:p>
          </p:txBody>
        </p:sp>
        <p:grpSp>
          <p:nvGrpSpPr>
            <p:cNvPr id="11" name="Gruppieren 10"/>
            <p:cNvGrpSpPr/>
            <p:nvPr/>
          </p:nvGrpSpPr>
          <p:grpSpPr>
            <a:xfrm>
              <a:off x="334963" y="2646864"/>
              <a:ext cx="1532792" cy="1443789"/>
              <a:chOff x="1772653" y="561474"/>
              <a:chExt cx="1532792" cy="1443789"/>
            </a:xfrm>
          </p:grpSpPr>
          <p:sp>
            <p:nvSpPr>
              <p:cNvPr id="12" name="Rechteck 1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1772653" y="561474"/>
                <a:ext cx="1532792" cy="738664"/>
              </a:xfrm>
              <a:prstGeom prst="rect">
                <a:avLst/>
              </a:prstGeom>
              <a:noFill/>
            </p:spPr>
            <p:txBody>
              <a:bodyPr wrap="square" rtlCol="0">
                <a:spAutoFit/>
              </a:bodyPr>
              <a:lstStyle/>
              <a:p>
                <a:pPr algn="ctr"/>
                <a:r>
                  <a:rPr lang="de-DE" sz="1400" dirty="0" err="1" smtClean="0"/>
                  <a:t>schluessel</a:t>
                </a:r>
                <a:r>
                  <a:rPr lang="de-DE" sz="1400" dirty="0" smtClean="0"/>
                  <a:t> = „“ </a:t>
                </a:r>
                <a:endParaRPr lang="de-DE" sz="1400" dirty="0"/>
              </a:p>
              <a:p>
                <a:pPr algn="ctr"/>
                <a:r>
                  <a:rPr lang="de-DE" sz="1400" dirty="0" err="1" smtClean="0"/>
                  <a:t>speicherinhalt</a:t>
                </a:r>
                <a:r>
                  <a:rPr lang="de-DE" sz="1400" dirty="0" smtClean="0"/>
                  <a:t> = Speicherinhalt</a:t>
                </a:r>
                <a:endParaRPr lang="de-DE" sz="1400" dirty="0"/>
              </a:p>
            </p:txBody>
          </p:sp>
        </p:grpSp>
        <p:sp>
          <p:nvSpPr>
            <p:cNvPr id="14" name="Textfeld 13"/>
            <p:cNvSpPr txBox="1"/>
            <p:nvPr/>
          </p:nvSpPr>
          <p:spPr>
            <a:xfrm>
              <a:off x="333104" y="2277532"/>
              <a:ext cx="1534651" cy="369332"/>
            </a:xfrm>
            <a:prstGeom prst="rect">
              <a:avLst/>
            </a:prstGeom>
            <a:noFill/>
          </p:spPr>
          <p:txBody>
            <a:bodyPr wrap="none" rtlCol="0">
              <a:spAutoFit/>
            </a:bodyPr>
            <a:lstStyle/>
            <a:p>
              <a:pPr algn="ctr"/>
              <a:r>
                <a:rPr lang="de-DE" dirty="0" smtClean="0"/>
                <a:t>Speicherdaten</a:t>
              </a:r>
              <a:endParaRPr lang="de-DE" dirty="0"/>
            </a:p>
          </p:txBody>
        </p:sp>
        <p:grpSp>
          <p:nvGrpSpPr>
            <p:cNvPr id="15" name="Gruppieren 14"/>
            <p:cNvGrpSpPr/>
            <p:nvPr/>
          </p:nvGrpSpPr>
          <p:grpSpPr>
            <a:xfrm>
              <a:off x="334963" y="4867693"/>
              <a:ext cx="1532792" cy="1443789"/>
              <a:chOff x="1772653" y="561474"/>
              <a:chExt cx="1532792" cy="1443789"/>
            </a:xfrm>
          </p:grpSpPr>
          <p:sp>
            <p:nvSpPr>
              <p:cNvPr id="16" name="Rechteck 1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1772653" y="561474"/>
                <a:ext cx="1532792" cy="954107"/>
              </a:xfrm>
              <a:prstGeom prst="rect">
                <a:avLst/>
              </a:prstGeom>
              <a:noFill/>
            </p:spPr>
            <p:txBody>
              <a:bodyPr wrap="square" rtlCol="0">
                <a:spAutoFit/>
              </a:bodyPr>
              <a:lstStyle/>
              <a:p>
                <a:pPr algn="ctr"/>
                <a:r>
                  <a:rPr lang="de-DE" sz="1400" dirty="0" err="1" smtClean="0"/>
                  <a:t>speicherdaten</a:t>
                </a:r>
                <a:r>
                  <a:rPr lang="de-DE" sz="1400" dirty="0" smtClean="0"/>
                  <a:t> = Speicherdaten</a:t>
                </a:r>
              </a:p>
              <a:p>
                <a:pPr algn="ctr"/>
                <a:r>
                  <a:rPr lang="de-DE" sz="1400" dirty="0" err="1" smtClean="0"/>
                  <a:t>kinder</a:t>
                </a:r>
                <a:r>
                  <a:rPr lang="de-DE" sz="1400" dirty="0" smtClean="0"/>
                  <a:t> = []</a:t>
                </a:r>
              </a:p>
              <a:p>
                <a:pPr algn="ctr"/>
                <a:r>
                  <a:rPr lang="de-DE" sz="1400" dirty="0" err="1" smtClean="0"/>
                  <a:t>elternpfad</a:t>
                </a:r>
                <a:r>
                  <a:rPr lang="de-DE" sz="1400" dirty="0" smtClean="0"/>
                  <a:t> = []</a:t>
                </a:r>
                <a:endParaRPr lang="de-DE" sz="1400" dirty="0"/>
              </a:p>
            </p:txBody>
          </p:sp>
        </p:grpSp>
        <p:sp>
          <p:nvSpPr>
            <p:cNvPr id="18" name="Textfeld 17"/>
            <p:cNvSpPr txBox="1"/>
            <p:nvPr/>
          </p:nvSpPr>
          <p:spPr>
            <a:xfrm>
              <a:off x="738119" y="4483938"/>
              <a:ext cx="726481" cy="369332"/>
            </a:xfrm>
            <a:prstGeom prst="rect">
              <a:avLst/>
            </a:prstGeom>
            <a:noFill/>
          </p:spPr>
          <p:txBody>
            <a:bodyPr wrap="none" rtlCol="0">
              <a:spAutoFit/>
            </a:bodyPr>
            <a:lstStyle/>
            <a:p>
              <a:pPr algn="ctr"/>
              <a:r>
                <a:rPr lang="de-DE" dirty="0" smtClean="0"/>
                <a:t>Baum</a:t>
              </a:r>
              <a:endParaRPr lang="de-DE" dirty="0"/>
            </a:p>
          </p:txBody>
        </p:sp>
        <p:sp>
          <p:nvSpPr>
            <p:cNvPr id="19" name="Textfeld 18"/>
            <p:cNvSpPr txBox="1"/>
            <p:nvPr/>
          </p:nvSpPr>
          <p:spPr>
            <a:xfrm>
              <a:off x="4612105" y="176017"/>
              <a:ext cx="5137881" cy="5632311"/>
            </a:xfrm>
            <a:prstGeom prst="rect">
              <a:avLst/>
            </a:prstGeom>
            <a:noFill/>
          </p:spPr>
          <p:txBody>
            <a:bodyPr wrap="none" rtlCol="0">
              <a:spAutoFit/>
            </a:bodyPr>
            <a:lstStyle/>
            <a:p>
              <a:r>
                <a:rPr lang="de-DE" b="1" dirty="0" smtClean="0"/>
                <a:t>Zugriff auf Speicherobjekt:</a:t>
              </a:r>
            </a:p>
            <a:p>
              <a:r>
                <a:rPr lang="de-DE" dirty="0" smtClean="0">
                  <a:solidFill>
                    <a:srgbClr val="0070C0"/>
                  </a:solidFill>
                </a:rPr>
                <a:t>Baum</a:t>
              </a:r>
            </a:p>
            <a:p>
              <a:endParaRPr lang="de-DE" b="1" dirty="0"/>
            </a:p>
            <a:p>
              <a:r>
                <a:rPr lang="de-DE" b="1" dirty="0" smtClean="0"/>
                <a:t>Zugriff auf Speicherdaten des Speicherobjekts:</a:t>
              </a:r>
            </a:p>
            <a:p>
              <a:r>
                <a:rPr lang="de-DE" dirty="0" err="1" smtClean="0">
                  <a:solidFill>
                    <a:srgbClr val="0070C0"/>
                  </a:solidFill>
                </a:rPr>
                <a:t>Baum.speicherdaten</a:t>
              </a:r>
              <a:endParaRPr lang="de-DE" dirty="0" smtClean="0">
                <a:solidFill>
                  <a:srgbClr val="0070C0"/>
                </a:solidFill>
              </a:endParaRPr>
            </a:p>
            <a:p>
              <a:endParaRPr lang="de-DE" b="1" dirty="0"/>
            </a:p>
            <a:p>
              <a:r>
                <a:rPr lang="de-DE" b="1" dirty="0" smtClean="0"/>
                <a:t>Zugriff auf Kinder des Speicherobjekts:</a:t>
              </a:r>
            </a:p>
            <a:p>
              <a:r>
                <a:rPr lang="de-DE" dirty="0" err="1" smtClean="0">
                  <a:solidFill>
                    <a:srgbClr val="0070C0"/>
                  </a:solidFill>
                </a:rPr>
                <a:t>Baum.kinder</a:t>
              </a:r>
              <a:endParaRPr lang="de-DE" dirty="0" smtClean="0">
                <a:solidFill>
                  <a:srgbClr val="0070C0"/>
                </a:solidFill>
              </a:endParaRPr>
            </a:p>
            <a:p>
              <a:endParaRPr lang="de-DE" b="1" dirty="0"/>
            </a:p>
            <a:p>
              <a:r>
                <a:rPr lang="de-DE" b="1" dirty="0" smtClean="0"/>
                <a:t>Zugriff auf Elternpfad des Speicherobjekts:</a:t>
              </a:r>
            </a:p>
            <a:p>
              <a:r>
                <a:rPr lang="de-DE" dirty="0" err="1" smtClean="0">
                  <a:solidFill>
                    <a:srgbClr val="0070C0"/>
                  </a:solidFill>
                </a:rPr>
                <a:t>Baum.elternpfad</a:t>
              </a:r>
              <a:endParaRPr lang="de-DE" dirty="0" smtClean="0">
                <a:solidFill>
                  <a:srgbClr val="0070C0"/>
                </a:solidFill>
              </a:endParaRPr>
            </a:p>
            <a:p>
              <a:endParaRPr lang="de-DE" b="1" dirty="0"/>
            </a:p>
            <a:p>
              <a:r>
                <a:rPr lang="de-DE" b="1" dirty="0" smtClean="0"/>
                <a:t>Zugriff auf Schlüssel des Speicherobjekts</a:t>
              </a:r>
            </a:p>
            <a:p>
              <a:r>
                <a:rPr lang="de-DE" dirty="0" err="1" smtClean="0">
                  <a:solidFill>
                    <a:srgbClr val="0070C0"/>
                  </a:solidFill>
                </a:rPr>
                <a:t>Baum.speicherdaten.schluessel</a:t>
              </a:r>
              <a:endParaRPr lang="de-DE" b="1" dirty="0" smtClean="0"/>
            </a:p>
            <a:p>
              <a:endParaRPr lang="de-DE" b="1" dirty="0"/>
            </a:p>
            <a:p>
              <a:r>
                <a:rPr lang="de-DE" b="1" dirty="0" smtClean="0"/>
                <a:t>Zugriff auf Speicherinhalt des Speicherobjekts:</a:t>
              </a:r>
            </a:p>
            <a:p>
              <a:r>
                <a:rPr lang="de-DE" dirty="0" err="1" smtClean="0">
                  <a:solidFill>
                    <a:srgbClr val="0070C0"/>
                  </a:solidFill>
                </a:rPr>
                <a:t>Baum.speicherdaten.speicherinhalt</a:t>
              </a:r>
              <a:endParaRPr lang="de-DE" dirty="0" smtClean="0">
                <a:solidFill>
                  <a:srgbClr val="0070C0"/>
                </a:solidFill>
              </a:endParaRPr>
            </a:p>
            <a:p>
              <a:endParaRPr lang="de-DE" b="1" dirty="0" smtClean="0"/>
            </a:p>
            <a:p>
              <a:r>
                <a:rPr lang="de-DE" b="1" dirty="0" smtClean="0"/>
                <a:t>Zugriff auf Speicherelement:</a:t>
              </a:r>
            </a:p>
            <a:p>
              <a:r>
                <a:rPr lang="de-DE" dirty="0" err="1" smtClean="0">
                  <a:solidFill>
                    <a:srgbClr val="0070C0"/>
                  </a:solidFill>
                </a:rPr>
                <a:t>Baum.speicherdaten.speicherinhalt.speicherelement</a:t>
              </a:r>
              <a:endParaRPr lang="de-DE" dirty="0"/>
            </a:p>
          </p:txBody>
        </p:sp>
      </p:grpSp>
    </p:spTree>
    <p:extLst>
      <p:ext uri="{BB962C8B-B14F-4D97-AF65-F5344CB8AC3E}">
        <p14:creationId xmlns:p14="http://schemas.microsoft.com/office/powerpoint/2010/main" val="38632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p:cNvGrpSpPr/>
          <p:nvPr/>
        </p:nvGrpSpPr>
        <p:grpSpPr>
          <a:xfrm>
            <a:off x="-68826" y="16409"/>
            <a:ext cx="12105251" cy="6400004"/>
            <a:chOff x="-68826" y="16409"/>
            <a:chExt cx="12105251" cy="6400004"/>
          </a:xfrm>
        </p:grpSpPr>
        <p:cxnSp>
          <p:nvCxnSpPr>
            <p:cNvPr id="73" name="Gerader Verbinder 72"/>
            <p:cNvCxnSpPr>
              <a:stCxn id="2" idx="2"/>
              <a:endCxn id="20" idx="0"/>
            </p:cNvCxnSpPr>
            <p:nvPr/>
          </p:nvCxnSpPr>
          <p:spPr>
            <a:xfrm flipH="1">
              <a:off x="888450" y="1502682"/>
              <a:ext cx="4974034" cy="826018"/>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7" name="Gerader Verbinder 76"/>
            <p:cNvCxnSpPr>
              <a:stCxn id="2" idx="2"/>
              <a:endCxn id="62" idx="0"/>
            </p:cNvCxnSpPr>
            <p:nvPr/>
          </p:nvCxnSpPr>
          <p:spPr>
            <a:xfrm>
              <a:off x="5862484" y="1502682"/>
              <a:ext cx="922679" cy="825039"/>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9" name="Gerader Verbinder 78"/>
            <p:cNvCxnSpPr>
              <a:stCxn id="20" idx="2"/>
              <a:endCxn id="52" idx="0"/>
            </p:cNvCxnSpPr>
            <p:nvPr/>
          </p:nvCxnSpPr>
          <p:spPr>
            <a:xfrm flipH="1">
              <a:off x="879982" y="3772489"/>
              <a:ext cx="8468" cy="736011"/>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1" name="Gerader Verbinder 80"/>
            <p:cNvCxnSpPr>
              <a:stCxn id="60" idx="2"/>
            </p:cNvCxnSpPr>
            <p:nvPr/>
          </p:nvCxnSpPr>
          <p:spPr>
            <a:xfrm flipH="1">
              <a:off x="5890861" y="3771510"/>
              <a:ext cx="894302" cy="718836"/>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3" name="Gerader Verbinder 82"/>
            <p:cNvCxnSpPr>
              <a:stCxn id="60" idx="2"/>
              <a:endCxn id="38" idx="0"/>
            </p:cNvCxnSpPr>
            <p:nvPr/>
          </p:nvCxnSpPr>
          <p:spPr>
            <a:xfrm>
              <a:off x="6785163" y="3771510"/>
              <a:ext cx="1039337" cy="715020"/>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5" name="Gerader Verbinder 84"/>
            <p:cNvCxnSpPr/>
            <p:nvPr/>
          </p:nvCxnSpPr>
          <p:spPr>
            <a:xfrm>
              <a:off x="0" y="1989138"/>
              <a:ext cx="11823290" cy="0"/>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cxnSp>
          <p:nvCxnSpPr>
            <p:cNvPr id="86" name="Gerader Verbinder 85"/>
            <p:cNvCxnSpPr/>
            <p:nvPr/>
          </p:nvCxnSpPr>
          <p:spPr>
            <a:xfrm flipV="1">
              <a:off x="0" y="4149725"/>
              <a:ext cx="11823290" cy="10344"/>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sp>
          <p:nvSpPr>
            <p:cNvPr id="90" name="Textfeld 89"/>
            <p:cNvSpPr txBox="1"/>
            <p:nvPr/>
          </p:nvSpPr>
          <p:spPr>
            <a:xfrm>
              <a:off x="10717162" y="780788"/>
              <a:ext cx="1317861" cy="369332"/>
            </a:xfrm>
            <a:prstGeom prst="rect">
              <a:avLst/>
            </a:prstGeom>
            <a:noFill/>
          </p:spPr>
          <p:txBody>
            <a:bodyPr wrap="none" rtlCol="0">
              <a:spAutoFit/>
            </a:bodyPr>
            <a:lstStyle/>
            <a:p>
              <a:r>
                <a:rPr lang="de-DE" dirty="0" smtClean="0">
                  <a:solidFill>
                    <a:schemeClr val="accent2">
                      <a:lumMod val="75000"/>
                    </a:schemeClr>
                  </a:solidFill>
                </a:rPr>
                <a:t>Hierarchie 0</a:t>
              </a:r>
              <a:endParaRPr lang="de-DE" dirty="0">
                <a:solidFill>
                  <a:schemeClr val="accent2">
                    <a:lumMod val="75000"/>
                  </a:schemeClr>
                </a:solidFill>
              </a:endParaRPr>
            </a:p>
          </p:txBody>
        </p:sp>
        <p:sp>
          <p:nvSpPr>
            <p:cNvPr id="91" name="Textfeld 90"/>
            <p:cNvSpPr txBox="1"/>
            <p:nvPr/>
          </p:nvSpPr>
          <p:spPr>
            <a:xfrm>
              <a:off x="10717161" y="2772169"/>
              <a:ext cx="1317861" cy="369332"/>
            </a:xfrm>
            <a:prstGeom prst="rect">
              <a:avLst/>
            </a:prstGeom>
            <a:noFill/>
          </p:spPr>
          <p:txBody>
            <a:bodyPr wrap="none" rtlCol="0">
              <a:spAutoFit/>
            </a:bodyPr>
            <a:lstStyle/>
            <a:p>
              <a:r>
                <a:rPr lang="de-DE" dirty="0" smtClean="0">
                  <a:solidFill>
                    <a:schemeClr val="accent2">
                      <a:lumMod val="75000"/>
                    </a:schemeClr>
                  </a:solidFill>
                </a:rPr>
                <a:t>Hierarchie 1</a:t>
              </a:r>
              <a:endParaRPr lang="de-DE" dirty="0">
                <a:solidFill>
                  <a:schemeClr val="accent2">
                    <a:lumMod val="75000"/>
                  </a:schemeClr>
                </a:solidFill>
              </a:endParaRPr>
            </a:p>
          </p:txBody>
        </p:sp>
        <p:sp>
          <p:nvSpPr>
            <p:cNvPr id="92" name="Textfeld 91"/>
            <p:cNvSpPr txBox="1"/>
            <p:nvPr/>
          </p:nvSpPr>
          <p:spPr>
            <a:xfrm>
              <a:off x="10718564" y="5013738"/>
              <a:ext cx="1317861" cy="369332"/>
            </a:xfrm>
            <a:prstGeom prst="rect">
              <a:avLst/>
            </a:prstGeom>
            <a:noFill/>
          </p:spPr>
          <p:txBody>
            <a:bodyPr wrap="none" rtlCol="0">
              <a:spAutoFit/>
            </a:bodyPr>
            <a:lstStyle/>
            <a:p>
              <a:r>
                <a:rPr lang="de-DE" dirty="0" smtClean="0">
                  <a:solidFill>
                    <a:schemeClr val="accent2">
                      <a:lumMod val="75000"/>
                    </a:schemeClr>
                  </a:solidFill>
                </a:rPr>
                <a:t>Hierarchie 2</a:t>
              </a:r>
              <a:endParaRPr lang="de-DE" dirty="0">
                <a:solidFill>
                  <a:schemeClr val="accent2">
                    <a:lumMod val="75000"/>
                  </a:schemeClr>
                </a:solidFill>
              </a:endParaRPr>
            </a:p>
          </p:txBody>
        </p:sp>
        <p:sp>
          <p:nvSpPr>
            <p:cNvPr id="93" name="Textfeld 92"/>
            <p:cNvSpPr txBox="1"/>
            <p:nvPr/>
          </p:nvSpPr>
          <p:spPr>
            <a:xfrm>
              <a:off x="1664240" y="2373822"/>
              <a:ext cx="1289135" cy="338554"/>
            </a:xfrm>
            <a:prstGeom prst="rect">
              <a:avLst/>
            </a:prstGeom>
            <a:noFill/>
          </p:spPr>
          <p:txBody>
            <a:bodyPr wrap="none" rtlCol="0">
              <a:spAutoFit/>
            </a:bodyPr>
            <a:lstStyle/>
            <a:p>
              <a:r>
                <a:rPr lang="de-DE" sz="1600" i="1" dirty="0" smtClean="0">
                  <a:solidFill>
                    <a:srgbClr val="0070C0"/>
                  </a:solidFill>
                </a:rPr>
                <a:t>„1000_4711“</a:t>
              </a:r>
              <a:endParaRPr lang="de-DE" sz="1600" i="1" dirty="0">
                <a:solidFill>
                  <a:srgbClr val="0070C0"/>
                </a:solidFill>
              </a:endParaRPr>
            </a:p>
          </p:txBody>
        </p:sp>
        <p:sp>
          <p:nvSpPr>
            <p:cNvPr id="94" name="Textfeld 93"/>
            <p:cNvSpPr txBox="1"/>
            <p:nvPr/>
          </p:nvSpPr>
          <p:spPr>
            <a:xfrm>
              <a:off x="4280763" y="122153"/>
              <a:ext cx="828688" cy="338554"/>
            </a:xfrm>
            <a:prstGeom prst="rect">
              <a:avLst/>
            </a:prstGeom>
            <a:noFill/>
          </p:spPr>
          <p:txBody>
            <a:bodyPr wrap="none" rtlCol="0">
              <a:spAutoFit/>
            </a:bodyPr>
            <a:lstStyle/>
            <a:p>
              <a:r>
                <a:rPr lang="de-DE" sz="1600" i="1" dirty="0" smtClean="0">
                  <a:solidFill>
                    <a:srgbClr val="0070C0"/>
                  </a:solidFill>
                </a:rPr>
                <a:t>„</a:t>
              </a:r>
              <a:r>
                <a:rPr lang="de-DE" sz="1600" i="1" dirty="0" err="1" smtClean="0">
                  <a:solidFill>
                    <a:srgbClr val="0070C0"/>
                  </a:solidFill>
                </a:rPr>
                <a:t>prints</a:t>
              </a:r>
              <a:r>
                <a:rPr lang="de-DE" sz="1600" i="1" dirty="0" smtClean="0">
                  <a:solidFill>
                    <a:srgbClr val="0070C0"/>
                  </a:solidFill>
                </a:rPr>
                <a:t>“</a:t>
              </a:r>
              <a:endParaRPr lang="de-DE" sz="1600" i="1" dirty="0">
                <a:solidFill>
                  <a:srgbClr val="0070C0"/>
                </a:solidFill>
              </a:endParaRPr>
            </a:p>
          </p:txBody>
        </p:sp>
        <p:sp>
          <p:nvSpPr>
            <p:cNvPr id="95" name="Textfeld 94"/>
            <p:cNvSpPr txBox="1"/>
            <p:nvPr/>
          </p:nvSpPr>
          <p:spPr>
            <a:xfrm>
              <a:off x="7576081" y="2382453"/>
              <a:ext cx="1289135" cy="338554"/>
            </a:xfrm>
            <a:prstGeom prst="rect">
              <a:avLst/>
            </a:prstGeom>
            <a:noFill/>
          </p:spPr>
          <p:txBody>
            <a:bodyPr wrap="none" rtlCol="0">
              <a:spAutoFit/>
            </a:bodyPr>
            <a:lstStyle/>
            <a:p>
              <a:r>
                <a:rPr lang="de-DE" sz="1600" i="1" dirty="0" smtClean="0">
                  <a:solidFill>
                    <a:srgbClr val="0070C0"/>
                  </a:solidFill>
                </a:rPr>
                <a:t>„3000_2903“</a:t>
              </a:r>
              <a:endParaRPr lang="de-DE" sz="1600" i="1" dirty="0">
                <a:solidFill>
                  <a:srgbClr val="0070C0"/>
                </a:solidFill>
              </a:endParaRPr>
            </a:p>
          </p:txBody>
        </p:sp>
        <p:sp>
          <p:nvSpPr>
            <p:cNvPr id="96" name="Textfeld 95"/>
            <p:cNvSpPr txBox="1"/>
            <p:nvPr/>
          </p:nvSpPr>
          <p:spPr>
            <a:xfrm>
              <a:off x="4586856" y="2369712"/>
              <a:ext cx="1289135" cy="338554"/>
            </a:xfrm>
            <a:prstGeom prst="rect">
              <a:avLst/>
            </a:prstGeom>
            <a:noFill/>
          </p:spPr>
          <p:txBody>
            <a:bodyPr wrap="none" rtlCol="0">
              <a:spAutoFit/>
            </a:bodyPr>
            <a:lstStyle/>
            <a:p>
              <a:r>
                <a:rPr lang="de-DE" sz="1600" i="1" dirty="0" smtClean="0">
                  <a:solidFill>
                    <a:srgbClr val="0070C0"/>
                  </a:solidFill>
                </a:rPr>
                <a:t>„2000_0815“</a:t>
              </a:r>
              <a:endParaRPr lang="de-DE" sz="1600" i="1" dirty="0">
                <a:solidFill>
                  <a:srgbClr val="0070C0"/>
                </a:solidFill>
              </a:endParaRPr>
            </a:p>
          </p:txBody>
        </p:sp>
        <p:sp>
          <p:nvSpPr>
            <p:cNvPr id="97" name="Textfeld 96"/>
            <p:cNvSpPr txBox="1"/>
            <p:nvPr/>
          </p:nvSpPr>
          <p:spPr>
            <a:xfrm>
              <a:off x="8570796" y="4524520"/>
              <a:ext cx="1289135" cy="338554"/>
            </a:xfrm>
            <a:prstGeom prst="rect">
              <a:avLst/>
            </a:prstGeom>
            <a:noFill/>
          </p:spPr>
          <p:txBody>
            <a:bodyPr wrap="none" rtlCol="0">
              <a:spAutoFit/>
            </a:bodyPr>
            <a:lstStyle/>
            <a:p>
              <a:r>
                <a:rPr lang="de-DE" sz="1600" i="1" dirty="0" smtClean="0">
                  <a:solidFill>
                    <a:srgbClr val="0070C0"/>
                  </a:solidFill>
                </a:rPr>
                <a:t>„6000_5443“</a:t>
              </a:r>
              <a:endParaRPr lang="de-DE" sz="1600" i="1" dirty="0">
                <a:solidFill>
                  <a:srgbClr val="0070C0"/>
                </a:solidFill>
              </a:endParaRPr>
            </a:p>
          </p:txBody>
        </p:sp>
        <p:sp>
          <p:nvSpPr>
            <p:cNvPr id="98" name="Textfeld 97"/>
            <p:cNvSpPr txBox="1"/>
            <p:nvPr/>
          </p:nvSpPr>
          <p:spPr>
            <a:xfrm>
              <a:off x="3731135" y="4549163"/>
              <a:ext cx="1393330" cy="338554"/>
            </a:xfrm>
            <a:prstGeom prst="rect">
              <a:avLst/>
            </a:prstGeom>
            <a:noFill/>
          </p:spPr>
          <p:txBody>
            <a:bodyPr wrap="none" rtlCol="0">
              <a:spAutoFit/>
            </a:bodyPr>
            <a:lstStyle/>
            <a:p>
              <a:r>
                <a:rPr lang="de-DE" sz="1600" i="1" dirty="0" smtClean="0">
                  <a:solidFill>
                    <a:srgbClr val="0070C0"/>
                  </a:solidFill>
                </a:rPr>
                <a:t>„5000_11597“</a:t>
              </a:r>
              <a:endParaRPr lang="de-DE" sz="1600" i="1" dirty="0">
                <a:solidFill>
                  <a:srgbClr val="0070C0"/>
                </a:solidFill>
              </a:endParaRPr>
            </a:p>
          </p:txBody>
        </p:sp>
        <p:sp>
          <p:nvSpPr>
            <p:cNvPr id="99" name="Textfeld 98"/>
            <p:cNvSpPr txBox="1"/>
            <p:nvPr/>
          </p:nvSpPr>
          <p:spPr>
            <a:xfrm>
              <a:off x="1702941" y="4537037"/>
              <a:ext cx="1393330" cy="338554"/>
            </a:xfrm>
            <a:prstGeom prst="rect">
              <a:avLst/>
            </a:prstGeom>
            <a:noFill/>
          </p:spPr>
          <p:txBody>
            <a:bodyPr wrap="none" rtlCol="0">
              <a:spAutoFit/>
            </a:bodyPr>
            <a:lstStyle/>
            <a:p>
              <a:r>
                <a:rPr lang="de-DE" sz="1600" i="1" dirty="0" smtClean="0">
                  <a:solidFill>
                    <a:srgbClr val="0070C0"/>
                  </a:solidFill>
                </a:rPr>
                <a:t>„4000_62896“</a:t>
              </a:r>
              <a:endParaRPr lang="de-DE" sz="1600" i="1" dirty="0">
                <a:solidFill>
                  <a:srgbClr val="0070C0"/>
                </a:solidFill>
              </a:endParaRPr>
            </a:p>
          </p:txBody>
        </p:sp>
        <p:cxnSp>
          <p:nvCxnSpPr>
            <p:cNvPr id="101" name="Gerader Verbinder 100"/>
            <p:cNvCxnSpPr/>
            <p:nvPr/>
          </p:nvCxnSpPr>
          <p:spPr>
            <a:xfrm>
              <a:off x="10056813" y="16409"/>
              <a:ext cx="0" cy="6136303"/>
            </a:xfrm>
            <a:prstGeom prst="line">
              <a:avLst/>
            </a:prstGeom>
            <a:ln w="19050">
              <a:solidFill>
                <a:srgbClr val="8A3CC4"/>
              </a:solidFill>
              <a:prstDash val="dash"/>
              <a:tailEnd type="none"/>
            </a:ln>
          </p:spPr>
          <p:style>
            <a:lnRef idx="1">
              <a:schemeClr val="dk1"/>
            </a:lnRef>
            <a:fillRef idx="0">
              <a:schemeClr val="dk1"/>
            </a:fillRef>
            <a:effectRef idx="0">
              <a:schemeClr val="dk1"/>
            </a:effectRef>
            <a:fontRef idx="minor">
              <a:schemeClr val="tx1"/>
            </a:fontRef>
          </p:style>
        </p:cxnSp>
        <p:sp>
          <p:nvSpPr>
            <p:cNvPr id="102" name="Textfeld 101"/>
            <p:cNvSpPr txBox="1"/>
            <p:nvPr/>
          </p:nvSpPr>
          <p:spPr>
            <a:xfrm>
              <a:off x="10083476" y="1941857"/>
              <a:ext cx="688009" cy="369332"/>
            </a:xfrm>
            <a:prstGeom prst="rect">
              <a:avLst/>
            </a:prstGeom>
            <a:noFill/>
          </p:spPr>
          <p:txBody>
            <a:bodyPr wrap="none" rtlCol="0">
              <a:spAutoFit/>
            </a:bodyPr>
            <a:lstStyle/>
            <a:p>
              <a:r>
                <a:rPr lang="de-DE" dirty="0" smtClean="0">
                  <a:solidFill>
                    <a:srgbClr val="8A3CC4"/>
                  </a:solidFill>
                </a:rPr>
                <a:t>Höhe</a:t>
              </a:r>
              <a:endParaRPr lang="de-DE" dirty="0">
                <a:solidFill>
                  <a:srgbClr val="8A3CC4"/>
                </a:solidFill>
              </a:endParaRPr>
            </a:p>
          </p:txBody>
        </p:sp>
        <p:sp>
          <p:nvSpPr>
            <p:cNvPr id="103" name="Rechteck 102"/>
            <p:cNvSpPr/>
            <p:nvPr/>
          </p:nvSpPr>
          <p:spPr>
            <a:xfrm>
              <a:off x="-68826" y="4277032"/>
              <a:ext cx="9920480" cy="1750142"/>
            </a:xfrm>
            <a:prstGeom prst="rect">
              <a:avLst/>
            </a:prstGeom>
            <a:noFill/>
            <a:ln w="19050">
              <a:solidFill>
                <a:srgbClr val="8A3C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Textfeld 103"/>
            <p:cNvSpPr txBox="1"/>
            <p:nvPr/>
          </p:nvSpPr>
          <p:spPr>
            <a:xfrm>
              <a:off x="3738568" y="6047081"/>
              <a:ext cx="745012" cy="369332"/>
            </a:xfrm>
            <a:prstGeom prst="rect">
              <a:avLst/>
            </a:prstGeom>
            <a:noFill/>
          </p:spPr>
          <p:txBody>
            <a:bodyPr wrap="none" rtlCol="0">
              <a:spAutoFit/>
            </a:bodyPr>
            <a:lstStyle/>
            <a:p>
              <a:r>
                <a:rPr lang="de-DE" dirty="0" smtClean="0">
                  <a:solidFill>
                    <a:srgbClr val="8A3CC4"/>
                  </a:solidFill>
                </a:rPr>
                <a:t>Breite</a:t>
              </a:r>
              <a:endParaRPr lang="de-DE" dirty="0">
                <a:solidFill>
                  <a:srgbClr val="8A3CC4"/>
                </a:solidFill>
              </a:endParaRPr>
            </a:p>
          </p:txBody>
        </p:sp>
        <p:sp>
          <p:nvSpPr>
            <p:cNvPr id="105" name="Textfeld 104"/>
            <p:cNvSpPr txBox="1"/>
            <p:nvPr/>
          </p:nvSpPr>
          <p:spPr>
            <a:xfrm>
              <a:off x="8197718" y="918105"/>
              <a:ext cx="1785361" cy="646331"/>
            </a:xfrm>
            <a:prstGeom prst="rect">
              <a:avLst/>
            </a:prstGeom>
            <a:noFill/>
          </p:spPr>
          <p:txBody>
            <a:bodyPr wrap="none" rtlCol="0">
              <a:spAutoFit/>
            </a:bodyPr>
            <a:lstStyle/>
            <a:p>
              <a:r>
                <a:rPr lang="de-DE" dirty="0" smtClean="0">
                  <a:solidFill>
                    <a:schemeClr val="accent6"/>
                  </a:solidFill>
                </a:rPr>
                <a:t>Oberster Knoten </a:t>
              </a:r>
            </a:p>
            <a:p>
              <a:r>
                <a:rPr lang="de-DE" dirty="0" smtClean="0">
                  <a:solidFill>
                    <a:schemeClr val="accent6"/>
                  </a:solidFill>
                </a:rPr>
                <a:t>= Wurzel</a:t>
              </a:r>
              <a:endParaRPr lang="de-DE" dirty="0">
                <a:solidFill>
                  <a:schemeClr val="accent6"/>
                </a:solidFill>
              </a:endParaRPr>
            </a:p>
          </p:txBody>
        </p:sp>
        <p:sp>
          <p:nvSpPr>
            <p:cNvPr id="107" name="Rechteck 106"/>
            <p:cNvSpPr/>
            <p:nvPr/>
          </p:nvSpPr>
          <p:spPr>
            <a:xfrm>
              <a:off x="1702941" y="1156707"/>
              <a:ext cx="3440365" cy="307777"/>
            </a:xfrm>
            <a:prstGeom prst="rect">
              <a:avLst/>
            </a:prstGeom>
          </p:spPr>
          <p:txBody>
            <a:bodyPr wrap="none">
              <a:spAutoFit/>
            </a:bodyPr>
            <a:lstStyle/>
            <a:p>
              <a:r>
                <a:rPr lang="de-DE" sz="1400" i="1" dirty="0" smtClean="0">
                  <a:solidFill>
                    <a:srgbClr val="0070C0"/>
                  </a:solidFill>
                </a:rPr>
                <a:t>[O-1000_4711, O-2000_0815, O-3000_2903]</a:t>
              </a:r>
              <a:endParaRPr lang="de-DE" sz="1400" dirty="0"/>
            </a:p>
          </p:txBody>
        </p:sp>
        <p:sp>
          <p:nvSpPr>
            <p:cNvPr id="109" name="Rechteck 108"/>
            <p:cNvSpPr/>
            <p:nvPr/>
          </p:nvSpPr>
          <p:spPr>
            <a:xfrm>
              <a:off x="7528561" y="3470944"/>
              <a:ext cx="2454518" cy="307777"/>
            </a:xfrm>
            <a:prstGeom prst="rect">
              <a:avLst/>
            </a:prstGeom>
          </p:spPr>
          <p:txBody>
            <a:bodyPr wrap="none">
              <a:spAutoFit/>
            </a:bodyPr>
            <a:lstStyle/>
            <a:p>
              <a:r>
                <a:rPr lang="de-DE" sz="1400" i="1" dirty="0" smtClean="0">
                  <a:solidFill>
                    <a:srgbClr val="0070C0"/>
                  </a:solidFill>
                </a:rPr>
                <a:t>[O-5000_11597, O-6000_5443]</a:t>
              </a:r>
              <a:endParaRPr lang="de-DE" sz="1400" dirty="0"/>
            </a:p>
          </p:txBody>
        </p:sp>
        <p:sp>
          <p:nvSpPr>
            <p:cNvPr id="111" name="Rechteck 110"/>
            <p:cNvSpPr/>
            <p:nvPr/>
          </p:nvSpPr>
          <p:spPr>
            <a:xfrm>
              <a:off x="7577061" y="3157529"/>
              <a:ext cx="8594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a:t>
              </a:r>
              <a:endParaRPr lang="de-DE" sz="1400" dirty="0"/>
            </a:p>
          </p:txBody>
        </p:sp>
        <p:sp>
          <p:nvSpPr>
            <p:cNvPr id="112" name="Rechteck 111"/>
            <p:cNvSpPr/>
            <p:nvPr/>
          </p:nvSpPr>
          <p:spPr>
            <a:xfrm>
              <a:off x="1709964" y="5645665"/>
              <a:ext cx="293670" cy="307777"/>
            </a:xfrm>
            <a:prstGeom prst="rect">
              <a:avLst/>
            </a:prstGeom>
          </p:spPr>
          <p:txBody>
            <a:bodyPr wrap="none">
              <a:spAutoFit/>
            </a:bodyPr>
            <a:lstStyle/>
            <a:p>
              <a:r>
                <a:rPr lang="de-DE" sz="1400" i="1" dirty="0" smtClean="0">
                  <a:solidFill>
                    <a:srgbClr val="0070C0"/>
                  </a:solidFill>
                </a:rPr>
                <a:t>[]</a:t>
              </a:r>
              <a:endParaRPr lang="de-DE" sz="1400" dirty="0"/>
            </a:p>
          </p:txBody>
        </p:sp>
        <p:sp>
          <p:nvSpPr>
            <p:cNvPr id="113" name="Rechteck 112"/>
            <p:cNvSpPr/>
            <p:nvPr/>
          </p:nvSpPr>
          <p:spPr>
            <a:xfrm>
              <a:off x="1685333" y="5324098"/>
              <a:ext cx="18993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 „1000_4711“]</a:t>
              </a:r>
              <a:endParaRPr lang="de-DE" sz="1400" dirty="0"/>
            </a:p>
          </p:txBody>
        </p:sp>
        <p:sp>
          <p:nvSpPr>
            <p:cNvPr id="4" name="Geschweifte Klammer rechts 3"/>
            <p:cNvSpPr/>
            <p:nvPr/>
          </p:nvSpPr>
          <p:spPr>
            <a:xfrm>
              <a:off x="6756754" y="59709"/>
              <a:ext cx="191356" cy="1406512"/>
            </a:xfrm>
            <a:prstGeom prst="rightBrace">
              <a:avLst/>
            </a:prstGeom>
            <a:ln w="25400">
              <a:solidFill>
                <a:srgbClr val="8A3CC4"/>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9" name="Textfeld 118"/>
            <p:cNvSpPr txBox="1"/>
            <p:nvPr/>
          </p:nvSpPr>
          <p:spPr>
            <a:xfrm>
              <a:off x="7057879" y="564623"/>
              <a:ext cx="856645" cy="369332"/>
            </a:xfrm>
            <a:prstGeom prst="rect">
              <a:avLst/>
            </a:prstGeom>
            <a:noFill/>
          </p:spPr>
          <p:txBody>
            <a:bodyPr wrap="none" rtlCol="0">
              <a:spAutoFit/>
            </a:bodyPr>
            <a:lstStyle/>
            <a:p>
              <a:r>
                <a:rPr lang="de-DE" dirty="0" smtClean="0">
                  <a:solidFill>
                    <a:srgbClr val="8A3CC4"/>
                  </a:solidFill>
                </a:rPr>
                <a:t>Knoten</a:t>
              </a:r>
              <a:endParaRPr lang="de-DE" dirty="0">
                <a:solidFill>
                  <a:srgbClr val="8A3CC4"/>
                </a:solidFill>
              </a:endParaRPr>
            </a:p>
          </p:txBody>
        </p:sp>
        <p:grpSp>
          <p:nvGrpSpPr>
            <p:cNvPr id="10" name="Gruppieren 9"/>
            <p:cNvGrpSpPr/>
            <p:nvPr/>
          </p:nvGrpSpPr>
          <p:grpSpPr>
            <a:xfrm>
              <a:off x="122054" y="2328700"/>
              <a:ext cx="1543035" cy="1443789"/>
              <a:chOff x="122054" y="2328700"/>
              <a:chExt cx="1543035" cy="1443789"/>
            </a:xfrm>
          </p:grpSpPr>
          <p:grpSp>
            <p:nvGrpSpPr>
              <p:cNvPr id="17" name="Gruppieren 16"/>
              <p:cNvGrpSpPr/>
              <p:nvPr/>
            </p:nvGrpSpPr>
            <p:grpSpPr>
              <a:xfrm>
                <a:off x="122054" y="2328700"/>
                <a:ext cx="1532792" cy="1443789"/>
                <a:chOff x="1772653" y="561474"/>
                <a:chExt cx="1532792" cy="1443789"/>
              </a:xfrm>
            </p:grpSpPr>
            <p:sp>
              <p:nvSpPr>
                <p:cNvPr id="20" name="Rechteck 19"/>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 name="Textfeld 21"/>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 name="Textfeld 22"/>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137" name="Gruppieren 136"/>
              <p:cNvGrpSpPr/>
              <p:nvPr/>
            </p:nvGrpSpPr>
            <p:grpSpPr>
              <a:xfrm>
                <a:off x="141831" y="3061718"/>
                <a:ext cx="1523258" cy="688588"/>
                <a:chOff x="5105621" y="791990"/>
                <a:chExt cx="1523258" cy="688588"/>
              </a:xfrm>
            </p:grpSpPr>
            <p:sp>
              <p:nvSpPr>
                <p:cNvPr id="138" name="Textfeld 137"/>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139" name="Textfeld 138"/>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cxnSp>
          <p:nvCxnSpPr>
            <p:cNvPr id="9" name="Gerader Verbinder 8"/>
            <p:cNvCxnSpPr>
              <a:stCxn id="2" idx="2"/>
              <a:endCxn id="68" idx="0"/>
            </p:cNvCxnSpPr>
            <p:nvPr/>
          </p:nvCxnSpPr>
          <p:spPr>
            <a:xfrm flipH="1">
              <a:off x="3796375" y="1502682"/>
              <a:ext cx="2066109" cy="812717"/>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149" name="Rechteck 148"/>
            <p:cNvSpPr/>
            <p:nvPr/>
          </p:nvSpPr>
          <p:spPr>
            <a:xfrm>
              <a:off x="4822518" y="888145"/>
              <a:ext cx="293670" cy="307777"/>
            </a:xfrm>
            <a:prstGeom prst="rect">
              <a:avLst/>
            </a:prstGeom>
          </p:spPr>
          <p:txBody>
            <a:bodyPr wrap="none">
              <a:spAutoFit/>
            </a:bodyPr>
            <a:lstStyle/>
            <a:p>
              <a:r>
                <a:rPr lang="de-DE" sz="1400" i="1" dirty="0" smtClean="0">
                  <a:solidFill>
                    <a:srgbClr val="0070C0"/>
                  </a:solidFill>
                </a:rPr>
                <a:t>[]</a:t>
              </a:r>
              <a:endParaRPr lang="de-DE" sz="1400" dirty="0"/>
            </a:p>
          </p:txBody>
        </p:sp>
        <p:grpSp>
          <p:nvGrpSpPr>
            <p:cNvPr id="221" name="Gruppieren 220"/>
            <p:cNvGrpSpPr/>
            <p:nvPr/>
          </p:nvGrpSpPr>
          <p:grpSpPr>
            <a:xfrm>
              <a:off x="3037502" y="2321484"/>
              <a:ext cx="1543035" cy="1443789"/>
              <a:chOff x="122054" y="2328700"/>
              <a:chExt cx="1543035" cy="1443789"/>
            </a:xfrm>
          </p:grpSpPr>
          <p:grpSp>
            <p:nvGrpSpPr>
              <p:cNvPr id="222" name="Gruppieren 221"/>
              <p:cNvGrpSpPr/>
              <p:nvPr/>
            </p:nvGrpSpPr>
            <p:grpSpPr>
              <a:xfrm>
                <a:off x="122054" y="2328700"/>
                <a:ext cx="1532792" cy="1443789"/>
                <a:chOff x="1772653" y="561474"/>
                <a:chExt cx="1532792" cy="1443789"/>
              </a:xfrm>
            </p:grpSpPr>
            <p:sp>
              <p:nvSpPr>
                <p:cNvPr id="226" name="Rechteck 22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7" name="Gerader Verbinder 226"/>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8" name="Textfeld 227"/>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29" name="Textfeld 228"/>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23" name="Gruppieren 222"/>
              <p:cNvGrpSpPr/>
              <p:nvPr/>
            </p:nvGrpSpPr>
            <p:grpSpPr>
              <a:xfrm>
                <a:off x="141831" y="3061718"/>
                <a:ext cx="1523258" cy="688588"/>
                <a:chOff x="5105621" y="791990"/>
                <a:chExt cx="1523258" cy="688588"/>
              </a:xfrm>
            </p:grpSpPr>
            <p:sp>
              <p:nvSpPr>
                <p:cNvPr id="224" name="Textfeld 223"/>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25" name="Textfeld 224"/>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0" name="Gruppieren 229"/>
            <p:cNvGrpSpPr/>
            <p:nvPr/>
          </p:nvGrpSpPr>
          <p:grpSpPr>
            <a:xfrm>
              <a:off x="5987711" y="2321224"/>
              <a:ext cx="1543035" cy="1443789"/>
              <a:chOff x="122054" y="2328700"/>
              <a:chExt cx="1543035" cy="1443789"/>
            </a:xfrm>
          </p:grpSpPr>
          <p:grpSp>
            <p:nvGrpSpPr>
              <p:cNvPr id="231" name="Gruppieren 230"/>
              <p:cNvGrpSpPr/>
              <p:nvPr/>
            </p:nvGrpSpPr>
            <p:grpSpPr>
              <a:xfrm>
                <a:off x="122054" y="2328700"/>
                <a:ext cx="1532792" cy="1443789"/>
                <a:chOff x="1772653" y="561474"/>
                <a:chExt cx="1532792" cy="1443789"/>
              </a:xfrm>
            </p:grpSpPr>
            <p:sp>
              <p:nvSpPr>
                <p:cNvPr id="235" name="Rechteck 234"/>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6" name="Gerader Verbinder 235"/>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37" name="Textfeld 236"/>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8" name="Textfeld 237"/>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32" name="Gruppieren 231"/>
              <p:cNvGrpSpPr/>
              <p:nvPr/>
            </p:nvGrpSpPr>
            <p:grpSpPr>
              <a:xfrm>
                <a:off x="141831" y="3061718"/>
                <a:ext cx="1523258" cy="688588"/>
                <a:chOff x="5105621" y="791990"/>
                <a:chExt cx="1523258" cy="688588"/>
              </a:xfrm>
            </p:grpSpPr>
            <p:sp>
              <p:nvSpPr>
                <p:cNvPr id="233" name="Textfeld 232"/>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34" name="Textfeld 233"/>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9" name="Gruppieren 238"/>
            <p:cNvGrpSpPr/>
            <p:nvPr/>
          </p:nvGrpSpPr>
          <p:grpSpPr>
            <a:xfrm>
              <a:off x="5119343" y="51157"/>
              <a:ext cx="1543035" cy="1443789"/>
              <a:chOff x="122054" y="2328700"/>
              <a:chExt cx="1543035" cy="1443789"/>
            </a:xfrm>
          </p:grpSpPr>
          <p:grpSp>
            <p:nvGrpSpPr>
              <p:cNvPr id="240" name="Gruppieren 239"/>
              <p:cNvGrpSpPr/>
              <p:nvPr/>
            </p:nvGrpSpPr>
            <p:grpSpPr>
              <a:xfrm>
                <a:off x="122054" y="2328700"/>
                <a:ext cx="1532792" cy="1443789"/>
                <a:chOff x="1772653" y="561474"/>
                <a:chExt cx="1532792" cy="1443789"/>
              </a:xfrm>
            </p:grpSpPr>
            <p:sp>
              <p:nvSpPr>
                <p:cNvPr id="244" name="Rechteck 243"/>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5" name="Gerader Verbinder 244"/>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46" name="Textfeld 245"/>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47" name="Textfeld 246"/>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41" name="Gruppieren 240"/>
              <p:cNvGrpSpPr/>
              <p:nvPr/>
            </p:nvGrpSpPr>
            <p:grpSpPr>
              <a:xfrm>
                <a:off x="141831" y="3061718"/>
                <a:ext cx="1523258" cy="688588"/>
                <a:chOff x="5105621" y="791990"/>
                <a:chExt cx="1523258" cy="688588"/>
              </a:xfrm>
            </p:grpSpPr>
            <p:sp>
              <p:nvSpPr>
                <p:cNvPr id="242" name="Textfeld 241"/>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43" name="Textfeld 242"/>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48" name="Gruppieren 247"/>
            <p:cNvGrpSpPr/>
            <p:nvPr/>
          </p:nvGrpSpPr>
          <p:grpSpPr>
            <a:xfrm>
              <a:off x="137400" y="4498380"/>
              <a:ext cx="1543035" cy="1443789"/>
              <a:chOff x="122054" y="2328700"/>
              <a:chExt cx="1543035" cy="1443789"/>
            </a:xfrm>
          </p:grpSpPr>
          <p:grpSp>
            <p:nvGrpSpPr>
              <p:cNvPr id="249" name="Gruppieren 248"/>
              <p:cNvGrpSpPr/>
              <p:nvPr/>
            </p:nvGrpSpPr>
            <p:grpSpPr>
              <a:xfrm>
                <a:off x="122054" y="2328700"/>
                <a:ext cx="1532792" cy="1443789"/>
                <a:chOff x="1772653" y="561474"/>
                <a:chExt cx="1532792" cy="1443789"/>
              </a:xfrm>
            </p:grpSpPr>
            <p:sp>
              <p:nvSpPr>
                <p:cNvPr id="253" name="Rechteck 252"/>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55" name="Textfeld 254"/>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56" name="Textfeld 255"/>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0" name="Gruppieren 249"/>
              <p:cNvGrpSpPr/>
              <p:nvPr/>
            </p:nvGrpSpPr>
            <p:grpSpPr>
              <a:xfrm>
                <a:off x="141831" y="3061718"/>
                <a:ext cx="1523258" cy="688588"/>
                <a:chOff x="5105621" y="791990"/>
                <a:chExt cx="1523258" cy="688588"/>
              </a:xfrm>
            </p:grpSpPr>
            <p:sp>
              <p:nvSpPr>
                <p:cNvPr id="251" name="Textfeld 250"/>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52" name="Textfeld 251"/>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57" name="Gruppieren 256"/>
            <p:cNvGrpSpPr/>
            <p:nvPr/>
          </p:nvGrpSpPr>
          <p:grpSpPr>
            <a:xfrm>
              <a:off x="5111255" y="4509759"/>
              <a:ext cx="1543035" cy="1443789"/>
              <a:chOff x="122054" y="2328700"/>
              <a:chExt cx="1543035" cy="1443789"/>
            </a:xfrm>
          </p:grpSpPr>
          <p:grpSp>
            <p:nvGrpSpPr>
              <p:cNvPr id="258" name="Gruppieren 257"/>
              <p:cNvGrpSpPr/>
              <p:nvPr/>
            </p:nvGrpSpPr>
            <p:grpSpPr>
              <a:xfrm>
                <a:off x="122054" y="2328700"/>
                <a:ext cx="1532792" cy="1443789"/>
                <a:chOff x="1772653" y="561474"/>
                <a:chExt cx="1532792" cy="1443789"/>
              </a:xfrm>
            </p:grpSpPr>
            <p:sp>
              <p:nvSpPr>
                <p:cNvPr id="262" name="Rechteck 26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64" name="Textfeld 263"/>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65" name="Textfeld 264"/>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9" name="Gruppieren 258"/>
              <p:cNvGrpSpPr/>
              <p:nvPr/>
            </p:nvGrpSpPr>
            <p:grpSpPr>
              <a:xfrm>
                <a:off x="141831" y="3061718"/>
                <a:ext cx="1523258" cy="688588"/>
                <a:chOff x="5105621" y="791990"/>
                <a:chExt cx="1523258" cy="688588"/>
              </a:xfrm>
            </p:grpSpPr>
            <p:sp>
              <p:nvSpPr>
                <p:cNvPr id="260" name="Textfeld 259"/>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61" name="Textfeld 260"/>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66" name="Gruppieren 265"/>
            <p:cNvGrpSpPr/>
            <p:nvPr/>
          </p:nvGrpSpPr>
          <p:grpSpPr>
            <a:xfrm>
              <a:off x="7044075" y="4486530"/>
              <a:ext cx="1543035" cy="1443789"/>
              <a:chOff x="122054" y="2328700"/>
              <a:chExt cx="1543035" cy="1443789"/>
            </a:xfrm>
          </p:grpSpPr>
          <p:grpSp>
            <p:nvGrpSpPr>
              <p:cNvPr id="267" name="Gruppieren 266"/>
              <p:cNvGrpSpPr/>
              <p:nvPr/>
            </p:nvGrpSpPr>
            <p:grpSpPr>
              <a:xfrm>
                <a:off x="122054" y="2328700"/>
                <a:ext cx="1532792" cy="1443789"/>
                <a:chOff x="1772653" y="561474"/>
                <a:chExt cx="1532792" cy="1443789"/>
              </a:xfrm>
            </p:grpSpPr>
            <p:sp>
              <p:nvSpPr>
                <p:cNvPr id="271" name="Rechteck 270"/>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73" name="Textfeld 272"/>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74" name="Textfeld 273"/>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68" name="Gruppieren 267"/>
              <p:cNvGrpSpPr/>
              <p:nvPr/>
            </p:nvGrpSpPr>
            <p:grpSpPr>
              <a:xfrm>
                <a:off x="141831" y="3061718"/>
                <a:ext cx="1523258" cy="688588"/>
                <a:chOff x="5105621" y="791990"/>
                <a:chExt cx="1523258" cy="688588"/>
              </a:xfrm>
            </p:grpSpPr>
            <p:sp>
              <p:nvSpPr>
                <p:cNvPr id="269" name="Textfeld 268"/>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70" name="Textfeld 269"/>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spTree>
    <p:extLst>
      <p:ext uri="{BB962C8B-B14F-4D97-AF65-F5344CB8AC3E}">
        <p14:creationId xmlns:p14="http://schemas.microsoft.com/office/powerpoint/2010/main" val="35200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338600" y="569491"/>
            <a:ext cx="2167605" cy="2157663"/>
            <a:chOff x="334962" y="569494"/>
            <a:chExt cx="2167605" cy="2157663"/>
          </a:xfrm>
        </p:grpSpPr>
        <p:sp>
          <p:nvSpPr>
            <p:cNvPr id="2" name="Rechteck 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6" name="Gruppieren 5"/>
          <p:cNvGrpSpPr/>
          <p:nvPr/>
        </p:nvGrpSpPr>
        <p:grpSpPr>
          <a:xfrm>
            <a:off x="3331344" y="4149725"/>
            <a:ext cx="2167605" cy="2157663"/>
            <a:chOff x="334962" y="569494"/>
            <a:chExt cx="2167605" cy="2157663"/>
          </a:xfrm>
        </p:grpSpPr>
        <p:sp>
          <p:nvSpPr>
            <p:cNvPr id="7" name="Rechteck 6"/>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9" name="Gruppieren 8"/>
          <p:cNvGrpSpPr/>
          <p:nvPr/>
        </p:nvGrpSpPr>
        <p:grpSpPr>
          <a:xfrm>
            <a:off x="5024819" y="529898"/>
            <a:ext cx="2167605" cy="2157663"/>
            <a:chOff x="334962" y="569494"/>
            <a:chExt cx="2167605" cy="2157663"/>
          </a:xfrm>
        </p:grpSpPr>
        <p:sp>
          <p:nvSpPr>
            <p:cNvPr id="10" name="Rechteck 9"/>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2" name="Gruppieren 11"/>
          <p:cNvGrpSpPr/>
          <p:nvPr/>
        </p:nvGrpSpPr>
        <p:grpSpPr>
          <a:xfrm>
            <a:off x="7011065" y="4149725"/>
            <a:ext cx="2167605" cy="2157663"/>
            <a:chOff x="334962" y="569494"/>
            <a:chExt cx="2167605" cy="2157663"/>
          </a:xfrm>
        </p:grpSpPr>
        <p:sp>
          <p:nvSpPr>
            <p:cNvPr id="13" name="Rechteck 12"/>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5" name="Gruppieren 14"/>
          <p:cNvGrpSpPr/>
          <p:nvPr/>
        </p:nvGrpSpPr>
        <p:grpSpPr>
          <a:xfrm>
            <a:off x="9687776" y="536093"/>
            <a:ext cx="2167605" cy="2157663"/>
            <a:chOff x="334962" y="569494"/>
            <a:chExt cx="2167605" cy="2157663"/>
          </a:xfrm>
        </p:grpSpPr>
        <p:sp>
          <p:nvSpPr>
            <p:cNvPr id="16" name="Rechteck 1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Textfeld 17"/>
          <p:cNvSpPr txBox="1"/>
          <p:nvPr/>
        </p:nvSpPr>
        <p:spPr>
          <a:xfrm>
            <a:off x="338600" y="569490"/>
            <a:ext cx="2167604" cy="584775"/>
          </a:xfrm>
          <a:prstGeom prst="rect">
            <a:avLst/>
          </a:prstGeom>
          <a:noFill/>
        </p:spPr>
        <p:txBody>
          <a:bodyPr wrap="square" rtlCol="0">
            <a:spAutoFit/>
          </a:bodyPr>
          <a:lstStyle/>
          <a:p>
            <a:pPr algn="ctr"/>
            <a:r>
              <a:rPr lang="de-DE" sz="3200" b="1" dirty="0" err="1" smtClean="0"/>
              <a:t>hellos</a:t>
            </a:r>
            <a:endParaRPr lang="de-DE" sz="3200" b="1" dirty="0"/>
          </a:p>
        </p:txBody>
      </p:sp>
      <p:sp>
        <p:nvSpPr>
          <p:cNvPr id="20" name="Textfeld 19"/>
          <p:cNvSpPr txBox="1"/>
          <p:nvPr/>
        </p:nvSpPr>
        <p:spPr>
          <a:xfrm>
            <a:off x="5005411" y="539985"/>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21" name="Textfeld 20"/>
          <p:cNvSpPr txBox="1"/>
          <p:nvPr/>
        </p:nvSpPr>
        <p:spPr>
          <a:xfrm>
            <a:off x="9687775" y="536092"/>
            <a:ext cx="2167604" cy="584775"/>
          </a:xfrm>
          <a:prstGeom prst="rect">
            <a:avLst/>
          </a:prstGeom>
          <a:noFill/>
        </p:spPr>
        <p:txBody>
          <a:bodyPr wrap="square" rtlCol="0">
            <a:spAutoFit/>
          </a:bodyPr>
          <a:lstStyle/>
          <a:p>
            <a:pPr algn="ctr"/>
            <a:r>
              <a:rPr lang="de-DE" sz="3200" b="1" dirty="0" err="1" smtClean="0"/>
              <a:t>prints</a:t>
            </a:r>
            <a:endParaRPr lang="de-DE" sz="3200" b="1" dirty="0"/>
          </a:p>
        </p:txBody>
      </p:sp>
      <p:sp>
        <p:nvSpPr>
          <p:cNvPr id="22" name="Textfeld 21"/>
          <p:cNvSpPr txBox="1"/>
          <p:nvPr/>
        </p:nvSpPr>
        <p:spPr>
          <a:xfrm>
            <a:off x="7011064" y="4172411"/>
            <a:ext cx="2167604" cy="584775"/>
          </a:xfrm>
          <a:prstGeom prst="rect">
            <a:avLst/>
          </a:prstGeom>
          <a:noFill/>
        </p:spPr>
        <p:txBody>
          <a:bodyPr wrap="square" rtlCol="0">
            <a:spAutoFit/>
          </a:bodyPr>
          <a:lstStyle/>
          <a:p>
            <a:pPr algn="ctr"/>
            <a:r>
              <a:rPr lang="de-DE" sz="3200" b="1" dirty="0" smtClean="0">
                <a:solidFill>
                  <a:srgbClr val="0070C0"/>
                </a:solidFill>
              </a:rPr>
              <a:t>CRUD</a:t>
            </a:r>
            <a:endParaRPr lang="de-DE" sz="3200" b="1" dirty="0">
              <a:solidFill>
                <a:srgbClr val="0070C0"/>
              </a:solidFill>
            </a:endParaRPr>
          </a:p>
        </p:txBody>
      </p:sp>
      <p:sp>
        <p:nvSpPr>
          <p:cNvPr id="23" name="Textfeld 22"/>
          <p:cNvSpPr txBox="1"/>
          <p:nvPr/>
        </p:nvSpPr>
        <p:spPr>
          <a:xfrm>
            <a:off x="3331345" y="4149725"/>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cxnSp>
        <p:nvCxnSpPr>
          <p:cNvPr id="25" name="Gerade Verbindung mit Pfeil 24"/>
          <p:cNvCxnSpPr/>
          <p:nvPr/>
        </p:nvCxnSpPr>
        <p:spPr>
          <a:xfrm flipV="1">
            <a:off x="2548790" y="1400928"/>
            <a:ext cx="2417819" cy="1361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29" name="Textfeld 28"/>
          <p:cNvSpPr txBox="1"/>
          <p:nvPr/>
        </p:nvSpPr>
        <p:spPr>
          <a:xfrm>
            <a:off x="319197" y="1166656"/>
            <a:ext cx="2187002" cy="1077218"/>
          </a:xfrm>
          <a:prstGeom prst="rect">
            <a:avLst/>
          </a:prstGeom>
          <a:noFill/>
        </p:spPr>
        <p:txBody>
          <a:bodyPr wrap="square" rtlCol="0">
            <a:spAutoFit/>
          </a:bodyPr>
          <a:lstStyle/>
          <a:p>
            <a:pPr marL="285750" indent="-285750">
              <a:buFontTx/>
              <a:buChar char="-"/>
            </a:pPr>
            <a:r>
              <a:rPr lang="de-DE" sz="1600" dirty="0" smtClean="0"/>
              <a:t>Holt Daten zum Request von Nutzer ein</a:t>
            </a:r>
          </a:p>
          <a:p>
            <a:pPr marL="285750" indent="-285750">
              <a:buFontTx/>
              <a:buChar char="-"/>
            </a:pPr>
            <a:r>
              <a:rPr lang="de-DE" sz="1600" dirty="0" smtClean="0"/>
              <a:t>Erzeugt Request</a:t>
            </a:r>
            <a:endParaRPr lang="de-DE" sz="1600" dirty="0"/>
          </a:p>
        </p:txBody>
      </p:sp>
      <p:sp>
        <p:nvSpPr>
          <p:cNvPr id="30" name="Textfeld 29"/>
          <p:cNvSpPr txBox="1"/>
          <p:nvPr/>
        </p:nvSpPr>
        <p:spPr>
          <a:xfrm>
            <a:off x="2689273" y="141247"/>
            <a:ext cx="1721712" cy="1231106"/>
          </a:xfrm>
          <a:prstGeom prst="rect">
            <a:avLst/>
          </a:prstGeom>
          <a:noFill/>
        </p:spPr>
        <p:txBody>
          <a:bodyPr wrap="square" rtlCol="0">
            <a:spAutoFit/>
          </a:bodyPr>
          <a:lstStyle/>
          <a:p>
            <a:r>
              <a:rPr lang="de-DE" dirty="0" err="1" smtClean="0"/>
              <a:t>API.hole</a:t>
            </a:r>
            <a:r>
              <a:rPr lang="de-DE" dirty="0" smtClean="0"/>
              <a:t>()</a:t>
            </a:r>
          </a:p>
          <a:p>
            <a:pPr marL="285750" indent="-285750">
              <a:buFont typeface="Arial" panose="020B0604020202020204" pitchFamily="34" charset="0"/>
              <a:buChar char="•"/>
            </a:pPr>
            <a:r>
              <a:rPr lang="de-DE" sz="1400" dirty="0" smtClean="0"/>
              <a:t>Schickt die Daten zur Anfrage mit</a:t>
            </a:r>
          </a:p>
          <a:p>
            <a:pPr marL="285750" indent="-285750">
              <a:buFont typeface="Arial" panose="020B0604020202020204" pitchFamily="34" charset="0"/>
              <a:buChar char="•"/>
            </a:pPr>
            <a:r>
              <a:rPr lang="de-DE" sz="1400" dirty="0" smtClean="0"/>
              <a:t>Wartet auf Rückgabedaten</a:t>
            </a:r>
            <a:endParaRPr lang="de-DE" sz="1400" dirty="0"/>
          </a:p>
        </p:txBody>
      </p:sp>
      <p:cxnSp>
        <p:nvCxnSpPr>
          <p:cNvPr id="32" name="Gerade Verbindung mit Pfeil 31"/>
          <p:cNvCxnSpPr/>
          <p:nvPr/>
        </p:nvCxnSpPr>
        <p:spPr>
          <a:xfrm flipV="1">
            <a:off x="7211832" y="1390875"/>
            <a:ext cx="2437142" cy="10053"/>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7309072" y="152377"/>
            <a:ext cx="2146360" cy="1231106"/>
          </a:xfrm>
          <a:prstGeom prst="rect">
            <a:avLst/>
          </a:prstGeom>
          <a:noFill/>
        </p:spPr>
        <p:txBody>
          <a:bodyPr wrap="square" rtlCol="0">
            <a:spAutoFit/>
          </a:bodyPr>
          <a:lstStyle/>
          <a:p>
            <a:r>
              <a:rPr lang="de-DE" dirty="0" err="1" smtClean="0"/>
              <a:t>API.get</a:t>
            </a:r>
            <a:r>
              <a:rPr lang="de-DE" dirty="0" smtClean="0"/>
              <a:t>()</a:t>
            </a:r>
          </a:p>
          <a:p>
            <a:pPr marL="285750" indent="-285750">
              <a:buFont typeface="Arial" panose="020B0604020202020204" pitchFamily="34" charset="0"/>
              <a:buChar char="•"/>
            </a:pPr>
            <a:r>
              <a:rPr lang="de-DE" sz="1400" dirty="0" smtClean="0"/>
              <a:t>Nimmt die Daten aus dem Request entgegen</a:t>
            </a:r>
          </a:p>
          <a:p>
            <a:pPr marL="285750" indent="-285750">
              <a:buFont typeface="Arial" panose="020B0604020202020204" pitchFamily="34" charset="0"/>
              <a:buChar char="•"/>
            </a:pPr>
            <a:r>
              <a:rPr lang="de-DE" sz="1400" dirty="0" smtClean="0"/>
              <a:t>Leitet Daten zur Anfrage weiter</a:t>
            </a:r>
            <a:endParaRPr lang="de-DE" sz="1400" dirty="0"/>
          </a:p>
        </p:txBody>
      </p:sp>
      <p:sp>
        <p:nvSpPr>
          <p:cNvPr id="34" name="Textfeld 33"/>
          <p:cNvSpPr txBox="1"/>
          <p:nvPr/>
        </p:nvSpPr>
        <p:spPr>
          <a:xfrm>
            <a:off x="2536876" y="1060172"/>
            <a:ext cx="490840" cy="369332"/>
          </a:xfrm>
          <a:prstGeom prst="rect">
            <a:avLst/>
          </a:prstGeom>
          <a:noFill/>
        </p:spPr>
        <p:txBody>
          <a:bodyPr wrap="none" rtlCol="0">
            <a:spAutoFit/>
          </a:bodyPr>
          <a:lstStyle/>
          <a:p>
            <a:r>
              <a:rPr lang="de-DE" dirty="0" smtClean="0"/>
              <a:t>①</a:t>
            </a:r>
            <a:endParaRPr lang="de-DE" dirty="0"/>
          </a:p>
        </p:txBody>
      </p:sp>
      <p:sp>
        <p:nvSpPr>
          <p:cNvPr id="35" name="Textfeld 34"/>
          <p:cNvSpPr txBox="1"/>
          <p:nvPr/>
        </p:nvSpPr>
        <p:spPr>
          <a:xfrm>
            <a:off x="7011064" y="4738902"/>
            <a:ext cx="2187002" cy="1569660"/>
          </a:xfrm>
          <a:prstGeom prst="rect">
            <a:avLst/>
          </a:prstGeom>
          <a:noFill/>
        </p:spPr>
        <p:txBody>
          <a:bodyPr wrap="square" rtlCol="0">
            <a:spAutoFit/>
          </a:bodyPr>
          <a:lstStyle/>
          <a:p>
            <a:pPr marL="285750" indent="-285750">
              <a:buFontTx/>
              <a:buChar char="-"/>
            </a:pPr>
            <a:r>
              <a:rPr lang="de-DE" sz="1600" dirty="0" smtClean="0"/>
              <a:t>Wandelt Request in Persistenz-Methoden um</a:t>
            </a:r>
          </a:p>
          <a:p>
            <a:pPr marL="285750" indent="-285750">
              <a:buFontTx/>
              <a:buChar char="-"/>
            </a:pPr>
            <a:r>
              <a:rPr lang="de-DE" sz="1600" dirty="0" smtClean="0"/>
              <a:t>Analysiert zurückgegebene Daten aus Persistenz</a:t>
            </a:r>
            <a:endParaRPr lang="de-DE" sz="1600" dirty="0"/>
          </a:p>
        </p:txBody>
      </p:sp>
      <p:cxnSp>
        <p:nvCxnSpPr>
          <p:cNvPr id="37" name="Gerade Verbindung mit Pfeil 36"/>
          <p:cNvCxnSpPr/>
          <p:nvPr/>
        </p:nvCxnSpPr>
        <p:spPr>
          <a:xfrm flipH="1">
            <a:off x="9281652" y="2747287"/>
            <a:ext cx="775161" cy="2119681"/>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Textfeld 37"/>
          <p:cNvSpPr txBox="1"/>
          <p:nvPr/>
        </p:nvSpPr>
        <p:spPr>
          <a:xfrm>
            <a:off x="10030816" y="2726783"/>
            <a:ext cx="953729" cy="954107"/>
          </a:xfrm>
          <a:prstGeom prst="rect">
            <a:avLst/>
          </a:prstGeom>
          <a:noFill/>
        </p:spPr>
        <p:txBody>
          <a:bodyPr wrap="square" rtlCol="0">
            <a:spAutoFit/>
          </a:bodyPr>
          <a:lstStyle/>
          <a:p>
            <a:r>
              <a:rPr lang="de-DE" sz="1400" dirty="0" smtClean="0"/>
              <a:t>Leitet Daten zur Anfrage weiter</a:t>
            </a:r>
            <a:endParaRPr lang="de-DE" sz="1400" dirty="0"/>
          </a:p>
        </p:txBody>
      </p:sp>
      <p:sp>
        <p:nvSpPr>
          <p:cNvPr id="39" name="Textfeld 38"/>
          <p:cNvSpPr txBox="1"/>
          <p:nvPr/>
        </p:nvSpPr>
        <p:spPr>
          <a:xfrm>
            <a:off x="3321645" y="4757186"/>
            <a:ext cx="2187002" cy="338554"/>
          </a:xfrm>
          <a:prstGeom prst="rect">
            <a:avLst/>
          </a:prstGeom>
          <a:noFill/>
        </p:spPr>
        <p:txBody>
          <a:bodyPr wrap="square" rtlCol="0">
            <a:spAutoFit/>
          </a:bodyPr>
          <a:lstStyle/>
          <a:p>
            <a:pPr marL="285750" indent="-285750">
              <a:buFontTx/>
              <a:buChar char="-"/>
            </a:pPr>
            <a:r>
              <a:rPr lang="de-DE" sz="1600" dirty="0" smtClean="0"/>
              <a:t>Verwaltet Speicher</a:t>
            </a:r>
            <a:endParaRPr lang="de-DE" sz="1600" dirty="0"/>
          </a:p>
        </p:txBody>
      </p:sp>
      <p:cxnSp>
        <p:nvCxnSpPr>
          <p:cNvPr id="41" name="Gerade Verbindung mit Pfeil 40"/>
          <p:cNvCxnSpPr/>
          <p:nvPr/>
        </p:nvCxnSpPr>
        <p:spPr>
          <a:xfrm flipH="1" flipV="1">
            <a:off x="5526387" y="5014452"/>
            <a:ext cx="1465281" cy="9832"/>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42" name="Textfeld 41"/>
          <p:cNvSpPr txBox="1"/>
          <p:nvPr/>
        </p:nvSpPr>
        <p:spPr>
          <a:xfrm>
            <a:off x="5658537" y="3965058"/>
            <a:ext cx="1310734" cy="954107"/>
          </a:xfrm>
          <a:prstGeom prst="rect">
            <a:avLst/>
          </a:prstGeom>
          <a:noFill/>
        </p:spPr>
        <p:txBody>
          <a:bodyPr wrap="square" rtlCol="0">
            <a:spAutoFit/>
          </a:bodyPr>
          <a:lstStyle/>
          <a:p>
            <a:r>
              <a:rPr lang="de-DE" sz="1400" dirty="0" smtClean="0"/>
              <a:t>Steuert Umsetzung des Request in Persistenz</a:t>
            </a:r>
            <a:endParaRPr lang="de-DE" sz="1400" dirty="0"/>
          </a:p>
        </p:txBody>
      </p:sp>
      <p:sp>
        <p:nvSpPr>
          <p:cNvPr id="43" name="Textfeld 42"/>
          <p:cNvSpPr txBox="1"/>
          <p:nvPr/>
        </p:nvSpPr>
        <p:spPr>
          <a:xfrm>
            <a:off x="7144183" y="1055197"/>
            <a:ext cx="490840" cy="369332"/>
          </a:xfrm>
          <a:prstGeom prst="rect">
            <a:avLst/>
          </a:prstGeom>
          <a:noFill/>
        </p:spPr>
        <p:txBody>
          <a:bodyPr wrap="none" rtlCol="0">
            <a:spAutoFit/>
          </a:bodyPr>
          <a:lstStyle/>
          <a:p>
            <a:r>
              <a:rPr lang="de-DE" dirty="0" smtClean="0"/>
              <a:t>②</a:t>
            </a:r>
            <a:endParaRPr lang="de-DE" dirty="0"/>
          </a:p>
        </p:txBody>
      </p:sp>
      <p:sp>
        <p:nvSpPr>
          <p:cNvPr id="44" name="Textfeld 43"/>
          <p:cNvSpPr txBox="1"/>
          <p:nvPr/>
        </p:nvSpPr>
        <p:spPr>
          <a:xfrm>
            <a:off x="9696528" y="3414868"/>
            <a:ext cx="490840" cy="369332"/>
          </a:xfrm>
          <a:prstGeom prst="rect">
            <a:avLst/>
          </a:prstGeom>
          <a:noFill/>
        </p:spPr>
        <p:txBody>
          <a:bodyPr wrap="none" rtlCol="0">
            <a:spAutoFit/>
          </a:bodyPr>
          <a:lstStyle/>
          <a:p>
            <a:r>
              <a:rPr lang="de-DE" dirty="0" smtClean="0"/>
              <a:t>③</a:t>
            </a:r>
            <a:endParaRPr lang="de-DE" dirty="0"/>
          </a:p>
        </p:txBody>
      </p:sp>
      <p:sp>
        <p:nvSpPr>
          <p:cNvPr id="45" name="Textfeld 44"/>
          <p:cNvSpPr txBox="1"/>
          <p:nvPr/>
        </p:nvSpPr>
        <p:spPr>
          <a:xfrm>
            <a:off x="6598678" y="5970227"/>
            <a:ext cx="490840" cy="369332"/>
          </a:xfrm>
          <a:prstGeom prst="rect">
            <a:avLst/>
          </a:prstGeom>
          <a:noFill/>
        </p:spPr>
        <p:txBody>
          <a:bodyPr wrap="none" rtlCol="0">
            <a:spAutoFit/>
          </a:bodyPr>
          <a:lstStyle/>
          <a:p>
            <a:r>
              <a:rPr lang="de-DE" dirty="0" smtClean="0"/>
              <a:t>⑤</a:t>
            </a:r>
            <a:endParaRPr lang="de-DE" dirty="0"/>
          </a:p>
        </p:txBody>
      </p:sp>
      <p:cxnSp>
        <p:nvCxnSpPr>
          <p:cNvPr id="47" name="Gerade Verbindung mit Pfeil 46"/>
          <p:cNvCxnSpPr/>
          <p:nvPr/>
        </p:nvCxnSpPr>
        <p:spPr>
          <a:xfrm>
            <a:off x="5526387" y="5589588"/>
            <a:ext cx="1442884" cy="0"/>
          </a:xfrm>
          <a:prstGeom prst="straightConnector1">
            <a:avLst/>
          </a:prstGeom>
          <a:ln w="25400">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sp>
        <p:nvSpPr>
          <p:cNvPr id="48" name="Textfeld 47"/>
          <p:cNvSpPr txBox="1"/>
          <p:nvPr/>
        </p:nvSpPr>
        <p:spPr>
          <a:xfrm>
            <a:off x="5584252" y="5589588"/>
            <a:ext cx="1310734" cy="523220"/>
          </a:xfrm>
          <a:prstGeom prst="rect">
            <a:avLst/>
          </a:prstGeom>
          <a:noFill/>
        </p:spPr>
        <p:txBody>
          <a:bodyPr wrap="square" rtlCol="0">
            <a:spAutoFit/>
          </a:bodyPr>
          <a:lstStyle/>
          <a:p>
            <a:r>
              <a:rPr lang="de-DE" sz="1400" dirty="0" smtClean="0"/>
              <a:t>Liefert Daten aus Persistenz</a:t>
            </a:r>
            <a:endParaRPr lang="de-DE" sz="1400" dirty="0"/>
          </a:p>
        </p:txBody>
      </p:sp>
      <p:sp>
        <p:nvSpPr>
          <p:cNvPr id="49" name="Textfeld 48"/>
          <p:cNvSpPr txBox="1"/>
          <p:nvPr/>
        </p:nvSpPr>
        <p:spPr>
          <a:xfrm>
            <a:off x="6529922" y="3876744"/>
            <a:ext cx="490840" cy="369332"/>
          </a:xfrm>
          <a:prstGeom prst="rect">
            <a:avLst/>
          </a:prstGeom>
          <a:noFill/>
        </p:spPr>
        <p:txBody>
          <a:bodyPr wrap="none" rtlCol="0">
            <a:spAutoFit/>
          </a:bodyPr>
          <a:lstStyle/>
          <a:p>
            <a:r>
              <a:rPr lang="de-DE" dirty="0" smtClean="0"/>
              <a:t>④</a:t>
            </a:r>
            <a:endParaRPr lang="de-DE" dirty="0"/>
          </a:p>
        </p:txBody>
      </p:sp>
      <p:cxnSp>
        <p:nvCxnSpPr>
          <p:cNvPr id="51" name="Gerade Verbindung mit Pfeil 50"/>
          <p:cNvCxnSpPr/>
          <p:nvPr/>
        </p:nvCxnSpPr>
        <p:spPr>
          <a:xfrm flipV="1">
            <a:off x="9239860" y="2775536"/>
            <a:ext cx="2206423" cy="333727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54" name="Textfeld 53"/>
          <p:cNvSpPr txBox="1"/>
          <p:nvPr/>
        </p:nvSpPr>
        <p:spPr>
          <a:xfrm>
            <a:off x="9840999" y="5203108"/>
            <a:ext cx="1504335" cy="954107"/>
          </a:xfrm>
          <a:prstGeom prst="rect">
            <a:avLst/>
          </a:prstGeom>
          <a:noFill/>
        </p:spPr>
        <p:txBody>
          <a:bodyPr wrap="square" rtlCol="0">
            <a:spAutoFit/>
          </a:bodyPr>
          <a:lstStyle/>
          <a:p>
            <a:r>
              <a:rPr lang="de-DE" sz="1400" dirty="0" smtClean="0"/>
              <a:t>Liefert Daten aus Speicherobjekt und Analysedaten zurück</a:t>
            </a:r>
            <a:endParaRPr lang="de-DE" sz="1400" dirty="0"/>
          </a:p>
        </p:txBody>
      </p:sp>
      <p:sp>
        <p:nvSpPr>
          <p:cNvPr id="55" name="Textfeld 54"/>
          <p:cNvSpPr txBox="1"/>
          <p:nvPr/>
        </p:nvSpPr>
        <p:spPr>
          <a:xfrm>
            <a:off x="9376079" y="5832289"/>
            <a:ext cx="490840" cy="369332"/>
          </a:xfrm>
          <a:prstGeom prst="rect">
            <a:avLst/>
          </a:prstGeom>
          <a:noFill/>
        </p:spPr>
        <p:txBody>
          <a:bodyPr wrap="none" rtlCol="0">
            <a:spAutoFit/>
          </a:bodyPr>
          <a:lstStyle/>
          <a:p>
            <a:r>
              <a:rPr lang="de-DE" dirty="0" smtClean="0"/>
              <a:t>⑥</a:t>
            </a:r>
            <a:endParaRPr lang="de-DE" dirty="0"/>
          </a:p>
        </p:txBody>
      </p:sp>
      <p:sp>
        <p:nvSpPr>
          <p:cNvPr id="56" name="Textfeld 55"/>
          <p:cNvSpPr txBox="1"/>
          <p:nvPr/>
        </p:nvSpPr>
        <p:spPr>
          <a:xfrm>
            <a:off x="9252928" y="2126645"/>
            <a:ext cx="490840" cy="369332"/>
          </a:xfrm>
          <a:prstGeom prst="rect">
            <a:avLst/>
          </a:prstGeom>
          <a:noFill/>
        </p:spPr>
        <p:txBody>
          <a:bodyPr wrap="none" rtlCol="0">
            <a:spAutoFit/>
          </a:bodyPr>
          <a:lstStyle/>
          <a:p>
            <a:r>
              <a:rPr lang="de-DE" dirty="0" smtClean="0"/>
              <a:t>⑦</a:t>
            </a:r>
            <a:endParaRPr lang="de-DE" dirty="0"/>
          </a:p>
        </p:txBody>
      </p:sp>
      <p:sp>
        <p:nvSpPr>
          <p:cNvPr id="57" name="Textfeld 56"/>
          <p:cNvSpPr txBox="1"/>
          <p:nvPr/>
        </p:nvSpPr>
        <p:spPr>
          <a:xfrm>
            <a:off x="4547796" y="2378771"/>
            <a:ext cx="490840" cy="369332"/>
          </a:xfrm>
          <a:prstGeom prst="rect">
            <a:avLst/>
          </a:prstGeom>
          <a:noFill/>
        </p:spPr>
        <p:txBody>
          <a:bodyPr wrap="none" rtlCol="0">
            <a:spAutoFit/>
          </a:bodyPr>
          <a:lstStyle/>
          <a:p>
            <a:r>
              <a:rPr lang="de-DE" dirty="0" smtClean="0"/>
              <a:t>⑧</a:t>
            </a:r>
            <a:endParaRPr lang="de-DE" dirty="0"/>
          </a:p>
        </p:txBody>
      </p:sp>
      <p:cxnSp>
        <p:nvCxnSpPr>
          <p:cNvPr id="60" name="Gerade Verbindung mit Pfeil 59"/>
          <p:cNvCxnSpPr/>
          <p:nvPr/>
        </p:nvCxnSpPr>
        <p:spPr>
          <a:xfrm flipH="1">
            <a:off x="7236153" y="2104502"/>
            <a:ext cx="2388500" cy="881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1" name="Textfeld 60"/>
          <p:cNvSpPr txBox="1"/>
          <p:nvPr/>
        </p:nvSpPr>
        <p:spPr>
          <a:xfrm>
            <a:off x="9707181" y="1152345"/>
            <a:ext cx="2187002" cy="1569660"/>
          </a:xfrm>
          <a:prstGeom prst="rect">
            <a:avLst/>
          </a:prstGeom>
          <a:noFill/>
        </p:spPr>
        <p:txBody>
          <a:bodyPr wrap="square" rtlCol="0">
            <a:spAutoFit/>
          </a:bodyPr>
          <a:lstStyle/>
          <a:p>
            <a:pPr marL="285750" indent="-285750">
              <a:buFontTx/>
              <a:buChar char="-"/>
            </a:pPr>
            <a:r>
              <a:rPr lang="de-DE" sz="1600" dirty="0" smtClean="0"/>
              <a:t>Steuert wie mit Request umgegangen wird</a:t>
            </a:r>
          </a:p>
          <a:p>
            <a:pPr marL="285750" indent="-285750">
              <a:buFontTx/>
              <a:buChar char="-"/>
            </a:pPr>
            <a:r>
              <a:rPr lang="de-DE" sz="1600" dirty="0" smtClean="0"/>
              <a:t>Schickt Rückgabedaten mit „</a:t>
            </a:r>
            <a:r>
              <a:rPr lang="de-DE" sz="1600" dirty="0" err="1" smtClean="0"/>
              <a:t>return</a:t>
            </a:r>
            <a:r>
              <a:rPr lang="de-DE" sz="1600" dirty="0" smtClean="0"/>
              <a:t>“</a:t>
            </a:r>
            <a:endParaRPr lang="de-DE" sz="1600" dirty="0"/>
          </a:p>
        </p:txBody>
      </p:sp>
      <p:sp>
        <p:nvSpPr>
          <p:cNvPr id="62" name="Textfeld 61"/>
          <p:cNvSpPr txBox="1"/>
          <p:nvPr/>
        </p:nvSpPr>
        <p:spPr>
          <a:xfrm>
            <a:off x="8204920" y="2126404"/>
            <a:ext cx="1366684" cy="954107"/>
          </a:xfrm>
          <a:prstGeom prst="rect">
            <a:avLst/>
          </a:prstGeom>
          <a:noFill/>
        </p:spPr>
        <p:txBody>
          <a:bodyPr wrap="square" rtlCol="0">
            <a:spAutoFit/>
          </a:bodyPr>
          <a:lstStyle/>
          <a:p>
            <a:r>
              <a:rPr lang="de-DE" sz="1400" dirty="0" smtClean="0"/>
              <a:t>Leitet Rückgabedaten weiter an Request-Steller</a:t>
            </a:r>
            <a:endParaRPr lang="de-DE" sz="1400" dirty="0"/>
          </a:p>
        </p:txBody>
      </p:sp>
      <p:sp>
        <p:nvSpPr>
          <p:cNvPr id="63" name="Textfeld 62"/>
          <p:cNvSpPr txBox="1"/>
          <p:nvPr/>
        </p:nvSpPr>
        <p:spPr>
          <a:xfrm>
            <a:off x="5029871" y="1122150"/>
            <a:ext cx="2187002" cy="584775"/>
          </a:xfrm>
          <a:prstGeom prst="rect">
            <a:avLst/>
          </a:prstGeom>
          <a:noFill/>
        </p:spPr>
        <p:txBody>
          <a:bodyPr wrap="square" rtlCol="0">
            <a:spAutoFit/>
          </a:bodyPr>
          <a:lstStyle/>
          <a:p>
            <a:pPr marL="285750" indent="-285750">
              <a:buFontTx/>
              <a:buChar char="-"/>
            </a:pPr>
            <a:r>
              <a:rPr lang="de-DE" sz="1600" dirty="0" smtClean="0"/>
              <a:t>Analysiert Rückgabedaten</a:t>
            </a:r>
            <a:endParaRPr lang="de-DE" sz="1600" dirty="0"/>
          </a:p>
        </p:txBody>
      </p:sp>
      <p:cxnSp>
        <p:nvCxnSpPr>
          <p:cNvPr id="65" name="Gerade Verbindung mit Pfeil 64"/>
          <p:cNvCxnSpPr/>
          <p:nvPr/>
        </p:nvCxnSpPr>
        <p:spPr>
          <a:xfrm flipH="1" flipV="1">
            <a:off x="2583523" y="2102819"/>
            <a:ext cx="2390045" cy="2604"/>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8" name="Textfeld 67"/>
          <p:cNvSpPr txBox="1"/>
          <p:nvPr/>
        </p:nvSpPr>
        <p:spPr>
          <a:xfrm>
            <a:off x="3176706" y="2111617"/>
            <a:ext cx="1784606" cy="738664"/>
          </a:xfrm>
          <a:prstGeom prst="rect">
            <a:avLst/>
          </a:prstGeom>
          <a:noFill/>
        </p:spPr>
        <p:txBody>
          <a:bodyPr wrap="square" rtlCol="0">
            <a:spAutoFit/>
          </a:bodyPr>
          <a:lstStyle/>
          <a:p>
            <a:r>
              <a:rPr lang="de-DE" sz="1400" dirty="0" smtClean="0"/>
              <a:t>Leitet Rückgabedaten und Analysedaten weiter</a:t>
            </a:r>
            <a:endParaRPr lang="de-DE" sz="1400" dirty="0"/>
          </a:p>
        </p:txBody>
      </p:sp>
      <p:sp>
        <p:nvSpPr>
          <p:cNvPr id="70" name="Textfeld 69"/>
          <p:cNvSpPr txBox="1"/>
          <p:nvPr/>
        </p:nvSpPr>
        <p:spPr>
          <a:xfrm>
            <a:off x="3120033" y="1407733"/>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73" name="Textfeld 72"/>
          <p:cNvSpPr txBox="1"/>
          <p:nvPr/>
        </p:nvSpPr>
        <p:spPr>
          <a:xfrm>
            <a:off x="5451838" y="4973474"/>
            <a:ext cx="1721177" cy="307777"/>
          </a:xfrm>
          <a:prstGeom prst="rect">
            <a:avLst/>
          </a:prstGeom>
          <a:noFill/>
        </p:spPr>
        <p:txBody>
          <a:bodyPr wrap="none" rtlCol="0">
            <a:spAutoFit/>
          </a:bodyPr>
          <a:lstStyle/>
          <a:p>
            <a:r>
              <a:rPr lang="de-DE" sz="1400" dirty="0" smtClean="0">
                <a:solidFill>
                  <a:srgbClr val="00B050"/>
                </a:solidFill>
              </a:rPr>
              <a:t>Grund-Datenformate</a:t>
            </a:r>
            <a:endParaRPr lang="de-DE" sz="1400" dirty="0">
              <a:solidFill>
                <a:srgbClr val="00B050"/>
              </a:solidFill>
            </a:endParaRPr>
          </a:p>
        </p:txBody>
      </p:sp>
      <p:sp>
        <p:nvSpPr>
          <p:cNvPr id="74" name="Textfeld 73"/>
          <p:cNvSpPr txBox="1"/>
          <p:nvPr/>
        </p:nvSpPr>
        <p:spPr>
          <a:xfrm>
            <a:off x="5523062" y="6016955"/>
            <a:ext cx="1236034" cy="523220"/>
          </a:xfrm>
          <a:prstGeom prst="rect">
            <a:avLst/>
          </a:prstGeom>
          <a:noFill/>
        </p:spPr>
        <p:txBody>
          <a:bodyPr wrap="square" rtlCol="0">
            <a:spAutoFit/>
          </a:bodyPr>
          <a:lstStyle/>
          <a:p>
            <a:r>
              <a:rPr lang="de-DE" sz="1400" dirty="0" smtClean="0">
                <a:solidFill>
                  <a:srgbClr val="00B050"/>
                </a:solidFill>
              </a:rPr>
              <a:t>Datentypen aus Persistenz</a:t>
            </a:r>
            <a:endParaRPr lang="de-DE" sz="1400" dirty="0">
              <a:solidFill>
                <a:srgbClr val="00B050"/>
              </a:solidFill>
            </a:endParaRPr>
          </a:p>
        </p:txBody>
      </p:sp>
      <p:sp>
        <p:nvSpPr>
          <p:cNvPr id="75" name="Textfeld 74"/>
          <p:cNvSpPr txBox="1"/>
          <p:nvPr/>
        </p:nvSpPr>
        <p:spPr>
          <a:xfrm>
            <a:off x="10743533" y="4222235"/>
            <a:ext cx="1320819" cy="954107"/>
          </a:xfrm>
          <a:prstGeom prst="rect">
            <a:avLst/>
          </a:prstGeom>
          <a:noFill/>
        </p:spPr>
        <p:txBody>
          <a:bodyPr wrap="square" rtlCol="0">
            <a:spAutoFit/>
          </a:bodyPr>
          <a:lstStyle/>
          <a:p>
            <a:r>
              <a:rPr lang="de-DE" sz="1400" dirty="0" smtClean="0">
                <a:solidFill>
                  <a:srgbClr val="00B050"/>
                </a:solidFill>
              </a:rPr>
              <a:t>Datentypen aus Persistenz und JSON (Analysedaten)</a:t>
            </a:r>
            <a:endParaRPr lang="de-DE" sz="1400" dirty="0">
              <a:solidFill>
                <a:srgbClr val="00B050"/>
              </a:solidFill>
            </a:endParaRPr>
          </a:p>
        </p:txBody>
      </p:sp>
      <p:sp>
        <p:nvSpPr>
          <p:cNvPr id="76" name="Textfeld 75"/>
          <p:cNvSpPr txBox="1"/>
          <p:nvPr/>
        </p:nvSpPr>
        <p:spPr>
          <a:xfrm>
            <a:off x="5004624" y="2102819"/>
            <a:ext cx="2425173" cy="1200329"/>
          </a:xfrm>
          <a:prstGeom prst="rect">
            <a:avLst/>
          </a:prstGeom>
          <a:noFill/>
        </p:spPr>
        <p:txBody>
          <a:bodyPr wrap="square" rtlCol="0">
            <a:spAutoFit/>
          </a:bodyPr>
          <a:lstStyle/>
          <a:p>
            <a:r>
              <a:rPr lang="de-DE" b="1" dirty="0" smtClean="0">
                <a:solidFill>
                  <a:srgbClr val="FF0000"/>
                </a:solidFill>
              </a:rPr>
              <a:t>Problem: API braucht Grunddaten (mit Datentypen) aus Persistenz</a:t>
            </a:r>
            <a:endParaRPr lang="de-DE" b="1" dirty="0">
              <a:solidFill>
                <a:srgbClr val="FF0000"/>
              </a:solidFill>
            </a:endParaRPr>
          </a:p>
        </p:txBody>
      </p:sp>
      <p:sp>
        <p:nvSpPr>
          <p:cNvPr id="64" name="Textfeld 63"/>
          <p:cNvSpPr txBox="1"/>
          <p:nvPr/>
        </p:nvSpPr>
        <p:spPr>
          <a:xfrm>
            <a:off x="3129607" y="1813552"/>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6" name="Textfeld 65"/>
          <p:cNvSpPr txBox="1"/>
          <p:nvPr/>
        </p:nvSpPr>
        <p:spPr>
          <a:xfrm>
            <a:off x="7869708" y="137558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7" name="Textfeld 66"/>
          <p:cNvSpPr txBox="1"/>
          <p:nvPr/>
        </p:nvSpPr>
        <p:spPr>
          <a:xfrm>
            <a:off x="7870418" y="183621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Tree>
    <p:extLst>
      <p:ext uri="{BB962C8B-B14F-4D97-AF65-F5344CB8AC3E}">
        <p14:creationId xmlns:p14="http://schemas.microsoft.com/office/powerpoint/2010/main" val="32227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75105" y="569488"/>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837738" y="569487"/>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3236878" y="569487"/>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9675104" y="569487"/>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6" name="Textfeld 15"/>
          <p:cNvSpPr txBox="1"/>
          <p:nvPr/>
        </p:nvSpPr>
        <p:spPr>
          <a:xfrm>
            <a:off x="6837737"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7" name="Textfeld 16"/>
          <p:cNvSpPr txBox="1"/>
          <p:nvPr/>
        </p:nvSpPr>
        <p:spPr>
          <a:xfrm>
            <a:off x="3236878"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8" name="Pfeil nach rechts 17"/>
          <p:cNvSpPr/>
          <p:nvPr/>
        </p:nvSpPr>
        <p:spPr>
          <a:xfrm>
            <a:off x="2642565"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9073523"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334963" y="1154262"/>
            <a:ext cx="2171241" cy="1384995"/>
          </a:xfrm>
          <a:prstGeom prst="rect">
            <a:avLst/>
          </a:prstGeom>
          <a:noFill/>
        </p:spPr>
        <p:txBody>
          <a:bodyPr wrap="square" rtlCol="0">
            <a:spAutoFit/>
          </a:bodyPr>
          <a:lstStyle/>
          <a:p>
            <a:pPr marL="342900" indent="-342900">
              <a:buFont typeface="+mj-lt"/>
              <a:buAutoNum type="arabicPeriod"/>
            </a:pPr>
            <a:r>
              <a:rPr lang="de-DE" sz="1400" dirty="0" smtClean="0"/>
              <a:t>Nimmt die vom Nutzer eingegebenen Daten auf</a:t>
            </a:r>
          </a:p>
          <a:p>
            <a:pPr marL="342900" indent="-342900">
              <a:buFont typeface="+mj-lt"/>
              <a:buAutoNum type="arabicPeriod"/>
            </a:pPr>
            <a:r>
              <a:rPr lang="de-DE" sz="1400" dirty="0" smtClean="0"/>
              <a:t>Schreibt die Daten in ein </a:t>
            </a:r>
            <a:r>
              <a:rPr lang="de-DE" sz="1400" dirty="0" err="1" smtClean="0"/>
              <a:t>Dictionary</a:t>
            </a:r>
            <a:endParaRPr lang="de-DE" sz="1400" dirty="0" smtClean="0"/>
          </a:p>
          <a:p>
            <a:pPr marL="342900" indent="-342900">
              <a:buFont typeface="+mj-lt"/>
              <a:buAutoNum type="arabicPeriod"/>
            </a:pPr>
            <a:r>
              <a:rPr lang="de-DE" sz="1400" dirty="0" smtClean="0"/>
              <a:t>Erzeugt Request</a:t>
            </a:r>
            <a:endParaRPr lang="de-DE" sz="1400" dirty="0"/>
          </a:p>
        </p:txBody>
      </p:sp>
      <p:sp>
        <p:nvSpPr>
          <p:cNvPr id="21" name="Textfeld 20"/>
          <p:cNvSpPr txBox="1"/>
          <p:nvPr/>
        </p:nvSpPr>
        <p:spPr>
          <a:xfrm>
            <a:off x="3250467" y="1166651"/>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a:t>
            </a:r>
            <a:r>
              <a:rPr lang="de-DE" sz="1400" dirty="0" err="1" smtClean="0">
                <a:solidFill>
                  <a:srgbClr val="0070C0"/>
                </a:solidFill>
              </a:rPr>
              <a:t>Dictionary</a:t>
            </a:r>
            <a:r>
              <a:rPr lang="de-DE" sz="1400" dirty="0" smtClean="0">
                <a:solidFill>
                  <a:srgbClr val="0070C0"/>
                </a:solidFill>
              </a:rPr>
              <a:t> in Bytes um</a:t>
            </a:r>
          </a:p>
          <a:p>
            <a:pPr marL="342900" indent="-342900">
              <a:buFont typeface="+mj-lt"/>
              <a:buAutoNum type="arabicPeriod"/>
            </a:pPr>
            <a:r>
              <a:rPr lang="de-DE" sz="1400" dirty="0" smtClean="0">
                <a:solidFill>
                  <a:srgbClr val="0070C0"/>
                </a:solidFill>
              </a:rPr>
              <a:t>Setzt Request an Empfänger um</a:t>
            </a:r>
            <a:endParaRPr lang="de-DE" sz="1400" dirty="0">
              <a:solidFill>
                <a:srgbClr val="0070C0"/>
              </a:solidFill>
            </a:endParaRPr>
          </a:p>
        </p:txBody>
      </p:sp>
      <p:sp>
        <p:nvSpPr>
          <p:cNvPr id="22" name="Textfeld 21"/>
          <p:cNvSpPr txBox="1"/>
          <p:nvPr/>
        </p:nvSpPr>
        <p:spPr>
          <a:xfrm>
            <a:off x="6851326" y="1160463"/>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Bytes in Tabelle um</a:t>
            </a:r>
          </a:p>
          <a:p>
            <a:pPr marL="342900" indent="-342900">
              <a:buFont typeface="+mj-lt"/>
              <a:buAutoNum type="arabicPeriod"/>
            </a:pPr>
            <a:r>
              <a:rPr lang="de-DE" sz="1400" dirty="0" smtClean="0">
                <a:solidFill>
                  <a:srgbClr val="0070C0"/>
                </a:solidFill>
              </a:rPr>
              <a:t>Nimmt Request des Senders um</a:t>
            </a:r>
            <a:endParaRPr lang="de-DE" sz="1400" dirty="0">
              <a:solidFill>
                <a:srgbClr val="0070C0"/>
              </a:solidFill>
            </a:endParaRPr>
          </a:p>
        </p:txBody>
      </p:sp>
      <p:sp>
        <p:nvSpPr>
          <p:cNvPr id="23" name="Textfeld 22"/>
          <p:cNvSpPr txBox="1"/>
          <p:nvPr/>
        </p:nvSpPr>
        <p:spPr>
          <a:xfrm>
            <a:off x="9675103" y="1140487"/>
            <a:ext cx="2171241" cy="954107"/>
          </a:xfrm>
          <a:prstGeom prst="rect">
            <a:avLst/>
          </a:prstGeom>
          <a:noFill/>
        </p:spPr>
        <p:txBody>
          <a:bodyPr wrap="square" rtlCol="0">
            <a:spAutoFit/>
          </a:bodyPr>
          <a:lstStyle/>
          <a:p>
            <a:pPr marL="342900" indent="-342900">
              <a:buFont typeface="+mj-lt"/>
              <a:buAutoNum type="arabicPeriod"/>
            </a:pPr>
            <a:r>
              <a:rPr lang="de-DE" sz="1400" dirty="0" smtClean="0"/>
              <a:t>Nimmt übertragene Daten auf</a:t>
            </a:r>
          </a:p>
          <a:p>
            <a:pPr marL="342900" indent="-342900">
              <a:buFont typeface="+mj-lt"/>
              <a:buAutoNum type="arabicPeriod"/>
            </a:pPr>
            <a:r>
              <a:rPr lang="de-DE" sz="1400" dirty="0" smtClean="0"/>
              <a:t>Setzt Request in Persistenz-Aufruf um</a:t>
            </a:r>
            <a:endParaRPr lang="de-DE" sz="1400" dirty="0"/>
          </a:p>
        </p:txBody>
      </p:sp>
      <p:sp>
        <p:nvSpPr>
          <p:cNvPr id="28" name="Textfeld 27"/>
          <p:cNvSpPr txBox="1"/>
          <p:nvPr/>
        </p:nvSpPr>
        <p:spPr>
          <a:xfrm>
            <a:off x="334963" y="2742541"/>
            <a:ext cx="1375248" cy="646331"/>
          </a:xfrm>
          <a:prstGeom prst="rect">
            <a:avLst/>
          </a:prstGeom>
          <a:noFill/>
        </p:spPr>
        <p:txBody>
          <a:bodyPr wrap="none" rtlCol="0">
            <a:spAutoFit/>
          </a:bodyPr>
          <a:lstStyle/>
          <a:p>
            <a:r>
              <a:rPr lang="de-DE" dirty="0" smtClean="0">
                <a:solidFill>
                  <a:srgbClr val="00B050"/>
                </a:solidFill>
              </a:rPr>
              <a:t>Datentypen</a:t>
            </a:r>
          </a:p>
          <a:p>
            <a:r>
              <a:rPr lang="de-DE" dirty="0" smtClean="0">
                <a:solidFill>
                  <a:srgbClr val="00B050"/>
                </a:solidFill>
              </a:rPr>
              <a:t>in </a:t>
            </a:r>
            <a:r>
              <a:rPr lang="de-DE" dirty="0" err="1" smtClean="0">
                <a:solidFill>
                  <a:srgbClr val="00B050"/>
                </a:solidFill>
              </a:rPr>
              <a:t>Dictionary</a:t>
            </a:r>
            <a:endParaRPr lang="de-DE" dirty="0">
              <a:solidFill>
                <a:srgbClr val="00B050"/>
              </a:solidFill>
            </a:endParaRPr>
          </a:p>
        </p:txBody>
      </p:sp>
      <p:sp>
        <p:nvSpPr>
          <p:cNvPr id="30" name="Textfeld 29"/>
          <p:cNvSpPr txBox="1"/>
          <p:nvPr/>
        </p:nvSpPr>
        <p:spPr>
          <a:xfrm>
            <a:off x="3240512" y="2727150"/>
            <a:ext cx="1510350" cy="923330"/>
          </a:xfrm>
          <a:prstGeom prst="rect">
            <a:avLst/>
          </a:prstGeom>
          <a:noFill/>
        </p:spPr>
        <p:txBody>
          <a:bodyPr wrap="none" rtlCol="0">
            <a:spAutoFit/>
          </a:bodyPr>
          <a:lstStyle/>
          <a:p>
            <a:r>
              <a:rPr lang="de-DE" dirty="0" err="1" smtClean="0">
                <a:solidFill>
                  <a:srgbClr val="00B050"/>
                </a:solidFill>
              </a:rPr>
              <a:t>Dictionary</a:t>
            </a:r>
            <a:endParaRPr lang="de-DE" dirty="0" smtClean="0">
              <a:solidFill>
                <a:srgbClr val="00B050"/>
              </a:solidFill>
            </a:endParaRPr>
          </a:p>
          <a:p>
            <a:r>
              <a:rPr lang="de-DE" dirty="0" smtClean="0">
                <a:solidFill>
                  <a:srgbClr val="00B050"/>
                </a:solidFill>
              </a:rPr>
              <a:t>in JSON-String</a:t>
            </a:r>
          </a:p>
          <a:p>
            <a:r>
              <a:rPr lang="de-DE" dirty="0" smtClean="0">
                <a:solidFill>
                  <a:srgbClr val="00B050"/>
                </a:solidFill>
              </a:rPr>
              <a:t>in Bytes</a:t>
            </a:r>
            <a:endParaRPr lang="de-DE" dirty="0">
              <a:solidFill>
                <a:srgbClr val="00B050"/>
              </a:solidFill>
            </a:endParaRPr>
          </a:p>
        </p:txBody>
      </p:sp>
      <p:sp>
        <p:nvSpPr>
          <p:cNvPr id="32" name="Textfeld 31"/>
          <p:cNvSpPr txBox="1"/>
          <p:nvPr/>
        </p:nvSpPr>
        <p:spPr>
          <a:xfrm>
            <a:off x="6834104" y="2727150"/>
            <a:ext cx="1075551" cy="646331"/>
          </a:xfrm>
          <a:prstGeom prst="rect">
            <a:avLst/>
          </a:prstGeom>
          <a:noFill/>
        </p:spPr>
        <p:txBody>
          <a:bodyPr wrap="none" rtlCol="0">
            <a:spAutoFit/>
          </a:bodyPr>
          <a:lstStyle/>
          <a:p>
            <a:r>
              <a:rPr lang="de-DE" dirty="0" smtClean="0">
                <a:solidFill>
                  <a:srgbClr val="00B050"/>
                </a:solidFill>
              </a:rPr>
              <a:t>Bytes</a:t>
            </a:r>
          </a:p>
          <a:p>
            <a:r>
              <a:rPr lang="de-DE" dirty="0" smtClean="0">
                <a:solidFill>
                  <a:srgbClr val="00B050"/>
                </a:solidFill>
              </a:rPr>
              <a:t>in Tabelle</a:t>
            </a:r>
            <a:endParaRPr lang="de-DE" dirty="0">
              <a:solidFill>
                <a:srgbClr val="00B050"/>
              </a:solidFill>
            </a:endParaRPr>
          </a:p>
        </p:txBody>
      </p:sp>
      <p:sp>
        <p:nvSpPr>
          <p:cNvPr id="33" name="Textfeld 32"/>
          <p:cNvSpPr txBox="1"/>
          <p:nvPr/>
        </p:nvSpPr>
        <p:spPr>
          <a:xfrm>
            <a:off x="9671471" y="2727150"/>
            <a:ext cx="847924" cy="369332"/>
          </a:xfrm>
          <a:prstGeom prst="rect">
            <a:avLst/>
          </a:prstGeom>
          <a:noFill/>
        </p:spPr>
        <p:txBody>
          <a:bodyPr wrap="none" rtlCol="0">
            <a:spAutoFit/>
          </a:bodyPr>
          <a:lstStyle/>
          <a:p>
            <a:r>
              <a:rPr lang="de-DE" dirty="0" smtClean="0">
                <a:solidFill>
                  <a:srgbClr val="00B050"/>
                </a:solidFill>
              </a:rPr>
              <a:t>Tabelle</a:t>
            </a:r>
            <a:endParaRPr lang="de-DE" dirty="0">
              <a:solidFill>
                <a:srgbClr val="00B050"/>
              </a:solidFill>
            </a:endParaRPr>
          </a:p>
        </p:txBody>
      </p:sp>
      <p:sp>
        <p:nvSpPr>
          <p:cNvPr id="35" name="Pfeil nach rechts 34"/>
          <p:cNvSpPr/>
          <p:nvPr/>
        </p:nvSpPr>
        <p:spPr>
          <a:xfrm>
            <a:off x="2640748" y="2911816"/>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p:cNvSpPr/>
          <p:nvPr/>
        </p:nvSpPr>
        <p:spPr>
          <a:xfrm>
            <a:off x="9073523" y="2865780"/>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315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3218159" y="561460"/>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097718" y="577502"/>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8977277" y="577502"/>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6097717" y="577502"/>
            <a:ext cx="2167605" cy="369332"/>
          </a:xfrm>
          <a:prstGeom prst="rect">
            <a:avLst/>
          </a:prstGeom>
          <a:noFill/>
        </p:spPr>
        <p:txBody>
          <a:bodyPr wrap="square" rtlCol="0">
            <a:spAutoFit/>
          </a:bodyPr>
          <a:lstStyle/>
          <a:p>
            <a:pPr algn="ctr"/>
            <a:r>
              <a:rPr lang="de-DE" b="1" dirty="0" smtClean="0"/>
              <a:t>CRUD</a:t>
            </a:r>
            <a:endParaRPr lang="de-DE" b="1" dirty="0"/>
          </a:p>
        </p:txBody>
      </p:sp>
      <p:sp>
        <p:nvSpPr>
          <p:cNvPr id="16" name="Textfeld 15"/>
          <p:cNvSpPr txBox="1"/>
          <p:nvPr/>
        </p:nvSpPr>
        <p:spPr>
          <a:xfrm>
            <a:off x="3218158" y="577502"/>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7" name="Textfeld 16"/>
          <p:cNvSpPr txBox="1"/>
          <p:nvPr/>
        </p:nvSpPr>
        <p:spPr>
          <a:xfrm>
            <a:off x="8977277" y="569489"/>
            <a:ext cx="2167605" cy="369332"/>
          </a:xfrm>
          <a:prstGeom prst="rect">
            <a:avLst/>
          </a:prstGeom>
          <a:noFill/>
        </p:spPr>
        <p:txBody>
          <a:bodyPr wrap="square" rtlCol="0">
            <a:spAutoFit/>
          </a:bodyPr>
          <a:lstStyle/>
          <a:p>
            <a:pPr algn="ctr"/>
            <a:r>
              <a:rPr lang="de-DE" b="1" dirty="0" smtClean="0"/>
              <a:t>Persistenz</a:t>
            </a:r>
            <a:endParaRPr lang="de-DE" b="1" dirty="0"/>
          </a:p>
        </p:txBody>
      </p:sp>
      <p:sp>
        <p:nvSpPr>
          <p:cNvPr id="18" name="Textfeld 17"/>
          <p:cNvSpPr txBox="1"/>
          <p:nvPr/>
        </p:nvSpPr>
        <p:spPr>
          <a:xfrm>
            <a:off x="334963" y="3947414"/>
            <a:ext cx="1983235" cy="307777"/>
          </a:xfrm>
          <a:prstGeom prst="rect">
            <a:avLst/>
          </a:prstGeom>
          <a:noFill/>
        </p:spPr>
        <p:txBody>
          <a:bodyPr wrap="none" rtlCol="0">
            <a:spAutoFit/>
          </a:bodyPr>
          <a:lstStyle/>
          <a:p>
            <a:r>
              <a:rPr lang="de-DE" sz="1400" dirty="0" smtClean="0"/>
              <a:t>Schlüssel: Speicherinhalt</a:t>
            </a:r>
            <a:endParaRPr lang="de-DE" sz="1400" dirty="0"/>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58" y="2960688"/>
            <a:ext cx="996206" cy="996206"/>
          </a:xfrm>
          <a:prstGeom prst="rect">
            <a:avLst/>
          </a:prstGeom>
        </p:spPr>
      </p:pic>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158" y="2960688"/>
            <a:ext cx="996206" cy="996206"/>
          </a:xfrm>
          <a:prstGeom prst="rect">
            <a:avLst/>
          </a:prstGeom>
        </p:spPr>
      </p:pic>
      <p:sp>
        <p:nvSpPr>
          <p:cNvPr id="21" name="Textfeld 20"/>
          <p:cNvSpPr txBox="1"/>
          <p:nvPr/>
        </p:nvSpPr>
        <p:spPr>
          <a:xfrm>
            <a:off x="3218158" y="3947414"/>
            <a:ext cx="2058577" cy="307777"/>
          </a:xfrm>
          <a:prstGeom prst="rect">
            <a:avLst/>
          </a:prstGeom>
          <a:noFill/>
        </p:spPr>
        <p:txBody>
          <a:bodyPr wrap="none" rtlCol="0">
            <a:spAutoFit/>
          </a:bodyPr>
          <a:lstStyle/>
          <a:p>
            <a:r>
              <a:rPr lang="de-DE" sz="1400" dirty="0" smtClean="0"/>
              <a:t>Schlüssel | Speicherinhalt</a:t>
            </a:r>
            <a:endParaRPr lang="de-DE" sz="1400" dirty="0"/>
          </a:p>
        </p:txBody>
      </p:sp>
      <p:graphicFrame>
        <p:nvGraphicFramePr>
          <p:cNvPr id="22" name="Tabelle 21"/>
          <p:cNvGraphicFramePr>
            <a:graphicFrameLocks noGrp="1"/>
          </p:cNvGraphicFramePr>
          <p:nvPr>
            <p:extLst>
              <p:ext uri="{D42A27DB-BD31-4B8C-83A1-F6EECF244321}">
                <p14:modId xmlns:p14="http://schemas.microsoft.com/office/powerpoint/2010/main" val="1866647112"/>
              </p:ext>
            </p:extLst>
          </p:nvPr>
        </p:nvGraphicFramePr>
        <p:xfrm>
          <a:off x="3218157" y="4492308"/>
          <a:ext cx="2155948" cy="1354844"/>
        </p:xfrm>
        <a:graphic>
          <a:graphicData uri="http://schemas.openxmlformats.org/drawingml/2006/table">
            <a:tbl>
              <a:tblPr firstRow="1" bandRow="1">
                <a:tableStyleId>{5940675A-B579-460E-94D1-54222C63F5DA}</a:tableStyleId>
              </a:tblPr>
              <a:tblGrid>
                <a:gridCol w="1016959">
                  <a:extLst>
                    <a:ext uri="{9D8B030D-6E8A-4147-A177-3AD203B41FA5}">
                      <a16:colId xmlns:a16="http://schemas.microsoft.com/office/drawing/2014/main" xmlns="" val="20000"/>
                    </a:ext>
                  </a:extLst>
                </a:gridCol>
                <a:gridCol w="1138989">
                  <a:extLst>
                    <a:ext uri="{9D8B030D-6E8A-4147-A177-3AD203B41FA5}">
                      <a16:colId xmlns:a16="http://schemas.microsoft.com/office/drawing/2014/main" xmlns="" val="20001"/>
                    </a:ext>
                  </a:extLst>
                </a:gridCol>
              </a:tblGrid>
              <a:tr h="338711">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338711">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38711">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38711">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pic>
        <p:nvPicPr>
          <p:cNvPr id="23" name="Grafik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718" y="2960688"/>
            <a:ext cx="996206" cy="996206"/>
          </a:xfrm>
          <a:prstGeom prst="rect">
            <a:avLst/>
          </a:prstGeom>
        </p:spPr>
      </p:pic>
      <p:sp>
        <p:nvSpPr>
          <p:cNvPr id="24" name="Textfeld 23"/>
          <p:cNvSpPr txBox="1"/>
          <p:nvPr/>
        </p:nvSpPr>
        <p:spPr>
          <a:xfrm>
            <a:off x="6097718" y="3947414"/>
            <a:ext cx="1739002" cy="954107"/>
          </a:xfrm>
          <a:prstGeom prst="rect">
            <a:avLst/>
          </a:prstGeom>
          <a:noFill/>
        </p:spPr>
        <p:txBody>
          <a:bodyPr wrap="none" rtlCol="0">
            <a:spAutoFit/>
          </a:bodyPr>
          <a:lstStyle/>
          <a:p>
            <a:r>
              <a:rPr lang="de-DE" sz="1400" dirty="0" smtClean="0"/>
              <a:t>Ergänzung UUID</a:t>
            </a:r>
          </a:p>
          <a:p>
            <a:r>
              <a:rPr lang="de-DE" sz="1400" dirty="0" smtClean="0"/>
              <a:t>Ergänzung Eltern leer</a:t>
            </a:r>
          </a:p>
          <a:p>
            <a:r>
              <a:rPr lang="de-DE" sz="1400" dirty="0" smtClean="0"/>
              <a:t>Ergänzung Kind leer</a:t>
            </a:r>
          </a:p>
          <a:p>
            <a:endParaRPr lang="de-DE" sz="1400" dirty="0"/>
          </a:p>
        </p:txBody>
      </p:sp>
      <p:graphicFrame>
        <p:nvGraphicFramePr>
          <p:cNvPr id="25" name="Tabelle 24"/>
          <p:cNvGraphicFramePr>
            <a:graphicFrameLocks noGrp="1"/>
          </p:cNvGraphicFramePr>
          <p:nvPr>
            <p:extLst>
              <p:ext uri="{D42A27DB-BD31-4B8C-83A1-F6EECF244321}">
                <p14:modId xmlns:p14="http://schemas.microsoft.com/office/powerpoint/2010/main" val="248432134"/>
              </p:ext>
            </p:extLst>
          </p:nvPr>
        </p:nvGraphicFramePr>
        <p:xfrm>
          <a:off x="6109374" y="4758731"/>
          <a:ext cx="5035507" cy="1354844"/>
        </p:xfrm>
        <a:graphic>
          <a:graphicData uri="http://schemas.openxmlformats.org/drawingml/2006/table">
            <a:tbl>
              <a:tblPr firstRow="1" bandRow="1">
                <a:tableStyleId>{5940675A-B579-460E-94D1-54222C63F5DA}</a:tableStyleId>
              </a:tblPr>
              <a:tblGrid>
                <a:gridCol w="771236">
                  <a:extLst>
                    <a:ext uri="{9D8B030D-6E8A-4147-A177-3AD203B41FA5}">
                      <a16:colId xmlns:a16="http://schemas.microsoft.com/office/drawing/2014/main" xmlns="" val="20000"/>
                    </a:ext>
                  </a:extLst>
                </a:gridCol>
                <a:gridCol w="1089608">
                  <a:extLst>
                    <a:ext uri="{9D8B030D-6E8A-4147-A177-3AD203B41FA5}">
                      <a16:colId xmlns:a16="http://schemas.microsoft.com/office/drawing/2014/main" xmlns="" val="20001"/>
                    </a:ext>
                  </a:extLst>
                </a:gridCol>
                <a:gridCol w="1600784">
                  <a:extLst>
                    <a:ext uri="{9D8B030D-6E8A-4147-A177-3AD203B41FA5}">
                      <a16:colId xmlns:a16="http://schemas.microsoft.com/office/drawing/2014/main" xmlns="" val="20002"/>
                    </a:ext>
                  </a:extLst>
                </a:gridCol>
                <a:gridCol w="847473">
                  <a:extLst>
                    <a:ext uri="{9D8B030D-6E8A-4147-A177-3AD203B41FA5}">
                      <a16:colId xmlns:a16="http://schemas.microsoft.com/office/drawing/2014/main" xmlns="" val="20003"/>
                    </a:ext>
                  </a:extLst>
                </a:gridCol>
                <a:gridCol w="726406">
                  <a:extLst>
                    <a:ext uri="{9D8B030D-6E8A-4147-A177-3AD203B41FA5}">
                      <a16:colId xmlns:a16="http://schemas.microsoft.com/office/drawing/2014/main" xmlns="" val="20004"/>
                    </a:ext>
                  </a:extLst>
                </a:gridCol>
              </a:tblGrid>
              <a:tr h="338711">
                <a:tc>
                  <a:txBody>
                    <a:bodyPr/>
                    <a:lstStyle/>
                    <a:p>
                      <a:r>
                        <a:rPr lang="de-DE" sz="1200" dirty="0" smtClean="0"/>
                        <a:t>UUID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Eltern</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Kind</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338711">
                <a:tc>
                  <a:txBody>
                    <a:bodyPr/>
                    <a:lstStyle/>
                    <a:p>
                      <a:r>
                        <a:rPr lang="de-DE" sz="1200" dirty="0" smtClean="0"/>
                        <a:t>XY1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338711">
                <a:tc>
                  <a:txBody>
                    <a:bodyPr/>
                    <a:lstStyle/>
                    <a:p>
                      <a:r>
                        <a:rPr lang="de-DE" sz="1200" dirty="0" smtClean="0"/>
                        <a:t>XY2</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338711">
                <a:tc>
                  <a:txBody>
                    <a:bodyPr/>
                    <a:lstStyle/>
                    <a:p>
                      <a:r>
                        <a:rPr lang="de-DE" sz="1200" dirty="0" smtClean="0"/>
                        <a:t>XY3</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4277" y="2960688"/>
            <a:ext cx="996206" cy="996206"/>
          </a:xfrm>
          <a:prstGeom prst="rect">
            <a:avLst/>
          </a:prstGeom>
        </p:spPr>
      </p:pic>
      <p:sp>
        <p:nvSpPr>
          <p:cNvPr id="27" name="Textfeld 26"/>
          <p:cNvSpPr txBox="1"/>
          <p:nvPr/>
        </p:nvSpPr>
        <p:spPr>
          <a:xfrm>
            <a:off x="9014277" y="3947414"/>
            <a:ext cx="1415196" cy="738664"/>
          </a:xfrm>
          <a:prstGeom prst="rect">
            <a:avLst/>
          </a:prstGeom>
          <a:noFill/>
        </p:spPr>
        <p:txBody>
          <a:bodyPr wrap="none" rtlCol="0">
            <a:spAutoFit/>
          </a:bodyPr>
          <a:lstStyle/>
          <a:p>
            <a:r>
              <a:rPr lang="de-DE" sz="1400" dirty="0" smtClean="0">
                <a:solidFill>
                  <a:srgbClr val="00B050"/>
                </a:solidFill>
              </a:rPr>
              <a:t>Ergänzung Eltern</a:t>
            </a:r>
          </a:p>
          <a:p>
            <a:r>
              <a:rPr lang="de-DE" sz="1400" dirty="0" smtClean="0">
                <a:solidFill>
                  <a:srgbClr val="00B050"/>
                </a:solidFill>
              </a:rPr>
              <a:t>Ergänzung Kind</a:t>
            </a:r>
          </a:p>
          <a:p>
            <a:endParaRPr lang="de-DE" sz="1400" dirty="0"/>
          </a:p>
        </p:txBody>
      </p:sp>
      <p:sp>
        <p:nvSpPr>
          <p:cNvPr id="28" name="Textfeld 27"/>
          <p:cNvSpPr txBox="1"/>
          <p:nvPr/>
        </p:nvSpPr>
        <p:spPr>
          <a:xfrm>
            <a:off x="346858" y="4501412"/>
            <a:ext cx="1609095" cy="1015663"/>
          </a:xfrm>
          <a:prstGeom prst="rect">
            <a:avLst/>
          </a:prstGeom>
          <a:noFill/>
        </p:spPr>
        <p:txBody>
          <a:bodyPr wrap="none" rtlCol="0">
            <a:spAutoFit/>
          </a:bodyPr>
          <a:lstStyle/>
          <a:p>
            <a:r>
              <a:rPr lang="de-DE" sz="1200" dirty="0" smtClean="0"/>
              <a:t>{</a:t>
            </a:r>
          </a:p>
          <a:p>
            <a:r>
              <a:rPr lang="de-DE" sz="1200" dirty="0" smtClean="0"/>
              <a:t>„ID“: 1,</a:t>
            </a:r>
          </a:p>
          <a:p>
            <a:r>
              <a:rPr lang="de-DE" sz="1200" dirty="0" smtClean="0"/>
              <a:t>„Text“: „</a:t>
            </a:r>
            <a:r>
              <a:rPr lang="de-DE" sz="1200" dirty="0" err="1" smtClean="0"/>
              <a:t>shdjshdjshdjs</a:t>
            </a:r>
            <a:r>
              <a:rPr lang="de-DE" sz="1200" dirty="0" smtClean="0"/>
              <a:t>“</a:t>
            </a:r>
          </a:p>
          <a:p>
            <a:r>
              <a:rPr lang="de-DE" sz="1200" dirty="0" smtClean="0"/>
              <a:t>„Auftraggeber“: 31001</a:t>
            </a:r>
          </a:p>
          <a:p>
            <a:r>
              <a:rPr lang="de-DE" sz="1200" dirty="0"/>
              <a:t>}</a:t>
            </a:r>
          </a:p>
        </p:txBody>
      </p:sp>
    </p:spTree>
    <p:extLst>
      <p:ext uri="{BB962C8B-B14F-4D97-AF65-F5344CB8AC3E}">
        <p14:creationId xmlns:p14="http://schemas.microsoft.com/office/powerpoint/2010/main" val="173431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44662"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44662"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344663" y="564314"/>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0" name="Textfeld 9"/>
          <p:cNvSpPr txBox="1"/>
          <p:nvPr/>
        </p:nvSpPr>
        <p:spPr>
          <a:xfrm>
            <a:off x="334963" y="1171775"/>
            <a:ext cx="2187002" cy="1569660"/>
          </a:xfrm>
          <a:prstGeom prst="rect">
            <a:avLst/>
          </a:prstGeom>
          <a:noFill/>
        </p:spPr>
        <p:txBody>
          <a:bodyPr wrap="square" rtlCol="0">
            <a:spAutoFit/>
          </a:bodyPr>
          <a:lstStyle/>
          <a:p>
            <a:pPr marL="285750" indent="-285750">
              <a:buFontTx/>
              <a:buChar char="-"/>
            </a:pPr>
            <a:r>
              <a:rPr lang="de-DE" sz="1600" dirty="0" smtClean="0"/>
              <a:t>Stellt alle Methoden für den Request vom Sender an den Empfänger und den Transport der Daten zur Verfügung.</a:t>
            </a:r>
            <a:endParaRPr lang="de-DE" sz="1600" dirty="0"/>
          </a:p>
        </p:txBody>
      </p:sp>
      <p:sp>
        <p:nvSpPr>
          <p:cNvPr id="12" name="Rechteck 11"/>
          <p:cNvSpPr/>
          <p:nvPr/>
        </p:nvSpPr>
        <p:spPr>
          <a:xfrm>
            <a:off x="9692039" y="564314"/>
            <a:ext cx="2167605" cy="2685299"/>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9692039"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4" name="Textfeld 13"/>
          <p:cNvSpPr txBox="1"/>
          <p:nvPr/>
        </p:nvSpPr>
        <p:spPr>
          <a:xfrm>
            <a:off x="9692040" y="564314"/>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sp>
        <p:nvSpPr>
          <p:cNvPr id="15" name="Textfeld 14"/>
          <p:cNvSpPr txBox="1"/>
          <p:nvPr/>
        </p:nvSpPr>
        <p:spPr>
          <a:xfrm>
            <a:off x="9682340" y="1171775"/>
            <a:ext cx="2187002" cy="584775"/>
          </a:xfrm>
          <a:prstGeom prst="rect">
            <a:avLst/>
          </a:prstGeom>
          <a:noFill/>
        </p:spPr>
        <p:txBody>
          <a:bodyPr wrap="square" rtlCol="0">
            <a:spAutoFit/>
          </a:bodyPr>
          <a:lstStyle/>
          <a:p>
            <a:pPr marL="285750" indent="-285750">
              <a:buFontTx/>
              <a:buChar char="-"/>
            </a:pPr>
            <a:r>
              <a:rPr lang="de-DE" sz="1600" dirty="0" smtClean="0"/>
              <a:t>Verwaltet den Speicher</a:t>
            </a:r>
            <a:endParaRPr lang="de-DE" sz="1600" dirty="0"/>
          </a:p>
        </p:txBody>
      </p:sp>
      <p:sp>
        <p:nvSpPr>
          <p:cNvPr id="17" name="Rechteck 16"/>
          <p:cNvSpPr/>
          <p:nvPr/>
        </p:nvSpPr>
        <p:spPr>
          <a:xfrm>
            <a:off x="4646797"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646797"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9" name="Textfeld 18"/>
          <p:cNvSpPr txBox="1"/>
          <p:nvPr/>
        </p:nvSpPr>
        <p:spPr>
          <a:xfrm>
            <a:off x="4637098" y="564314"/>
            <a:ext cx="2187002" cy="523220"/>
          </a:xfrm>
          <a:prstGeom prst="rect">
            <a:avLst/>
          </a:prstGeom>
          <a:noFill/>
        </p:spPr>
        <p:txBody>
          <a:bodyPr wrap="square" rtlCol="0">
            <a:spAutoFit/>
          </a:bodyPr>
          <a:lstStyle/>
          <a:p>
            <a:pPr algn="ctr"/>
            <a:r>
              <a:rPr lang="de-DE" sz="2800" b="1" dirty="0" smtClean="0">
                <a:solidFill>
                  <a:srgbClr val="0070C0"/>
                </a:solidFill>
              </a:rPr>
              <a:t>Service-Logik</a:t>
            </a:r>
            <a:endParaRPr lang="de-DE" sz="2800" b="1" dirty="0">
              <a:solidFill>
                <a:srgbClr val="0070C0"/>
              </a:solidFill>
            </a:endParaRPr>
          </a:p>
        </p:txBody>
      </p:sp>
      <p:sp>
        <p:nvSpPr>
          <p:cNvPr id="20" name="Textfeld 19"/>
          <p:cNvSpPr txBox="1"/>
          <p:nvPr/>
        </p:nvSpPr>
        <p:spPr>
          <a:xfrm>
            <a:off x="4637098" y="1171775"/>
            <a:ext cx="2187002" cy="2062103"/>
          </a:xfrm>
          <a:prstGeom prst="rect">
            <a:avLst/>
          </a:prstGeom>
          <a:noFill/>
        </p:spPr>
        <p:txBody>
          <a:bodyPr wrap="square" rtlCol="0">
            <a:spAutoFit/>
          </a:bodyPr>
          <a:lstStyle/>
          <a:p>
            <a:pPr marL="285750" indent="-285750">
              <a:buFontTx/>
              <a:buChar char="-"/>
            </a:pPr>
            <a:r>
              <a:rPr lang="de-DE" sz="1600" dirty="0" smtClean="0"/>
              <a:t>Ist das „Gehirn“ zwischen Request-Sender und Persistenz</a:t>
            </a:r>
          </a:p>
          <a:p>
            <a:pPr marL="285750" indent="-285750">
              <a:buFontTx/>
              <a:buChar char="-"/>
            </a:pPr>
            <a:r>
              <a:rPr lang="de-DE" sz="1600" dirty="0" smtClean="0"/>
              <a:t>Steuert die Umsetzung der </a:t>
            </a:r>
            <a:r>
              <a:rPr lang="de-DE" sz="1600" dirty="0" err="1" smtClean="0"/>
              <a:t>Requests</a:t>
            </a:r>
            <a:r>
              <a:rPr lang="de-DE" sz="1600" dirty="0" smtClean="0"/>
              <a:t> in der Persistenz.</a:t>
            </a:r>
            <a:endParaRPr lang="de-DE" sz="1600"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662" y="3451133"/>
            <a:ext cx="996206" cy="996206"/>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2039" y="3446788"/>
            <a:ext cx="996206" cy="996206"/>
          </a:xfrm>
          <a:prstGeom prst="rect">
            <a:avLst/>
          </a:prstGeom>
        </p:spPr>
      </p:pic>
      <p:sp>
        <p:nvSpPr>
          <p:cNvPr id="25" name="Textfeld 24"/>
          <p:cNvSpPr txBox="1"/>
          <p:nvPr/>
        </p:nvSpPr>
        <p:spPr>
          <a:xfrm>
            <a:off x="1230329" y="3446788"/>
            <a:ext cx="1291636" cy="584775"/>
          </a:xfrm>
          <a:prstGeom prst="rect">
            <a:avLst/>
          </a:prstGeom>
          <a:noFill/>
        </p:spPr>
        <p:txBody>
          <a:bodyPr wrap="none" rtlCol="0">
            <a:spAutoFit/>
          </a:bodyPr>
          <a:lstStyle/>
          <a:p>
            <a:r>
              <a:rPr lang="de-DE" sz="1600" dirty="0" smtClean="0"/>
              <a:t>Dateiformat: </a:t>
            </a:r>
          </a:p>
          <a:p>
            <a:r>
              <a:rPr lang="de-DE" sz="1600" dirty="0" err="1" smtClean="0"/>
              <a:t>Dictionary</a:t>
            </a:r>
            <a:endParaRPr lang="de-DE" sz="1600" dirty="0"/>
          </a:p>
        </p:txBody>
      </p:sp>
      <p:sp>
        <p:nvSpPr>
          <p:cNvPr id="26" name="Textfeld 25"/>
          <p:cNvSpPr txBox="1"/>
          <p:nvPr/>
        </p:nvSpPr>
        <p:spPr>
          <a:xfrm>
            <a:off x="10577706" y="3446788"/>
            <a:ext cx="1291636" cy="584775"/>
          </a:xfrm>
          <a:prstGeom prst="rect">
            <a:avLst/>
          </a:prstGeom>
          <a:noFill/>
        </p:spPr>
        <p:txBody>
          <a:bodyPr wrap="none" rtlCol="0">
            <a:spAutoFit/>
          </a:bodyPr>
          <a:lstStyle/>
          <a:p>
            <a:r>
              <a:rPr lang="de-DE" sz="1600" dirty="0" smtClean="0"/>
              <a:t>Dateiformat: </a:t>
            </a:r>
          </a:p>
          <a:p>
            <a:r>
              <a:rPr lang="de-DE" sz="1600" dirty="0" smtClean="0"/>
              <a:t>Tabelle</a:t>
            </a:r>
            <a:endParaRPr lang="de-DE" sz="1600" dirty="0"/>
          </a:p>
        </p:txBody>
      </p:sp>
      <p:sp>
        <p:nvSpPr>
          <p:cNvPr id="27" name="Textfeld 26"/>
          <p:cNvSpPr txBox="1"/>
          <p:nvPr/>
        </p:nvSpPr>
        <p:spPr>
          <a:xfrm>
            <a:off x="5522766" y="3446787"/>
            <a:ext cx="1291636" cy="1077218"/>
          </a:xfrm>
          <a:prstGeom prst="rect">
            <a:avLst/>
          </a:prstGeom>
          <a:noFill/>
        </p:spPr>
        <p:txBody>
          <a:bodyPr wrap="square" rtlCol="0">
            <a:spAutoFit/>
          </a:bodyPr>
          <a:lstStyle/>
          <a:p>
            <a:r>
              <a:rPr lang="de-DE" sz="1600" dirty="0" smtClean="0"/>
              <a:t>Dateiformat: </a:t>
            </a:r>
          </a:p>
          <a:p>
            <a:r>
              <a:rPr lang="de-DE" sz="1600" dirty="0" smtClean="0"/>
              <a:t>flexibel, abhängig von Einsatz</a:t>
            </a:r>
            <a:endParaRPr lang="de-DE" sz="1600" dirty="0"/>
          </a:p>
        </p:txBody>
      </p:sp>
    </p:spTree>
    <p:extLst>
      <p:ext uri="{BB962C8B-B14F-4D97-AF65-F5344CB8AC3E}">
        <p14:creationId xmlns:p14="http://schemas.microsoft.com/office/powerpoint/2010/main" val="254095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4963" y="1196975"/>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92357" y="1196975"/>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8" name="Textfeld 7"/>
          <p:cNvSpPr txBox="1"/>
          <p:nvPr/>
        </p:nvSpPr>
        <p:spPr>
          <a:xfrm>
            <a:off x="9692357" y="1196975"/>
            <a:ext cx="2167604" cy="584775"/>
          </a:xfrm>
          <a:prstGeom prst="rect">
            <a:avLst/>
          </a:prstGeom>
          <a:noFill/>
        </p:spPr>
        <p:txBody>
          <a:bodyPr wrap="square" rtlCol="0">
            <a:spAutoFit/>
          </a:bodyPr>
          <a:lstStyle/>
          <a:p>
            <a:pPr algn="ctr"/>
            <a:r>
              <a:rPr lang="de-DE" sz="3200" b="1" dirty="0" smtClean="0">
                <a:solidFill>
                  <a:srgbClr val="0070C0"/>
                </a:solidFill>
              </a:rPr>
              <a:t>Empfänger</a:t>
            </a:r>
            <a:endParaRPr lang="de-DE" sz="3200" b="1" dirty="0">
              <a:solidFill>
                <a:srgbClr val="0070C0"/>
              </a:solidFill>
            </a:endParaRPr>
          </a:p>
        </p:txBody>
      </p:sp>
      <p:sp>
        <p:nvSpPr>
          <p:cNvPr id="9" name="Textfeld 8"/>
          <p:cNvSpPr txBox="1"/>
          <p:nvPr/>
        </p:nvSpPr>
        <p:spPr>
          <a:xfrm>
            <a:off x="334962" y="1196974"/>
            <a:ext cx="2167604" cy="584775"/>
          </a:xfrm>
          <a:prstGeom prst="rect">
            <a:avLst/>
          </a:prstGeom>
          <a:noFill/>
        </p:spPr>
        <p:txBody>
          <a:bodyPr wrap="square" rtlCol="0">
            <a:spAutoFit/>
          </a:bodyPr>
          <a:lstStyle/>
          <a:p>
            <a:pPr algn="ctr"/>
            <a:r>
              <a:rPr lang="de-DE" sz="3200" b="1" dirty="0" smtClean="0"/>
              <a:t>Sender</a:t>
            </a:r>
            <a:endParaRPr lang="de-DE" sz="3200" b="1" dirty="0"/>
          </a:p>
        </p:txBody>
      </p:sp>
      <p:cxnSp>
        <p:nvCxnSpPr>
          <p:cNvPr id="11" name="Gerade Verbindung mit Pfeil 10"/>
          <p:cNvCxnSpPr/>
          <p:nvPr/>
        </p:nvCxnSpPr>
        <p:spPr>
          <a:xfrm>
            <a:off x="2590800" y="1781749"/>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p:nvPr/>
        </p:nvCxnSpPr>
        <p:spPr>
          <a:xfrm>
            <a:off x="2590800" y="2445427"/>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2664542" y="2960688"/>
            <a:ext cx="6912595"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p:nvPr/>
        </p:nvCxnSpPr>
        <p:spPr>
          <a:xfrm flipH="1">
            <a:off x="2590800" y="1598921"/>
            <a:ext cx="6912595" cy="0"/>
          </a:xfrm>
          <a:prstGeom prst="straightConnector1">
            <a:avLst/>
          </a:prstGeom>
          <a:ln w="381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5513816" y="1196975"/>
            <a:ext cx="1640962" cy="461665"/>
          </a:xfrm>
          <a:prstGeom prst="rect">
            <a:avLst/>
          </a:prstGeom>
          <a:noFill/>
        </p:spPr>
        <p:txBody>
          <a:bodyPr wrap="none" rtlCol="0">
            <a:spAutoFit/>
          </a:bodyPr>
          <a:lstStyle/>
          <a:p>
            <a:r>
              <a:rPr lang="de-DE" sz="2400" b="1" dirty="0" smtClean="0"/>
              <a:t>Datenkanal</a:t>
            </a:r>
            <a:endParaRPr lang="de-DE" sz="2400" b="1" dirty="0"/>
          </a:p>
        </p:txBody>
      </p:sp>
      <p:sp>
        <p:nvSpPr>
          <p:cNvPr id="17" name="Textfeld 16"/>
          <p:cNvSpPr txBox="1"/>
          <p:nvPr/>
        </p:nvSpPr>
        <p:spPr>
          <a:xfrm>
            <a:off x="4176250" y="1993467"/>
            <a:ext cx="4247317" cy="461665"/>
          </a:xfrm>
          <a:prstGeom prst="rect">
            <a:avLst/>
          </a:prstGeom>
          <a:noFill/>
        </p:spPr>
        <p:txBody>
          <a:bodyPr wrap="none" rtlCol="0">
            <a:spAutoFit/>
          </a:bodyPr>
          <a:lstStyle/>
          <a:p>
            <a:r>
              <a:rPr lang="de-DE" sz="2400" b="1" dirty="0" smtClean="0"/>
              <a:t>Steuerungs-/Managementkanal</a:t>
            </a:r>
            <a:endParaRPr lang="de-DE" sz="2400" b="1" dirty="0"/>
          </a:p>
        </p:txBody>
      </p:sp>
      <p:sp>
        <p:nvSpPr>
          <p:cNvPr id="18" name="Textfeld 17"/>
          <p:cNvSpPr txBox="1"/>
          <p:nvPr/>
        </p:nvSpPr>
        <p:spPr>
          <a:xfrm>
            <a:off x="5272950" y="2960688"/>
            <a:ext cx="2313069" cy="461665"/>
          </a:xfrm>
          <a:prstGeom prst="rect">
            <a:avLst/>
          </a:prstGeom>
          <a:noFill/>
        </p:spPr>
        <p:txBody>
          <a:bodyPr wrap="none" rtlCol="0">
            <a:spAutoFit/>
          </a:bodyPr>
          <a:lstStyle/>
          <a:p>
            <a:r>
              <a:rPr lang="de-DE" sz="2400" b="1" dirty="0" err="1" smtClean="0">
                <a:solidFill>
                  <a:srgbClr val="0070C0"/>
                </a:solidFill>
              </a:rPr>
              <a:t>Monitoringkanal</a:t>
            </a:r>
            <a:endParaRPr lang="de-DE" sz="2400" b="1" dirty="0">
              <a:solidFill>
                <a:srgbClr val="0070C0"/>
              </a:solidFill>
            </a:endParaRPr>
          </a:p>
        </p:txBody>
      </p:sp>
      <p:sp>
        <p:nvSpPr>
          <p:cNvPr id="19" name="Textfeld 18"/>
          <p:cNvSpPr txBox="1"/>
          <p:nvPr/>
        </p:nvSpPr>
        <p:spPr>
          <a:xfrm>
            <a:off x="332762" y="4011910"/>
            <a:ext cx="9483815" cy="400110"/>
          </a:xfrm>
          <a:prstGeom prst="rect">
            <a:avLst/>
          </a:prstGeom>
          <a:noFill/>
        </p:spPr>
        <p:txBody>
          <a:bodyPr wrap="none" rtlCol="0">
            <a:spAutoFit/>
          </a:bodyPr>
          <a:lstStyle/>
          <a:p>
            <a:r>
              <a:rPr lang="de-DE" sz="2000" b="1" dirty="0" smtClean="0"/>
              <a:t>Datenkanal: </a:t>
            </a:r>
            <a:r>
              <a:rPr lang="de-DE" sz="2000" dirty="0" smtClean="0"/>
              <a:t>Über diesen Kanal wird die Payload versendet, also der Inhalt der Ressource.</a:t>
            </a:r>
            <a:endParaRPr lang="de-DE" sz="2000" b="1" dirty="0"/>
          </a:p>
        </p:txBody>
      </p:sp>
      <p:sp>
        <p:nvSpPr>
          <p:cNvPr id="20" name="Textfeld 19"/>
          <p:cNvSpPr txBox="1"/>
          <p:nvPr/>
        </p:nvSpPr>
        <p:spPr>
          <a:xfrm>
            <a:off x="351473" y="4875282"/>
            <a:ext cx="2255489" cy="707886"/>
          </a:xfrm>
          <a:prstGeom prst="rect">
            <a:avLst/>
          </a:prstGeom>
          <a:noFill/>
        </p:spPr>
        <p:txBody>
          <a:bodyPr wrap="none" rtlCol="0">
            <a:spAutoFit/>
          </a:bodyPr>
          <a:lstStyle/>
          <a:p>
            <a:r>
              <a:rPr lang="de-DE" sz="2000" b="1" dirty="0" smtClean="0"/>
              <a:t>Steuerungs-/</a:t>
            </a:r>
          </a:p>
          <a:p>
            <a:r>
              <a:rPr lang="de-DE" sz="2000" b="1" dirty="0" smtClean="0"/>
              <a:t>Managementkanal:</a:t>
            </a:r>
            <a:endParaRPr lang="de-DE" sz="2000" b="1" dirty="0"/>
          </a:p>
        </p:txBody>
      </p:sp>
      <p:sp>
        <p:nvSpPr>
          <p:cNvPr id="21" name="Textfeld 20"/>
          <p:cNvSpPr txBox="1"/>
          <p:nvPr/>
        </p:nvSpPr>
        <p:spPr>
          <a:xfrm>
            <a:off x="351473" y="5845911"/>
            <a:ext cx="10025950" cy="400110"/>
          </a:xfrm>
          <a:prstGeom prst="rect">
            <a:avLst/>
          </a:prstGeom>
          <a:noFill/>
        </p:spPr>
        <p:txBody>
          <a:bodyPr wrap="none" rtlCol="0">
            <a:spAutoFit/>
          </a:bodyPr>
          <a:lstStyle/>
          <a:p>
            <a:r>
              <a:rPr lang="de-DE" sz="2000" b="1" dirty="0" err="1" smtClean="0">
                <a:solidFill>
                  <a:srgbClr val="0070C0"/>
                </a:solidFill>
              </a:rPr>
              <a:t>Monitoringkanal</a:t>
            </a:r>
            <a:r>
              <a:rPr lang="de-DE" sz="2000" b="1" dirty="0" smtClean="0">
                <a:solidFill>
                  <a:srgbClr val="0070C0"/>
                </a:solidFill>
              </a:rPr>
              <a:t>: </a:t>
            </a:r>
            <a:r>
              <a:rPr lang="de-DE" sz="2000" dirty="0" smtClean="0">
                <a:solidFill>
                  <a:srgbClr val="0070C0"/>
                </a:solidFill>
              </a:rPr>
              <a:t>Über diesen Kanal teilt der Empfänger mit, wie er die Daten verarbeitet hat.</a:t>
            </a:r>
            <a:r>
              <a:rPr lang="de-DE" sz="2000" b="1" dirty="0" smtClean="0">
                <a:solidFill>
                  <a:srgbClr val="0070C0"/>
                </a:solidFill>
              </a:rPr>
              <a:t> </a:t>
            </a:r>
            <a:endParaRPr lang="de-DE" sz="2000" b="1" dirty="0">
              <a:solidFill>
                <a:srgbClr val="0070C0"/>
              </a:solidFill>
            </a:endParaRPr>
          </a:p>
        </p:txBody>
      </p:sp>
      <p:sp>
        <p:nvSpPr>
          <p:cNvPr id="22" name="Textfeld 21"/>
          <p:cNvSpPr txBox="1"/>
          <p:nvPr/>
        </p:nvSpPr>
        <p:spPr>
          <a:xfrm>
            <a:off x="2795296" y="4881702"/>
            <a:ext cx="7021281" cy="707886"/>
          </a:xfrm>
          <a:prstGeom prst="rect">
            <a:avLst/>
          </a:prstGeom>
          <a:noFill/>
        </p:spPr>
        <p:txBody>
          <a:bodyPr wrap="none" rtlCol="0">
            <a:spAutoFit/>
          </a:bodyPr>
          <a:lstStyle/>
          <a:p>
            <a:r>
              <a:rPr lang="de-DE" sz="2000" dirty="0"/>
              <a:t>Über diesen Kanal </a:t>
            </a:r>
            <a:r>
              <a:rPr lang="de-DE" sz="2000" dirty="0" smtClean="0"/>
              <a:t>teilt der Sender dem Empfänger mit, wie er die</a:t>
            </a:r>
          </a:p>
          <a:p>
            <a:r>
              <a:rPr lang="de-DE" sz="2000" dirty="0" smtClean="0"/>
              <a:t>Daten verarbeiten soll.</a:t>
            </a:r>
            <a:endParaRPr lang="de-DE" sz="2000" dirty="0"/>
          </a:p>
        </p:txBody>
      </p:sp>
    </p:spTree>
    <p:extLst>
      <p:ext uri="{BB962C8B-B14F-4D97-AF65-F5344CB8AC3E}">
        <p14:creationId xmlns:p14="http://schemas.microsoft.com/office/powerpoint/2010/main" val="281434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uppieren 41"/>
          <p:cNvGrpSpPr/>
          <p:nvPr/>
        </p:nvGrpSpPr>
        <p:grpSpPr>
          <a:xfrm>
            <a:off x="3636222" y="5571058"/>
            <a:ext cx="826060" cy="990438"/>
            <a:chOff x="230015" y="2052796"/>
            <a:chExt cx="826060" cy="990438"/>
          </a:xfrm>
        </p:grpSpPr>
        <p:pic>
          <p:nvPicPr>
            <p:cNvPr id="28" name="Grafik 27"/>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32" name="Textfeld 31"/>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47" name="Gruppieren 46"/>
          <p:cNvGrpSpPr/>
          <p:nvPr/>
        </p:nvGrpSpPr>
        <p:grpSpPr>
          <a:xfrm>
            <a:off x="10850446" y="2052797"/>
            <a:ext cx="976486" cy="990435"/>
            <a:chOff x="10850446" y="2052797"/>
            <a:chExt cx="976486" cy="990435"/>
          </a:xfrm>
        </p:grpSpPr>
        <p:pic>
          <p:nvPicPr>
            <p:cNvPr id="29" name="Grafik 28"/>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33" name="Textfeld 32"/>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41" name="Gruppieren 40"/>
          <p:cNvGrpSpPr/>
          <p:nvPr/>
        </p:nvGrpSpPr>
        <p:grpSpPr>
          <a:xfrm>
            <a:off x="1220671" y="1976789"/>
            <a:ext cx="891513" cy="1069435"/>
            <a:chOff x="1949436" y="1990934"/>
            <a:chExt cx="891513" cy="1069435"/>
          </a:xfrm>
        </p:grpSpPr>
        <p:pic>
          <p:nvPicPr>
            <p:cNvPr id="30" name="Grafik 29"/>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34" name="Textfeld 33"/>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46" name="Gruppieren 45"/>
          <p:cNvGrpSpPr/>
          <p:nvPr/>
        </p:nvGrpSpPr>
        <p:grpSpPr>
          <a:xfrm>
            <a:off x="9737757" y="1967889"/>
            <a:ext cx="951607" cy="1066443"/>
            <a:chOff x="9178559" y="1990934"/>
            <a:chExt cx="951607" cy="1066443"/>
          </a:xfrm>
        </p:grpSpPr>
        <p:pic>
          <p:nvPicPr>
            <p:cNvPr id="31" name="Grafik 3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35" name="Textfeld 34"/>
            <p:cNvSpPr txBox="1"/>
            <p:nvPr/>
          </p:nvSpPr>
          <p:spPr>
            <a:xfrm>
              <a:off x="9178559" y="2749600"/>
              <a:ext cx="951607" cy="307777"/>
            </a:xfrm>
            <a:prstGeom prst="rect">
              <a:avLst/>
            </a:prstGeom>
            <a:noFill/>
          </p:spPr>
          <p:txBody>
            <a:bodyPr wrap="none" rtlCol="0">
              <a:spAutoFit/>
            </a:bodyPr>
            <a:lstStyle/>
            <a:p>
              <a:r>
                <a:rPr lang="de-DE" sz="1400" dirty="0" smtClean="0"/>
                <a:t>Subscriber</a:t>
              </a:r>
            </a:p>
          </p:txBody>
        </p:sp>
      </p:grpSp>
      <p:grpSp>
        <p:nvGrpSpPr>
          <p:cNvPr id="44" name="Gruppieren 43"/>
          <p:cNvGrpSpPr/>
          <p:nvPr/>
        </p:nvGrpSpPr>
        <p:grpSpPr>
          <a:xfrm>
            <a:off x="3162134" y="1989138"/>
            <a:ext cx="843572" cy="1037886"/>
            <a:chOff x="5555884" y="2052796"/>
            <a:chExt cx="843572" cy="1037886"/>
          </a:xfrm>
        </p:grpSpPr>
        <p:pic>
          <p:nvPicPr>
            <p:cNvPr id="36" name="Grafik 35"/>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40" name="Textfeld 39"/>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48" name="Gruppieren 47"/>
          <p:cNvGrpSpPr/>
          <p:nvPr/>
        </p:nvGrpSpPr>
        <p:grpSpPr>
          <a:xfrm>
            <a:off x="4137543" y="1962150"/>
            <a:ext cx="951607" cy="1085473"/>
            <a:chOff x="9174554" y="1990934"/>
            <a:chExt cx="951607" cy="1085473"/>
          </a:xfrm>
        </p:grpSpPr>
        <p:pic>
          <p:nvPicPr>
            <p:cNvPr id="49" name="Grafik 48"/>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50" name="Textfeld 49"/>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grpSp>
        <p:nvGrpSpPr>
          <p:cNvPr id="52" name="Gruppieren 51"/>
          <p:cNvGrpSpPr/>
          <p:nvPr/>
        </p:nvGrpSpPr>
        <p:grpSpPr>
          <a:xfrm>
            <a:off x="5184383" y="1976789"/>
            <a:ext cx="727671" cy="1057543"/>
            <a:chOff x="5136498" y="1976789"/>
            <a:chExt cx="727671" cy="1057543"/>
          </a:xfrm>
        </p:grpSpPr>
        <p:pic>
          <p:nvPicPr>
            <p:cNvPr id="5" name="Grafik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6498" y="1976789"/>
              <a:ext cx="727671" cy="727671"/>
            </a:xfrm>
            <a:prstGeom prst="rect">
              <a:avLst/>
            </a:prstGeom>
          </p:spPr>
        </p:pic>
        <p:sp>
          <p:nvSpPr>
            <p:cNvPr id="51" name="Textfeld 50"/>
            <p:cNvSpPr txBox="1"/>
            <p:nvPr/>
          </p:nvSpPr>
          <p:spPr>
            <a:xfrm>
              <a:off x="5204731" y="2726555"/>
              <a:ext cx="561051" cy="307777"/>
            </a:xfrm>
            <a:prstGeom prst="rect">
              <a:avLst/>
            </a:prstGeom>
            <a:noFill/>
          </p:spPr>
          <p:txBody>
            <a:bodyPr wrap="none" rtlCol="0">
              <a:spAutoFit/>
            </a:bodyPr>
            <a:lstStyle/>
            <a:p>
              <a:r>
                <a:rPr lang="de-DE" sz="1400" dirty="0" smtClean="0"/>
                <a:t>Filter</a:t>
              </a:r>
            </a:p>
          </p:txBody>
        </p:sp>
      </p:grpSp>
      <p:grpSp>
        <p:nvGrpSpPr>
          <p:cNvPr id="53" name="Gruppieren 52"/>
          <p:cNvGrpSpPr/>
          <p:nvPr/>
        </p:nvGrpSpPr>
        <p:grpSpPr>
          <a:xfrm>
            <a:off x="6102519" y="1960580"/>
            <a:ext cx="891513" cy="1069435"/>
            <a:chOff x="1949436" y="1990934"/>
            <a:chExt cx="891513" cy="1069435"/>
          </a:xfrm>
        </p:grpSpPr>
        <p:pic>
          <p:nvPicPr>
            <p:cNvPr id="54" name="Grafik 53"/>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55" name="Textfeld 54"/>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59" name="Gruppieren 58"/>
          <p:cNvGrpSpPr/>
          <p:nvPr/>
        </p:nvGrpSpPr>
        <p:grpSpPr>
          <a:xfrm>
            <a:off x="7869781" y="1996446"/>
            <a:ext cx="843572" cy="1037886"/>
            <a:chOff x="5555884" y="2052796"/>
            <a:chExt cx="843572" cy="1037886"/>
          </a:xfrm>
        </p:grpSpPr>
        <p:pic>
          <p:nvPicPr>
            <p:cNvPr id="60" name="Grafik 59"/>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61" name="Textfeld 60"/>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sp>
        <p:nvSpPr>
          <p:cNvPr id="71" name="Pfeil nach rechts 70"/>
          <p:cNvSpPr/>
          <p:nvPr/>
        </p:nvSpPr>
        <p:spPr>
          <a:xfrm>
            <a:off x="1019442" y="2292586"/>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rechts 71"/>
          <p:cNvSpPr/>
          <p:nvPr/>
        </p:nvSpPr>
        <p:spPr>
          <a:xfrm>
            <a:off x="2112529" y="2300204"/>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Pfeil nach rechts 72"/>
          <p:cNvSpPr/>
          <p:nvPr/>
        </p:nvSpPr>
        <p:spPr>
          <a:xfrm>
            <a:off x="2982827" y="2292586"/>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Pfeil nach rechts 73"/>
          <p:cNvSpPr/>
          <p:nvPr/>
        </p:nvSpPr>
        <p:spPr>
          <a:xfrm>
            <a:off x="3955997" y="2280555"/>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Pfeil nach rechts 74"/>
          <p:cNvSpPr/>
          <p:nvPr/>
        </p:nvSpPr>
        <p:spPr>
          <a:xfrm>
            <a:off x="5014255" y="2300204"/>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Pfeil nach rechts 75"/>
          <p:cNvSpPr/>
          <p:nvPr/>
        </p:nvSpPr>
        <p:spPr>
          <a:xfrm>
            <a:off x="5898383" y="2300204"/>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Pfeil nach rechts 76"/>
          <p:cNvSpPr/>
          <p:nvPr/>
        </p:nvSpPr>
        <p:spPr>
          <a:xfrm>
            <a:off x="6940407" y="2300204"/>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Pfeil nach rechts 77"/>
          <p:cNvSpPr/>
          <p:nvPr/>
        </p:nvSpPr>
        <p:spPr>
          <a:xfrm>
            <a:off x="7720012" y="2288576"/>
            <a:ext cx="198916" cy="18007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Pfeil nach rechts 78"/>
          <p:cNvSpPr/>
          <p:nvPr/>
        </p:nvSpPr>
        <p:spPr>
          <a:xfrm>
            <a:off x="8672065" y="2292587"/>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Pfeil nach rechts 79"/>
          <p:cNvSpPr/>
          <p:nvPr/>
        </p:nvSpPr>
        <p:spPr>
          <a:xfrm>
            <a:off x="9553066" y="2288576"/>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Pfeil nach rechts 80"/>
          <p:cNvSpPr/>
          <p:nvPr/>
        </p:nvSpPr>
        <p:spPr>
          <a:xfrm>
            <a:off x="10612954" y="2292587"/>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Pfeil nach rechts 81"/>
          <p:cNvSpPr/>
          <p:nvPr/>
        </p:nvSpPr>
        <p:spPr>
          <a:xfrm>
            <a:off x="1142766" y="532983"/>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Pfeil nach rechts 83"/>
          <p:cNvSpPr/>
          <p:nvPr/>
        </p:nvSpPr>
        <p:spPr>
          <a:xfrm rot="5400000">
            <a:off x="10073023" y="4923210"/>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85" name="Gruppieren 84"/>
          <p:cNvGrpSpPr/>
          <p:nvPr/>
        </p:nvGrpSpPr>
        <p:grpSpPr>
          <a:xfrm>
            <a:off x="261491" y="288238"/>
            <a:ext cx="826060" cy="990438"/>
            <a:chOff x="230015" y="2052796"/>
            <a:chExt cx="826060" cy="990438"/>
          </a:xfrm>
        </p:grpSpPr>
        <p:pic>
          <p:nvPicPr>
            <p:cNvPr id="86" name="Grafik 85"/>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87" name="Textfeld 86"/>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88" name="Gruppieren 87"/>
          <p:cNvGrpSpPr/>
          <p:nvPr/>
        </p:nvGrpSpPr>
        <p:grpSpPr>
          <a:xfrm>
            <a:off x="10928689" y="288238"/>
            <a:ext cx="976486" cy="990435"/>
            <a:chOff x="10850446" y="2052797"/>
            <a:chExt cx="976486" cy="990435"/>
          </a:xfrm>
        </p:grpSpPr>
        <p:pic>
          <p:nvPicPr>
            <p:cNvPr id="89" name="Grafik 88"/>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90" name="Textfeld 89"/>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91" name="Gruppieren 90"/>
          <p:cNvGrpSpPr/>
          <p:nvPr/>
        </p:nvGrpSpPr>
        <p:grpSpPr>
          <a:xfrm>
            <a:off x="2099035" y="205127"/>
            <a:ext cx="891513" cy="1069435"/>
            <a:chOff x="1949436" y="1990934"/>
            <a:chExt cx="891513" cy="1069435"/>
          </a:xfrm>
        </p:grpSpPr>
        <p:pic>
          <p:nvPicPr>
            <p:cNvPr id="92" name="Grafik 91"/>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93" name="Textfeld 92"/>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97" name="Gruppieren 96"/>
          <p:cNvGrpSpPr/>
          <p:nvPr/>
        </p:nvGrpSpPr>
        <p:grpSpPr>
          <a:xfrm>
            <a:off x="5675513" y="231887"/>
            <a:ext cx="843572" cy="1037886"/>
            <a:chOff x="5555884" y="2052796"/>
            <a:chExt cx="843572" cy="1037886"/>
          </a:xfrm>
        </p:grpSpPr>
        <p:pic>
          <p:nvPicPr>
            <p:cNvPr id="98" name="Grafik 97"/>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99" name="Textfeld 98"/>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100" name="Gruppieren 99"/>
          <p:cNvGrpSpPr/>
          <p:nvPr/>
        </p:nvGrpSpPr>
        <p:grpSpPr>
          <a:xfrm>
            <a:off x="9189309" y="184300"/>
            <a:ext cx="951607" cy="1085473"/>
            <a:chOff x="9174554" y="1990934"/>
            <a:chExt cx="951607" cy="1085473"/>
          </a:xfrm>
        </p:grpSpPr>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02" name="Textfeld 101"/>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sp>
        <p:nvSpPr>
          <p:cNvPr id="107" name="Pfeil nach rechts 106"/>
          <p:cNvSpPr/>
          <p:nvPr/>
        </p:nvSpPr>
        <p:spPr>
          <a:xfrm>
            <a:off x="8294331" y="548208"/>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Pfeil nach rechts 107"/>
          <p:cNvSpPr/>
          <p:nvPr/>
        </p:nvSpPr>
        <p:spPr>
          <a:xfrm>
            <a:off x="6527701" y="548208"/>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Pfeil nach rechts 108"/>
          <p:cNvSpPr/>
          <p:nvPr/>
        </p:nvSpPr>
        <p:spPr>
          <a:xfrm>
            <a:off x="4754300" y="532983"/>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Pfeil nach rechts 109"/>
          <p:cNvSpPr/>
          <p:nvPr/>
        </p:nvSpPr>
        <p:spPr>
          <a:xfrm>
            <a:off x="3043514" y="548208"/>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Pfeil nach rechts 110"/>
          <p:cNvSpPr/>
          <p:nvPr/>
        </p:nvSpPr>
        <p:spPr>
          <a:xfrm>
            <a:off x="10055298" y="536009"/>
            <a:ext cx="873391" cy="169361"/>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2" name="Gruppieren 111"/>
          <p:cNvGrpSpPr/>
          <p:nvPr/>
        </p:nvGrpSpPr>
        <p:grpSpPr>
          <a:xfrm>
            <a:off x="218983" y="3946528"/>
            <a:ext cx="826060" cy="990438"/>
            <a:chOff x="230015" y="2052796"/>
            <a:chExt cx="826060" cy="990438"/>
          </a:xfrm>
        </p:grpSpPr>
        <p:pic>
          <p:nvPicPr>
            <p:cNvPr id="113" name="Grafik 112"/>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114" name="Textfeld 113"/>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grpSp>
        <p:nvGrpSpPr>
          <p:cNvPr id="115" name="Gruppieren 114"/>
          <p:cNvGrpSpPr/>
          <p:nvPr/>
        </p:nvGrpSpPr>
        <p:grpSpPr>
          <a:xfrm>
            <a:off x="10839414" y="3946529"/>
            <a:ext cx="976486" cy="990435"/>
            <a:chOff x="10850446" y="2052797"/>
            <a:chExt cx="976486" cy="990435"/>
          </a:xfrm>
        </p:grpSpPr>
        <p:pic>
          <p:nvPicPr>
            <p:cNvPr id="116" name="Grafik 115"/>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117" name="Textfeld 116"/>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18" name="Gruppieren 117"/>
          <p:cNvGrpSpPr/>
          <p:nvPr/>
        </p:nvGrpSpPr>
        <p:grpSpPr>
          <a:xfrm>
            <a:off x="1209639" y="3870521"/>
            <a:ext cx="891513" cy="1069435"/>
            <a:chOff x="1949436" y="1990934"/>
            <a:chExt cx="891513" cy="1069435"/>
          </a:xfrm>
        </p:grpSpPr>
        <p:pic>
          <p:nvPicPr>
            <p:cNvPr id="119" name="Grafik 118"/>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20" name="Textfeld 119"/>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21" name="Gruppieren 120"/>
          <p:cNvGrpSpPr/>
          <p:nvPr/>
        </p:nvGrpSpPr>
        <p:grpSpPr>
          <a:xfrm>
            <a:off x="9726725" y="3861621"/>
            <a:ext cx="951607" cy="1066443"/>
            <a:chOff x="9178559" y="1990934"/>
            <a:chExt cx="951607" cy="1066443"/>
          </a:xfrm>
        </p:grpSpPr>
        <p:pic>
          <p:nvPicPr>
            <p:cNvPr id="122" name="Grafik 121"/>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23" name="Textfeld 122"/>
            <p:cNvSpPr txBox="1"/>
            <p:nvPr/>
          </p:nvSpPr>
          <p:spPr>
            <a:xfrm>
              <a:off x="9178559" y="2749600"/>
              <a:ext cx="951607" cy="307777"/>
            </a:xfrm>
            <a:prstGeom prst="rect">
              <a:avLst/>
            </a:prstGeom>
            <a:noFill/>
          </p:spPr>
          <p:txBody>
            <a:bodyPr wrap="none" rtlCol="0">
              <a:spAutoFit/>
            </a:bodyPr>
            <a:lstStyle/>
            <a:p>
              <a:r>
                <a:rPr lang="de-DE" sz="1400" dirty="0" smtClean="0"/>
                <a:t>Subscriber</a:t>
              </a:r>
            </a:p>
          </p:txBody>
        </p:sp>
      </p:grpSp>
      <p:grpSp>
        <p:nvGrpSpPr>
          <p:cNvPr id="127" name="Gruppieren 126"/>
          <p:cNvGrpSpPr/>
          <p:nvPr/>
        </p:nvGrpSpPr>
        <p:grpSpPr>
          <a:xfrm>
            <a:off x="3151102" y="3882870"/>
            <a:ext cx="843572" cy="1037886"/>
            <a:chOff x="5555884" y="2052796"/>
            <a:chExt cx="843572" cy="1037886"/>
          </a:xfrm>
        </p:grpSpPr>
        <p:pic>
          <p:nvPicPr>
            <p:cNvPr id="128" name="Grafik 127"/>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29" name="Textfeld 128"/>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grpSp>
        <p:nvGrpSpPr>
          <p:cNvPr id="130" name="Gruppieren 129"/>
          <p:cNvGrpSpPr/>
          <p:nvPr/>
        </p:nvGrpSpPr>
        <p:grpSpPr>
          <a:xfrm>
            <a:off x="4126511" y="3855882"/>
            <a:ext cx="951607" cy="1085473"/>
            <a:chOff x="9174554" y="1990934"/>
            <a:chExt cx="951607" cy="1085473"/>
          </a:xfrm>
        </p:grpSpPr>
        <p:pic>
          <p:nvPicPr>
            <p:cNvPr id="131" name="Grafik 130"/>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32" name="Textfeld 131"/>
            <p:cNvSpPr txBox="1"/>
            <p:nvPr/>
          </p:nvSpPr>
          <p:spPr>
            <a:xfrm>
              <a:off x="9174554" y="2768630"/>
              <a:ext cx="951607" cy="307777"/>
            </a:xfrm>
            <a:prstGeom prst="rect">
              <a:avLst/>
            </a:prstGeom>
            <a:noFill/>
          </p:spPr>
          <p:txBody>
            <a:bodyPr wrap="none" rtlCol="0">
              <a:spAutoFit/>
            </a:bodyPr>
            <a:lstStyle/>
            <a:p>
              <a:r>
                <a:rPr lang="de-DE" sz="1400" dirty="0" smtClean="0"/>
                <a:t>Subscriber</a:t>
              </a:r>
            </a:p>
          </p:txBody>
        </p:sp>
      </p:grpSp>
      <p:grpSp>
        <p:nvGrpSpPr>
          <p:cNvPr id="133" name="Gruppieren 132"/>
          <p:cNvGrpSpPr/>
          <p:nvPr/>
        </p:nvGrpSpPr>
        <p:grpSpPr>
          <a:xfrm>
            <a:off x="5173351" y="3870521"/>
            <a:ext cx="727671" cy="1057543"/>
            <a:chOff x="5136498" y="1976789"/>
            <a:chExt cx="727671" cy="1057543"/>
          </a:xfrm>
        </p:grpSpPr>
        <p:pic>
          <p:nvPicPr>
            <p:cNvPr id="134" name="Grafik 1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6498" y="1976789"/>
              <a:ext cx="727671" cy="727671"/>
            </a:xfrm>
            <a:prstGeom prst="rect">
              <a:avLst/>
            </a:prstGeom>
          </p:spPr>
        </p:pic>
        <p:sp>
          <p:nvSpPr>
            <p:cNvPr id="135" name="Textfeld 134"/>
            <p:cNvSpPr txBox="1"/>
            <p:nvPr/>
          </p:nvSpPr>
          <p:spPr>
            <a:xfrm>
              <a:off x="5204731" y="2726555"/>
              <a:ext cx="561051" cy="307777"/>
            </a:xfrm>
            <a:prstGeom prst="rect">
              <a:avLst/>
            </a:prstGeom>
            <a:noFill/>
          </p:spPr>
          <p:txBody>
            <a:bodyPr wrap="none" rtlCol="0">
              <a:spAutoFit/>
            </a:bodyPr>
            <a:lstStyle/>
            <a:p>
              <a:r>
                <a:rPr lang="de-DE" sz="1400" dirty="0" smtClean="0"/>
                <a:t>Filter</a:t>
              </a:r>
            </a:p>
          </p:txBody>
        </p:sp>
      </p:grpSp>
      <p:grpSp>
        <p:nvGrpSpPr>
          <p:cNvPr id="136" name="Gruppieren 135"/>
          <p:cNvGrpSpPr/>
          <p:nvPr/>
        </p:nvGrpSpPr>
        <p:grpSpPr>
          <a:xfrm>
            <a:off x="6091487" y="3854312"/>
            <a:ext cx="891513" cy="1069435"/>
            <a:chOff x="1949436" y="1990934"/>
            <a:chExt cx="891513" cy="1069435"/>
          </a:xfrm>
        </p:grpSpPr>
        <p:pic>
          <p:nvPicPr>
            <p:cNvPr id="137" name="Grafik 136"/>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38" name="Textfeld 137"/>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42" name="Gruppieren 141"/>
          <p:cNvGrpSpPr/>
          <p:nvPr/>
        </p:nvGrpSpPr>
        <p:grpSpPr>
          <a:xfrm>
            <a:off x="7858749" y="3890178"/>
            <a:ext cx="843572" cy="1037886"/>
            <a:chOff x="5555884" y="2052796"/>
            <a:chExt cx="843572" cy="1037886"/>
          </a:xfrm>
        </p:grpSpPr>
        <p:pic>
          <p:nvPicPr>
            <p:cNvPr id="143" name="Grafik 142"/>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44" name="Textfeld 143"/>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sp>
        <p:nvSpPr>
          <p:cNvPr id="148" name="Pfeil nach rechts 147"/>
          <p:cNvSpPr/>
          <p:nvPr/>
        </p:nvSpPr>
        <p:spPr>
          <a:xfrm>
            <a:off x="1008410" y="4186318"/>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Pfeil nach rechts 148"/>
          <p:cNvSpPr/>
          <p:nvPr/>
        </p:nvSpPr>
        <p:spPr>
          <a:xfrm>
            <a:off x="2101497" y="4193936"/>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Pfeil nach rechts 149"/>
          <p:cNvSpPr/>
          <p:nvPr/>
        </p:nvSpPr>
        <p:spPr>
          <a:xfrm>
            <a:off x="2971795" y="4186318"/>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Pfeil nach rechts 150"/>
          <p:cNvSpPr/>
          <p:nvPr/>
        </p:nvSpPr>
        <p:spPr>
          <a:xfrm>
            <a:off x="3944965" y="4174287"/>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Pfeil nach rechts 151"/>
          <p:cNvSpPr/>
          <p:nvPr/>
        </p:nvSpPr>
        <p:spPr>
          <a:xfrm>
            <a:off x="5003223" y="4193936"/>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Pfeil nach rechts 152"/>
          <p:cNvSpPr/>
          <p:nvPr/>
        </p:nvSpPr>
        <p:spPr>
          <a:xfrm>
            <a:off x="5887351" y="4193936"/>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Pfeil nach rechts 153"/>
          <p:cNvSpPr/>
          <p:nvPr/>
        </p:nvSpPr>
        <p:spPr>
          <a:xfrm>
            <a:off x="6929375" y="4193936"/>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Pfeil nach rechts 154"/>
          <p:cNvSpPr/>
          <p:nvPr/>
        </p:nvSpPr>
        <p:spPr>
          <a:xfrm>
            <a:off x="7708980" y="4182308"/>
            <a:ext cx="198916" cy="18007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Pfeil nach rechts 155"/>
          <p:cNvSpPr/>
          <p:nvPr/>
        </p:nvSpPr>
        <p:spPr>
          <a:xfrm>
            <a:off x="8661033" y="4186319"/>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Pfeil nach rechts 156"/>
          <p:cNvSpPr/>
          <p:nvPr/>
        </p:nvSpPr>
        <p:spPr>
          <a:xfrm>
            <a:off x="9542034" y="4182308"/>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5" name="Gruppieren 174"/>
          <p:cNvGrpSpPr/>
          <p:nvPr/>
        </p:nvGrpSpPr>
        <p:grpSpPr>
          <a:xfrm>
            <a:off x="9756563" y="5524002"/>
            <a:ext cx="951607" cy="1066443"/>
            <a:chOff x="9178559" y="1990934"/>
            <a:chExt cx="951607" cy="1066443"/>
          </a:xfrm>
        </p:grpSpPr>
        <p:pic>
          <p:nvPicPr>
            <p:cNvPr id="176" name="Grafik 175"/>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9178559" y="1990934"/>
              <a:ext cx="891513" cy="776815"/>
            </a:xfrm>
            <a:prstGeom prst="rect">
              <a:avLst/>
            </a:prstGeom>
          </p:spPr>
        </p:pic>
        <p:sp>
          <p:nvSpPr>
            <p:cNvPr id="177" name="Textfeld 176"/>
            <p:cNvSpPr txBox="1"/>
            <p:nvPr/>
          </p:nvSpPr>
          <p:spPr>
            <a:xfrm>
              <a:off x="9178559" y="2749600"/>
              <a:ext cx="951607" cy="307777"/>
            </a:xfrm>
            <a:prstGeom prst="rect">
              <a:avLst/>
            </a:prstGeom>
            <a:noFill/>
          </p:spPr>
          <p:txBody>
            <a:bodyPr wrap="none" rtlCol="0">
              <a:spAutoFit/>
            </a:bodyPr>
            <a:lstStyle/>
            <a:p>
              <a:r>
                <a:rPr lang="de-DE" sz="1400" dirty="0" smtClean="0"/>
                <a:t>Subscriber</a:t>
              </a:r>
            </a:p>
          </p:txBody>
        </p:sp>
      </p:grpSp>
      <p:grpSp>
        <p:nvGrpSpPr>
          <p:cNvPr id="178" name="Gruppieren 177"/>
          <p:cNvGrpSpPr/>
          <p:nvPr/>
        </p:nvGrpSpPr>
        <p:grpSpPr>
          <a:xfrm>
            <a:off x="5203189" y="5532902"/>
            <a:ext cx="727671" cy="1057543"/>
            <a:chOff x="5136498" y="1976789"/>
            <a:chExt cx="727671" cy="1057543"/>
          </a:xfrm>
        </p:grpSpPr>
        <p:pic>
          <p:nvPicPr>
            <p:cNvPr id="179" name="Grafik 1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6498" y="1976789"/>
              <a:ext cx="727671" cy="727671"/>
            </a:xfrm>
            <a:prstGeom prst="rect">
              <a:avLst/>
            </a:prstGeom>
          </p:spPr>
        </p:pic>
        <p:sp>
          <p:nvSpPr>
            <p:cNvPr id="180" name="Textfeld 179"/>
            <p:cNvSpPr txBox="1"/>
            <p:nvPr/>
          </p:nvSpPr>
          <p:spPr>
            <a:xfrm>
              <a:off x="5204731" y="2726555"/>
              <a:ext cx="561051" cy="307777"/>
            </a:xfrm>
            <a:prstGeom prst="rect">
              <a:avLst/>
            </a:prstGeom>
            <a:noFill/>
          </p:spPr>
          <p:txBody>
            <a:bodyPr wrap="none" rtlCol="0">
              <a:spAutoFit/>
            </a:bodyPr>
            <a:lstStyle/>
            <a:p>
              <a:r>
                <a:rPr lang="de-DE" sz="1400" dirty="0" smtClean="0"/>
                <a:t>Filter</a:t>
              </a:r>
            </a:p>
          </p:txBody>
        </p:sp>
      </p:grpSp>
      <p:grpSp>
        <p:nvGrpSpPr>
          <p:cNvPr id="181" name="Gruppieren 180"/>
          <p:cNvGrpSpPr/>
          <p:nvPr/>
        </p:nvGrpSpPr>
        <p:grpSpPr>
          <a:xfrm>
            <a:off x="6121325" y="5516693"/>
            <a:ext cx="891513" cy="1069435"/>
            <a:chOff x="1949436" y="1990934"/>
            <a:chExt cx="891513" cy="1069435"/>
          </a:xfrm>
        </p:grpSpPr>
        <p:pic>
          <p:nvPicPr>
            <p:cNvPr id="182" name="Grafik 181"/>
            <p:cNvPicPr>
              <a:picLocks noChangeAspect="1"/>
            </p:cNvPicPr>
            <p:nvPr/>
          </p:nvPicPr>
          <p:blipFill rotWithShape="1">
            <a:blip r:embed="rId4" cstate="print">
              <a:extLst>
                <a:ext uri="{28A0092B-C50C-407E-A947-70E740481C1C}">
                  <a14:useLocalDpi xmlns:a14="http://schemas.microsoft.com/office/drawing/2010/main" val="0"/>
                </a:ext>
              </a:extLst>
            </a:blip>
            <a:srcRect b="12866"/>
            <a:stretch/>
          </p:blipFill>
          <p:spPr>
            <a:xfrm>
              <a:off x="1949436" y="1990934"/>
              <a:ext cx="891513" cy="776815"/>
            </a:xfrm>
            <a:prstGeom prst="rect">
              <a:avLst/>
            </a:prstGeom>
          </p:spPr>
        </p:pic>
        <p:sp>
          <p:nvSpPr>
            <p:cNvPr id="183" name="Textfeld 182"/>
            <p:cNvSpPr txBox="1"/>
            <p:nvPr/>
          </p:nvSpPr>
          <p:spPr>
            <a:xfrm>
              <a:off x="1961419" y="2752592"/>
              <a:ext cx="867545" cy="307777"/>
            </a:xfrm>
            <a:prstGeom prst="rect">
              <a:avLst/>
            </a:prstGeom>
            <a:noFill/>
          </p:spPr>
          <p:txBody>
            <a:bodyPr wrap="none" rtlCol="0">
              <a:spAutoFit/>
            </a:bodyPr>
            <a:lstStyle/>
            <a:p>
              <a:r>
                <a:rPr lang="de-DE" sz="1400" dirty="0" smtClean="0"/>
                <a:t>Publisher</a:t>
              </a:r>
            </a:p>
          </p:txBody>
        </p:sp>
      </p:grpSp>
      <p:grpSp>
        <p:nvGrpSpPr>
          <p:cNvPr id="187" name="Gruppieren 186"/>
          <p:cNvGrpSpPr/>
          <p:nvPr/>
        </p:nvGrpSpPr>
        <p:grpSpPr>
          <a:xfrm>
            <a:off x="7888587" y="5552559"/>
            <a:ext cx="843572" cy="1037886"/>
            <a:chOff x="5555884" y="2052796"/>
            <a:chExt cx="843572" cy="1037886"/>
          </a:xfrm>
        </p:grpSpPr>
        <p:pic>
          <p:nvPicPr>
            <p:cNvPr id="188" name="Grafik 187"/>
            <p:cNvPicPr>
              <a:picLocks noChangeAspect="1"/>
            </p:cNvPicPr>
            <p:nvPr/>
          </p:nvPicPr>
          <p:blipFill rotWithShape="1">
            <a:blip r:embed="rId5" cstate="print">
              <a:extLst>
                <a:ext uri="{28A0092B-C50C-407E-A947-70E740481C1C}">
                  <a14:useLocalDpi xmlns:a14="http://schemas.microsoft.com/office/drawing/2010/main" val="0"/>
                </a:ext>
              </a:extLst>
            </a:blip>
            <a:srcRect b="13450"/>
            <a:stretch/>
          </p:blipFill>
          <p:spPr>
            <a:xfrm>
              <a:off x="5555884" y="2052796"/>
              <a:ext cx="843572" cy="730109"/>
            </a:xfrm>
            <a:prstGeom prst="rect">
              <a:avLst/>
            </a:prstGeom>
          </p:spPr>
        </p:pic>
        <p:sp>
          <p:nvSpPr>
            <p:cNvPr id="189" name="Textfeld 188"/>
            <p:cNvSpPr txBox="1"/>
            <p:nvPr/>
          </p:nvSpPr>
          <p:spPr>
            <a:xfrm>
              <a:off x="5660833" y="2782905"/>
              <a:ext cx="664926" cy="307777"/>
            </a:xfrm>
            <a:prstGeom prst="rect">
              <a:avLst/>
            </a:prstGeom>
            <a:noFill/>
          </p:spPr>
          <p:txBody>
            <a:bodyPr wrap="none" rtlCol="0">
              <a:spAutoFit/>
            </a:bodyPr>
            <a:lstStyle/>
            <a:p>
              <a:r>
                <a:rPr lang="de-DE" sz="1400" dirty="0" smtClean="0"/>
                <a:t>Broker</a:t>
              </a:r>
            </a:p>
          </p:txBody>
        </p:sp>
      </p:grpSp>
      <p:sp>
        <p:nvSpPr>
          <p:cNvPr id="194" name="Pfeil nach rechts 193"/>
          <p:cNvSpPr/>
          <p:nvPr/>
        </p:nvSpPr>
        <p:spPr>
          <a:xfrm>
            <a:off x="5917189" y="5856317"/>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5" name="Pfeil nach rechts 194"/>
          <p:cNvSpPr/>
          <p:nvPr/>
        </p:nvSpPr>
        <p:spPr>
          <a:xfrm>
            <a:off x="6959213" y="5856317"/>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6" name="Pfeil nach rechts 195"/>
          <p:cNvSpPr/>
          <p:nvPr/>
        </p:nvSpPr>
        <p:spPr>
          <a:xfrm>
            <a:off x="7738818" y="5844689"/>
            <a:ext cx="198916" cy="18007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7" name="Pfeil nach rechts 196"/>
          <p:cNvSpPr/>
          <p:nvPr/>
        </p:nvSpPr>
        <p:spPr>
          <a:xfrm>
            <a:off x="8690871" y="5848700"/>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Pfeil nach rechts 197"/>
          <p:cNvSpPr/>
          <p:nvPr/>
        </p:nvSpPr>
        <p:spPr>
          <a:xfrm>
            <a:off x="9571872" y="5844689"/>
            <a:ext cx="198916" cy="16844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0" name="Nach oben gebogener Pfeil 199"/>
          <p:cNvSpPr/>
          <p:nvPr/>
        </p:nvSpPr>
        <p:spPr>
          <a:xfrm rot="10800000">
            <a:off x="5456595" y="5164648"/>
            <a:ext cx="4684320" cy="344129"/>
          </a:xfrm>
          <a:prstGeom prst="bentUp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1" name="Nach oben gebogener Pfeil 200"/>
          <p:cNvSpPr/>
          <p:nvPr/>
        </p:nvSpPr>
        <p:spPr>
          <a:xfrm>
            <a:off x="10629270" y="4952187"/>
            <a:ext cx="832046" cy="1033675"/>
          </a:xfrm>
          <a:prstGeom prst="bentUpArrow">
            <a:avLst>
              <a:gd name="adj1" fmla="val 25000"/>
              <a:gd name="adj2" fmla="val 23592"/>
              <a:gd name="adj3" fmla="val 25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Geschweifte Klammer links 1"/>
          <p:cNvSpPr/>
          <p:nvPr/>
        </p:nvSpPr>
        <p:spPr>
          <a:xfrm rot="16200000">
            <a:off x="7696419" y="476227"/>
            <a:ext cx="458844" cy="5504981"/>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grpSp>
        <p:nvGrpSpPr>
          <p:cNvPr id="6" name="Gruppieren 5"/>
          <p:cNvGrpSpPr/>
          <p:nvPr/>
        </p:nvGrpSpPr>
        <p:grpSpPr>
          <a:xfrm>
            <a:off x="8893860" y="2271116"/>
            <a:ext cx="606768" cy="739904"/>
            <a:chOff x="4007944" y="538769"/>
            <a:chExt cx="606768" cy="739904"/>
          </a:xfrm>
        </p:grpSpPr>
        <p:sp>
          <p:nvSpPr>
            <p:cNvPr id="96" name="Textfeld 95"/>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65" name="Zylinder 16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6" name="Gruppieren 165"/>
          <p:cNvGrpSpPr/>
          <p:nvPr/>
        </p:nvGrpSpPr>
        <p:grpSpPr>
          <a:xfrm>
            <a:off x="2298645" y="4180852"/>
            <a:ext cx="606768" cy="739904"/>
            <a:chOff x="4007944" y="538769"/>
            <a:chExt cx="606768" cy="739904"/>
          </a:xfrm>
        </p:grpSpPr>
        <p:sp>
          <p:nvSpPr>
            <p:cNvPr id="167" name="Textfeld 166"/>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68" name="Zylinder 167"/>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9" name="Gruppieren 168"/>
          <p:cNvGrpSpPr/>
          <p:nvPr/>
        </p:nvGrpSpPr>
        <p:grpSpPr>
          <a:xfrm>
            <a:off x="3678580" y="1774093"/>
            <a:ext cx="606768" cy="739904"/>
            <a:chOff x="4007944" y="538769"/>
            <a:chExt cx="606768" cy="739904"/>
          </a:xfrm>
        </p:grpSpPr>
        <p:sp>
          <p:nvSpPr>
            <p:cNvPr id="170" name="Textfeld 169"/>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71" name="Zylinder 170"/>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72" name="Gruppieren 171"/>
          <p:cNvGrpSpPr/>
          <p:nvPr/>
        </p:nvGrpSpPr>
        <p:grpSpPr>
          <a:xfrm>
            <a:off x="7091839" y="2280555"/>
            <a:ext cx="606768" cy="739904"/>
            <a:chOff x="4007944" y="538769"/>
            <a:chExt cx="606768" cy="739904"/>
          </a:xfrm>
        </p:grpSpPr>
        <p:sp>
          <p:nvSpPr>
            <p:cNvPr id="173" name="Textfeld 172"/>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74" name="Zylinder 173"/>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93" name="Gruppieren 192"/>
          <p:cNvGrpSpPr/>
          <p:nvPr/>
        </p:nvGrpSpPr>
        <p:grpSpPr>
          <a:xfrm>
            <a:off x="7519070" y="528363"/>
            <a:ext cx="606768" cy="739904"/>
            <a:chOff x="4007944" y="538769"/>
            <a:chExt cx="606768" cy="739904"/>
          </a:xfrm>
        </p:grpSpPr>
        <p:sp>
          <p:nvSpPr>
            <p:cNvPr id="199" name="Textfeld 198"/>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02" name="Zylinder 201"/>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03" name="Gruppieren 202"/>
          <p:cNvGrpSpPr/>
          <p:nvPr/>
        </p:nvGrpSpPr>
        <p:grpSpPr>
          <a:xfrm>
            <a:off x="2330759" y="2280555"/>
            <a:ext cx="606768" cy="739904"/>
            <a:chOff x="4007944" y="538769"/>
            <a:chExt cx="606768" cy="739904"/>
          </a:xfrm>
        </p:grpSpPr>
        <p:sp>
          <p:nvSpPr>
            <p:cNvPr id="204" name="Textfeld 20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05" name="Zylinder 20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09" name="Gruppieren 208"/>
          <p:cNvGrpSpPr/>
          <p:nvPr/>
        </p:nvGrpSpPr>
        <p:grpSpPr>
          <a:xfrm>
            <a:off x="7102609" y="5844689"/>
            <a:ext cx="606768" cy="739904"/>
            <a:chOff x="4007944" y="538769"/>
            <a:chExt cx="606768" cy="739904"/>
          </a:xfrm>
        </p:grpSpPr>
        <p:sp>
          <p:nvSpPr>
            <p:cNvPr id="210" name="Textfeld 209"/>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11" name="Zylinder 210"/>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2" name="Gruppieren 211"/>
          <p:cNvGrpSpPr/>
          <p:nvPr/>
        </p:nvGrpSpPr>
        <p:grpSpPr>
          <a:xfrm>
            <a:off x="8871163" y="4164088"/>
            <a:ext cx="606768" cy="739904"/>
            <a:chOff x="4007944" y="538769"/>
            <a:chExt cx="606768" cy="739904"/>
          </a:xfrm>
        </p:grpSpPr>
        <p:sp>
          <p:nvSpPr>
            <p:cNvPr id="213" name="Textfeld 212"/>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14" name="Zylinder 213"/>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5" name="Gruppieren 214"/>
          <p:cNvGrpSpPr/>
          <p:nvPr/>
        </p:nvGrpSpPr>
        <p:grpSpPr>
          <a:xfrm>
            <a:off x="8895538" y="5820381"/>
            <a:ext cx="606768" cy="739904"/>
            <a:chOff x="4007944" y="538769"/>
            <a:chExt cx="606768" cy="739904"/>
          </a:xfrm>
        </p:grpSpPr>
        <p:sp>
          <p:nvSpPr>
            <p:cNvPr id="216" name="Textfeld 215"/>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17" name="Zylinder 216"/>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8" name="Gruppieren 217"/>
          <p:cNvGrpSpPr/>
          <p:nvPr/>
        </p:nvGrpSpPr>
        <p:grpSpPr>
          <a:xfrm>
            <a:off x="7096219" y="4166226"/>
            <a:ext cx="606768" cy="739904"/>
            <a:chOff x="4007944" y="538769"/>
            <a:chExt cx="606768" cy="739904"/>
          </a:xfrm>
        </p:grpSpPr>
        <p:sp>
          <p:nvSpPr>
            <p:cNvPr id="219" name="Textfeld 218"/>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220" name="Zylinder 219"/>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8" name="Gruppieren 157"/>
          <p:cNvGrpSpPr/>
          <p:nvPr/>
        </p:nvGrpSpPr>
        <p:grpSpPr>
          <a:xfrm>
            <a:off x="1766544" y="5592450"/>
            <a:ext cx="976486" cy="990435"/>
            <a:chOff x="10850446" y="2052797"/>
            <a:chExt cx="976486" cy="990435"/>
          </a:xfrm>
        </p:grpSpPr>
        <p:pic>
          <p:nvPicPr>
            <p:cNvPr id="159" name="Grafik 158"/>
            <p:cNvPicPr>
              <a:picLocks noChangeAspect="1"/>
            </p:cNvPicPr>
            <p:nvPr/>
          </p:nvPicPr>
          <p:blipFill rotWithShape="1">
            <a:blip r:embed="rId3" cstate="print">
              <a:extLst>
                <a:ext uri="{28A0092B-C50C-407E-A947-70E740481C1C}">
                  <a14:useLocalDpi xmlns:a14="http://schemas.microsoft.com/office/drawing/2010/main" val="0"/>
                </a:ext>
              </a:extLst>
            </a:blip>
            <a:srcRect b="15088"/>
            <a:stretch/>
          </p:blipFill>
          <p:spPr>
            <a:xfrm>
              <a:off x="10859830" y="2052797"/>
              <a:ext cx="894346" cy="759410"/>
            </a:xfrm>
            <a:prstGeom prst="rect">
              <a:avLst/>
            </a:prstGeom>
          </p:spPr>
        </p:pic>
        <p:sp>
          <p:nvSpPr>
            <p:cNvPr id="160" name="Textfeld 159"/>
            <p:cNvSpPr txBox="1"/>
            <p:nvPr/>
          </p:nvSpPr>
          <p:spPr>
            <a:xfrm>
              <a:off x="10850446" y="2735455"/>
              <a:ext cx="976486" cy="307777"/>
            </a:xfrm>
            <a:prstGeom prst="rect">
              <a:avLst/>
            </a:prstGeom>
            <a:noFill/>
          </p:spPr>
          <p:txBody>
            <a:bodyPr wrap="none" rtlCol="0">
              <a:spAutoFit/>
            </a:bodyPr>
            <a:lstStyle/>
            <a:p>
              <a:r>
                <a:rPr lang="de-DE" sz="1400" dirty="0" smtClean="0"/>
                <a:t>Empfänger</a:t>
              </a:r>
            </a:p>
          </p:txBody>
        </p:sp>
      </p:grpSp>
      <p:grpSp>
        <p:nvGrpSpPr>
          <p:cNvPr id="161" name="Gruppieren 160"/>
          <p:cNvGrpSpPr/>
          <p:nvPr/>
        </p:nvGrpSpPr>
        <p:grpSpPr>
          <a:xfrm>
            <a:off x="270959" y="2036731"/>
            <a:ext cx="826060" cy="990438"/>
            <a:chOff x="230015" y="2052796"/>
            <a:chExt cx="826060" cy="990438"/>
          </a:xfrm>
        </p:grpSpPr>
        <p:pic>
          <p:nvPicPr>
            <p:cNvPr id="162" name="Grafik 161"/>
            <p:cNvPicPr>
              <a:picLocks noChangeAspect="1"/>
            </p:cNvPicPr>
            <p:nvPr/>
          </p:nvPicPr>
          <p:blipFill rotWithShape="1">
            <a:blip r:embed="rId2" cstate="print">
              <a:extLst>
                <a:ext uri="{28A0092B-C50C-407E-A947-70E740481C1C}">
                  <a14:useLocalDpi xmlns:a14="http://schemas.microsoft.com/office/drawing/2010/main" val="0"/>
                </a:ext>
              </a:extLst>
            </a:blip>
            <a:srcRect b="12818"/>
            <a:stretch/>
          </p:blipFill>
          <p:spPr>
            <a:xfrm>
              <a:off x="230015" y="2052796"/>
              <a:ext cx="820068" cy="714953"/>
            </a:xfrm>
            <a:prstGeom prst="rect">
              <a:avLst/>
            </a:prstGeom>
          </p:spPr>
        </p:pic>
        <p:sp>
          <p:nvSpPr>
            <p:cNvPr id="163" name="Textfeld 162"/>
            <p:cNvSpPr txBox="1"/>
            <p:nvPr/>
          </p:nvSpPr>
          <p:spPr>
            <a:xfrm>
              <a:off x="358448" y="2735457"/>
              <a:ext cx="697627" cy="307777"/>
            </a:xfrm>
            <a:prstGeom prst="rect">
              <a:avLst/>
            </a:prstGeom>
            <a:noFill/>
          </p:spPr>
          <p:txBody>
            <a:bodyPr wrap="none" rtlCol="0">
              <a:spAutoFit/>
            </a:bodyPr>
            <a:lstStyle/>
            <a:p>
              <a:r>
                <a:rPr lang="de-DE" sz="1400" dirty="0" smtClean="0"/>
                <a:t>Sender</a:t>
              </a:r>
            </a:p>
          </p:txBody>
        </p:sp>
      </p:grpSp>
      <p:sp>
        <p:nvSpPr>
          <p:cNvPr id="3" name="Rechteck 2"/>
          <p:cNvSpPr/>
          <p:nvPr/>
        </p:nvSpPr>
        <p:spPr>
          <a:xfrm>
            <a:off x="2787030" y="5362806"/>
            <a:ext cx="750020" cy="1352030"/>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4" name="Gruppieren 163"/>
          <p:cNvGrpSpPr/>
          <p:nvPr/>
        </p:nvGrpSpPr>
        <p:grpSpPr>
          <a:xfrm>
            <a:off x="3999926" y="512801"/>
            <a:ext cx="606768" cy="739904"/>
            <a:chOff x="4007944" y="538769"/>
            <a:chExt cx="606768" cy="739904"/>
          </a:xfrm>
        </p:grpSpPr>
        <p:sp>
          <p:nvSpPr>
            <p:cNvPr id="184" name="Textfeld 183"/>
            <p:cNvSpPr txBox="1"/>
            <p:nvPr/>
          </p:nvSpPr>
          <p:spPr>
            <a:xfrm>
              <a:off x="4007944" y="970896"/>
              <a:ext cx="584071" cy="307777"/>
            </a:xfrm>
            <a:prstGeom prst="rect">
              <a:avLst/>
            </a:prstGeom>
            <a:noFill/>
          </p:spPr>
          <p:txBody>
            <a:bodyPr wrap="none" rtlCol="0">
              <a:spAutoFit/>
            </a:bodyPr>
            <a:lstStyle/>
            <a:p>
              <a:r>
                <a:rPr lang="de-DE" sz="1400" dirty="0" smtClean="0"/>
                <a:t>Kanal</a:t>
              </a:r>
            </a:p>
          </p:txBody>
        </p:sp>
        <p:sp>
          <p:nvSpPr>
            <p:cNvPr id="185" name="Zylinder 184"/>
            <p:cNvSpPr/>
            <p:nvPr/>
          </p:nvSpPr>
          <p:spPr>
            <a:xfrm rot="5400000">
              <a:off x="4233873" y="355615"/>
              <a:ext cx="197685" cy="56399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 name="Textfeld 3"/>
          <p:cNvSpPr txBox="1"/>
          <p:nvPr/>
        </p:nvSpPr>
        <p:spPr>
          <a:xfrm>
            <a:off x="3834082" y="1123343"/>
            <a:ext cx="803425" cy="307777"/>
          </a:xfrm>
          <a:prstGeom prst="rect">
            <a:avLst/>
          </a:prstGeom>
          <a:noFill/>
        </p:spPr>
        <p:txBody>
          <a:bodyPr wrap="none" rtlCol="0">
            <a:spAutoFit/>
          </a:bodyPr>
          <a:lstStyle/>
          <a:p>
            <a:r>
              <a:rPr lang="de-DE" sz="1400" dirty="0" smtClean="0"/>
              <a:t>= Queue</a:t>
            </a:r>
            <a:endParaRPr lang="de-DE" sz="1400" dirty="0"/>
          </a:p>
        </p:txBody>
      </p:sp>
      <p:sp>
        <p:nvSpPr>
          <p:cNvPr id="7" name="Textfeld 6"/>
          <p:cNvSpPr txBox="1"/>
          <p:nvPr/>
        </p:nvSpPr>
        <p:spPr>
          <a:xfrm>
            <a:off x="3130293" y="143469"/>
            <a:ext cx="636072" cy="369332"/>
          </a:xfrm>
          <a:prstGeom prst="rect">
            <a:avLst/>
          </a:prstGeom>
          <a:noFill/>
        </p:spPr>
        <p:txBody>
          <a:bodyPr wrap="none" rtlCol="0">
            <a:spAutoFit/>
          </a:bodyPr>
          <a:lstStyle/>
          <a:p>
            <a:r>
              <a:rPr lang="de-DE" dirty="0" smtClean="0"/>
              <a:t>REST</a:t>
            </a:r>
            <a:endParaRPr lang="de-DE" dirty="0"/>
          </a:p>
        </p:txBody>
      </p:sp>
      <p:sp>
        <p:nvSpPr>
          <p:cNvPr id="8" name="Nach unten gekrümmter Pfeil 7"/>
          <p:cNvSpPr/>
          <p:nvPr/>
        </p:nvSpPr>
        <p:spPr>
          <a:xfrm flipH="1">
            <a:off x="2622794" y="-272242"/>
            <a:ext cx="1739667" cy="504129"/>
          </a:xfrm>
          <a:prstGeom prst="curved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9" name="Textfeld 8"/>
          <p:cNvSpPr txBox="1"/>
          <p:nvPr/>
        </p:nvSpPr>
        <p:spPr>
          <a:xfrm>
            <a:off x="3130293" y="-385011"/>
            <a:ext cx="1460656" cy="369332"/>
          </a:xfrm>
          <a:prstGeom prst="rect">
            <a:avLst/>
          </a:prstGeom>
          <a:noFill/>
        </p:spPr>
        <p:txBody>
          <a:bodyPr wrap="none" rtlCol="0">
            <a:spAutoFit/>
          </a:bodyPr>
          <a:lstStyle/>
          <a:p>
            <a:r>
              <a:rPr lang="de-DE" dirty="0" smtClean="0"/>
              <a:t>Rückmeldung</a:t>
            </a:r>
            <a:endParaRPr lang="de-DE" dirty="0"/>
          </a:p>
        </p:txBody>
      </p:sp>
      <p:sp>
        <p:nvSpPr>
          <p:cNvPr id="186" name="Textfeld 185"/>
          <p:cNvSpPr txBox="1"/>
          <p:nvPr/>
        </p:nvSpPr>
        <p:spPr>
          <a:xfrm>
            <a:off x="7388254" y="1132718"/>
            <a:ext cx="803425" cy="307777"/>
          </a:xfrm>
          <a:prstGeom prst="rect">
            <a:avLst/>
          </a:prstGeom>
          <a:noFill/>
        </p:spPr>
        <p:txBody>
          <a:bodyPr wrap="none" rtlCol="0">
            <a:spAutoFit/>
          </a:bodyPr>
          <a:lstStyle/>
          <a:p>
            <a:r>
              <a:rPr lang="de-DE" sz="1400" dirty="0" smtClean="0"/>
              <a:t>= Queue</a:t>
            </a:r>
            <a:endParaRPr lang="de-DE" sz="1400" dirty="0"/>
          </a:p>
        </p:txBody>
      </p:sp>
      <p:sp>
        <p:nvSpPr>
          <p:cNvPr id="190" name="Textfeld 189"/>
          <p:cNvSpPr txBox="1"/>
          <p:nvPr/>
        </p:nvSpPr>
        <p:spPr>
          <a:xfrm>
            <a:off x="4990682" y="143469"/>
            <a:ext cx="636072" cy="369332"/>
          </a:xfrm>
          <a:prstGeom prst="rect">
            <a:avLst/>
          </a:prstGeom>
          <a:noFill/>
        </p:spPr>
        <p:txBody>
          <a:bodyPr wrap="none" rtlCol="0">
            <a:spAutoFit/>
          </a:bodyPr>
          <a:lstStyle/>
          <a:p>
            <a:r>
              <a:rPr lang="de-DE" dirty="0" smtClean="0"/>
              <a:t>REST</a:t>
            </a:r>
            <a:endParaRPr lang="de-DE" dirty="0"/>
          </a:p>
        </p:txBody>
      </p:sp>
      <p:sp>
        <p:nvSpPr>
          <p:cNvPr id="191" name="Nach unten gekrümmter Pfeil 190"/>
          <p:cNvSpPr/>
          <p:nvPr/>
        </p:nvSpPr>
        <p:spPr>
          <a:xfrm flipH="1">
            <a:off x="4483183" y="-272242"/>
            <a:ext cx="1739667" cy="504129"/>
          </a:xfrm>
          <a:prstGeom prst="curved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2" name="Textfeld 191"/>
          <p:cNvSpPr txBox="1"/>
          <p:nvPr/>
        </p:nvSpPr>
        <p:spPr>
          <a:xfrm>
            <a:off x="4990682" y="-385011"/>
            <a:ext cx="1460656" cy="369332"/>
          </a:xfrm>
          <a:prstGeom prst="rect">
            <a:avLst/>
          </a:prstGeom>
          <a:noFill/>
        </p:spPr>
        <p:txBody>
          <a:bodyPr wrap="none" rtlCol="0">
            <a:spAutoFit/>
          </a:bodyPr>
          <a:lstStyle/>
          <a:p>
            <a:r>
              <a:rPr lang="de-DE" dirty="0" smtClean="0"/>
              <a:t>Rückmeldung</a:t>
            </a:r>
            <a:endParaRPr lang="de-DE" dirty="0"/>
          </a:p>
        </p:txBody>
      </p:sp>
      <p:sp>
        <p:nvSpPr>
          <p:cNvPr id="206" name="Textfeld 205"/>
          <p:cNvSpPr txBox="1"/>
          <p:nvPr/>
        </p:nvSpPr>
        <p:spPr>
          <a:xfrm>
            <a:off x="6731613" y="175364"/>
            <a:ext cx="636072" cy="369332"/>
          </a:xfrm>
          <a:prstGeom prst="rect">
            <a:avLst/>
          </a:prstGeom>
          <a:noFill/>
        </p:spPr>
        <p:txBody>
          <a:bodyPr wrap="none" rtlCol="0">
            <a:spAutoFit/>
          </a:bodyPr>
          <a:lstStyle/>
          <a:p>
            <a:r>
              <a:rPr lang="de-DE" dirty="0" smtClean="0"/>
              <a:t>REST</a:t>
            </a:r>
            <a:endParaRPr lang="de-DE" dirty="0"/>
          </a:p>
        </p:txBody>
      </p:sp>
      <p:sp>
        <p:nvSpPr>
          <p:cNvPr id="207" name="Nach unten gekrümmter Pfeil 206"/>
          <p:cNvSpPr/>
          <p:nvPr/>
        </p:nvSpPr>
        <p:spPr>
          <a:xfrm flipH="1">
            <a:off x="6224114" y="-240347"/>
            <a:ext cx="1739667" cy="504129"/>
          </a:xfrm>
          <a:prstGeom prst="curved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8" name="Textfeld 207"/>
          <p:cNvSpPr txBox="1"/>
          <p:nvPr/>
        </p:nvSpPr>
        <p:spPr>
          <a:xfrm>
            <a:off x="6731613" y="-353116"/>
            <a:ext cx="1460656" cy="369332"/>
          </a:xfrm>
          <a:prstGeom prst="rect">
            <a:avLst/>
          </a:prstGeom>
          <a:noFill/>
        </p:spPr>
        <p:txBody>
          <a:bodyPr wrap="none" rtlCol="0">
            <a:spAutoFit/>
          </a:bodyPr>
          <a:lstStyle/>
          <a:p>
            <a:r>
              <a:rPr lang="de-DE" dirty="0" smtClean="0"/>
              <a:t>Rückmeldung</a:t>
            </a:r>
            <a:endParaRPr lang="de-DE" dirty="0"/>
          </a:p>
        </p:txBody>
      </p:sp>
      <p:sp>
        <p:nvSpPr>
          <p:cNvPr id="221" name="Textfeld 220"/>
          <p:cNvSpPr txBox="1"/>
          <p:nvPr/>
        </p:nvSpPr>
        <p:spPr>
          <a:xfrm>
            <a:off x="8398603" y="62534"/>
            <a:ext cx="636072" cy="369332"/>
          </a:xfrm>
          <a:prstGeom prst="rect">
            <a:avLst/>
          </a:prstGeom>
          <a:noFill/>
        </p:spPr>
        <p:txBody>
          <a:bodyPr wrap="none" rtlCol="0">
            <a:spAutoFit/>
          </a:bodyPr>
          <a:lstStyle/>
          <a:p>
            <a:r>
              <a:rPr lang="de-DE" dirty="0" smtClean="0"/>
              <a:t>REST</a:t>
            </a:r>
            <a:endParaRPr lang="de-DE" dirty="0"/>
          </a:p>
        </p:txBody>
      </p:sp>
      <p:sp>
        <p:nvSpPr>
          <p:cNvPr id="222" name="Nach unten gekrümmter Pfeil 221"/>
          <p:cNvSpPr/>
          <p:nvPr/>
        </p:nvSpPr>
        <p:spPr>
          <a:xfrm flipH="1">
            <a:off x="7891104" y="-353177"/>
            <a:ext cx="1739667" cy="504129"/>
          </a:xfrm>
          <a:prstGeom prst="curved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23" name="Textfeld 222"/>
          <p:cNvSpPr txBox="1"/>
          <p:nvPr/>
        </p:nvSpPr>
        <p:spPr>
          <a:xfrm>
            <a:off x="8398603" y="-465946"/>
            <a:ext cx="1460656" cy="369332"/>
          </a:xfrm>
          <a:prstGeom prst="rect">
            <a:avLst/>
          </a:prstGeom>
          <a:noFill/>
        </p:spPr>
        <p:txBody>
          <a:bodyPr wrap="none" rtlCol="0">
            <a:spAutoFit/>
          </a:bodyPr>
          <a:lstStyle/>
          <a:p>
            <a:r>
              <a:rPr lang="de-DE" dirty="0" smtClean="0"/>
              <a:t>Rückmeldung</a:t>
            </a:r>
            <a:endParaRPr lang="de-DE" dirty="0"/>
          </a:p>
        </p:txBody>
      </p:sp>
    </p:spTree>
    <p:extLst>
      <p:ext uri="{BB962C8B-B14F-4D97-AF65-F5344CB8AC3E}">
        <p14:creationId xmlns:p14="http://schemas.microsoft.com/office/powerpoint/2010/main" val="3352547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Breitbild</PresentationFormat>
  <Paragraphs>432</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Schneider</dc:creator>
  <cp:lastModifiedBy>Stefan Schneider</cp:lastModifiedBy>
  <cp:revision>69</cp:revision>
  <cp:lastPrinted>2021-01-19T07:36:13Z</cp:lastPrinted>
  <dcterms:created xsi:type="dcterms:W3CDTF">2020-06-29T06:53:01Z</dcterms:created>
  <dcterms:modified xsi:type="dcterms:W3CDTF">2021-03-18T19:58:55Z</dcterms:modified>
</cp:coreProperties>
</file>