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7582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2047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  <p15:guide id="9" pos="6335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8" y="876"/>
      </p:cViewPr>
      <p:guideLst>
        <p:guide orient="horz" pos="754"/>
        <p:guide pos="7582"/>
        <p:guide pos="211"/>
        <p:guide orient="horz" pos="1253"/>
        <p:guide orient="horz" pos="2818"/>
        <p:guide orient="horz" pos="2047"/>
        <p:guide orient="horz" pos="3521"/>
        <p:guide orient="horz" pos="3294"/>
        <p:guide pos="6335"/>
        <p:guide orient="horz" pos="1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0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706E-9FFF-4B25-B31B-E494BA33FABA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/>
          <p:cNvGrpSpPr/>
          <p:nvPr/>
        </p:nvGrpSpPr>
        <p:grpSpPr>
          <a:xfrm>
            <a:off x="317806" y="154728"/>
            <a:ext cx="10503415" cy="6622794"/>
            <a:chOff x="317806" y="154728"/>
            <a:chExt cx="10503415" cy="6622794"/>
          </a:xfrm>
        </p:grpSpPr>
        <p:sp>
          <p:nvSpPr>
            <p:cNvPr id="4" name="Textfeld 3"/>
            <p:cNvSpPr txBox="1"/>
            <p:nvPr/>
          </p:nvSpPr>
          <p:spPr>
            <a:xfrm>
              <a:off x="3591820" y="154728"/>
              <a:ext cx="500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Transformation der REST-Verben auf CRUD-Verben</a:t>
              </a:r>
              <a:endParaRPr lang="de-DE" b="1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54363" y="857040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GET</a:t>
              </a:r>
              <a:endParaRPr lang="de-DE" sz="24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54363" y="1582268"/>
              <a:ext cx="85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POST</a:t>
              </a:r>
              <a:endParaRPr lang="de-DE" sz="2400" b="1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34963" y="268995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PUT</a:t>
              </a:r>
              <a:endParaRPr lang="de-DE" sz="2400" b="1" dirty="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29079" y="4084072"/>
              <a:ext cx="992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PATCH</a:t>
              </a:r>
              <a:endParaRPr lang="de-DE" sz="2400" b="1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17806" y="605509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697452" y="1989138"/>
              <a:ext cx="1017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Create</a:t>
              </a:r>
              <a:endParaRPr lang="de-DE" sz="24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697452" y="3068638"/>
              <a:ext cx="82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Read</a:t>
              </a:r>
              <a:endParaRPr lang="de-DE" sz="2400" b="1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9697452" y="4149725"/>
              <a:ext cx="1123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Update</a:t>
              </a:r>
              <a:endParaRPr lang="de-DE" sz="2400" b="1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697452" y="5229225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cxnSp>
          <p:nvCxnSpPr>
            <p:cNvPr id="13" name="Gerade Verbindung mit Pfeil 12"/>
            <p:cNvCxnSpPr>
              <a:stCxn id="5" idx="3"/>
              <a:endCxn id="9" idx="1"/>
            </p:cNvCxnSpPr>
            <p:nvPr/>
          </p:nvCxnSpPr>
          <p:spPr>
            <a:xfrm>
              <a:off x="1034357" y="1087873"/>
              <a:ext cx="8663095" cy="2211598"/>
            </a:xfrm>
            <a:prstGeom prst="straightConnector1">
              <a:avLst/>
            </a:prstGeom>
            <a:ln w="412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3"/>
              <a:endCxn id="8" idx="1"/>
            </p:cNvCxnSpPr>
            <p:nvPr/>
          </p:nvCxnSpPr>
          <p:spPr>
            <a:xfrm>
              <a:off x="1206071" y="1813101"/>
              <a:ext cx="8491381" cy="40687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3"/>
              <a:endCxn id="10" idx="1"/>
            </p:cNvCxnSpPr>
            <p:nvPr/>
          </p:nvCxnSpPr>
          <p:spPr>
            <a:xfrm>
              <a:off x="1206071" y="1813101"/>
              <a:ext cx="8491381" cy="2567457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3"/>
              <a:endCxn id="11" idx="1"/>
            </p:cNvCxnSpPr>
            <p:nvPr/>
          </p:nvCxnSpPr>
          <p:spPr>
            <a:xfrm>
              <a:off x="1035796" y="2920790"/>
              <a:ext cx="8661656" cy="25392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7" idx="3"/>
              <a:endCxn id="8" idx="1"/>
            </p:cNvCxnSpPr>
            <p:nvPr/>
          </p:nvCxnSpPr>
          <p:spPr>
            <a:xfrm flipV="1">
              <a:off x="1035796" y="2219971"/>
              <a:ext cx="8661656" cy="70081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3"/>
              <a:endCxn id="10" idx="1"/>
            </p:cNvCxnSpPr>
            <p:nvPr/>
          </p:nvCxnSpPr>
          <p:spPr>
            <a:xfrm>
              <a:off x="1035796" y="2920790"/>
              <a:ext cx="8661656" cy="14597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2" idx="3"/>
              <a:endCxn id="9" idx="1"/>
            </p:cNvCxnSpPr>
            <p:nvPr/>
          </p:nvCxnSpPr>
          <p:spPr>
            <a:xfrm flipV="1">
              <a:off x="1321274" y="3299471"/>
              <a:ext cx="8376178" cy="10154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2" idx="3"/>
              <a:endCxn id="11" idx="1"/>
            </p:cNvCxnSpPr>
            <p:nvPr/>
          </p:nvCxnSpPr>
          <p:spPr>
            <a:xfrm>
              <a:off x="1321274" y="4314905"/>
              <a:ext cx="8376178" cy="11451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2" idx="3"/>
              <a:endCxn id="8" idx="1"/>
            </p:cNvCxnSpPr>
            <p:nvPr/>
          </p:nvCxnSpPr>
          <p:spPr>
            <a:xfrm flipV="1">
              <a:off x="1321274" y="2219971"/>
              <a:ext cx="8376178" cy="20949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" idx="3"/>
              <a:endCxn id="10" idx="1"/>
            </p:cNvCxnSpPr>
            <p:nvPr/>
          </p:nvCxnSpPr>
          <p:spPr>
            <a:xfrm>
              <a:off x="1321274" y="4314905"/>
              <a:ext cx="8376178" cy="656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3" idx="3"/>
              <a:endCxn id="11" idx="1"/>
            </p:cNvCxnSpPr>
            <p:nvPr/>
          </p:nvCxnSpPr>
          <p:spPr>
            <a:xfrm flipV="1">
              <a:off x="1430611" y="5460058"/>
              <a:ext cx="8266841" cy="8258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8856915" y="178031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8430086" y="436631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910940" y="238527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538067" y="389348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110362" y="282798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081469" y="489563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8619522" y="561617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184666" y="309681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4963" y="1221435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 Read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30733" y="1923238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 Create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9110362" y="384449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0733" y="2252760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 Update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21947" y="304366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 Delete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538067" y="209392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21947" y="3362541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 Create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17806" y="3695824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 Update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0" name="Runde Klammer rechts 59"/>
            <p:cNvSpPr/>
            <p:nvPr/>
          </p:nvSpPr>
          <p:spPr>
            <a:xfrm>
              <a:off x="1438564" y="3381457"/>
              <a:ext cx="112465" cy="683699"/>
            </a:xfrm>
            <a:prstGeom prst="rightBracket">
              <a:avLst/>
            </a:prstGeom>
            <a:ln w="412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533094" y="35035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POST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45432" y="4458624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 Read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32454" y="6408190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 Delete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45432" y="4776570"/>
              <a:ext cx="2527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② Werte überschreiben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44727" y="509433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 Delete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94091" y="512355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45432" y="5420643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 Create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324362" y="574475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 Update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8" name="Runde Klammer rechts 97"/>
            <p:cNvSpPr/>
            <p:nvPr/>
          </p:nvSpPr>
          <p:spPr>
            <a:xfrm>
              <a:off x="1451491" y="5157623"/>
              <a:ext cx="88457" cy="897473"/>
            </a:xfrm>
            <a:prstGeom prst="rightBracket">
              <a:avLst/>
            </a:prstGeom>
            <a:ln w="41275">
              <a:solidFill>
                <a:srgbClr val="FFC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557585" y="541484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PUT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3104" y="161594"/>
            <a:ext cx="9416882" cy="6149888"/>
            <a:chOff x="333104" y="161594"/>
            <a:chExt cx="9416882" cy="6149888"/>
          </a:xfrm>
        </p:grpSpPr>
        <p:grpSp>
          <p:nvGrpSpPr>
            <p:cNvPr id="3" name="Gruppieren 2"/>
            <p:cNvGrpSpPr/>
            <p:nvPr/>
          </p:nvGrpSpPr>
          <p:grpSpPr>
            <a:xfrm>
              <a:off x="334963" y="545349"/>
              <a:ext cx="1532792" cy="1443789"/>
              <a:chOff x="1772653" y="561474"/>
              <a:chExt cx="1532792" cy="1443789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1772653" y="561474"/>
                <a:ext cx="1532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speicherelement</a:t>
                </a:r>
                <a:r>
                  <a:rPr lang="de-DE" sz="1400" dirty="0" smtClean="0"/>
                  <a:t> = {}</a:t>
                </a:r>
                <a:endParaRPr lang="de-DE" sz="1400" dirty="0"/>
              </a:p>
            </p:txBody>
          </p:sp>
        </p:grpSp>
        <p:sp>
          <p:nvSpPr>
            <p:cNvPr id="10" name="Textfeld 9"/>
            <p:cNvSpPr txBox="1"/>
            <p:nvPr/>
          </p:nvSpPr>
          <p:spPr>
            <a:xfrm>
              <a:off x="334963" y="16159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334963" y="2646864"/>
              <a:ext cx="1532792" cy="1443789"/>
              <a:chOff x="1772653" y="561474"/>
              <a:chExt cx="1532792" cy="1443789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1772653" y="561474"/>
                <a:ext cx="15327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schluessel</a:t>
                </a:r>
                <a:r>
                  <a:rPr lang="de-DE" sz="1400" dirty="0" smtClean="0"/>
                  <a:t> = „“ </a:t>
                </a:r>
                <a:endParaRPr lang="de-DE" sz="1400" dirty="0"/>
              </a:p>
              <a:p>
                <a:pPr algn="ctr"/>
                <a:r>
                  <a:rPr lang="de-DE" sz="1400" dirty="0" err="1" smtClean="0"/>
                  <a:t>speicherinhalt</a:t>
                </a:r>
                <a:r>
                  <a:rPr lang="de-DE" sz="1400" dirty="0" smtClean="0"/>
                  <a:t> = Speicherinhalt</a:t>
                </a:r>
                <a:endParaRPr lang="de-DE" sz="1400" dirty="0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333104" y="2277532"/>
              <a:ext cx="1534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Speicherdaten</a:t>
              </a:r>
              <a:endParaRPr lang="de-DE" dirty="0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334963" y="4867693"/>
              <a:ext cx="1532792" cy="1443789"/>
              <a:chOff x="1772653" y="561474"/>
              <a:chExt cx="1532792" cy="1443789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1772653" y="561474"/>
                <a:ext cx="1532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speicherdaten</a:t>
                </a:r>
                <a:r>
                  <a:rPr lang="de-DE" sz="1400" dirty="0" smtClean="0"/>
                  <a:t> = Speicherdaten</a:t>
                </a:r>
              </a:p>
              <a:p>
                <a:pPr algn="ctr"/>
                <a:r>
                  <a:rPr lang="de-DE" sz="1400" dirty="0" err="1" smtClean="0"/>
                  <a:t>kinder</a:t>
                </a:r>
                <a:r>
                  <a:rPr lang="de-DE" sz="1400" dirty="0" smtClean="0"/>
                  <a:t> = []</a:t>
                </a:r>
              </a:p>
              <a:p>
                <a:pPr algn="ctr"/>
                <a:r>
                  <a:rPr lang="de-DE" sz="1400" dirty="0" err="1" smtClean="0"/>
                  <a:t>elternpfad</a:t>
                </a:r>
                <a:r>
                  <a:rPr lang="de-DE" sz="1400" dirty="0" smtClean="0"/>
                  <a:t> = []</a:t>
                </a:r>
                <a:endParaRPr lang="de-DE" sz="1400" dirty="0"/>
              </a:p>
            </p:txBody>
          </p:sp>
        </p:grpSp>
        <p:sp>
          <p:nvSpPr>
            <p:cNvPr id="18" name="Textfeld 17"/>
            <p:cNvSpPr txBox="1"/>
            <p:nvPr/>
          </p:nvSpPr>
          <p:spPr>
            <a:xfrm>
              <a:off x="738119" y="4483938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Baum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612105" y="176017"/>
              <a:ext cx="5137881" cy="563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Zugriff auf Speicherobjekt:</a:t>
              </a:r>
            </a:p>
            <a:p>
              <a:r>
                <a:rPr lang="de-DE" dirty="0" smtClean="0">
                  <a:solidFill>
                    <a:srgbClr val="0070C0"/>
                  </a:solidFill>
                </a:rPr>
                <a:t>Baum</a:t>
              </a:r>
            </a:p>
            <a:p>
              <a:endParaRPr lang="de-DE" b="1" dirty="0"/>
            </a:p>
            <a:p>
              <a:r>
                <a:rPr lang="de-DE" b="1" dirty="0" smtClean="0"/>
                <a:t>Zugriff auf Speicherdaten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Kinder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Baum.kinder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Elternpfad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Baum.elternpfad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Schlüssel des Speicherobjekts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Baum.speicherdaten.schluessel</a:t>
              </a:r>
              <a:endParaRPr lang="de-DE" b="1" dirty="0" smtClean="0"/>
            </a:p>
            <a:p>
              <a:endParaRPr lang="de-DE" b="1" dirty="0"/>
            </a:p>
            <a:p>
              <a:r>
                <a:rPr lang="de-DE" b="1" dirty="0" smtClean="0"/>
                <a:t>Zugriff auf Speicherinhalt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 smtClean="0"/>
            </a:p>
            <a:p>
              <a:r>
                <a:rPr lang="de-DE" b="1" dirty="0" smtClean="0"/>
                <a:t>Zugriff auf Speicherelement: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Baum.speicherdaten.speicherinhalt.speicherelement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29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-68826" y="16409"/>
            <a:ext cx="12105251" cy="6400004"/>
            <a:chOff x="-68826" y="16409"/>
            <a:chExt cx="12105251" cy="6400004"/>
          </a:xfrm>
        </p:grpSpPr>
        <p:cxnSp>
          <p:nvCxnSpPr>
            <p:cNvPr id="73" name="Gerader Verbinder 72"/>
            <p:cNvCxnSpPr>
              <a:stCxn id="2" idx="2"/>
              <a:endCxn id="20" idx="0"/>
            </p:cNvCxnSpPr>
            <p:nvPr/>
          </p:nvCxnSpPr>
          <p:spPr>
            <a:xfrm flipH="1">
              <a:off x="888450" y="1502682"/>
              <a:ext cx="4974034" cy="826018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2" idx="2"/>
              <a:endCxn id="62" idx="0"/>
            </p:cNvCxnSpPr>
            <p:nvPr/>
          </p:nvCxnSpPr>
          <p:spPr>
            <a:xfrm>
              <a:off x="5862484" y="1502682"/>
              <a:ext cx="922679" cy="825039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>
              <a:stCxn id="20" idx="2"/>
              <a:endCxn id="52" idx="0"/>
            </p:cNvCxnSpPr>
            <p:nvPr/>
          </p:nvCxnSpPr>
          <p:spPr>
            <a:xfrm flipH="1">
              <a:off x="879982" y="3772489"/>
              <a:ext cx="8468" cy="73601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stCxn id="60" idx="2"/>
            </p:cNvCxnSpPr>
            <p:nvPr/>
          </p:nvCxnSpPr>
          <p:spPr>
            <a:xfrm flipH="1">
              <a:off x="5890861" y="3771510"/>
              <a:ext cx="894302" cy="718836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stCxn id="60" idx="2"/>
              <a:endCxn id="38" idx="0"/>
            </p:cNvCxnSpPr>
            <p:nvPr/>
          </p:nvCxnSpPr>
          <p:spPr>
            <a:xfrm>
              <a:off x="6785163" y="3771510"/>
              <a:ext cx="1039337" cy="71502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/>
            <p:nvPr/>
          </p:nvCxnSpPr>
          <p:spPr>
            <a:xfrm>
              <a:off x="0" y="1989138"/>
              <a:ext cx="11823290" cy="0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/>
            <p:nvPr/>
          </p:nvCxnSpPr>
          <p:spPr>
            <a:xfrm flipV="1">
              <a:off x="0" y="4149725"/>
              <a:ext cx="11823290" cy="10344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>
            <a:xfrm>
              <a:off x="10717162" y="78078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0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10717161" y="2772169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1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718564" y="501373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2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664240" y="237382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„1000_4711“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4280763" y="122153"/>
              <a:ext cx="8286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</a:t>
              </a:r>
              <a:r>
                <a:rPr lang="de-DE" sz="16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600" i="1" dirty="0" smtClean="0">
                  <a:solidFill>
                    <a:srgbClr val="0070C0"/>
                  </a:solidFill>
                </a:rPr>
                <a:t>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576081" y="2382453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„3000_2903“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586856" y="236971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„2000_0815“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8570796" y="4524520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„6000_5443“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3731135" y="4549163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„5000_11597“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702941" y="4537037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„4000_62896“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01" name="Gerader Verbinder 100"/>
            <p:cNvCxnSpPr/>
            <p:nvPr/>
          </p:nvCxnSpPr>
          <p:spPr>
            <a:xfrm>
              <a:off x="10056813" y="16409"/>
              <a:ext cx="0" cy="6136303"/>
            </a:xfrm>
            <a:prstGeom prst="line">
              <a:avLst/>
            </a:prstGeom>
            <a:ln w="19050">
              <a:solidFill>
                <a:srgbClr val="8A3CC4"/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feld 101"/>
            <p:cNvSpPr txBox="1"/>
            <p:nvPr/>
          </p:nvSpPr>
          <p:spPr>
            <a:xfrm>
              <a:off x="10083476" y="194185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Höhe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-68826" y="4277032"/>
              <a:ext cx="9920480" cy="1750142"/>
            </a:xfrm>
            <a:prstGeom prst="rect">
              <a:avLst/>
            </a:prstGeom>
            <a:noFill/>
            <a:ln w="19050">
              <a:solidFill>
                <a:srgbClr val="8A3C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3738568" y="6047081"/>
              <a:ext cx="745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Breite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8197718" y="918105"/>
              <a:ext cx="1785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Oberster Knoten </a:t>
              </a:r>
            </a:p>
            <a:p>
              <a:r>
                <a:rPr lang="de-DE" dirty="0" smtClean="0">
                  <a:solidFill>
                    <a:schemeClr val="accent6"/>
                  </a:solidFill>
                </a:rPr>
                <a:t>= Wurzel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02941" y="1156707"/>
              <a:ext cx="3440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[O-1000_4711, O-2000_0815, O-3000_2903]</a:t>
              </a:r>
              <a:endParaRPr lang="de-DE" sz="1400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7528561" y="3470944"/>
              <a:ext cx="24545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[O-5000_11597, O-6000_5443]</a:t>
              </a:r>
              <a:endParaRPr lang="de-DE" sz="1400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7577061" y="3157529"/>
              <a:ext cx="8594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“]</a:t>
              </a:r>
              <a:endParaRPr lang="de-DE" sz="1400" dirty="0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1709964" y="564566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1685333" y="5324098"/>
              <a:ext cx="18993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“, „1000_4711“]</a:t>
              </a:r>
              <a:endParaRPr lang="de-DE" sz="1400" dirty="0"/>
            </a:p>
          </p:txBody>
        </p:sp>
        <p:sp>
          <p:nvSpPr>
            <p:cNvPr id="4" name="Geschweifte Klammer rechts 3"/>
            <p:cNvSpPr/>
            <p:nvPr/>
          </p:nvSpPr>
          <p:spPr>
            <a:xfrm>
              <a:off x="6756754" y="59709"/>
              <a:ext cx="191356" cy="1406512"/>
            </a:xfrm>
            <a:prstGeom prst="rightBrace">
              <a:avLst/>
            </a:prstGeom>
            <a:ln w="25400">
              <a:solidFill>
                <a:srgbClr val="8A3CC4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7057879" y="564623"/>
              <a:ext cx="85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Knoten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122054" y="2328700"/>
              <a:ext cx="1543035" cy="1443789"/>
              <a:chOff x="122054" y="2328700"/>
              <a:chExt cx="1543035" cy="1443789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" name="Gerader Verbinder 20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feld 21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" name="Textfeld 22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137" name="Gruppieren 136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138" name="Textfeld 137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139" name="Textfeld 138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cxnSp>
          <p:nvCxnSpPr>
            <p:cNvPr id="9" name="Gerader Verbinder 8"/>
            <p:cNvCxnSpPr>
              <a:stCxn id="2" idx="2"/>
              <a:endCxn id="68" idx="0"/>
            </p:cNvCxnSpPr>
            <p:nvPr/>
          </p:nvCxnSpPr>
          <p:spPr>
            <a:xfrm flipH="1">
              <a:off x="3796375" y="1502682"/>
              <a:ext cx="2066109" cy="812717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Rechteck 148"/>
            <p:cNvSpPr/>
            <p:nvPr/>
          </p:nvSpPr>
          <p:spPr>
            <a:xfrm>
              <a:off x="4822518" y="88814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grpSp>
          <p:nvGrpSpPr>
            <p:cNvPr id="221" name="Gruppieren 220"/>
            <p:cNvGrpSpPr/>
            <p:nvPr/>
          </p:nvGrpSpPr>
          <p:grpSpPr>
            <a:xfrm>
              <a:off x="3037502" y="2321484"/>
              <a:ext cx="1543035" cy="1443789"/>
              <a:chOff x="122054" y="2328700"/>
              <a:chExt cx="1543035" cy="1443789"/>
            </a:xfrm>
          </p:grpSpPr>
          <p:grpSp>
            <p:nvGrpSpPr>
              <p:cNvPr id="222" name="Gruppieren 221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26" name="Rechteck 225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7" name="Gerader Verbinder 226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Textfeld 227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29" name="Textfeld 228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23" name="Gruppieren 222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24" name="Textfeld 223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25" name="Textfeld 224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0" name="Gruppieren 229"/>
            <p:cNvGrpSpPr/>
            <p:nvPr/>
          </p:nvGrpSpPr>
          <p:grpSpPr>
            <a:xfrm>
              <a:off x="5987711" y="2321224"/>
              <a:ext cx="1543035" cy="1443789"/>
              <a:chOff x="122054" y="2328700"/>
              <a:chExt cx="1543035" cy="1443789"/>
            </a:xfrm>
          </p:grpSpPr>
          <p:grpSp>
            <p:nvGrpSpPr>
              <p:cNvPr id="231" name="Gruppieren 230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35" name="Rechteck 234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36" name="Gerader Verbinder 235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feld 236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8" name="Textfeld 237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32" name="Gruppieren 231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33" name="Textfeld 232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34" name="Textfeld 233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9" name="Gruppieren 238"/>
            <p:cNvGrpSpPr/>
            <p:nvPr/>
          </p:nvGrpSpPr>
          <p:grpSpPr>
            <a:xfrm>
              <a:off x="5119343" y="51157"/>
              <a:ext cx="1543035" cy="1443789"/>
              <a:chOff x="122054" y="2328700"/>
              <a:chExt cx="1543035" cy="1443789"/>
            </a:xfrm>
          </p:grpSpPr>
          <p:grpSp>
            <p:nvGrpSpPr>
              <p:cNvPr id="240" name="Gruppieren 239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44" name="Rechteck 243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45" name="Gerader Verbinder 244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Textfeld 245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47" name="Textfeld 246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41" name="Gruppieren 240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42" name="Textfeld 241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43" name="Textfeld 242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48" name="Gruppieren 247"/>
            <p:cNvGrpSpPr/>
            <p:nvPr/>
          </p:nvGrpSpPr>
          <p:grpSpPr>
            <a:xfrm>
              <a:off x="137400" y="4498380"/>
              <a:ext cx="1543035" cy="1443789"/>
              <a:chOff x="122054" y="2328700"/>
              <a:chExt cx="1543035" cy="1443789"/>
            </a:xfrm>
          </p:grpSpPr>
          <p:grpSp>
            <p:nvGrpSpPr>
              <p:cNvPr id="249" name="Gruppieren 248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53" name="Rechteck 252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4" name="Gerader Verbinder 253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feld 254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56" name="Textfeld 255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0" name="Gruppieren 249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51" name="Textfeld 250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52" name="Textfeld 251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57" name="Gruppieren 256"/>
            <p:cNvGrpSpPr/>
            <p:nvPr/>
          </p:nvGrpSpPr>
          <p:grpSpPr>
            <a:xfrm>
              <a:off x="5111255" y="4509759"/>
              <a:ext cx="1543035" cy="1443789"/>
              <a:chOff x="122054" y="2328700"/>
              <a:chExt cx="1543035" cy="1443789"/>
            </a:xfrm>
          </p:grpSpPr>
          <p:grpSp>
            <p:nvGrpSpPr>
              <p:cNvPr id="258" name="Gruppieren 257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62" name="Rechteck 261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63" name="Gerader Verbinder 262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Textfeld 263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65" name="Textfeld 264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9" name="Gruppieren 258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0" name="Textfeld 259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61" name="Textfeld 260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66" name="Gruppieren 265"/>
            <p:cNvGrpSpPr/>
            <p:nvPr/>
          </p:nvGrpSpPr>
          <p:grpSpPr>
            <a:xfrm>
              <a:off x="7044075" y="4486530"/>
              <a:ext cx="1543035" cy="1443789"/>
              <a:chOff x="122054" y="2328700"/>
              <a:chExt cx="1543035" cy="1443789"/>
            </a:xfrm>
          </p:grpSpPr>
          <p:grpSp>
            <p:nvGrpSpPr>
              <p:cNvPr id="267" name="Gruppieren 26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71" name="Rechteck 270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72" name="Gerader Verbinder 271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feld 272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74" name="Textfeld 273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68" name="Gruppieren 267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9" name="Textfeld 268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70" name="Textfeld 269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00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2" name="Rechteck 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>
            <a:off x="3331344" y="4149725"/>
            <a:ext cx="2167605" cy="2157663"/>
            <a:chOff x="334962" y="569494"/>
            <a:chExt cx="2167605" cy="2157663"/>
          </a:xfrm>
        </p:grpSpPr>
        <p:sp>
          <p:nvSpPr>
            <p:cNvPr id="7" name="Rechteck 6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5024819" y="529898"/>
            <a:ext cx="2167605" cy="2157663"/>
            <a:chOff x="334962" y="569494"/>
            <a:chExt cx="2167605" cy="2157663"/>
          </a:xfrm>
        </p:grpSpPr>
        <p:sp>
          <p:nvSpPr>
            <p:cNvPr id="10" name="Rechteck 9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/>
        </p:nvGrpSpPr>
        <p:grpSpPr>
          <a:xfrm>
            <a:off x="7011065" y="4149725"/>
            <a:ext cx="2167605" cy="2157663"/>
            <a:chOff x="334962" y="569494"/>
            <a:chExt cx="2167605" cy="2157663"/>
          </a:xfrm>
        </p:grpSpPr>
        <p:sp>
          <p:nvSpPr>
            <p:cNvPr id="13" name="Rechteck 1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>
            <a:off x="9687776" y="536093"/>
            <a:ext cx="2167605" cy="2157663"/>
            <a:chOff x="334962" y="569494"/>
            <a:chExt cx="2167605" cy="2157663"/>
          </a:xfrm>
        </p:grpSpPr>
        <p:sp>
          <p:nvSpPr>
            <p:cNvPr id="16" name="Rechteck 1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feld 17"/>
          <p:cNvSpPr txBox="1"/>
          <p:nvPr/>
        </p:nvSpPr>
        <p:spPr>
          <a:xfrm>
            <a:off x="338600" y="569490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hellos</a:t>
            </a:r>
            <a:endParaRPr lang="de-DE" sz="32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5005411" y="53998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9687775" y="536092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prints</a:t>
            </a:r>
            <a:endParaRPr lang="de-DE" sz="32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7011064" y="4172411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CRUD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31345" y="414972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Persistenz</a:t>
            </a:r>
            <a:endParaRPr lang="de-DE" sz="3200" b="1" dirty="0">
              <a:solidFill>
                <a:srgbClr val="0070C0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2548790" y="1400928"/>
            <a:ext cx="2417819" cy="1361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19197" y="1166656"/>
            <a:ext cx="2187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Holt Daten zum Request von Nutzer ein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Erzeugt Request</a:t>
            </a:r>
            <a:endParaRPr lang="de-DE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2689273" y="141247"/>
            <a:ext cx="1721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API.hole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Schickt die Daten zur Anfrage 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Wartet auf Rückgabedaten</a:t>
            </a:r>
            <a:endParaRPr lang="de-DE" sz="1400" dirty="0"/>
          </a:p>
        </p:txBody>
      </p:sp>
      <p:cxnSp>
        <p:nvCxnSpPr>
          <p:cNvPr id="32" name="Gerade Verbindung mit Pfeil 31"/>
          <p:cNvCxnSpPr/>
          <p:nvPr/>
        </p:nvCxnSpPr>
        <p:spPr>
          <a:xfrm flipV="1">
            <a:off x="7211832" y="1390875"/>
            <a:ext cx="2437142" cy="100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309072" y="152377"/>
            <a:ext cx="21463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API.get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Nimmt die Daten aus dem Request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2536876" y="106017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①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011064" y="4738902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Wandelt Request in Persistenz-Methoden um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Analysiert zurückgegebene Daten aus Persistenz</a:t>
            </a:r>
            <a:endParaRPr lang="de-DE" sz="1600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9281652" y="2747287"/>
            <a:ext cx="775161" cy="211968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0030816" y="2726783"/>
            <a:ext cx="953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3321645" y="4757186"/>
            <a:ext cx="2187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Verwaltet Speicher</a:t>
            </a:r>
            <a:endParaRPr lang="de-DE" sz="1600" dirty="0"/>
          </a:p>
        </p:txBody>
      </p:sp>
      <p:cxnSp>
        <p:nvCxnSpPr>
          <p:cNvPr id="41" name="Gerade Verbindung mit Pfeil 40"/>
          <p:cNvCxnSpPr/>
          <p:nvPr/>
        </p:nvCxnSpPr>
        <p:spPr>
          <a:xfrm flipH="1" flipV="1">
            <a:off x="5526387" y="5014452"/>
            <a:ext cx="1465281" cy="983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658537" y="3965058"/>
            <a:ext cx="1310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Steuert Umsetzung des Request in Persistenz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7144183" y="105519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②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9696528" y="34148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③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598678" y="597022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⑤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5526387" y="5589588"/>
            <a:ext cx="1442884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84252" y="5589588"/>
            <a:ext cx="1310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Persistenz</a:t>
            </a:r>
            <a:endParaRPr lang="de-DE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6529922" y="387674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④</a:t>
            </a:r>
            <a:endParaRPr lang="de-DE" dirty="0"/>
          </a:p>
        </p:txBody>
      </p:sp>
      <p:cxnSp>
        <p:nvCxnSpPr>
          <p:cNvPr id="51" name="Gerade Verbindung mit Pfeil 50"/>
          <p:cNvCxnSpPr/>
          <p:nvPr/>
        </p:nvCxnSpPr>
        <p:spPr>
          <a:xfrm flipV="1">
            <a:off x="9239860" y="2775536"/>
            <a:ext cx="2206423" cy="333727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9840999" y="5203108"/>
            <a:ext cx="150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Speicherobjekt und Analysedaten zurück</a:t>
            </a:r>
            <a:endParaRPr lang="de-DE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9376079" y="583228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⑥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9252928" y="21266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⑦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4547796" y="237877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⑧</a:t>
            </a:r>
            <a:endParaRPr lang="de-DE" dirty="0"/>
          </a:p>
        </p:txBody>
      </p:sp>
      <p:cxnSp>
        <p:nvCxnSpPr>
          <p:cNvPr id="60" name="Gerade Verbindung mit Pfeil 59"/>
          <p:cNvCxnSpPr/>
          <p:nvPr/>
        </p:nvCxnSpPr>
        <p:spPr>
          <a:xfrm flipH="1">
            <a:off x="7236153" y="2104502"/>
            <a:ext cx="2388500" cy="881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9707181" y="1152345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Steuert wie mit Request umgegangen wird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Schickt Rückgabedaten mit „</a:t>
            </a:r>
            <a:r>
              <a:rPr lang="de-DE" sz="1600" dirty="0" err="1" smtClean="0"/>
              <a:t>return</a:t>
            </a:r>
            <a:r>
              <a:rPr lang="de-DE" sz="1600" dirty="0" smtClean="0"/>
              <a:t>“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8204920" y="2126404"/>
            <a:ext cx="1366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weiter an Request-Steller</a:t>
            </a:r>
            <a:endParaRPr lang="de-DE" sz="1400" dirty="0"/>
          </a:p>
        </p:txBody>
      </p:sp>
      <p:sp>
        <p:nvSpPr>
          <p:cNvPr id="63" name="Textfeld 62"/>
          <p:cNvSpPr txBox="1"/>
          <p:nvPr/>
        </p:nvSpPr>
        <p:spPr>
          <a:xfrm>
            <a:off x="5029871" y="1122150"/>
            <a:ext cx="218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Analysiert Rückgabedaten</a:t>
            </a:r>
            <a:endParaRPr lang="de-DE" sz="1600" dirty="0"/>
          </a:p>
        </p:txBody>
      </p:sp>
      <p:cxnSp>
        <p:nvCxnSpPr>
          <p:cNvPr id="65" name="Gerade Verbindung mit Pfeil 64"/>
          <p:cNvCxnSpPr/>
          <p:nvPr/>
        </p:nvCxnSpPr>
        <p:spPr>
          <a:xfrm flipH="1" flipV="1">
            <a:off x="2583523" y="2102819"/>
            <a:ext cx="2390045" cy="260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3176706" y="2111617"/>
            <a:ext cx="1784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und Analysedaten weiter</a:t>
            </a:r>
            <a:endParaRPr lang="de-DE" sz="1400" dirty="0"/>
          </a:p>
        </p:txBody>
      </p:sp>
      <p:sp>
        <p:nvSpPr>
          <p:cNvPr id="70" name="Textfeld 69"/>
          <p:cNvSpPr txBox="1"/>
          <p:nvPr/>
        </p:nvSpPr>
        <p:spPr>
          <a:xfrm>
            <a:off x="3120033" y="1407733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451838" y="4973474"/>
            <a:ext cx="172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Grund-Datenformate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5523062" y="6016955"/>
            <a:ext cx="123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0743533" y="4222235"/>
            <a:ext cx="1320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 und JSON (Analysedaten)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5004624" y="2102819"/>
            <a:ext cx="2425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Problem: API braucht Grunddaten (mit Datentypen) aus Persistenz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129607" y="1813552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7869708" y="1375586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7870418" y="1836216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7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9675105" y="569488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6837738" y="569487"/>
            <a:ext cx="2167605" cy="2157663"/>
            <a:chOff x="334962" y="569494"/>
            <a:chExt cx="2167605" cy="2157663"/>
          </a:xfrm>
        </p:grpSpPr>
        <p:sp>
          <p:nvSpPr>
            <p:cNvPr id="9" name="Rechteck 8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3236878" y="569487"/>
            <a:ext cx="2167605" cy="2157663"/>
            <a:chOff x="334962" y="569494"/>
            <a:chExt cx="2167605" cy="2157663"/>
          </a:xfrm>
        </p:grpSpPr>
        <p:sp>
          <p:nvSpPr>
            <p:cNvPr id="12" name="Rechteck 1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feld 13"/>
          <p:cNvSpPr txBox="1"/>
          <p:nvPr/>
        </p:nvSpPr>
        <p:spPr>
          <a:xfrm>
            <a:off x="338600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Request-Sender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9675104" y="569487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Request-Empfänger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837737" y="569487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236878" y="569487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2642565" y="1477911"/>
            <a:ext cx="465221" cy="34081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>
            <a:off x="9073523" y="1477911"/>
            <a:ext cx="465221" cy="34081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34963" y="1154262"/>
            <a:ext cx="21712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Nimmt die vom Nutzer eingegebenen Daten auf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Schreibt die Daten in ein </a:t>
            </a:r>
            <a:r>
              <a:rPr lang="de-DE" sz="1400" dirty="0" err="1" smtClean="0"/>
              <a:t>Dictionary</a:t>
            </a:r>
            <a:endParaRPr lang="de-DE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Erzeugt Request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3250467" y="1166651"/>
            <a:ext cx="215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Wandelt Daten von </a:t>
            </a:r>
            <a:r>
              <a:rPr lang="de-DE" sz="1400" dirty="0" err="1" smtClean="0">
                <a:solidFill>
                  <a:srgbClr val="0070C0"/>
                </a:solidFill>
              </a:rPr>
              <a:t>Dictionary</a:t>
            </a:r>
            <a:r>
              <a:rPr lang="de-DE" sz="1400" dirty="0" smtClean="0">
                <a:solidFill>
                  <a:srgbClr val="0070C0"/>
                </a:solidFill>
              </a:rPr>
              <a:t> in Bytes um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Setzt Request an Empfänger um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51326" y="1160463"/>
            <a:ext cx="215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Wandelt Daten von Bytes in Tabelle um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Nimmt Request des Senders um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675103" y="1140487"/>
            <a:ext cx="2171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Nimmt übertragene Daten auf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Setzt Request in Persistenz-Aufruf um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34963" y="2742541"/>
            <a:ext cx="1375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Datentypen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</a:t>
            </a:r>
            <a:r>
              <a:rPr lang="de-DE" dirty="0" err="1" smtClean="0">
                <a:solidFill>
                  <a:srgbClr val="00B050"/>
                </a:solidFill>
              </a:rPr>
              <a:t>Dictionary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40512" y="2727150"/>
            <a:ext cx="1510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</a:rPr>
              <a:t>Dictionary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>
                <a:solidFill>
                  <a:srgbClr val="00B050"/>
                </a:solidFill>
              </a:rPr>
              <a:t>in JSON-String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Bytes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834104" y="2727150"/>
            <a:ext cx="1075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Bytes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Tabelle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9671471" y="2727150"/>
            <a:ext cx="8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Tabelle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>
            <a:off x="2640748" y="2911816"/>
            <a:ext cx="465221" cy="340818"/>
          </a:xfrm>
          <a:prstGeom prst="rightArrow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>
            <a:off x="9073523" y="2865780"/>
            <a:ext cx="465221" cy="340818"/>
          </a:xfrm>
          <a:prstGeom prst="rightArrow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57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3218159" y="561460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6097718" y="577502"/>
            <a:ext cx="2167605" cy="2157663"/>
            <a:chOff x="334962" y="569494"/>
            <a:chExt cx="2167605" cy="2157663"/>
          </a:xfrm>
        </p:grpSpPr>
        <p:sp>
          <p:nvSpPr>
            <p:cNvPr id="9" name="Rechteck 8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8977277" y="577502"/>
            <a:ext cx="2167605" cy="2157663"/>
            <a:chOff x="334962" y="569494"/>
            <a:chExt cx="2167605" cy="2157663"/>
          </a:xfrm>
        </p:grpSpPr>
        <p:sp>
          <p:nvSpPr>
            <p:cNvPr id="12" name="Rechteck 1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feld 13"/>
          <p:cNvSpPr txBox="1"/>
          <p:nvPr/>
        </p:nvSpPr>
        <p:spPr>
          <a:xfrm>
            <a:off x="338600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Request-Sender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097717" y="577502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CRUD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3218158" y="577502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Request-Empfänger</a:t>
            </a:r>
            <a:endParaRPr lang="de-DE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8977277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34963" y="3947414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Schlüssel: Speicherinhalt</a:t>
            </a:r>
            <a:endParaRPr lang="de-DE" sz="14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8" y="2960688"/>
            <a:ext cx="996206" cy="9962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58" y="2960688"/>
            <a:ext cx="996206" cy="996206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218158" y="3947414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Schlüssel | Speicherinhalt</a:t>
            </a:r>
            <a:endParaRPr lang="de-DE" sz="1400" dirty="0"/>
          </a:p>
        </p:txBody>
      </p: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47112"/>
              </p:ext>
            </p:extLst>
          </p:nvPr>
        </p:nvGraphicFramePr>
        <p:xfrm>
          <a:off x="3218157" y="4492308"/>
          <a:ext cx="2155948" cy="1354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959"/>
                <a:gridCol w="1138989"/>
              </a:tblGrid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Schlüssel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Speicherinhalt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Text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shdjshdjshdjs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Auftraggeber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31001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23" name="Grafik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18" y="2960688"/>
            <a:ext cx="996206" cy="996206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6097718" y="3947414"/>
            <a:ext cx="17390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Ergänzung UUID</a:t>
            </a:r>
          </a:p>
          <a:p>
            <a:r>
              <a:rPr lang="de-DE" sz="1400" dirty="0" smtClean="0"/>
              <a:t>Ergänzung Eltern leer</a:t>
            </a:r>
          </a:p>
          <a:p>
            <a:r>
              <a:rPr lang="de-DE" sz="1400" dirty="0" smtClean="0"/>
              <a:t>Ergänzung Kind leer</a:t>
            </a:r>
          </a:p>
          <a:p>
            <a:endParaRPr lang="de-DE" sz="1400" dirty="0"/>
          </a:p>
        </p:txBody>
      </p: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2134"/>
              </p:ext>
            </p:extLst>
          </p:nvPr>
        </p:nvGraphicFramePr>
        <p:xfrm>
          <a:off x="6109374" y="4758731"/>
          <a:ext cx="5035507" cy="1354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236"/>
                <a:gridCol w="1089608"/>
                <a:gridCol w="1600784"/>
                <a:gridCol w="847473"/>
                <a:gridCol w="726406"/>
              </a:tblGrid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UUID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Schlüssel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Speicherinhalt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Eltern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Kind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XY2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Text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shdjshdjshdjs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XY3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Auftraggeber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31001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77" y="2960688"/>
            <a:ext cx="996206" cy="996206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9014277" y="3947414"/>
            <a:ext cx="14151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Ergänzung Eltern</a:t>
            </a:r>
          </a:p>
          <a:p>
            <a:r>
              <a:rPr lang="de-DE" sz="1400" dirty="0" smtClean="0">
                <a:solidFill>
                  <a:srgbClr val="00B050"/>
                </a:solidFill>
              </a:rPr>
              <a:t>Ergänzung Kind</a:t>
            </a:r>
          </a:p>
          <a:p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46858" y="4501412"/>
            <a:ext cx="1609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{</a:t>
            </a:r>
          </a:p>
          <a:p>
            <a:r>
              <a:rPr lang="de-DE" sz="1200" dirty="0" smtClean="0"/>
              <a:t>„ID“: 1,</a:t>
            </a:r>
          </a:p>
          <a:p>
            <a:r>
              <a:rPr lang="de-DE" sz="1200" dirty="0" smtClean="0"/>
              <a:t>„Text“: „</a:t>
            </a:r>
            <a:r>
              <a:rPr lang="de-DE" sz="1200" dirty="0" err="1" smtClean="0"/>
              <a:t>shdjshdjshdjs</a:t>
            </a:r>
            <a:r>
              <a:rPr lang="de-DE" sz="1200" dirty="0" smtClean="0"/>
              <a:t>“</a:t>
            </a:r>
          </a:p>
          <a:p>
            <a:r>
              <a:rPr lang="de-DE" sz="1200" dirty="0" smtClean="0"/>
              <a:t>„Auftraggeber“: 31001</a:t>
            </a:r>
          </a:p>
          <a:p>
            <a:r>
              <a:rPr lang="de-DE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31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44662" y="564314"/>
            <a:ext cx="2167605" cy="26695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/>
          <p:nvPr/>
        </p:nvCxnSpPr>
        <p:spPr>
          <a:xfrm>
            <a:off x="344662" y="1155283"/>
            <a:ext cx="2167605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44663" y="564314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34963" y="1171775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Stellt alle Methoden für den Request vom Sender an den Empfänger und den Transport der Daten zur Verfügung.</a:t>
            </a:r>
            <a:endParaRPr lang="de-DE" sz="1600" dirty="0"/>
          </a:p>
        </p:txBody>
      </p:sp>
      <p:sp>
        <p:nvSpPr>
          <p:cNvPr id="12" name="Rechteck 11"/>
          <p:cNvSpPr/>
          <p:nvPr/>
        </p:nvSpPr>
        <p:spPr>
          <a:xfrm>
            <a:off x="9692039" y="564314"/>
            <a:ext cx="2167605" cy="268529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/>
          <p:cNvCxnSpPr/>
          <p:nvPr/>
        </p:nvCxnSpPr>
        <p:spPr>
          <a:xfrm>
            <a:off x="9692039" y="1155283"/>
            <a:ext cx="2167605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9692040" y="564314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Persistenz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682340" y="1171775"/>
            <a:ext cx="218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Verwaltet den Speicher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4646797" y="564314"/>
            <a:ext cx="2167605" cy="26695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4646797" y="1155283"/>
            <a:ext cx="2167605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637098" y="564314"/>
            <a:ext cx="2187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70C0"/>
                </a:solidFill>
              </a:rPr>
              <a:t>Service-Logik</a:t>
            </a:r>
            <a:endParaRPr lang="de-DE" sz="2800" b="1" dirty="0">
              <a:solidFill>
                <a:srgbClr val="0070C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637098" y="1171775"/>
            <a:ext cx="21870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Ist das „Gehirn“ zwischen Request-Sender und Persistenz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Steuert die Umsetzung der </a:t>
            </a:r>
            <a:r>
              <a:rPr lang="de-DE" sz="1600" dirty="0" err="1" smtClean="0"/>
              <a:t>Requests</a:t>
            </a:r>
            <a:r>
              <a:rPr lang="de-DE" sz="1600" dirty="0" smtClean="0"/>
              <a:t> in der Persistenz.</a:t>
            </a:r>
            <a:endParaRPr lang="de-DE" sz="1600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2" y="3451133"/>
            <a:ext cx="996206" cy="996206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39" y="3446788"/>
            <a:ext cx="996206" cy="996206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1230329" y="3446788"/>
            <a:ext cx="129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Dateiformat: </a:t>
            </a:r>
          </a:p>
          <a:p>
            <a:r>
              <a:rPr lang="de-DE" sz="1600" dirty="0" err="1" smtClean="0"/>
              <a:t>Dictionary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10577706" y="3446788"/>
            <a:ext cx="129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Dateiformat: </a:t>
            </a:r>
          </a:p>
          <a:p>
            <a:r>
              <a:rPr lang="de-DE" sz="1600" dirty="0" smtClean="0"/>
              <a:t>Tabelle</a:t>
            </a:r>
            <a:endParaRPr lang="de-DE" sz="1600" dirty="0"/>
          </a:p>
        </p:txBody>
      </p:sp>
      <p:sp>
        <p:nvSpPr>
          <p:cNvPr id="27" name="Textfeld 26"/>
          <p:cNvSpPr txBox="1"/>
          <p:nvPr/>
        </p:nvSpPr>
        <p:spPr>
          <a:xfrm>
            <a:off x="5522766" y="3446787"/>
            <a:ext cx="129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Dateiformat: </a:t>
            </a:r>
          </a:p>
          <a:p>
            <a:r>
              <a:rPr lang="de-DE" sz="1600" dirty="0" smtClean="0"/>
              <a:t>flexibel, abhängig von Einsatz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409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4963" y="1196975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9692357" y="1196975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feld 7"/>
          <p:cNvSpPr txBox="1"/>
          <p:nvPr/>
        </p:nvSpPr>
        <p:spPr>
          <a:xfrm>
            <a:off x="9692357" y="119697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Empfänger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34962" y="1196974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Sender</a:t>
            </a:r>
            <a:endParaRPr lang="de-DE" sz="3200" b="1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590800" y="1781749"/>
            <a:ext cx="69863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90800" y="2445427"/>
            <a:ext cx="69863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2664542" y="2960688"/>
            <a:ext cx="69125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2590800" y="1598921"/>
            <a:ext cx="6912595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513816" y="1196975"/>
            <a:ext cx="1640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Datenkanal</a:t>
            </a:r>
            <a:endParaRPr lang="de-DE" sz="24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76250" y="1993467"/>
            <a:ext cx="4247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Steuerungs-/Managementkanal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5272950" y="2960688"/>
            <a:ext cx="231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rgbClr val="0070C0"/>
                </a:solidFill>
              </a:rPr>
              <a:t>Monitoringkanal</a:t>
            </a:r>
            <a:endParaRPr lang="de-DE" sz="2400" b="1" dirty="0">
              <a:solidFill>
                <a:srgbClr val="0070C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32762" y="4011910"/>
            <a:ext cx="9483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Datenkanal: </a:t>
            </a:r>
            <a:r>
              <a:rPr lang="de-DE" sz="2000" dirty="0" smtClean="0"/>
              <a:t>Über diesen Kanal wird die Payload versendet, also der Inhalt der Ressource.</a:t>
            </a:r>
            <a:endParaRPr lang="de-DE" sz="20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351473" y="4875282"/>
            <a:ext cx="2255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Steuerungs-/</a:t>
            </a:r>
          </a:p>
          <a:p>
            <a:r>
              <a:rPr lang="de-DE" sz="2000" b="1" dirty="0" smtClean="0"/>
              <a:t>Managementkanal:</a:t>
            </a:r>
            <a:endParaRPr lang="de-DE" sz="20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351473" y="5845911"/>
            <a:ext cx="1002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rgbClr val="0070C0"/>
                </a:solidFill>
              </a:rPr>
              <a:t>Monitoringkanal</a:t>
            </a:r>
            <a:r>
              <a:rPr lang="de-DE" sz="2000" b="1" dirty="0" smtClean="0">
                <a:solidFill>
                  <a:srgbClr val="0070C0"/>
                </a:solidFill>
              </a:rPr>
              <a:t>: </a:t>
            </a:r>
            <a:r>
              <a:rPr lang="de-DE" sz="2000" dirty="0" smtClean="0">
                <a:solidFill>
                  <a:srgbClr val="0070C0"/>
                </a:solidFill>
              </a:rPr>
              <a:t>Über diesen Kanal teilt der Empfänger mit, wie er die Daten verarbeitet hat.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endParaRPr lang="de-DE" sz="2000" b="1" dirty="0">
              <a:solidFill>
                <a:srgbClr val="0070C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795296" y="4881702"/>
            <a:ext cx="7021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Über diesen Kanal </a:t>
            </a:r>
            <a:r>
              <a:rPr lang="de-DE" sz="2000" dirty="0" smtClean="0"/>
              <a:t>teilt der Sender dem Empfänger mit, wie er die</a:t>
            </a:r>
          </a:p>
          <a:p>
            <a:r>
              <a:rPr lang="de-DE" sz="2000" dirty="0" smtClean="0"/>
              <a:t>Daten verarbeiten soll.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1434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Breitbild</PresentationFormat>
  <Paragraphs>240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Schneider</dc:creator>
  <cp:lastModifiedBy>Stefan Schneider</cp:lastModifiedBy>
  <cp:revision>49</cp:revision>
  <cp:lastPrinted>2021-01-19T07:36:13Z</cp:lastPrinted>
  <dcterms:created xsi:type="dcterms:W3CDTF">2020-06-29T06:53:01Z</dcterms:created>
  <dcterms:modified xsi:type="dcterms:W3CDTF">2021-03-07T15:20:47Z</dcterms:modified>
</cp:coreProperties>
</file>