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7582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orient="horz" pos="3521" userDrawn="1">
          <p15:clr>
            <a:srgbClr val="A4A3A4"/>
          </p15:clr>
        </p15:guide>
        <p15:guide id="8" orient="horz" pos="3294" userDrawn="1">
          <p15:clr>
            <a:srgbClr val="A4A3A4"/>
          </p15:clr>
        </p15:guide>
        <p15:guide id="9" pos="63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402"/>
      </p:cViewPr>
      <p:guideLst>
        <p:guide orient="horz" pos="731"/>
        <p:guide pos="7582"/>
        <p:guide pos="211"/>
        <p:guide orient="horz" pos="1253"/>
        <p:guide orient="horz" pos="2840"/>
        <p:guide orient="horz" pos="2614"/>
        <p:guide orient="horz" pos="3521"/>
        <p:guide orient="horz" pos="3294"/>
        <p:guide pos="63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6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1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4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0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69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41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8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6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86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706E-9FFF-4B25-B31B-E494BA33FABA}" type="datetimeFigureOut">
              <a:rPr lang="de-DE" smtClean="0"/>
              <a:t>20.01.2021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C06-57D9-4ECD-916B-408093A5F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7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/>
          <p:cNvGrpSpPr/>
          <p:nvPr/>
        </p:nvGrpSpPr>
        <p:grpSpPr>
          <a:xfrm>
            <a:off x="317806" y="154728"/>
            <a:ext cx="10503415" cy="6622794"/>
            <a:chOff x="317806" y="154728"/>
            <a:chExt cx="10503415" cy="6622794"/>
          </a:xfrm>
        </p:grpSpPr>
        <p:sp>
          <p:nvSpPr>
            <p:cNvPr id="4" name="Textfeld 3"/>
            <p:cNvSpPr txBox="1"/>
            <p:nvPr/>
          </p:nvSpPr>
          <p:spPr>
            <a:xfrm>
              <a:off x="3591820" y="154728"/>
              <a:ext cx="5008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Transformation der REST-Verben auf CRUD-Verben</a:t>
              </a:r>
              <a:endParaRPr lang="de-DE" b="1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54363" y="85704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GET</a:t>
              </a:r>
              <a:endParaRPr lang="de-DE" sz="2400" b="1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354363" y="1582268"/>
              <a:ext cx="851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POST</a:t>
              </a:r>
              <a:endParaRPr lang="de-DE" sz="2400" b="1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334963" y="2689957"/>
              <a:ext cx="70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PUT</a:t>
              </a:r>
              <a:endParaRPr lang="de-DE" sz="2400" b="1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29079" y="4084072"/>
              <a:ext cx="992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PATCH</a:t>
              </a:r>
              <a:endParaRPr lang="de-DE" sz="2400" b="1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17806" y="605509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9697452" y="1989138"/>
              <a:ext cx="1017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Create</a:t>
              </a:r>
              <a:endParaRPr lang="de-DE" sz="24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697452" y="3068638"/>
              <a:ext cx="82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Read</a:t>
              </a:r>
              <a:endParaRPr lang="de-DE" sz="2400" b="1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9697452" y="4149725"/>
              <a:ext cx="1123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Update</a:t>
              </a:r>
              <a:endParaRPr lang="de-DE" sz="2400" b="1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9697452" y="5229225"/>
              <a:ext cx="1021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/>
                <a:t>Delete</a:t>
              </a:r>
              <a:endParaRPr lang="de-DE" sz="2400" b="1" dirty="0"/>
            </a:p>
          </p:txBody>
        </p:sp>
        <p:cxnSp>
          <p:nvCxnSpPr>
            <p:cNvPr id="13" name="Gerade Verbindung mit Pfeil 12"/>
            <p:cNvCxnSpPr>
              <a:stCxn id="5" idx="3"/>
              <a:endCxn id="9" idx="1"/>
            </p:cNvCxnSpPr>
            <p:nvPr/>
          </p:nvCxnSpPr>
          <p:spPr>
            <a:xfrm>
              <a:off x="1034357" y="1087873"/>
              <a:ext cx="8663095" cy="2211598"/>
            </a:xfrm>
            <a:prstGeom prst="straightConnector1">
              <a:avLst/>
            </a:prstGeom>
            <a:ln w="41275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3"/>
              <a:endCxn id="8" idx="1"/>
            </p:cNvCxnSpPr>
            <p:nvPr/>
          </p:nvCxnSpPr>
          <p:spPr>
            <a:xfrm>
              <a:off x="1206071" y="1813101"/>
              <a:ext cx="8491381" cy="40687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6" idx="3"/>
              <a:endCxn id="10" idx="1"/>
            </p:cNvCxnSpPr>
            <p:nvPr/>
          </p:nvCxnSpPr>
          <p:spPr>
            <a:xfrm>
              <a:off x="1206071" y="1813101"/>
              <a:ext cx="8491381" cy="2567457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7" idx="3"/>
              <a:endCxn id="11" idx="1"/>
            </p:cNvCxnSpPr>
            <p:nvPr/>
          </p:nvCxnSpPr>
          <p:spPr>
            <a:xfrm>
              <a:off x="1035796" y="2920790"/>
              <a:ext cx="8661656" cy="25392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7" idx="3"/>
              <a:endCxn id="8" idx="1"/>
            </p:cNvCxnSpPr>
            <p:nvPr/>
          </p:nvCxnSpPr>
          <p:spPr>
            <a:xfrm flipV="1">
              <a:off x="1035796" y="2219971"/>
              <a:ext cx="8661656" cy="70081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7" idx="3"/>
              <a:endCxn id="10" idx="1"/>
            </p:cNvCxnSpPr>
            <p:nvPr/>
          </p:nvCxnSpPr>
          <p:spPr>
            <a:xfrm>
              <a:off x="1035796" y="2920790"/>
              <a:ext cx="8661656" cy="145976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2" idx="3"/>
              <a:endCxn id="9" idx="1"/>
            </p:cNvCxnSpPr>
            <p:nvPr/>
          </p:nvCxnSpPr>
          <p:spPr>
            <a:xfrm flipV="1">
              <a:off x="1321274" y="3299471"/>
              <a:ext cx="8376178" cy="10154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/>
            <p:cNvCxnSpPr>
              <a:stCxn id="2" idx="3"/>
              <a:endCxn id="11" idx="1"/>
            </p:cNvCxnSpPr>
            <p:nvPr/>
          </p:nvCxnSpPr>
          <p:spPr>
            <a:xfrm>
              <a:off x="1321274" y="4314905"/>
              <a:ext cx="8376178" cy="11451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2" idx="3"/>
              <a:endCxn id="8" idx="1"/>
            </p:cNvCxnSpPr>
            <p:nvPr/>
          </p:nvCxnSpPr>
          <p:spPr>
            <a:xfrm flipV="1">
              <a:off x="1321274" y="2219971"/>
              <a:ext cx="8376178" cy="2094934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2" idx="3"/>
              <a:endCxn id="10" idx="1"/>
            </p:cNvCxnSpPr>
            <p:nvPr/>
          </p:nvCxnSpPr>
          <p:spPr>
            <a:xfrm>
              <a:off x="1321274" y="4314905"/>
              <a:ext cx="8376178" cy="65653"/>
            </a:xfrm>
            <a:prstGeom prst="straightConnector1">
              <a:avLst/>
            </a:prstGeom>
            <a:ln w="412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stCxn id="3" idx="3"/>
              <a:endCxn id="11" idx="1"/>
            </p:cNvCxnSpPr>
            <p:nvPr/>
          </p:nvCxnSpPr>
          <p:spPr>
            <a:xfrm flipV="1">
              <a:off x="1430611" y="5460058"/>
              <a:ext cx="8266841" cy="825871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8856915" y="178031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8430086" y="436631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910940" y="238527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6538067" y="389348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110362" y="282798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081469" y="489563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8619522" y="56161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184666" y="3096817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34963" y="1221435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① Read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30733" y="1923238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① Create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110362" y="384449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30733" y="2252760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0070C0"/>
                  </a:solidFill>
                </a:rPr>
                <a:t>② Update</a:t>
              </a:r>
              <a:endParaRPr lang="de-DE" dirty="0">
                <a:solidFill>
                  <a:srgbClr val="0070C0"/>
                </a:solidFill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21947" y="304366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① Delete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6538067" y="2093922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21947" y="3362541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② Create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317806" y="3695824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③ Update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0" name="Runde Klammer rechts 59"/>
            <p:cNvSpPr/>
            <p:nvPr/>
          </p:nvSpPr>
          <p:spPr>
            <a:xfrm>
              <a:off x="1438564" y="3381457"/>
              <a:ext cx="112465" cy="683699"/>
            </a:xfrm>
            <a:prstGeom prst="rightBracket">
              <a:avLst/>
            </a:prstGeom>
            <a:ln w="41275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1533094" y="350356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POST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345432" y="4458624"/>
              <a:ext cx="1012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① Read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332454" y="6408190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7030A0"/>
                  </a:solidFill>
                </a:rPr>
                <a:t>① Delete</a:t>
              </a:r>
              <a:endParaRPr lang="de-DE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45432" y="4776570"/>
              <a:ext cx="2527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② Werte überschreiben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344727" y="5094337"/>
              <a:ext cx="1158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 Delete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6794091" y="512355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③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345432" y="5420643"/>
              <a:ext cx="1158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④ Create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324362" y="574475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⑤ Update</a:t>
              </a:r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8" name="Runde Klammer rechts 97"/>
            <p:cNvSpPr/>
            <p:nvPr/>
          </p:nvSpPr>
          <p:spPr>
            <a:xfrm>
              <a:off x="1451491" y="5157623"/>
              <a:ext cx="88457" cy="897473"/>
            </a:xfrm>
            <a:prstGeom prst="rightBracket">
              <a:avLst/>
            </a:prstGeom>
            <a:ln w="41275">
              <a:solidFill>
                <a:srgbClr val="FFC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C00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557585" y="541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C000"/>
                  </a:solidFill>
                </a:rPr>
                <a:t>PUT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1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33104" y="161594"/>
            <a:ext cx="9416882" cy="6149888"/>
            <a:chOff x="333104" y="161594"/>
            <a:chExt cx="9416882" cy="6149888"/>
          </a:xfrm>
        </p:grpSpPr>
        <p:grpSp>
          <p:nvGrpSpPr>
            <p:cNvPr id="3" name="Gruppieren 2"/>
            <p:cNvGrpSpPr/>
            <p:nvPr/>
          </p:nvGrpSpPr>
          <p:grpSpPr>
            <a:xfrm>
              <a:off x="334963" y="545349"/>
              <a:ext cx="1532792" cy="1443789"/>
              <a:chOff x="1772653" y="561474"/>
              <a:chExt cx="1532792" cy="1443789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1772653" y="561474"/>
                <a:ext cx="15327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speicherelement</a:t>
                </a:r>
                <a:r>
                  <a:rPr lang="de-DE" sz="1400" dirty="0" smtClean="0"/>
                  <a:t> = {}</a:t>
                </a:r>
                <a:endParaRPr lang="de-DE" sz="1400" dirty="0"/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334963" y="16159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Speicherinhalt</a:t>
              </a:r>
              <a:endParaRPr lang="de-DE" dirty="0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334963" y="2646864"/>
              <a:ext cx="1532792" cy="1443789"/>
              <a:chOff x="1772653" y="561474"/>
              <a:chExt cx="1532792" cy="1443789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1772653" y="561474"/>
                <a:ext cx="15327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schluessel</a:t>
                </a:r>
                <a:r>
                  <a:rPr lang="de-DE" sz="1400" dirty="0" smtClean="0"/>
                  <a:t> = „“ </a:t>
                </a:r>
                <a:endParaRPr lang="de-DE" sz="1400" dirty="0"/>
              </a:p>
              <a:p>
                <a:pPr algn="ctr"/>
                <a:r>
                  <a:rPr lang="de-DE" sz="1400" dirty="0" err="1" smtClean="0"/>
                  <a:t>speicherinhalt</a:t>
                </a:r>
                <a:r>
                  <a:rPr lang="de-DE" sz="1400" dirty="0" smtClean="0"/>
                  <a:t> = Speicherinhalt</a:t>
                </a:r>
                <a:endParaRPr lang="de-DE" sz="1400" dirty="0"/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333104" y="2277532"/>
              <a:ext cx="1534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Speicherdaten</a:t>
              </a:r>
              <a:endParaRPr lang="de-DE" dirty="0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334963" y="4867693"/>
              <a:ext cx="1532792" cy="1443789"/>
              <a:chOff x="1772653" y="561474"/>
              <a:chExt cx="1532792" cy="1443789"/>
            </a:xfrm>
          </p:grpSpPr>
          <p:sp>
            <p:nvSpPr>
              <p:cNvPr id="16" name="Rechteck 15"/>
              <p:cNvSpPr/>
              <p:nvPr/>
            </p:nvSpPr>
            <p:spPr>
              <a:xfrm>
                <a:off x="1772653" y="561474"/>
                <a:ext cx="1532792" cy="144378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772653" y="561474"/>
                <a:ext cx="1532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 smtClean="0"/>
                  <a:t>speicherdaten</a:t>
                </a:r>
                <a:r>
                  <a:rPr lang="de-DE" sz="1400" dirty="0" smtClean="0"/>
                  <a:t> = Speicherdaten</a:t>
                </a:r>
              </a:p>
              <a:p>
                <a:pPr algn="ctr"/>
                <a:r>
                  <a:rPr lang="de-DE" sz="1400" dirty="0" err="1" smtClean="0"/>
                  <a:t>kinder</a:t>
                </a:r>
                <a:r>
                  <a:rPr lang="de-DE" sz="1400" dirty="0" smtClean="0"/>
                  <a:t> = []</a:t>
                </a:r>
              </a:p>
              <a:p>
                <a:pPr algn="ctr"/>
                <a:r>
                  <a:rPr lang="de-DE" sz="1400" dirty="0" err="1" smtClean="0"/>
                  <a:t>elternpfad</a:t>
                </a:r>
                <a:r>
                  <a:rPr lang="de-DE" sz="1400" dirty="0" smtClean="0"/>
                  <a:t> = []</a:t>
                </a:r>
                <a:endParaRPr lang="de-DE" sz="1400" dirty="0"/>
              </a:p>
            </p:txBody>
          </p:sp>
        </p:grpSp>
        <p:sp>
          <p:nvSpPr>
            <p:cNvPr id="18" name="Textfeld 17"/>
            <p:cNvSpPr txBox="1"/>
            <p:nvPr/>
          </p:nvSpPr>
          <p:spPr>
            <a:xfrm>
              <a:off x="738119" y="4483938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Baum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612105" y="176017"/>
              <a:ext cx="5137881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Zugriff auf Speicherobjekt:</a:t>
              </a:r>
            </a:p>
            <a:p>
              <a:r>
                <a:rPr lang="de-DE" dirty="0" smtClean="0">
                  <a:solidFill>
                    <a:srgbClr val="0070C0"/>
                  </a:solidFill>
                </a:rPr>
                <a:t>Baum</a:t>
              </a:r>
            </a:p>
            <a:p>
              <a:endParaRPr lang="de-DE" b="1" dirty="0"/>
            </a:p>
            <a:p>
              <a:r>
                <a:rPr lang="de-DE" b="1" dirty="0" smtClean="0"/>
                <a:t>Zugriff auf Speicherdaten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Kinder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Baum.kinder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Elternpfad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Baum.elternpfad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/>
            </a:p>
            <a:p>
              <a:r>
                <a:rPr lang="de-DE" b="1" dirty="0" smtClean="0"/>
                <a:t>Zugriff auf Schlüssel des Speicherobjekts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Baum.speicherdaten.schluessel</a:t>
              </a:r>
              <a:endParaRPr lang="de-DE" b="1" dirty="0" smtClean="0"/>
            </a:p>
            <a:p>
              <a:endParaRPr lang="de-DE" b="1" dirty="0"/>
            </a:p>
            <a:p>
              <a:r>
                <a:rPr lang="de-DE" b="1" dirty="0" smtClean="0"/>
                <a:t>Zugriff auf Speicherinhalt des Speicherobjekts: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</a:t>
              </a:r>
              <a:endParaRPr lang="de-DE" dirty="0" smtClean="0">
                <a:solidFill>
                  <a:srgbClr val="0070C0"/>
                </a:solidFill>
              </a:endParaRPr>
            </a:p>
            <a:p>
              <a:endParaRPr lang="de-DE" b="1" dirty="0" smtClean="0"/>
            </a:p>
            <a:p>
              <a:r>
                <a:rPr lang="de-DE" b="1" dirty="0" smtClean="0"/>
                <a:t>Zugriff auf Speicherelement:</a:t>
              </a:r>
            </a:p>
            <a:p>
              <a:r>
                <a:rPr lang="de-DE" dirty="0" err="1" smtClean="0">
                  <a:solidFill>
                    <a:srgbClr val="0070C0"/>
                  </a:solidFill>
                </a:rPr>
                <a:t>Baum.speicherdaten.speicherinhalt.speicherelement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29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-68826" y="16409"/>
            <a:ext cx="12105251" cy="6400004"/>
            <a:chOff x="-68826" y="16409"/>
            <a:chExt cx="12105251" cy="6400004"/>
          </a:xfrm>
        </p:grpSpPr>
        <p:cxnSp>
          <p:nvCxnSpPr>
            <p:cNvPr id="73" name="Gerader Verbinder 72"/>
            <p:cNvCxnSpPr>
              <a:stCxn id="2" idx="2"/>
              <a:endCxn id="20" idx="0"/>
            </p:cNvCxnSpPr>
            <p:nvPr/>
          </p:nvCxnSpPr>
          <p:spPr>
            <a:xfrm flipH="1">
              <a:off x="888450" y="1502682"/>
              <a:ext cx="4974034" cy="826018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>
              <a:stCxn id="2" idx="2"/>
              <a:endCxn id="62" idx="0"/>
            </p:cNvCxnSpPr>
            <p:nvPr/>
          </p:nvCxnSpPr>
          <p:spPr>
            <a:xfrm>
              <a:off x="5862484" y="1502682"/>
              <a:ext cx="922679" cy="825039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>
              <a:stCxn id="20" idx="2"/>
              <a:endCxn id="52" idx="0"/>
            </p:cNvCxnSpPr>
            <p:nvPr/>
          </p:nvCxnSpPr>
          <p:spPr>
            <a:xfrm flipH="1">
              <a:off x="879982" y="3772489"/>
              <a:ext cx="8468" cy="736011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>
              <a:stCxn id="60" idx="2"/>
            </p:cNvCxnSpPr>
            <p:nvPr/>
          </p:nvCxnSpPr>
          <p:spPr>
            <a:xfrm flipH="1">
              <a:off x="5890861" y="3771510"/>
              <a:ext cx="894302" cy="718836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60" idx="2"/>
              <a:endCxn id="38" idx="0"/>
            </p:cNvCxnSpPr>
            <p:nvPr/>
          </p:nvCxnSpPr>
          <p:spPr>
            <a:xfrm>
              <a:off x="6785163" y="3771510"/>
              <a:ext cx="1039337" cy="71502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>
              <a:off x="0" y="1989138"/>
              <a:ext cx="11823290" cy="0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 flipV="1">
              <a:off x="0" y="4149725"/>
              <a:ext cx="11823290" cy="10344"/>
            </a:xfrm>
            <a:prstGeom prst="line">
              <a:avLst/>
            </a:prstGeom>
            <a:ln w="12700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/>
          </p:nvSpPr>
          <p:spPr>
            <a:xfrm>
              <a:off x="10717162" y="78078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0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10717161" y="2772169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1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718564" y="5013738"/>
              <a:ext cx="131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2">
                      <a:lumMod val="75000"/>
                    </a:schemeClr>
                  </a:solidFill>
                </a:rPr>
                <a:t>Hierarchie 2</a:t>
              </a:r>
              <a:endParaRPr lang="de-DE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664240" y="237382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„1000_4711“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4280763" y="122153"/>
              <a:ext cx="828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</a:t>
              </a:r>
              <a:r>
                <a:rPr lang="de-DE" sz="16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600" i="1" dirty="0" smtClean="0">
                  <a:solidFill>
                    <a:srgbClr val="0070C0"/>
                  </a:solidFill>
                </a:rPr>
                <a:t>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7576081" y="2382453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„3000_2903“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586856" y="2369712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„2000_0815“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570796" y="4524520"/>
              <a:ext cx="1289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„6000_5443“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3731135" y="4549163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„5000_11597“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1702941" y="4537037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 smtClean="0">
                  <a:solidFill>
                    <a:srgbClr val="0070C0"/>
                  </a:solidFill>
                </a:rPr>
                <a:t>„4000_62896“</a:t>
              </a:r>
              <a:endParaRPr lang="de-DE" sz="16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01" name="Gerader Verbinder 100"/>
            <p:cNvCxnSpPr/>
            <p:nvPr/>
          </p:nvCxnSpPr>
          <p:spPr>
            <a:xfrm>
              <a:off x="10056813" y="16409"/>
              <a:ext cx="0" cy="6136303"/>
            </a:xfrm>
            <a:prstGeom prst="line">
              <a:avLst/>
            </a:prstGeom>
            <a:ln w="19050">
              <a:solidFill>
                <a:srgbClr val="8A3CC4"/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10083476" y="194185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Höhe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-68826" y="4277032"/>
              <a:ext cx="9920480" cy="1750142"/>
            </a:xfrm>
            <a:prstGeom prst="rect">
              <a:avLst/>
            </a:prstGeom>
            <a:noFill/>
            <a:ln w="19050">
              <a:solidFill>
                <a:srgbClr val="8A3C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3738568" y="6047081"/>
              <a:ext cx="745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Breite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8197718" y="918105"/>
              <a:ext cx="1785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accent6"/>
                  </a:solidFill>
                </a:rPr>
                <a:t>Oberster Knoten </a:t>
              </a:r>
            </a:p>
            <a:p>
              <a:r>
                <a:rPr lang="de-DE" dirty="0" smtClean="0">
                  <a:solidFill>
                    <a:schemeClr val="accent6"/>
                  </a:solidFill>
                </a:rPr>
                <a:t>= Wurzel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702941" y="1156707"/>
              <a:ext cx="34403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[O-1000_4711, O-2000_0815, O-3000_2903]</a:t>
              </a:r>
              <a:endParaRPr lang="de-DE" sz="1400" dirty="0"/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528561" y="3470944"/>
              <a:ext cx="2454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[O-5000_11597, O-6000_5443]</a:t>
              </a:r>
              <a:endParaRPr lang="de-DE" sz="1400" dirty="0"/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577061" y="3157529"/>
              <a:ext cx="8594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“]</a:t>
              </a:r>
              <a:endParaRPr lang="de-DE" sz="1400" dirty="0"/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9964" y="564566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685333" y="5324098"/>
              <a:ext cx="1899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[„</a:t>
              </a:r>
              <a:r>
                <a:rPr lang="de-DE" sz="1400" i="1" dirty="0" err="1" smtClean="0">
                  <a:solidFill>
                    <a:srgbClr val="0070C0"/>
                  </a:solidFill>
                </a:rPr>
                <a:t>prints</a:t>
              </a:r>
              <a:r>
                <a:rPr lang="de-DE" sz="1400" i="1" dirty="0" smtClean="0">
                  <a:solidFill>
                    <a:srgbClr val="0070C0"/>
                  </a:solidFill>
                </a:rPr>
                <a:t>“, „1000_4711“]</a:t>
              </a:r>
              <a:endParaRPr lang="de-DE" sz="1400" dirty="0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6756754" y="59709"/>
              <a:ext cx="191356" cy="1406512"/>
            </a:xfrm>
            <a:prstGeom prst="rightBrace">
              <a:avLst/>
            </a:prstGeom>
            <a:ln w="25400">
              <a:solidFill>
                <a:srgbClr val="8A3CC4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7057879" y="564623"/>
              <a:ext cx="856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8A3CC4"/>
                  </a:solidFill>
                </a:rPr>
                <a:t>Knoten</a:t>
              </a:r>
              <a:endParaRPr lang="de-DE" dirty="0">
                <a:solidFill>
                  <a:srgbClr val="8A3CC4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22054" y="2328700"/>
              <a:ext cx="1543035" cy="1443789"/>
              <a:chOff x="122054" y="2328700"/>
              <a:chExt cx="1543035" cy="1443789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1" name="Gerader Verbinder 20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feld 21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" name="Textfeld 22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137" name="Gruppieren 136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138" name="Textfeld 137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139" name="Textfeld 138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cxnSp>
          <p:nvCxnSpPr>
            <p:cNvPr id="9" name="Gerader Verbinder 8"/>
            <p:cNvCxnSpPr>
              <a:stCxn id="2" idx="2"/>
              <a:endCxn id="68" idx="0"/>
            </p:cNvCxnSpPr>
            <p:nvPr/>
          </p:nvCxnSpPr>
          <p:spPr>
            <a:xfrm flipH="1">
              <a:off x="3796375" y="1502682"/>
              <a:ext cx="2066109" cy="812717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hteck 148"/>
            <p:cNvSpPr/>
            <p:nvPr/>
          </p:nvSpPr>
          <p:spPr>
            <a:xfrm>
              <a:off x="4822518" y="888145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i="1" dirty="0" smtClean="0">
                  <a:solidFill>
                    <a:srgbClr val="0070C0"/>
                  </a:solidFill>
                </a:rPr>
                <a:t>[]</a:t>
              </a:r>
              <a:endParaRPr lang="de-DE" sz="1400" dirty="0"/>
            </a:p>
          </p:txBody>
        </p:sp>
        <p:grpSp>
          <p:nvGrpSpPr>
            <p:cNvPr id="221" name="Gruppieren 220"/>
            <p:cNvGrpSpPr/>
            <p:nvPr/>
          </p:nvGrpSpPr>
          <p:grpSpPr>
            <a:xfrm>
              <a:off x="3037502" y="2321484"/>
              <a:ext cx="1543035" cy="1443789"/>
              <a:chOff x="122054" y="2328700"/>
              <a:chExt cx="1543035" cy="1443789"/>
            </a:xfrm>
          </p:grpSpPr>
          <p:grpSp>
            <p:nvGrpSpPr>
              <p:cNvPr id="222" name="Gruppieren 221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26" name="Rechteck 225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7" name="Gerader Verbinder 226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feld 227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29" name="Textfeld 228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23" name="Gruppieren 222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24" name="Textfeld 223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25" name="Textfeld 224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0" name="Gruppieren 229"/>
            <p:cNvGrpSpPr/>
            <p:nvPr/>
          </p:nvGrpSpPr>
          <p:grpSpPr>
            <a:xfrm>
              <a:off x="5987711" y="2321224"/>
              <a:ext cx="1543035" cy="1443789"/>
              <a:chOff x="122054" y="2328700"/>
              <a:chExt cx="1543035" cy="1443789"/>
            </a:xfrm>
          </p:grpSpPr>
          <p:grpSp>
            <p:nvGrpSpPr>
              <p:cNvPr id="231" name="Gruppieren 230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35" name="Rechteck 234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36" name="Gerader Verbinder 235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Textfeld 236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38" name="Textfeld 237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32" name="Gruppieren 231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33" name="Textfeld 232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34" name="Textfeld 233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39" name="Gruppieren 238"/>
            <p:cNvGrpSpPr/>
            <p:nvPr/>
          </p:nvGrpSpPr>
          <p:grpSpPr>
            <a:xfrm>
              <a:off x="5119343" y="51157"/>
              <a:ext cx="1543035" cy="1443789"/>
              <a:chOff x="122054" y="2328700"/>
              <a:chExt cx="1543035" cy="1443789"/>
            </a:xfrm>
          </p:grpSpPr>
          <p:grpSp>
            <p:nvGrpSpPr>
              <p:cNvPr id="240" name="Gruppieren 239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44" name="Rechteck 243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45" name="Gerader Verbinder 244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6" name="Textfeld 245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47" name="Textfeld 246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41" name="Gruppieren 240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42" name="Textfeld 241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43" name="Textfeld 242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48" name="Gruppieren 247"/>
            <p:cNvGrpSpPr/>
            <p:nvPr/>
          </p:nvGrpSpPr>
          <p:grpSpPr>
            <a:xfrm>
              <a:off x="137400" y="4498380"/>
              <a:ext cx="1543035" cy="1443789"/>
              <a:chOff x="122054" y="2328700"/>
              <a:chExt cx="1543035" cy="1443789"/>
            </a:xfrm>
          </p:grpSpPr>
          <p:grpSp>
            <p:nvGrpSpPr>
              <p:cNvPr id="249" name="Gruppieren 248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53" name="Rechteck 252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54" name="Gerader Verbinder 253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Textfeld 254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56" name="Textfeld 255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0" name="Gruppieren 249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51" name="Textfeld 250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52" name="Textfeld 251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57" name="Gruppieren 256"/>
            <p:cNvGrpSpPr/>
            <p:nvPr/>
          </p:nvGrpSpPr>
          <p:grpSpPr>
            <a:xfrm>
              <a:off x="5111255" y="4509759"/>
              <a:ext cx="1543035" cy="1443789"/>
              <a:chOff x="122054" y="2328700"/>
              <a:chExt cx="1543035" cy="1443789"/>
            </a:xfrm>
          </p:grpSpPr>
          <p:grpSp>
            <p:nvGrpSpPr>
              <p:cNvPr id="258" name="Gruppieren 257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62" name="Rechteck 261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63" name="Gerader Verbinder 262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Textfeld 263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65" name="Textfeld 264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59" name="Gruppieren 258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0" name="Textfeld 259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61" name="Textfeld 260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  <p:grpSp>
          <p:nvGrpSpPr>
            <p:cNvPr id="266" name="Gruppieren 265"/>
            <p:cNvGrpSpPr/>
            <p:nvPr/>
          </p:nvGrpSpPr>
          <p:grpSpPr>
            <a:xfrm>
              <a:off x="7044075" y="4486530"/>
              <a:ext cx="1543035" cy="1443789"/>
              <a:chOff x="122054" y="2328700"/>
              <a:chExt cx="1543035" cy="1443789"/>
            </a:xfrm>
          </p:grpSpPr>
          <p:grpSp>
            <p:nvGrpSpPr>
              <p:cNvPr id="267" name="Gruppieren 266"/>
              <p:cNvGrpSpPr/>
              <p:nvPr/>
            </p:nvGrpSpPr>
            <p:grpSpPr>
              <a:xfrm>
                <a:off x="122054" y="2328700"/>
                <a:ext cx="1532792" cy="1443789"/>
                <a:chOff x="1772653" y="561474"/>
                <a:chExt cx="1532792" cy="1443789"/>
              </a:xfrm>
            </p:grpSpPr>
            <p:sp>
              <p:nvSpPr>
                <p:cNvPr id="271" name="Rechteck 270"/>
                <p:cNvSpPr/>
                <p:nvPr/>
              </p:nvSpPr>
              <p:spPr>
                <a:xfrm>
                  <a:off x="1772653" y="561474"/>
                  <a:ext cx="1532792" cy="1443789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72" name="Gerader Verbinder 271"/>
                <p:cNvCxnSpPr/>
                <p:nvPr/>
              </p:nvCxnSpPr>
              <p:spPr>
                <a:xfrm>
                  <a:off x="1772653" y="1274293"/>
                  <a:ext cx="1532792" cy="7681"/>
                </a:xfrm>
                <a:prstGeom prst="line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Textfeld 272"/>
                <p:cNvSpPr txBox="1"/>
                <p:nvPr/>
              </p:nvSpPr>
              <p:spPr>
                <a:xfrm>
                  <a:off x="1772653" y="561474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Schlüssel</a:t>
                  </a:r>
                  <a:endParaRPr lang="de-DE" dirty="0"/>
                </a:p>
              </p:txBody>
            </p:sp>
            <p:sp>
              <p:nvSpPr>
                <p:cNvPr id="274" name="Textfeld 273"/>
                <p:cNvSpPr txBox="1"/>
                <p:nvPr/>
              </p:nvSpPr>
              <p:spPr>
                <a:xfrm>
                  <a:off x="1772653" y="856185"/>
                  <a:ext cx="1532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Speicherinhalt</a:t>
                  </a:r>
                  <a:endParaRPr lang="de-DE" dirty="0"/>
                </a:p>
              </p:txBody>
            </p:sp>
          </p:grpSp>
          <p:grpSp>
            <p:nvGrpSpPr>
              <p:cNvPr id="268" name="Gruppieren 267"/>
              <p:cNvGrpSpPr/>
              <p:nvPr/>
            </p:nvGrpSpPr>
            <p:grpSpPr>
              <a:xfrm>
                <a:off x="141831" y="3061718"/>
                <a:ext cx="1523258" cy="688588"/>
                <a:chOff x="5105621" y="791990"/>
                <a:chExt cx="1523258" cy="688588"/>
              </a:xfrm>
            </p:grpSpPr>
            <p:sp>
              <p:nvSpPr>
                <p:cNvPr id="269" name="Textfeld 268"/>
                <p:cNvSpPr txBox="1"/>
                <p:nvPr/>
              </p:nvSpPr>
              <p:spPr>
                <a:xfrm>
                  <a:off x="5109272" y="1111246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Kinder</a:t>
                  </a:r>
                  <a:endParaRPr lang="de-DE" dirty="0"/>
                </a:p>
              </p:txBody>
            </p:sp>
            <p:sp>
              <p:nvSpPr>
                <p:cNvPr id="270" name="Textfeld 269"/>
                <p:cNvSpPr txBox="1"/>
                <p:nvPr/>
              </p:nvSpPr>
              <p:spPr>
                <a:xfrm>
                  <a:off x="5105621" y="791990"/>
                  <a:ext cx="15196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/>
                    <a:t>Elternpfad</a:t>
                  </a:r>
                  <a:endParaRPr lang="de-DE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008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38600" y="569491"/>
            <a:ext cx="2167605" cy="2157663"/>
            <a:chOff x="334962" y="569494"/>
            <a:chExt cx="2167605" cy="2157663"/>
          </a:xfrm>
        </p:grpSpPr>
        <p:sp>
          <p:nvSpPr>
            <p:cNvPr id="2" name="Rechteck 1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>
            <a:off x="3331344" y="4149725"/>
            <a:ext cx="2167605" cy="2157663"/>
            <a:chOff x="334962" y="569494"/>
            <a:chExt cx="2167605" cy="2157663"/>
          </a:xfrm>
        </p:grpSpPr>
        <p:sp>
          <p:nvSpPr>
            <p:cNvPr id="7" name="Rechteck 6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5024819" y="529898"/>
            <a:ext cx="2167605" cy="2157663"/>
            <a:chOff x="334962" y="569494"/>
            <a:chExt cx="2167605" cy="2157663"/>
          </a:xfrm>
        </p:grpSpPr>
        <p:sp>
          <p:nvSpPr>
            <p:cNvPr id="10" name="Rechteck 9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ieren 11"/>
          <p:cNvGrpSpPr/>
          <p:nvPr/>
        </p:nvGrpSpPr>
        <p:grpSpPr>
          <a:xfrm>
            <a:off x="7011065" y="4149725"/>
            <a:ext cx="2167605" cy="2157663"/>
            <a:chOff x="334962" y="569494"/>
            <a:chExt cx="2167605" cy="2157663"/>
          </a:xfrm>
        </p:grpSpPr>
        <p:sp>
          <p:nvSpPr>
            <p:cNvPr id="13" name="Rechteck 12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r Verbinder 13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solidFill>
                <a:srgbClr val="0070C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>
            <a:off x="9687776" y="536093"/>
            <a:ext cx="2167605" cy="2157663"/>
            <a:chOff x="334962" y="569494"/>
            <a:chExt cx="2167605" cy="2157663"/>
          </a:xfrm>
        </p:grpSpPr>
        <p:sp>
          <p:nvSpPr>
            <p:cNvPr id="16" name="Rechteck 15"/>
            <p:cNvSpPr/>
            <p:nvPr/>
          </p:nvSpPr>
          <p:spPr>
            <a:xfrm>
              <a:off x="334962" y="569494"/>
              <a:ext cx="2167605" cy="21576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334962" y="1160463"/>
              <a:ext cx="2167605" cy="0"/>
            </a:xfrm>
            <a:prstGeom prst="line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feld 17"/>
          <p:cNvSpPr txBox="1"/>
          <p:nvPr/>
        </p:nvSpPr>
        <p:spPr>
          <a:xfrm>
            <a:off x="338600" y="569490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hellos</a:t>
            </a:r>
            <a:endParaRPr lang="de-DE" sz="32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5005411" y="53998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API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9687775" y="536092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prints</a:t>
            </a:r>
            <a:endParaRPr lang="de-DE" sz="32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7011064" y="4172411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CRUD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331345" y="4149725"/>
            <a:ext cx="216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0070C0"/>
                </a:solidFill>
              </a:rPr>
              <a:t>Persistenz</a:t>
            </a:r>
            <a:endParaRPr lang="de-DE" sz="3200" b="1" dirty="0">
              <a:solidFill>
                <a:srgbClr val="0070C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2548790" y="1400928"/>
            <a:ext cx="2417819" cy="1361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19197" y="1166656"/>
            <a:ext cx="2187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Holt Daten zum Request von Nutzer ein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Erzeugt Request</a:t>
            </a:r>
            <a:endParaRPr lang="de-DE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89273" y="141247"/>
            <a:ext cx="17217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API.hole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Schickt die Daten zur Anfrage 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Wartet auf Rückgabedaten</a:t>
            </a:r>
            <a:endParaRPr lang="de-DE" sz="1400" dirty="0"/>
          </a:p>
        </p:txBody>
      </p:sp>
      <p:cxnSp>
        <p:nvCxnSpPr>
          <p:cNvPr id="32" name="Gerade Verbindung mit Pfeil 31"/>
          <p:cNvCxnSpPr/>
          <p:nvPr/>
        </p:nvCxnSpPr>
        <p:spPr>
          <a:xfrm flipV="1">
            <a:off x="7211832" y="1390875"/>
            <a:ext cx="2437142" cy="10053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09072" y="152377"/>
            <a:ext cx="2146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API.get</a:t>
            </a:r>
            <a:r>
              <a:rPr lang="de-DE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Nimmt die Daten aus dem Request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4" name="Textfeld 33"/>
          <p:cNvSpPr txBox="1"/>
          <p:nvPr/>
        </p:nvSpPr>
        <p:spPr>
          <a:xfrm>
            <a:off x="2536876" y="106017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①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7011064" y="4738902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Wandelt Request in Persistenz-Methoden um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Analysiert zurückgegebene Daten aus Persistenz</a:t>
            </a:r>
            <a:endParaRPr lang="de-DE" sz="16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9281652" y="2747287"/>
            <a:ext cx="775161" cy="211968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0030816" y="2726783"/>
            <a:ext cx="953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Daten zur Anfrage weiter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3321645" y="4757186"/>
            <a:ext cx="2187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Verwaltet Speicher</a:t>
            </a:r>
            <a:endParaRPr lang="de-DE" sz="1600" dirty="0"/>
          </a:p>
        </p:txBody>
      </p:sp>
      <p:cxnSp>
        <p:nvCxnSpPr>
          <p:cNvPr id="41" name="Gerade Verbindung mit Pfeil 40"/>
          <p:cNvCxnSpPr/>
          <p:nvPr/>
        </p:nvCxnSpPr>
        <p:spPr>
          <a:xfrm flipH="1" flipV="1">
            <a:off x="5526387" y="5014452"/>
            <a:ext cx="1465281" cy="9832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658537" y="3965058"/>
            <a:ext cx="1310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Steuert Umsetzung des Request in Persistenz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7144183" y="10551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②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9696528" y="341486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③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598678" y="597022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⑤</a:t>
            </a:r>
            <a:endParaRPr lang="de-DE" dirty="0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5526387" y="5589588"/>
            <a:ext cx="1442884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84252" y="5589588"/>
            <a:ext cx="1310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Persistenz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6529922" y="387674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④</a:t>
            </a:r>
            <a:endParaRPr lang="de-DE" dirty="0"/>
          </a:p>
        </p:txBody>
      </p:sp>
      <p:cxnSp>
        <p:nvCxnSpPr>
          <p:cNvPr id="51" name="Gerade Verbindung mit Pfeil 50"/>
          <p:cNvCxnSpPr/>
          <p:nvPr/>
        </p:nvCxnSpPr>
        <p:spPr>
          <a:xfrm flipV="1">
            <a:off x="9239860" y="2775536"/>
            <a:ext cx="2206423" cy="333727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9840999" y="5203108"/>
            <a:ext cx="1504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Liefert Daten aus Speicherobjekt und Analysedaten zurück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9376079" y="583228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⑥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9252928" y="212664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⑦</a:t>
            </a:r>
            <a:endParaRPr lang="de-DE" dirty="0"/>
          </a:p>
        </p:txBody>
      </p:sp>
      <p:sp>
        <p:nvSpPr>
          <p:cNvPr id="57" name="Textfeld 56"/>
          <p:cNvSpPr txBox="1"/>
          <p:nvPr/>
        </p:nvSpPr>
        <p:spPr>
          <a:xfrm>
            <a:off x="4547796" y="237877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⑧</a:t>
            </a:r>
            <a:endParaRPr lang="de-DE" dirty="0"/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7236153" y="2104502"/>
            <a:ext cx="2388500" cy="881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9707181" y="1152345"/>
            <a:ext cx="2187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Steuert wie mit Request umgegangen wird</a:t>
            </a:r>
          </a:p>
          <a:p>
            <a:pPr marL="285750" indent="-285750">
              <a:buFontTx/>
              <a:buChar char="-"/>
            </a:pPr>
            <a:r>
              <a:rPr lang="de-DE" sz="1600" dirty="0" smtClean="0"/>
              <a:t>Schickt Rückgabedaten mit „</a:t>
            </a:r>
            <a:r>
              <a:rPr lang="de-DE" sz="1600" dirty="0" err="1" smtClean="0"/>
              <a:t>return</a:t>
            </a:r>
            <a:r>
              <a:rPr lang="de-DE" sz="1600" dirty="0" smtClean="0"/>
              <a:t>“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8204920" y="2126404"/>
            <a:ext cx="1366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weiter an Request-Steller</a:t>
            </a:r>
            <a:endParaRPr lang="de-DE" sz="1400" dirty="0"/>
          </a:p>
        </p:txBody>
      </p:sp>
      <p:sp>
        <p:nvSpPr>
          <p:cNvPr id="63" name="Textfeld 62"/>
          <p:cNvSpPr txBox="1"/>
          <p:nvPr/>
        </p:nvSpPr>
        <p:spPr>
          <a:xfrm>
            <a:off x="5029871" y="1122150"/>
            <a:ext cx="2187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 smtClean="0"/>
              <a:t>Analysiert Rückgabedaten</a:t>
            </a:r>
            <a:endParaRPr lang="de-DE" sz="16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H="1" flipV="1">
            <a:off x="2583523" y="2102819"/>
            <a:ext cx="2390045" cy="2604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176706" y="2111617"/>
            <a:ext cx="1784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Leitet Rückgabedaten und Analysedaten weiter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3120033" y="1407733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451838" y="4973474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Grund-Datenformate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5523062" y="6016955"/>
            <a:ext cx="1236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0743533" y="4222235"/>
            <a:ext cx="1320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Datentypen aus Persistenz und JSON (Analysedaten)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5004624" y="2102819"/>
            <a:ext cx="242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Problem: API braucht Grunddaten (mit Datentypen) aus Persistenz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129607" y="1813552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869708" y="137558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7870418" y="1836216"/>
            <a:ext cx="1025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JSON/Bytes</a:t>
            </a:r>
            <a:endParaRPr lang="de-DE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7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Breitbild</PresentationFormat>
  <Paragraphs>154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Schneider</dc:creator>
  <cp:lastModifiedBy>Stefan Schneider</cp:lastModifiedBy>
  <cp:revision>37</cp:revision>
  <cp:lastPrinted>2021-01-19T07:36:13Z</cp:lastPrinted>
  <dcterms:created xsi:type="dcterms:W3CDTF">2020-06-29T06:53:01Z</dcterms:created>
  <dcterms:modified xsi:type="dcterms:W3CDTF">2021-01-20T20:42:52Z</dcterms:modified>
</cp:coreProperties>
</file>