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4" r:id="rId10"/>
    <p:sldId id="277" r:id="rId11"/>
    <p:sldId id="265" r:id="rId12"/>
    <p:sldId id="275" r:id="rId13"/>
    <p:sldId id="271" r:id="rId14"/>
    <p:sldId id="272" r:id="rId15"/>
    <p:sldId id="273" r:id="rId16"/>
    <p:sldId id="276" r:id="rId17"/>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3" pos="2162" userDrawn="1">
          <p15:clr>
            <a:srgbClr val="A4A3A4"/>
          </p15:clr>
        </p15:guide>
        <p15:guide id="4" orient="horz" pos="799" userDrawn="1">
          <p15:clr>
            <a:srgbClr val="A4A3A4"/>
          </p15:clr>
        </p15:guide>
        <p15:guide id="5" orient="horz" pos="2228" userDrawn="1">
          <p15:clr>
            <a:srgbClr val="A4A3A4"/>
          </p15:clr>
        </p15:guide>
        <p15:guide id="6" orient="horz" pos="1548" userDrawn="1">
          <p15:clr>
            <a:srgbClr val="A4A3A4"/>
          </p15:clr>
        </p15:guide>
        <p15:guide id="7" orient="horz" pos="3521" userDrawn="1">
          <p15:clr>
            <a:srgbClr val="A4A3A4"/>
          </p15:clr>
        </p15:guide>
        <p15:guide id="8" orient="horz" pos="3317" userDrawn="1">
          <p15:clr>
            <a:srgbClr val="A4A3A4"/>
          </p15:clr>
        </p15:guide>
        <p15:guide id="9" pos="7469" userDrawn="1">
          <p15:clr>
            <a:srgbClr val="A4A3A4"/>
          </p15:clr>
        </p15:guide>
        <p15:guide id="10" orient="horz" pos="1706" userDrawn="1">
          <p15:clr>
            <a:srgbClr val="A4A3A4"/>
          </p15:clr>
        </p15:guide>
        <p15:guide id="11" pos="4112" userDrawn="1">
          <p15:clr>
            <a:srgbClr val="A4A3A4"/>
          </p15:clr>
        </p15:guide>
        <p15:guide id="12" pos="3840" userDrawn="1">
          <p15:clr>
            <a:srgbClr val="A4A3A4"/>
          </p15:clr>
        </p15:guide>
        <p15:guide id="13" pos="756" userDrawn="1">
          <p15:clr>
            <a:srgbClr val="A4A3A4"/>
          </p15:clr>
        </p15:guide>
        <p15:guide id="14" orient="horz" pos="3974" userDrawn="1">
          <p15:clr>
            <a:srgbClr val="A4A3A4"/>
          </p15:clr>
        </p15:guide>
        <p15:guide id="15" pos="211" userDrawn="1">
          <p15:clr>
            <a:srgbClr val="A4A3A4"/>
          </p15:clr>
        </p15:guide>
        <p15:guide id="16" pos="5518" userDrawn="1">
          <p15:clr>
            <a:srgbClr val="A4A3A4"/>
          </p15:clr>
        </p15:guide>
        <p15:guide id="17"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Schneider" initials="SS" lastIdx="1" clrIdx="0">
    <p:extLst>
      <p:ext uri="{19B8F6BF-5375-455C-9EA6-DF929625EA0E}">
        <p15:presenceInfo xmlns:p15="http://schemas.microsoft.com/office/powerpoint/2012/main" userId="97c6e2e376fe8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119" d="100"/>
          <a:sy n="119" d="100"/>
        </p:scale>
        <p:origin x="96" y="402"/>
      </p:cViewPr>
      <p:guideLst>
        <p:guide orient="horz" pos="2659"/>
        <p:guide pos="2162"/>
        <p:guide orient="horz" pos="799"/>
        <p:guide orient="horz" pos="2228"/>
        <p:guide orient="horz" pos="1548"/>
        <p:guide orient="horz" pos="3521"/>
        <p:guide orient="horz" pos="3317"/>
        <p:guide pos="7469"/>
        <p:guide orient="horz" pos="1706"/>
        <p:guide pos="4112"/>
        <p:guide pos="3840"/>
        <p:guide pos="756"/>
        <p:guide orient="horz" pos="3974"/>
        <p:guide pos="211"/>
        <p:guide pos="5518"/>
        <p:guide pos="6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2776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1051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2186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68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75767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1486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67E706E-9FFF-4B25-B31B-E494BA33FABA}" type="datetimeFigureOut">
              <a:rPr lang="de-DE" smtClean="0"/>
              <a:t>27.03.2021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9344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67E706E-9FFF-4B25-B31B-E494BA33FABA}" type="datetimeFigureOut">
              <a:rPr lang="de-DE" smtClean="0"/>
              <a:t>27.03.2021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687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67E706E-9FFF-4B25-B31B-E494BA33FABA}" type="datetimeFigureOut">
              <a:rPr lang="de-DE" smtClean="0"/>
              <a:t>27.03.2021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17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26968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87686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706E-9FFF-4B25-B31B-E494BA33FABA}" type="datetimeFigureOut">
              <a:rPr lang="de-DE" smtClean="0"/>
              <a:t>27.03.2021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C06-57D9-4ECD-916B-408093A5FF05}" type="slidenum">
              <a:rPr lang="de-DE" smtClean="0"/>
              <a:t>‹Nr.›</a:t>
            </a:fld>
            <a:endParaRPr lang="de-DE"/>
          </a:p>
        </p:txBody>
      </p:sp>
    </p:spTree>
    <p:extLst>
      <p:ext uri="{BB962C8B-B14F-4D97-AF65-F5344CB8AC3E}">
        <p14:creationId xmlns:p14="http://schemas.microsoft.com/office/powerpoint/2010/main" val="426774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pieren 99"/>
          <p:cNvGrpSpPr/>
          <p:nvPr/>
        </p:nvGrpSpPr>
        <p:grpSpPr>
          <a:xfrm>
            <a:off x="317806" y="154728"/>
            <a:ext cx="10503415" cy="6622794"/>
            <a:chOff x="317806" y="154728"/>
            <a:chExt cx="10503415" cy="6622794"/>
          </a:xfrm>
        </p:grpSpPr>
        <p:sp>
          <p:nvSpPr>
            <p:cNvPr id="4" name="Textfeld 3"/>
            <p:cNvSpPr txBox="1"/>
            <p:nvPr/>
          </p:nvSpPr>
          <p:spPr>
            <a:xfrm>
              <a:off x="3591820" y="154728"/>
              <a:ext cx="5008359" cy="369332"/>
            </a:xfrm>
            <a:prstGeom prst="rect">
              <a:avLst/>
            </a:prstGeom>
            <a:noFill/>
          </p:spPr>
          <p:txBody>
            <a:bodyPr wrap="none" rtlCol="0">
              <a:spAutoFit/>
            </a:bodyPr>
            <a:lstStyle/>
            <a:p>
              <a:r>
                <a:rPr lang="de-DE" b="1" dirty="0" smtClean="0"/>
                <a:t>Transformation der REST-Verben auf CRUD-Verben</a:t>
              </a:r>
              <a:endParaRPr lang="de-DE" b="1" dirty="0"/>
            </a:p>
          </p:txBody>
        </p:sp>
        <p:sp>
          <p:nvSpPr>
            <p:cNvPr id="5" name="Textfeld 4"/>
            <p:cNvSpPr txBox="1"/>
            <p:nvPr/>
          </p:nvSpPr>
          <p:spPr>
            <a:xfrm>
              <a:off x="354363" y="857040"/>
              <a:ext cx="679994" cy="461665"/>
            </a:xfrm>
            <a:prstGeom prst="rect">
              <a:avLst/>
            </a:prstGeom>
            <a:noFill/>
          </p:spPr>
          <p:txBody>
            <a:bodyPr wrap="none" rtlCol="0">
              <a:spAutoFit/>
            </a:bodyPr>
            <a:lstStyle/>
            <a:p>
              <a:r>
                <a:rPr lang="de-DE" sz="2400" b="1" dirty="0" smtClean="0"/>
                <a:t>GET</a:t>
              </a:r>
              <a:endParaRPr lang="de-DE" sz="2400" b="1" dirty="0"/>
            </a:p>
          </p:txBody>
        </p:sp>
        <p:sp>
          <p:nvSpPr>
            <p:cNvPr id="6" name="Textfeld 5"/>
            <p:cNvSpPr txBox="1"/>
            <p:nvPr/>
          </p:nvSpPr>
          <p:spPr>
            <a:xfrm>
              <a:off x="354363" y="1582268"/>
              <a:ext cx="851708" cy="461665"/>
            </a:xfrm>
            <a:prstGeom prst="rect">
              <a:avLst/>
            </a:prstGeom>
            <a:noFill/>
          </p:spPr>
          <p:txBody>
            <a:bodyPr wrap="none" rtlCol="0">
              <a:spAutoFit/>
            </a:bodyPr>
            <a:lstStyle/>
            <a:p>
              <a:r>
                <a:rPr lang="de-DE" sz="2400" b="1" dirty="0" smtClean="0"/>
                <a:t>POST</a:t>
              </a:r>
              <a:endParaRPr lang="de-DE" sz="2400" b="1" dirty="0"/>
            </a:p>
          </p:txBody>
        </p:sp>
        <p:sp>
          <p:nvSpPr>
            <p:cNvPr id="7" name="Textfeld 6"/>
            <p:cNvSpPr txBox="1"/>
            <p:nvPr/>
          </p:nvSpPr>
          <p:spPr>
            <a:xfrm>
              <a:off x="334963" y="2689957"/>
              <a:ext cx="700833" cy="461665"/>
            </a:xfrm>
            <a:prstGeom prst="rect">
              <a:avLst/>
            </a:prstGeom>
            <a:noFill/>
          </p:spPr>
          <p:txBody>
            <a:bodyPr wrap="none" rtlCol="0">
              <a:spAutoFit/>
            </a:bodyPr>
            <a:lstStyle/>
            <a:p>
              <a:r>
                <a:rPr lang="de-DE" sz="2400" b="1" dirty="0" smtClean="0"/>
                <a:t>PUT</a:t>
              </a:r>
              <a:endParaRPr lang="de-DE" sz="2400" b="1" dirty="0"/>
            </a:p>
          </p:txBody>
        </p:sp>
        <p:sp>
          <p:nvSpPr>
            <p:cNvPr id="2" name="Textfeld 1"/>
            <p:cNvSpPr txBox="1"/>
            <p:nvPr/>
          </p:nvSpPr>
          <p:spPr>
            <a:xfrm>
              <a:off x="329079" y="4084072"/>
              <a:ext cx="992195" cy="461665"/>
            </a:xfrm>
            <a:prstGeom prst="rect">
              <a:avLst/>
            </a:prstGeom>
            <a:noFill/>
          </p:spPr>
          <p:txBody>
            <a:bodyPr wrap="none" rtlCol="0">
              <a:spAutoFit/>
            </a:bodyPr>
            <a:lstStyle/>
            <a:p>
              <a:r>
                <a:rPr lang="de-DE" sz="2400" b="1" dirty="0" smtClean="0"/>
                <a:t>PATCH</a:t>
              </a:r>
              <a:endParaRPr lang="de-DE" sz="2400" b="1" dirty="0"/>
            </a:p>
          </p:txBody>
        </p:sp>
        <p:sp>
          <p:nvSpPr>
            <p:cNvPr id="3" name="Textfeld 2"/>
            <p:cNvSpPr txBox="1"/>
            <p:nvPr/>
          </p:nvSpPr>
          <p:spPr>
            <a:xfrm>
              <a:off x="317806" y="6055096"/>
              <a:ext cx="1112805" cy="461665"/>
            </a:xfrm>
            <a:prstGeom prst="rect">
              <a:avLst/>
            </a:prstGeom>
            <a:noFill/>
          </p:spPr>
          <p:txBody>
            <a:bodyPr wrap="none" rtlCol="0">
              <a:spAutoFit/>
            </a:bodyPr>
            <a:lstStyle/>
            <a:p>
              <a:r>
                <a:rPr lang="de-DE" sz="2400" b="1" dirty="0" smtClean="0"/>
                <a:t>DELETE</a:t>
              </a:r>
              <a:endParaRPr lang="de-DE" sz="2400" b="1" dirty="0"/>
            </a:p>
          </p:txBody>
        </p:sp>
        <p:sp>
          <p:nvSpPr>
            <p:cNvPr id="8" name="Textfeld 7"/>
            <p:cNvSpPr txBox="1"/>
            <p:nvPr/>
          </p:nvSpPr>
          <p:spPr>
            <a:xfrm>
              <a:off x="9697452" y="1989138"/>
              <a:ext cx="1017715" cy="461665"/>
            </a:xfrm>
            <a:prstGeom prst="rect">
              <a:avLst/>
            </a:prstGeom>
            <a:noFill/>
          </p:spPr>
          <p:txBody>
            <a:bodyPr wrap="none" rtlCol="0">
              <a:spAutoFit/>
            </a:bodyPr>
            <a:lstStyle/>
            <a:p>
              <a:r>
                <a:rPr lang="de-DE" sz="2400" b="1" dirty="0" smtClean="0"/>
                <a:t>Create</a:t>
              </a:r>
              <a:endParaRPr lang="de-DE" sz="2400" b="1" dirty="0"/>
            </a:p>
          </p:txBody>
        </p:sp>
        <p:sp>
          <p:nvSpPr>
            <p:cNvPr id="9" name="Textfeld 8"/>
            <p:cNvSpPr txBox="1"/>
            <p:nvPr/>
          </p:nvSpPr>
          <p:spPr>
            <a:xfrm>
              <a:off x="9697452" y="3068638"/>
              <a:ext cx="826188" cy="461665"/>
            </a:xfrm>
            <a:prstGeom prst="rect">
              <a:avLst/>
            </a:prstGeom>
            <a:noFill/>
          </p:spPr>
          <p:txBody>
            <a:bodyPr wrap="none" rtlCol="0">
              <a:spAutoFit/>
            </a:bodyPr>
            <a:lstStyle/>
            <a:p>
              <a:r>
                <a:rPr lang="de-DE" sz="2400" b="1" dirty="0" smtClean="0"/>
                <a:t>Read</a:t>
              </a:r>
              <a:endParaRPr lang="de-DE" sz="2400" b="1" dirty="0"/>
            </a:p>
          </p:txBody>
        </p:sp>
        <p:sp>
          <p:nvSpPr>
            <p:cNvPr id="10" name="Textfeld 9"/>
            <p:cNvSpPr txBox="1"/>
            <p:nvPr/>
          </p:nvSpPr>
          <p:spPr>
            <a:xfrm>
              <a:off x="9697452" y="4149725"/>
              <a:ext cx="1123769" cy="461665"/>
            </a:xfrm>
            <a:prstGeom prst="rect">
              <a:avLst/>
            </a:prstGeom>
            <a:noFill/>
          </p:spPr>
          <p:txBody>
            <a:bodyPr wrap="none" rtlCol="0">
              <a:spAutoFit/>
            </a:bodyPr>
            <a:lstStyle/>
            <a:p>
              <a:r>
                <a:rPr lang="de-DE" sz="2400" b="1" dirty="0" smtClean="0"/>
                <a:t>Update</a:t>
              </a:r>
              <a:endParaRPr lang="de-DE" sz="2400" b="1" dirty="0"/>
            </a:p>
          </p:txBody>
        </p:sp>
        <p:sp>
          <p:nvSpPr>
            <p:cNvPr id="11" name="Textfeld 10"/>
            <p:cNvSpPr txBox="1"/>
            <p:nvPr/>
          </p:nvSpPr>
          <p:spPr>
            <a:xfrm>
              <a:off x="9697452" y="5229225"/>
              <a:ext cx="1021946" cy="461665"/>
            </a:xfrm>
            <a:prstGeom prst="rect">
              <a:avLst/>
            </a:prstGeom>
            <a:noFill/>
          </p:spPr>
          <p:txBody>
            <a:bodyPr wrap="none" rtlCol="0">
              <a:spAutoFit/>
            </a:bodyPr>
            <a:lstStyle/>
            <a:p>
              <a:r>
                <a:rPr lang="de-DE" sz="2400" b="1" dirty="0" smtClean="0"/>
                <a:t>Delete</a:t>
              </a:r>
              <a:endParaRPr lang="de-DE" sz="2400" b="1" dirty="0"/>
            </a:p>
          </p:txBody>
        </p:sp>
        <p:cxnSp>
          <p:nvCxnSpPr>
            <p:cNvPr id="13" name="Gerade Verbindung mit Pfeil 12"/>
            <p:cNvCxnSpPr>
              <a:stCxn id="5" idx="3"/>
              <a:endCxn id="9" idx="1"/>
            </p:cNvCxnSpPr>
            <p:nvPr/>
          </p:nvCxnSpPr>
          <p:spPr>
            <a:xfrm>
              <a:off x="1034357" y="1087873"/>
              <a:ext cx="8663095" cy="2211598"/>
            </a:xfrm>
            <a:prstGeom prst="straightConnector1">
              <a:avLst/>
            </a:prstGeom>
            <a:ln w="412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6" idx="3"/>
              <a:endCxn id="8" idx="1"/>
            </p:cNvCxnSpPr>
            <p:nvPr/>
          </p:nvCxnSpPr>
          <p:spPr>
            <a:xfrm>
              <a:off x="1206071" y="1813101"/>
              <a:ext cx="8491381" cy="406870"/>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a:stCxn id="6" idx="3"/>
              <a:endCxn id="10" idx="1"/>
            </p:cNvCxnSpPr>
            <p:nvPr/>
          </p:nvCxnSpPr>
          <p:spPr>
            <a:xfrm>
              <a:off x="1206071" y="1813101"/>
              <a:ext cx="8491381" cy="2567457"/>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7" idx="3"/>
              <a:endCxn id="11" idx="1"/>
            </p:cNvCxnSpPr>
            <p:nvPr/>
          </p:nvCxnSpPr>
          <p:spPr>
            <a:xfrm>
              <a:off x="1035796" y="2920790"/>
              <a:ext cx="8661656" cy="25392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7" idx="3"/>
              <a:endCxn id="8" idx="1"/>
            </p:cNvCxnSpPr>
            <p:nvPr/>
          </p:nvCxnSpPr>
          <p:spPr>
            <a:xfrm flipV="1">
              <a:off x="1035796" y="2219971"/>
              <a:ext cx="8661656" cy="700819"/>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a:stCxn id="7" idx="3"/>
              <a:endCxn id="10" idx="1"/>
            </p:cNvCxnSpPr>
            <p:nvPr/>
          </p:nvCxnSpPr>
          <p:spPr>
            <a:xfrm>
              <a:off x="1035796" y="2920790"/>
              <a:ext cx="8661656" cy="14597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2" idx="3"/>
              <a:endCxn id="9" idx="1"/>
            </p:cNvCxnSpPr>
            <p:nvPr/>
          </p:nvCxnSpPr>
          <p:spPr>
            <a:xfrm flipV="1">
              <a:off x="1321274" y="3299471"/>
              <a:ext cx="8376178" cy="10154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p:cNvCxnSpPr>
              <a:stCxn id="2" idx="3"/>
              <a:endCxn id="11" idx="1"/>
            </p:cNvCxnSpPr>
            <p:nvPr/>
          </p:nvCxnSpPr>
          <p:spPr>
            <a:xfrm>
              <a:off x="1321274" y="4314905"/>
              <a:ext cx="8376178" cy="11451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stCxn id="2" idx="3"/>
              <a:endCxn id="8" idx="1"/>
            </p:cNvCxnSpPr>
            <p:nvPr/>
          </p:nvCxnSpPr>
          <p:spPr>
            <a:xfrm flipV="1">
              <a:off x="1321274" y="2219971"/>
              <a:ext cx="8376178" cy="20949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2" idx="3"/>
              <a:endCxn id="10" idx="1"/>
            </p:cNvCxnSpPr>
            <p:nvPr/>
          </p:nvCxnSpPr>
          <p:spPr>
            <a:xfrm>
              <a:off x="1321274" y="4314905"/>
              <a:ext cx="8376178" cy="656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p:cNvCxnSpPr>
              <a:stCxn id="3" idx="3"/>
              <a:endCxn id="11" idx="1"/>
            </p:cNvCxnSpPr>
            <p:nvPr/>
          </p:nvCxnSpPr>
          <p:spPr>
            <a:xfrm flipV="1">
              <a:off x="1430611" y="5460058"/>
              <a:ext cx="8266841" cy="825871"/>
            </a:xfrm>
            <a:prstGeom prst="straightConnector1">
              <a:avLst/>
            </a:prstGeom>
            <a:ln w="412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8856915" y="1780312"/>
              <a:ext cx="490840" cy="369332"/>
            </a:xfrm>
            <a:prstGeom prst="rect">
              <a:avLst/>
            </a:prstGeom>
            <a:noFill/>
          </p:spPr>
          <p:txBody>
            <a:bodyPr wrap="none" rtlCol="0">
              <a:spAutoFit/>
            </a:bodyPr>
            <a:lstStyle/>
            <a:p>
              <a:r>
                <a:rPr lang="de-DE" dirty="0" smtClean="0">
                  <a:solidFill>
                    <a:srgbClr val="0070C0"/>
                  </a:solidFill>
                </a:rPr>
                <a:t>①</a:t>
              </a:r>
              <a:endParaRPr lang="de-DE" dirty="0">
                <a:solidFill>
                  <a:srgbClr val="0070C0"/>
                </a:solidFill>
              </a:endParaRPr>
            </a:p>
          </p:txBody>
        </p:sp>
        <p:sp>
          <p:nvSpPr>
            <p:cNvPr id="35" name="Textfeld 34"/>
            <p:cNvSpPr txBox="1"/>
            <p:nvPr/>
          </p:nvSpPr>
          <p:spPr>
            <a:xfrm>
              <a:off x="8430086" y="4366310"/>
              <a:ext cx="490840" cy="369332"/>
            </a:xfrm>
            <a:prstGeom prst="rect">
              <a:avLst/>
            </a:prstGeom>
            <a:noFill/>
          </p:spPr>
          <p:txBody>
            <a:bodyPr wrap="none" rtlCol="0">
              <a:spAutoFit/>
            </a:bodyPr>
            <a:lstStyle/>
            <a:p>
              <a:r>
                <a:rPr lang="de-DE" dirty="0" smtClean="0">
                  <a:solidFill>
                    <a:srgbClr val="FFC000"/>
                  </a:solidFill>
                </a:rPr>
                <a:t>⑤</a:t>
              </a:r>
              <a:endParaRPr lang="de-DE" dirty="0">
                <a:solidFill>
                  <a:srgbClr val="FFC000"/>
                </a:solidFill>
              </a:endParaRPr>
            </a:p>
          </p:txBody>
        </p:sp>
        <p:sp>
          <p:nvSpPr>
            <p:cNvPr id="36" name="Textfeld 35"/>
            <p:cNvSpPr txBox="1"/>
            <p:nvPr/>
          </p:nvSpPr>
          <p:spPr>
            <a:xfrm>
              <a:off x="8910940" y="2385276"/>
              <a:ext cx="490840" cy="369332"/>
            </a:xfrm>
            <a:prstGeom prst="rect">
              <a:avLst/>
            </a:prstGeom>
            <a:noFill/>
          </p:spPr>
          <p:txBody>
            <a:bodyPr wrap="none" rtlCol="0">
              <a:spAutoFit/>
            </a:bodyPr>
            <a:lstStyle/>
            <a:p>
              <a:r>
                <a:rPr lang="de-DE" dirty="0" smtClean="0">
                  <a:solidFill>
                    <a:srgbClr val="FFC000"/>
                  </a:solidFill>
                </a:rPr>
                <a:t>④</a:t>
              </a:r>
              <a:endParaRPr lang="de-DE" dirty="0">
                <a:solidFill>
                  <a:srgbClr val="FFC000"/>
                </a:solidFill>
              </a:endParaRPr>
            </a:p>
          </p:txBody>
        </p:sp>
        <p:sp>
          <p:nvSpPr>
            <p:cNvPr id="37" name="Textfeld 36"/>
            <p:cNvSpPr txBox="1"/>
            <p:nvPr/>
          </p:nvSpPr>
          <p:spPr>
            <a:xfrm>
              <a:off x="6538067" y="3893483"/>
              <a:ext cx="490840" cy="369332"/>
            </a:xfrm>
            <a:prstGeom prst="rect">
              <a:avLst/>
            </a:prstGeom>
            <a:noFill/>
          </p:spPr>
          <p:txBody>
            <a:bodyPr wrap="none" rtlCol="0">
              <a:spAutoFit/>
            </a:bodyPr>
            <a:lstStyle/>
            <a:p>
              <a:r>
                <a:rPr lang="de-DE" dirty="0" smtClean="0">
                  <a:solidFill>
                    <a:srgbClr val="FF0000"/>
                  </a:solidFill>
                </a:rPr>
                <a:t>③</a:t>
              </a:r>
              <a:endParaRPr lang="de-DE" dirty="0">
                <a:solidFill>
                  <a:srgbClr val="FF0000"/>
                </a:solidFill>
              </a:endParaRPr>
            </a:p>
          </p:txBody>
        </p:sp>
        <p:sp>
          <p:nvSpPr>
            <p:cNvPr id="39" name="Textfeld 38"/>
            <p:cNvSpPr txBox="1"/>
            <p:nvPr/>
          </p:nvSpPr>
          <p:spPr>
            <a:xfrm>
              <a:off x="9110362" y="2827986"/>
              <a:ext cx="490840" cy="369332"/>
            </a:xfrm>
            <a:prstGeom prst="rect">
              <a:avLst/>
            </a:prstGeom>
            <a:noFill/>
          </p:spPr>
          <p:txBody>
            <a:bodyPr wrap="none" rtlCol="0">
              <a:spAutoFit/>
            </a:bodyPr>
            <a:lstStyle/>
            <a:p>
              <a:r>
                <a:rPr lang="de-DE" dirty="0" smtClean="0">
                  <a:solidFill>
                    <a:srgbClr val="00B050"/>
                  </a:solidFill>
                </a:rPr>
                <a:t>①</a:t>
              </a:r>
              <a:endParaRPr lang="de-DE" dirty="0">
                <a:solidFill>
                  <a:srgbClr val="00B050"/>
                </a:solidFill>
              </a:endParaRPr>
            </a:p>
          </p:txBody>
        </p:sp>
        <p:sp>
          <p:nvSpPr>
            <p:cNvPr id="40" name="Textfeld 39"/>
            <p:cNvSpPr txBox="1"/>
            <p:nvPr/>
          </p:nvSpPr>
          <p:spPr>
            <a:xfrm>
              <a:off x="9081469" y="4895631"/>
              <a:ext cx="490840" cy="369332"/>
            </a:xfrm>
            <a:prstGeom prst="rect">
              <a:avLst/>
            </a:prstGeom>
            <a:noFill/>
          </p:spPr>
          <p:txBody>
            <a:bodyPr wrap="none" rtlCol="0">
              <a:spAutoFit/>
            </a:bodyPr>
            <a:lstStyle/>
            <a:p>
              <a:r>
                <a:rPr lang="de-DE" dirty="0" smtClean="0">
                  <a:solidFill>
                    <a:srgbClr val="FF0000"/>
                  </a:solidFill>
                </a:rPr>
                <a:t>①</a:t>
              </a:r>
              <a:endParaRPr lang="de-DE" dirty="0">
                <a:solidFill>
                  <a:srgbClr val="FF0000"/>
                </a:solidFill>
              </a:endParaRPr>
            </a:p>
          </p:txBody>
        </p:sp>
        <p:sp>
          <p:nvSpPr>
            <p:cNvPr id="41" name="Textfeld 40"/>
            <p:cNvSpPr txBox="1"/>
            <p:nvPr/>
          </p:nvSpPr>
          <p:spPr>
            <a:xfrm>
              <a:off x="8619522" y="5616179"/>
              <a:ext cx="490840" cy="369332"/>
            </a:xfrm>
            <a:prstGeom prst="rect">
              <a:avLst/>
            </a:prstGeom>
            <a:noFill/>
          </p:spPr>
          <p:txBody>
            <a:bodyPr wrap="none" rtlCol="0">
              <a:spAutoFit/>
            </a:bodyPr>
            <a:lstStyle/>
            <a:p>
              <a:r>
                <a:rPr lang="de-DE" dirty="0" smtClean="0">
                  <a:solidFill>
                    <a:srgbClr val="7030A0"/>
                  </a:solidFill>
                </a:rPr>
                <a:t>①</a:t>
              </a:r>
              <a:endParaRPr lang="de-DE" dirty="0">
                <a:solidFill>
                  <a:srgbClr val="7030A0"/>
                </a:solidFill>
              </a:endParaRPr>
            </a:p>
          </p:txBody>
        </p:sp>
        <p:sp>
          <p:nvSpPr>
            <p:cNvPr id="42" name="Textfeld 41"/>
            <p:cNvSpPr txBox="1"/>
            <p:nvPr/>
          </p:nvSpPr>
          <p:spPr>
            <a:xfrm>
              <a:off x="8184666" y="3096817"/>
              <a:ext cx="490840" cy="369332"/>
            </a:xfrm>
            <a:prstGeom prst="rect">
              <a:avLst/>
            </a:prstGeom>
            <a:noFill/>
          </p:spPr>
          <p:txBody>
            <a:bodyPr wrap="none" rtlCol="0">
              <a:spAutoFit/>
            </a:bodyPr>
            <a:lstStyle/>
            <a:p>
              <a:r>
                <a:rPr lang="de-DE" dirty="0" smtClean="0">
                  <a:solidFill>
                    <a:srgbClr val="FFC000"/>
                  </a:solidFill>
                </a:rPr>
                <a:t>①</a:t>
              </a:r>
              <a:endParaRPr lang="de-DE" dirty="0">
                <a:solidFill>
                  <a:srgbClr val="FFC000"/>
                </a:solidFill>
              </a:endParaRPr>
            </a:p>
          </p:txBody>
        </p:sp>
        <p:sp>
          <p:nvSpPr>
            <p:cNvPr id="45" name="Textfeld 44"/>
            <p:cNvSpPr txBox="1"/>
            <p:nvPr/>
          </p:nvSpPr>
          <p:spPr>
            <a:xfrm>
              <a:off x="334963" y="1221435"/>
              <a:ext cx="1012585" cy="369332"/>
            </a:xfrm>
            <a:prstGeom prst="rect">
              <a:avLst/>
            </a:prstGeom>
            <a:noFill/>
          </p:spPr>
          <p:txBody>
            <a:bodyPr wrap="none" rtlCol="0">
              <a:spAutoFit/>
            </a:bodyPr>
            <a:lstStyle/>
            <a:p>
              <a:r>
                <a:rPr lang="de-DE" dirty="0" smtClean="0">
                  <a:solidFill>
                    <a:srgbClr val="00B050"/>
                  </a:solidFill>
                </a:rPr>
                <a:t>① Read</a:t>
              </a:r>
              <a:endParaRPr lang="de-DE" dirty="0">
                <a:solidFill>
                  <a:srgbClr val="00B050"/>
                </a:solidFill>
              </a:endParaRPr>
            </a:p>
          </p:txBody>
        </p:sp>
        <p:sp>
          <p:nvSpPr>
            <p:cNvPr id="49" name="Textfeld 48"/>
            <p:cNvSpPr txBox="1"/>
            <p:nvPr/>
          </p:nvSpPr>
          <p:spPr>
            <a:xfrm>
              <a:off x="330733" y="1923238"/>
              <a:ext cx="1158074" cy="369332"/>
            </a:xfrm>
            <a:prstGeom prst="rect">
              <a:avLst/>
            </a:prstGeom>
            <a:noFill/>
          </p:spPr>
          <p:txBody>
            <a:bodyPr wrap="none" rtlCol="0">
              <a:spAutoFit/>
            </a:bodyPr>
            <a:lstStyle/>
            <a:p>
              <a:r>
                <a:rPr lang="de-DE" dirty="0" smtClean="0">
                  <a:solidFill>
                    <a:srgbClr val="0070C0"/>
                  </a:solidFill>
                </a:rPr>
                <a:t>① Create</a:t>
              </a:r>
              <a:endParaRPr lang="de-DE" dirty="0">
                <a:solidFill>
                  <a:srgbClr val="0070C0"/>
                </a:solidFill>
              </a:endParaRPr>
            </a:p>
          </p:txBody>
        </p:sp>
        <p:sp>
          <p:nvSpPr>
            <p:cNvPr id="50" name="Textfeld 49"/>
            <p:cNvSpPr txBox="1"/>
            <p:nvPr/>
          </p:nvSpPr>
          <p:spPr>
            <a:xfrm>
              <a:off x="9110362" y="3844499"/>
              <a:ext cx="490840" cy="369332"/>
            </a:xfrm>
            <a:prstGeom prst="rect">
              <a:avLst/>
            </a:prstGeom>
            <a:noFill/>
          </p:spPr>
          <p:txBody>
            <a:bodyPr wrap="none" rtlCol="0">
              <a:spAutoFit/>
            </a:bodyPr>
            <a:lstStyle/>
            <a:p>
              <a:r>
                <a:rPr lang="de-DE" dirty="0" smtClean="0">
                  <a:solidFill>
                    <a:srgbClr val="0070C0"/>
                  </a:solidFill>
                </a:rPr>
                <a:t>②</a:t>
              </a:r>
              <a:endParaRPr lang="de-DE" dirty="0">
                <a:solidFill>
                  <a:srgbClr val="0070C0"/>
                </a:solidFill>
              </a:endParaRPr>
            </a:p>
          </p:txBody>
        </p:sp>
        <p:sp>
          <p:nvSpPr>
            <p:cNvPr id="51" name="Textfeld 50"/>
            <p:cNvSpPr txBox="1"/>
            <p:nvPr/>
          </p:nvSpPr>
          <p:spPr>
            <a:xfrm>
              <a:off x="330733" y="2252760"/>
              <a:ext cx="1233223" cy="369332"/>
            </a:xfrm>
            <a:prstGeom prst="rect">
              <a:avLst/>
            </a:prstGeom>
            <a:noFill/>
          </p:spPr>
          <p:txBody>
            <a:bodyPr wrap="none" rtlCol="0">
              <a:spAutoFit/>
            </a:bodyPr>
            <a:lstStyle/>
            <a:p>
              <a:r>
                <a:rPr lang="de-DE" dirty="0" smtClean="0">
                  <a:solidFill>
                    <a:srgbClr val="0070C0"/>
                  </a:solidFill>
                </a:rPr>
                <a:t>② Update</a:t>
              </a:r>
              <a:endParaRPr lang="de-DE" dirty="0">
                <a:solidFill>
                  <a:srgbClr val="0070C0"/>
                </a:solidFill>
              </a:endParaRPr>
            </a:p>
          </p:txBody>
        </p:sp>
        <p:sp>
          <p:nvSpPr>
            <p:cNvPr id="55" name="Textfeld 54"/>
            <p:cNvSpPr txBox="1"/>
            <p:nvPr/>
          </p:nvSpPr>
          <p:spPr>
            <a:xfrm>
              <a:off x="321947" y="3043667"/>
              <a:ext cx="1158779" cy="369332"/>
            </a:xfrm>
            <a:prstGeom prst="rect">
              <a:avLst/>
            </a:prstGeom>
            <a:noFill/>
          </p:spPr>
          <p:txBody>
            <a:bodyPr wrap="none" rtlCol="0">
              <a:spAutoFit/>
            </a:bodyPr>
            <a:lstStyle/>
            <a:p>
              <a:r>
                <a:rPr lang="de-DE" dirty="0" smtClean="0">
                  <a:solidFill>
                    <a:srgbClr val="FF0000"/>
                  </a:solidFill>
                </a:rPr>
                <a:t>① Delete</a:t>
              </a:r>
              <a:endParaRPr lang="de-DE" dirty="0">
                <a:solidFill>
                  <a:srgbClr val="FF0000"/>
                </a:solidFill>
              </a:endParaRPr>
            </a:p>
          </p:txBody>
        </p:sp>
        <p:sp>
          <p:nvSpPr>
            <p:cNvPr id="56" name="Textfeld 55"/>
            <p:cNvSpPr txBox="1"/>
            <p:nvPr/>
          </p:nvSpPr>
          <p:spPr>
            <a:xfrm>
              <a:off x="6538067" y="2093922"/>
              <a:ext cx="490840" cy="369332"/>
            </a:xfrm>
            <a:prstGeom prst="rect">
              <a:avLst/>
            </a:prstGeom>
            <a:noFill/>
          </p:spPr>
          <p:txBody>
            <a:bodyPr wrap="none" rtlCol="0">
              <a:spAutoFit/>
            </a:bodyPr>
            <a:lstStyle/>
            <a:p>
              <a:r>
                <a:rPr lang="de-DE" dirty="0" smtClean="0">
                  <a:solidFill>
                    <a:srgbClr val="FF0000"/>
                  </a:solidFill>
                </a:rPr>
                <a:t>②</a:t>
              </a:r>
              <a:endParaRPr lang="de-DE" dirty="0">
                <a:solidFill>
                  <a:srgbClr val="FF0000"/>
                </a:solidFill>
              </a:endParaRPr>
            </a:p>
          </p:txBody>
        </p:sp>
        <p:sp>
          <p:nvSpPr>
            <p:cNvPr id="57" name="Textfeld 56"/>
            <p:cNvSpPr txBox="1"/>
            <p:nvPr/>
          </p:nvSpPr>
          <p:spPr>
            <a:xfrm>
              <a:off x="321947" y="3362541"/>
              <a:ext cx="1158074" cy="369332"/>
            </a:xfrm>
            <a:prstGeom prst="rect">
              <a:avLst/>
            </a:prstGeom>
            <a:noFill/>
          </p:spPr>
          <p:txBody>
            <a:bodyPr wrap="none" rtlCol="0">
              <a:spAutoFit/>
            </a:bodyPr>
            <a:lstStyle/>
            <a:p>
              <a:r>
                <a:rPr lang="de-DE" dirty="0" smtClean="0">
                  <a:solidFill>
                    <a:srgbClr val="FF0000"/>
                  </a:solidFill>
                </a:rPr>
                <a:t>② Create</a:t>
              </a:r>
              <a:endParaRPr lang="de-DE" dirty="0">
                <a:solidFill>
                  <a:srgbClr val="FF0000"/>
                </a:solidFill>
              </a:endParaRPr>
            </a:p>
          </p:txBody>
        </p:sp>
        <p:sp>
          <p:nvSpPr>
            <p:cNvPr id="58" name="Textfeld 57"/>
            <p:cNvSpPr txBox="1"/>
            <p:nvPr/>
          </p:nvSpPr>
          <p:spPr>
            <a:xfrm>
              <a:off x="317806" y="3695824"/>
              <a:ext cx="1233223" cy="369332"/>
            </a:xfrm>
            <a:prstGeom prst="rect">
              <a:avLst/>
            </a:prstGeom>
            <a:noFill/>
          </p:spPr>
          <p:txBody>
            <a:bodyPr wrap="none" rtlCol="0">
              <a:spAutoFit/>
            </a:bodyPr>
            <a:lstStyle/>
            <a:p>
              <a:r>
                <a:rPr lang="de-DE" dirty="0" smtClean="0">
                  <a:solidFill>
                    <a:srgbClr val="FF0000"/>
                  </a:solidFill>
                </a:rPr>
                <a:t>③ Update</a:t>
              </a:r>
              <a:endParaRPr lang="de-DE" dirty="0">
                <a:solidFill>
                  <a:srgbClr val="FF0000"/>
                </a:solidFill>
              </a:endParaRPr>
            </a:p>
          </p:txBody>
        </p:sp>
        <p:sp>
          <p:nvSpPr>
            <p:cNvPr id="60" name="Runde Klammer rechts 59"/>
            <p:cNvSpPr/>
            <p:nvPr/>
          </p:nvSpPr>
          <p:spPr>
            <a:xfrm>
              <a:off x="1438564" y="3381457"/>
              <a:ext cx="112465" cy="683699"/>
            </a:xfrm>
            <a:prstGeom prst="rightBracket">
              <a:avLst/>
            </a:prstGeom>
            <a:ln w="412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61" name="Textfeld 60"/>
            <p:cNvSpPr txBox="1"/>
            <p:nvPr/>
          </p:nvSpPr>
          <p:spPr>
            <a:xfrm>
              <a:off x="1533094" y="3503561"/>
              <a:ext cx="671979" cy="369332"/>
            </a:xfrm>
            <a:prstGeom prst="rect">
              <a:avLst/>
            </a:prstGeom>
            <a:noFill/>
          </p:spPr>
          <p:txBody>
            <a:bodyPr wrap="none" rtlCol="0">
              <a:spAutoFit/>
            </a:bodyPr>
            <a:lstStyle/>
            <a:p>
              <a:r>
                <a:rPr lang="de-DE" dirty="0" smtClean="0">
                  <a:solidFill>
                    <a:srgbClr val="FF0000"/>
                  </a:solidFill>
                </a:rPr>
                <a:t>POST</a:t>
              </a:r>
              <a:endParaRPr lang="de-DE" dirty="0">
                <a:solidFill>
                  <a:srgbClr val="FF0000"/>
                </a:solidFill>
              </a:endParaRPr>
            </a:p>
          </p:txBody>
        </p:sp>
        <p:sp>
          <p:nvSpPr>
            <p:cNvPr id="63" name="Textfeld 62"/>
            <p:cNvSpPr txBox="1"/>
            <p:nvPr/>
          </p:nvSpPr>
          <p:spPr>
            <a:xfrm>
              <a:off x="345432" y="4458624"/>
              <a:ext cx="1012585" cy="369332"/>
            </a:xfrm>
            <a:prstGeom prst="rect">
              <a:avLst/>
            </a:prstGeom>
            <a:noFill/>
          </p:spPr>
          <p:txBody>
            <a:bodyPr wrap="none" rtlCol="0">
              <a:spAutoFit/>
            </a:bodyPr>
            <a:lstStyle/>
            <a:p>
              <a:r>
                <a:rPr lang="de-DE" dirty="0" smtClean="0">
                  <a:solidFill>
                    <a:srgbClr val="FFC000"/>
                  </a:solidFill>
                </a:rPr>
                <a:t>① Read</a:t>
              </a:r>
              <a:endParaRPr lang="de-DE" dirty="0">
                <a:solidFill>
                  <a:srgbClr val="FFC000"/>
                </a:solidFill>
              </a:endParaRPr>
            </a:p>
          </p:txBody>
        </p:sp>
        <p:sp>
          <p:nvSpPr>
            <p:cNvPr id="64" name="Textfeld 63"/>
            <p:cNvSpPr txBox="1"/>
            <p:nvPr/>
          </p:nvSpPr>
          <p:spPr>
            <a:xfrm>
              <a:off x="332454" y="6408190"/>
              <a:ext cx="1158779" cy="369332"/>
            </a:xfrm>
            <a:prstGeom prst="rect">
              <a:avLst/>
            </a:prstGeom>
            <a:noFill/>
          </p:spPr>
          <p:txBody>
            <a:bodyPr wrap="none" rtlCol="0">
              <a:spAutoFit/>
            </a:bodyPr>
            <a:lstStyle/>
            <a:p>
              <a:r>
                <a:rPr lang="de-DE" dirty="0" smtClean="0">
                  <a:solidFill>
                    <a:srgbClr val="7030A0"/>
                  </a:solidFill>
                </a:rPr>
                <a:t>① Delete</a:t>
              </a:r>
              <a:endParaRPr lang="de-DE" dirty="0">
                <a:solidFill>
                  <a:srgbClr val="7030A0"/>
                </a:solidFill>
              </a:endParaRPr>
            </a:p>
          </p:txBody>
        </p:sp>
        <p:sp>
          <p:nvSpPr>
            <p:cNvPr id="65" name="Textfeld 64"/>
            <p:cNvSpPr txBox="1"/>
            <p:nvPr/>
          </p:nvSpPr>
          <p:spPr>
            <a:xfrm>
              <a:off x="345432" y="4776570"/>
              <a:ext cx="2527936" cy="369332"/>
            </a:xfrm>
            <a:prstGeom prst="rect">
              <a:avLst/>
            </a:prstGeom>
            <a:noFill/>
          </p:spPr>
          <p:txBody>
            <a:bodyPr wrap="none" rtlCol="0">
              <a:spAutoFit/>
            </a:bodyPr>
            <a:lstStyle/>
            <a:p>
              <a:r>
                <a:rPr lang="de-DE" dirty="0" smtClean="0">
                  <a:solidFill>
                    <a:srgbClr val="FFC000"/>
                  </a:solidFill>
                </a:rPr>
                <a:t>② Werte überschreiben</a:t>
              </a:r>
              <a:endParaRPr lang="de-DE" dirty="0">
                <a:solidFill>
                  <a:srgbClr val="FFC000"/>
                </a:solidFill>
              </a:endParaRPr>
            </a:p>
          </p:txBody>
        </p:sp>
        <p:sp>
          <p:nvSpPr>
            <p:cNvPr id="66" name="Textfeld 65"/>
            <p:cNvSpPr txBox="1"/>
            <p:nvPr/>
          </p:nvSpPr>
          <p:spPr>
            <a:xfrm>
              <a:off x="344727" y="5094337"/>
              <a:ext cx="1158779" cy="369332"/>
            </a:xfrm>
            <a:prstGeom prst="rect">
              <a:avLst/>
            </a:prstGeom>
            <a:noFill/>
          </p:spPr>
          <p:txBody>
            <a:bodyPr wrap="none" rtlCol="0">
              <a:spAutoFit/>
            </a:bodyPr>
            <a:lstStyle/>
            <a:p>
              <a:r>
                <a:rPr lang="de-DE" dirty="0" smtClean="0">
                  <a:solidFill>
                    <a:srgbClr val="FFC000"/>
                  </a:solidFill>
                </a:rPr>
                <a:t>③ Delete</a:t>
              </a:r>
              <a:endParaRPr lang="de-DE" dirty="0">
                <a:solidFill>
                  <a:srgbClr val="FFC000"/>
                </a:solidFill>
              </a:endParaRPr>
            </a:p>
          </p:txBody>
        </p:sp>
        <p:sp>
          <p:nvSpPr>
            <p:cNvPr id="67" name="Textfeld 66"/>
            <p:cNvSpPr txBox="1"/>
            <p:nvPr/>
          </p:nvSpPr>
          <p:spPr>
            <a:xfrm>
              <a:off x="6794091" y="5123553"/>
              <a:ext cx="490840" cy="369332"/>
            </a:xfrm>
            <a:prstGeom prst="rect">
              <a:avLst/>
            </a:prstGeom>
            <a:noFill/>
          </p:spPr>
          <p:txBody>
            <a:bodyPr wrap="none" rtlCol="0">
              <a:spAutoFit/>
            </a:bodyPr>
            <a:lstStyle/>
            <a:p>
              <a:r>
                <a:rPr lang="de-DE" dirty="0" smtClean="0">
                  <a:solidFill>
                    <a:srgbClr val="FFC000"/>
                  </a:solidFill>
                </a:rPr>
                <a:t>③</a:t>
              </a:r>
              <a:endParaRPr lang="de-DE" dirty="0">
                <a:solidFill>
                  <a:srgbClr val="FFC000"/>
                </a:solidFill>
              </a:endParaRPr>
            </a:p>
          </p:txBody>
        </p:sp>
        <p:sp>
          <p:nvSpPr>
            <p:cNvPr id="77" name="Textfeld 76"/>
            <p:cNvSpPr txBox="1"/>
            <p:nvPr/>
          </p:nvSpPr>
          <p:spPr>
            <a:xfrm>
              <a:off x="345432" y="5420643"/>
              <a:ext cx="1158074" cy="369332"/>
            </a:xfrm>
            <a:prstGeom prst="rect">
              <a:avLst/>
            </a:prstGeom>
            <a:noFill/>
          </p:spPr>
          <p:txBody>
            <a:bodyPr wrap="none" rtlCol="0">
              <a:spAutoFit/>
            </a:bodyPr>
            <a:lstStyle/>
            <a:p>
              <a:r>
                <a:rPr lang="de-DE" dirty="0" smtClean="0">
                  <a:solidFill>
                    <a:srgbClr val="FFC000"/>
                  </a:solidFill>
                </a:rPr>
                <a:t>④ Create</a:t>
              </a:r>
              <a:endParaRPr lang="de-DE" dirty="0">
                <a:solidFill>
                  <a:srgbClr val="FFC000"/>
                </a:solidFill>
              </a:endParaRPr>
            </a:p>
          </p:txBody>
        </p:sp>
        <p:sp>
          <p:nvSpPr>
            <p:cNvPr id="90" name="Textfeld 89"/>
            <p:cNvSpPr txBox="1"/>
            <p:nvPr/>
          </p:nvSpPr>
          <p:spPr>
            <a:xfrm>
              <a:off x="324362" y="5744759"/>
              <a:ext cx="1233223" cy="369332"/>
            </a:xfrm>
            <a:prstGeom prst="rect">
              <a:avLst/>
            </a:prstGeom>
            <a:noFill/>
          </p:spPr>
          <p:txBody>
            <a:bodyPr wrap="none" rtlCol="0">
              <a:spAutoFit/>
            </a:bodyPr>
            <a:lstStyle/>
            <a:p>
              <a:r>
                <a:rPr lang="de-DE" dirty="0" smtClean="0">
                  <a:solidFill>
                    <a:srgbClr val="FFC000"/>
                  </a:solidFill>
                </a:rPr>
                <a:t>⑤ Update</a:t>
              </a:r>
              <a:endParaRPr lang="de-DE" dirty="0">
                <a:solidFill>
                  <a:srgbClr val="FFC000"/>
                </a:solidFill>
              </a:endParaRPr>
            </a:p>
          </p:txBody>
        </p:sp>
        <p:sp>
          <p:nvSpPr>
            <p:cNvPr id="98" name="Runde Klammer rechts 97"/>
            <p:cNvSpPr/>
            <p:nvPr/>
          </p:nvSpPr>
          <p:spPr>
            <a:xfrm>
              <a:off x="1451491" y="5157623"/>
              <a:ext cx="88457" cy="897473"/>
            </a:xfrm>
            <a:prstGeom prst="rightBracket">
              <a:avLst/>
            </a:prstGeom>
            <a:ln w="41275">
              <a:solidFill>
                <a:srgbClr val="FFC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solidFill>
                  <a:srgbClr val="FFC000"/>
                </a:solidFill>
              </a:endParaRPr>
            </a:p>
          </p:txBody>
        </p:sp>
        <p:sp>
          <p:nvSpPr>
            <p:cNvPr id="99" name="Textfeld 98"/>
            <p:cNvSpPr txBox="1"/>
            <p:nvPr/>
          </p:nvSpPr>
          <p:spPr>
            <a:xfrm>
              <a:off x="1557585" y="5414842"/>
              <a:ext cx="562975" cy="369332"/>
            </a:xfrm>
            <a:prstGeom prst="rect">
              <a:avLst/>
            </a:prstGeom>
            <a:noFill/>
          </p:spPr>
          <p:txBody>
            <a:bodyPr wrap="none" rtlCol="0">
              <a:spAutoFit/>
            </a:bodyPr>
            <a:lstStyle/>
            <a:p>
              <a:r>
                <a:rPr lang="de-DE" dirty="0" smtClean="0">
                  <a:solidFill>
                    <a:srgbClr val="FFC000"/>
                  </a:solidFill>
                </a:rPr>
                <a:t>PUT</a:t>
              </a:r>
              <a:endParaRPr lang="de-DE" dirty="0">
                <a:solidFill>
                  <a:srgbClr val="FFC000"/>
                </a:solidFill>
              </a:endParaRPr>
            </a:p>
          </p:txBody>
        </p:sp>
      </p:grpSp>
    </p:spTree>
    <p:extLst>
      <p:ext uri="{BB962C8B-B14F-4D97-AF65-F5344CB8AC3E}">
        <p14:creationId xmlns:p14="http://schemas.microsoft.com/office/powerpoint/2010/main" val="7631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p:cNvGrpSpPr/>
          <p:nvPr/>
        </p:nvGrpSpPr>
        <p:grpSpPr>
          <a:xfrm>
            <a:off x="419867" y="159371"/>
            <a:ext cx="11373003" cy="1056021"/>
            <a:chOff x="419867" y="159371"/>
            <a:chExt cx="11373003" cy="1056021"/>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10242283" y="211376"/>
              <a:ext cx="494046" cy="369332"/>
            </a:xfrm>
            <a:prstGeom prst="rect">
              <a:avLst/>
            </a:prstGeom>
            <a:noFill/>
          </p:spPr>
          <p:txBody>
            <a:bodyPr wrap="none" rtlCol="0">
              <a:spAutoFit/>
            </a:bodyPr>
            <a:lstStyle/>
            <a:p>
              <a:r>
                <a:rPr lang="de-DE" dirty="0" smtClean="0">
                  <a:solidFill>
                    <a:srgbClr val="00B050"/>
                  </a:solidFill>
                </a:rPr>
                <a:t>API</a:t>
              </a:r>
              <a:endParaRPr lang="de-DE" dirty="0">
                <a:solidFill>
                  <a:srgbClr val="00B050"/>
                </a:solidFill>
              </a:endParaRPr>
            </a:p>
          </p:txBody>
        </p:sp>
        <p:sp>
          <p:nvSpPr>
            <p:cNvPr id="30" name="Textfeld 29"/>
            <p:cNvSpPr txBox="1"/>
            <p:nvPr/>
          </p:nvSpPr>
          <p:spPr>
            <a:xfrm>
              <a:off x="1286414" y="202532"/>
              <a:ext cx="494046" cy="369332"/>
            </a:xfrm>
            <a:prstGeom prst="rect">
              <a:avLst/>
            </a:prstGeom>
            <a:noFill/>
          </p:spPr>
          <p:txBody>
            <a:bodyPr wrap="none" rtlCol="0">
              <a:spAutoFit/>
            </a:bodyPr>
            <a:lstStyle/>
            <a:p>
              <a:r>
                <a:rPr lang="de-DE" dirty="0" smtClean="0">
                  <a:solidFill>
                    <a:srgbClr val="00B050"/>
                  </a:solidFill>
                </a:rPr>
                <a:t>API</a:t>
              </a:r>
              <a:endParaRPr lang="de-DE" dirty="0">
                <a:solidFill>
                  <a:srgbClr val="00B050"/>
                </a:solidFill>
              </a:endParaRPr>
            </a:p>
          </p:txBody>
        </p:sp>
        <p:sp>
          <p:nvSpPr>
            <p:cNvPr id="33" name="Textfeld 32"/>
            <p:cNvSpPr txBox="1"/>
            <p:nvPr/>
          </p:nvSpPr>
          <p:spPr>
            <a:xfrm>
              <a:off x="3159454" y="211376"/>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4" name="Textfeld 33"/>
            <p:cNvSpPr txBox="1"/>
            <p:nvPr/>
          </p:nvSpPr>
          <p:spPr>
            <a:xfrm>
              <a:off x="4862971" y="211739"/>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5" name="Textfeld 34"/>
            <p:cNvSpPr txBox="1"/>
            <p:nvPr/>
          </p:nvSpPr>
          <p:spPr>
            <a:xfrm>
              <a:off x="6711591" y="217568"/>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6" name="Textfeld 35"/>
            <p:cNvSpPr txBox="1"/>
            <p:nvPr/>
          </p:nvSpPr>
          <p:spPr>
            <a:xfrm>
              <a:off x="8373343" y="225226"/>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gr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p:cNvGrpSpPr/>
          <p:nvPr/>
        </p:nvGrpSpPr>
        <p:grpSpPr>
          <a:xfrm>
            <a:off x="399284" y="1593101"/>
            <a:ext cx="11393585" cy="1940444"/>
            <a:chOff x="399284" y="1593101"/>
            <a:chExt cx="11393585" cy="1940444"/>
          </a:xfrm>
        </p:grpSpPr>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7252702" y="287230"/>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p:cNvSpPr txBox="1"/>
            <p:nvPr/>
          </p:nvSpPr>
          <p:spPr>
            <a:xfrm>
              <a:off x="6527800" y="3164213"/>
              <a:ext cx="1698094" cy="369332"/>
            </a:xfrm>
            <a:prstGeom prst="rect">
              <a:avLst/>
            </a:prstGeom>
            <a:noFill/>
          </p:spPr>
          <p:txBody>
            <a:bodyPr wrap="none" rtlCol="0">
              <a:spAutoFit/>
            </a:bodyPr>
            <a:lstStyle/>
            <a:p>
              <a:r>
                <a:rPr lang="de-DE" dirty="0" smtClean="0">
                  <a:solidFill>
                    <a:srgbClr val="0070C0"/>
                  </a:solidFill>
                </a:rPr>
                <a:t>Einsatz für Filter</a:t>
              </a:r>
              <a:endParaRPr lang="de-DE" dirty="0">
                <a:solidFill>
                  <a:srgbClr val="0070C0"/>
                </a:solidFill>
              </a:endParaRPr>
            </a:p>
          </p:txBody>
        </p:sp>
      </p:grpSp>
    </p:spTree>
    <p:extLst>
      <p:ext uri="{BB962C8B-B14F-4D97-AF65-F5344CB8AC3E}">
        <p14:creationId xmlns:p14="http://schemas.microsoft.com/office/powerpoint/2010/main" val="213839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feld 73"/>
          <p:cNvSpPr txBox="1"/>
          <p:nvPr/>
        </p:nvSpPr>
        <p:spPr>
          <a:xfrm>
            <a:off x="1146406" y="2075638"/>
            <a:ext cx="1503489" cy="369332"/>
          </a:xfrm>
          <a:prstGeom prst="rect">
            <a:avLst/>
          </a:prstGeom>
          <a:noFill/>
        </p:spPr>
        <p:txBody>
          <a:bodyPr wrap="none" rtlCol="0">
            <a:spAutoFit/>
          </a:bodyPr>
          <a:lstStyle/>
          <a:p>
            <a:r>
              <a:rPr lang="de-DE" dirty="0" smtClean="0"/>
              <a:t>= 1 Programm</a:t>
            </a:r>
            <a:endParaRPr lang="de-DE" dirty="0"/>
          </a:p>
        </p:txBody>
      </p:sp>
      <p:sp>
        <p:nvSpPr>
          <p:cNvPr id="76" name="Textfeld 75"/>
          <p:cNvSpPr txBox="1"/>
          <p:nvPr/>
        </p:nvSpPr>
        <p:spPr>
          <a:xfrm>
            <a:off x="5233987" y="2098967"/>
            <a:ext cx="1503489" cy="369332"/>
          </a:xfrm>
          <a:prstGeom prst="rect">
            <a:avLst/>
          </a:prstGeom>
          <a:noFill/>
        </p:spPr>
        <p:txBody>
          <a:bodyPr wrap="none" rtlCol="0">
            <a:spAutoFit/>
          </a:bodyPr>
          <a:lstStyle/>
          <a:p>
            <a:r>
              <a:rPr lang="de-DE" dirty="0" smtClean="0"/>
              <a:t>= 1 Programm</a:t>
            </a:r>
            <a:endParaRPr lang="de-DE" dirty="0"/>
          </a:p>
        </p:txBody>
      </p:sp>
      <p:sp>
        <p:nvSpPr>
          <p:cNvPr id="77" name="Textfeld 76"/>
          <p:cNvSpPr txBox="1"/>
          <p:nvPr/>
        </p:nvSpPr>
        <p:spPr>
          <a:xfrm>
            <a:off x="9360036" y="2075638"/>
            <a:ext cx="1503489" cy="369332"/>
          </a:xfrm>
          <a:prstGeom prst="rect">
            <a:avLst/>
          </a:prstGeom>
          <a:noFill/>
        </p:spPr>
        <p:txBody>
          <a:bodyPr wrap="none" rtlCol="0">
            <a:spAutoFit/>
          </a:bodyPr>
          <a:lstStyle/>
          <a:p>
            <a:r>
              <a:rPr lang="de-DE" dirty="0" smtClean="0"/>
              <a:t>= 1 Programm</a:t>
            </a:r>
            <a:endParaRPr lang="de-DE" dirty="0"/>
          </a:p>
        </p:txBody>
      </p:sp>
      <p:sp>
        <p:nvSpPr>
          <p:cNvPr id="87" name="Textfeld 86"/>
          <p:cNvSpPr txBox="1"/>
          <p:nvPr/>
        </p:nvSpPr>
        <p:spPr>
          <a:xfrm>
            <a:off x="351989" y="78381"/>
            <a:ext cx="4204869" cy="369332"/>
          </a:xfrm>
          <a:prstGeom prst="rect">
            <a:avLst/>
          </a:prstGeom>
          <a:noFill/>
        </p:spPr>
        <p:txBody>
          <a:bodyPr wrap="none" rtlCol="0">
            <a:spAutoFit/>
          </a:bodyPr>
          <a:lstStyle/>
          <a:p>
            <a:r>
              <a:rPr lang="de-DE" b="1" dirty="0" smtClean="0"/>
              <a:t>Modell 1: 1 Sender - 1 Topic - 1 Empfänger</a:t>
            </a:r>
            <a:endParaRPr lang="de-DE" b="1" dirty="0"/>
          </a:p>
        </p:txBody>
      </p:sp>
      <p:sp>
        <p:nvSpPr>
          <p:cNvPr id="88" name="Textfeld 87"/>
          <p:cNvSpPr txBox="1"/>
          <p:nvPr/>
        </p:nvSpPr>
        <p:spPr>
          <a:xfrm>
            <a:off x="338277" y="2960688"/>
            <a:ext cx="11518761" cy="1600438"/>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endParaRPr lang="de-DE" sz="1400" dirty="0"/>
          </a:p>
        </p:txBody>
      </p:sp>
      <p:grpSp>
        <p:nvGrpSpPr>
          <p:cNvPr id="4" name="Gruppieren 3"/>
          <p:cNvGrpSpPr/>
          <p:nvPr/>
        </p:nvGrpSpPr>
        <p:grpSpPr>
          <a:xfrm>
            <a:off x="334963" y="517943"/>
            <a:ext cx="11514620" cy="1471195"/>
            <a:chOff x="334963" y="517943"/>
            <a:chExt cx="11514620" cy="1471195"/>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p:cNvSpPr txBox="1"/>
          <p:nvPr/>
        </p:nvSpPr>
        <p:spPr>
          <a:xfrm>
            <a:off x="334963" y="4739378"/>
            <a:ext cx="4334648" cy="2031325"/>
          </a:xfrm>
          <a:prstGeom prst="rect">
            <a:avLst/>
          </a:prstGeom>
          <a:noFill/>
        </p:spPr>
        <p:txBody>
          <a:bodyPr wrap="none" rtlCol="0">
            <a:spAutoFit/>
          </a:bodyPr>
          <a:lstStyle/>
          <a:p>
            <a:r>
              <a:rPr lang="de-DE" sz="1400" dirty="0" smtClean="0"/>
              <a:t>Für jeden Beteiligten wird ein eigenes Objekt geschaffen:</a:t>
            </a:r>
          </a:p>
          <a:p>
            <a:pPr marL="285750" indent="-285750">
              <a:buFont typeface="Arial" panose="020B0604020202020204" pitchFamily="34" charset="0"/>
              <a:buChar char="•"/>
            </a:pPr>
            <a:r>
              <a:rPr lang="de-DE" sz="1400" dirty="0" smtClean="0"/>
              <a:t>Sender</a:t>
            </a:r>
          </a:p>
          <a:p>
            <a:pPr marL="285750" indent="-285750">
              <a:buFont typeface="Arial" panose="020B0604020202020204" pitchFamily="34" charset="0"/>
              <a:buChar char="•"/>
            </a:pPr>
            <a:r>
              <a:rPr lang="de-DE" sz="1400" dirty="0" smtClean="0"/>
              <a:t>Publisher</a:t>
            </a:r>
          </a:p>
          <a:p>
            <a:pPr marL="285750" indent="-285750">
              <a:buFont typeface="Arial" panose="020B0604020202020204" pitchFamily="34" charset="0"/>
              <a:buChar char="•"/>
            </a:pPr>
            <a:r>
              <a:rPr lang="de-DE" sz="1400" dirty="0" smtClean="0"/>
              <a:t>Kanal</a:t>
            </a:r>
          </a:p>
          <a:p>
            <a:pPr marL="285750" indent="-285750">
              <a:buFont typeface="Arial" panose="020B0604020202020204" pitchFamily="34" charset="0"/>
              <a:buChar char="•"/>
            </a:pPr>
            <a:r>
              <a:rPr lang="de-DE" sz="1400" dirty="0" smtClean="0"/>
              <a:t>Post-Sender</a:t>
            </a:r>
          </a:p>
          <a:p>
            <a:pPr marL="285750" indent="-285750">
              <a:buFont typeface="Arial" panose="020B0604020202020204" pitchFamily="34" charset="0"/>
              <a:buChar char="•"/>
            </a:pPr>
            <a:r>
              <a:rPr lang="de-DE" sz="1400" dirty="0" smtClean="0"/>
              <a:t>Post-Empfänger</a:t>
            </a:r>
          </a:p>
          <a:p>
            <a:pPr marL="285750" indent="-285750">
              <a:buFont typeface="Arial" panose="020B0604020202020204" pitchFamily="34" charset="0"/>
              <a:buChar char="•"/>
            </a:pPr>
            <a:r>
              <a:rPr lang="de-DE" sz="1400" dirty="0" smtClean="0"/>
              <a:t>Broker</a:t>
            </a:r>
          </a:p>
          <a:p>
            <a:pPr marL="285750" indent="-285750">
              <a:buFont typeface="Arial" panose="020B0604020202020204" pitchFamily="34" charset="0"/>
              <a:buChar char="•"/>
            </a:pPr>
            <a:r>
              <a:rPr lang="de-DE" sz="1400" dirty="0" smtClean="0"/>
              <a:t>Subscriber</a:t>
            </a:r>
          </a:p>
          <a:p>
            <a:pPr marL="285750" indent="-285750">
              <a:buFont typeface="Arial" panose="020B0604020202020204" pitchFamily="34" charset="0"/>
              <a:buChar char="•"/>
            </a:pPr>
            <a:r>
              <a:rPr lang="de-DE" sz="1400" dirty="0" smtClean="0"/>
              <a:t>Empfänger</a:t>
            </a:r>
            <a:endParaRPr lang="de-DE" sz="1400" dirty="0"/>
          </a:p>
        </p:txBody>
      </p:sp>
    </p:spTree>
    <p:extLst>
      <p:ext uri="{BB962C8B-B14F-4D97-AF65-F5344CB8AC3E}">
        <p14:creationId xmlns:p14="http://schemas.microsoft.com/office/powerpoint/2010/main" val="1384582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feld 86"/>
          <p:cNvSpPr txBox="1"/>
          <p:nvPr/>
        </p:nvSpPr>
        <p:spPr>
          <a:xfrm>
            <a:off x="351989" y="78381"/>
            <a:ext cx="4321889" cy="369332"/>
          </a:xfrm>
          <a:prstGeom prst="rect">
            <a:avLst/>
          </a:prstGeom>
          <a:noFill/>
        </p:spPr>
        <p:txBody>
          <a:bodyPr wrap="none" rtlCol="0">
            <a:spAutoFit/>
          </a:bodyPr>
          <a:lstStyle/>
          <a:p>
            <a:r>
              <a:rPr lang="de-DE" b="1" dirty="0" smtClean="0"/>
              <a:t>Modell 2: 2 Sender - 2 Topics - 2 Empfänger</a:t>
            </a:r>
            <a:endParaRPr lang="de-DE" b="1" dirty="0"/>
          </a:p>
        </p:txBody>
      </p:sp>
      <p:sp>
        <p:nvSpPr>
          <p:cNvPr id="88" name="Textfeld 87"/>
          <p:cNvSpPr txBox="1"/>
          <p:nvPr/>
        </p:nvSpPr>
        <p:spPr>
          <a:xfrm>
            <a:off x="351989" y="4465519"/>
            <a:ext cx="11518761" cy="2031325"/>
          </a:xfrm>
          <a:prstGeom prst="rect">
            <a:avLst/>
          </a:prstGeom>
          <a:noFill/>
        </p:spPr>
        <p:txBody>
          <a:bodyPr wrap="square" rtlCol="0">
            <a:spAutoFit/>
          </a:bodyPr>
          <a:lstStyle/>
          <a:p>
            <a:r>
              <a:rPr lang="de-DE" sz="1400" dirty="0" smtClean="0"/>
              <a:t>Konstrukt: Beide Sender arbeiten unabhängig vom jeweiligen Empfänger, da sie nicht mehr darauf warten müssen, ob es einen Empfänger gibt und wie dieser arbeitet. Deshalb werden eine Queue und ein Post-Sender eingesetzt. </a:t>
            </a:r>
          </a:p>
          <a:p>
            <a:endParaRPr lang="de-DE" sz="1400" dirty="0" smtClean="0"/>
          </a:p>
          <a:p>
            <a:r>
              <a:rPr lang="de-DE" sz="1400" dirty="0" smtClean="0"/>
              <a:t>Auch die Empfänger arbeiteten unabhängig vom jeweiligen Sender. Dazu werden Queues und Post-Empfänger eingesetzt.</a:t>
            </a:r>
          </a:p>
          <a:p>
            <a:endParaRPr lang="de-DE" sz="1400" dirty="0" smtClean="0"/>
          </a:p>
          <a:p>
            <a:r>
              <a:rPr lang="de-DE" sz="1400" dirty="0" smtClean="0"/>
              <a:t>Broker werden dazwischen geschaltet, damit der Sender den Empfänger nicht mehr kennen muss und auch nicht wissen muss, wie viele Empfänger es gibt. Auch wenn es gar keinen Empfänger gibt, kann er weiter arbeiten.</a:t>
            </a:r>
          </a:p>
          <a:p>
            <a:endParaRPr lang="de-DE" sz="1400" dirty="0"/>
          </a:p>
          <a:p>
            <a:r>
              <a:rPr lang="de-DE" sz="1400" dirty="0" smtClean="0"/>
              <a:t>Da zwei Topics von unterschiedlichen Sendern und Empfänger gesetzt werden, können beide Systeme vollkommen unabhängig voneinander agieren.</a:t>
            </a:r>
            <a:endParaRPr lang="de-DE" sz="1400" dirty="0"/>
          </a:p>
        </p:txBody>
      </p:sp>
      <p:grpSp>
        <p:nvGrpSpPr>
          <p:cNvPr id="2" name="Gruppieren 1"/>
          <p:cNvGrpSpPr/>
          <p:nvPr/>
        </p:nvGrpSpPr>
        <p:grpSpPr>
          <a:xfrm>
            <a:off x="334963" y="517943"/>
            <a:ext cx="11531646" cy="3480900"/>
            <a:chOff x="334963" y="517943"/>
            <a:chExt cx="11531646" cy="348090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Pfeil nach rechts 63"/>
            <p:cNvSpPr/>
            <p:nvPr/>
          </p:nvSpPr>
          <p:spPr>
            <a:xfrm>
              <a:off x="1057791" y="28955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351989" y="2527648"/>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flipH="1">
              <a:off x="4022591" y="2537774"/>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391005" y="2527648"/>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Pfeil nach rechts 70"/>
            <p:cNvSpPr/>
            <p:nvPr/>
          </p:nvSpPr>
          <p:spPr>
            <a:xfrm>
              <a:off x="2718561"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rechts 71"/>
            <p:cNvSpPr/>
            <p:nvPr/>
          </p:nvSpPr>
          <p:spPr>
            <a:xfrm>
              <a:off x="2008346"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9" name="Gruppieren 78"/>
            <p:cNvGrpSpPr/>
            <p:nvPr/>
          </p:nvGrpSpPr>
          <p:grpSpPr>
            <a:xfrm>
              <a:off x="1245113" y="2601913"/>
              <a:ext cx="719933" cy="978002"/>
              <a:chOff x="9697243" y="3435689"/>
              <a:chExt cx="719933" cy="978002"/>
            </a:xfrm>
          </p:grpSpPr>
          <p:pic>
            <p:nvPicPr>
              <p:cNvPr id="80" name="Grafik 7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2" name="Gruppieren 81"/>
            <p:cNvGrpSpPr/>
            <p:nvPr/>
          </p:nvGrpSpPr>
          <p:grpSpPr>
            <a:xfrm>
              <a:off x="358040" y="2592907"/>
              <a:ext cx="720725" cy="1038131"/>
              <a:chOff x="9703386" y="5501426"/>
              <a:chExt cx="720725" cy="1038131"/>
            </a:xfrm>
          </p:grpSpPr>
          <p:pic>
            <p:nvPicPr>
              <p:cNvPr id="83" name="Grafik 82"/>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84" name="Textfeld 8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85" name="Gruppieren 84"/>
            <p:cNvGrpSpPr/>
            <p:nvPr/>
          </p:nvGrpSpPr>
          <p:grpSpPr>
            <a:xfrm>
              <a:off x="2924903" y="2757789"/>
              <a:ext cx="713789" cy="880715"/>
              <a:chOff x="9696450" y="1420634"/>
              <a:chExt cx="713789" cy="880715"/>
            </a:xfrm>
          </p:grpSpPr>
          <p:sp>
            <p:nvSpPr>
              <p:cNvPr id="86" name="Textfeld 8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89" name="Rechteck 88"/>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0" name="Gruppieren 89"/>
            <p:cNvGrpSpPr/>
            <p:nvPr/>
          </p:nvGrpSpPr>
          <p:grpSpPr>
            <a:xfrm>
              <a:off x="2214807" y="2871184"/>
              <a:ext cx="452113" cy="661717"/>
              <a:chOff x="334963" y="4450091"/>
              <a:chExt cx="452113" cy="661717"/>
            </a:xfrm>
          </p:grpSpPr>
          <p:sp>
            <p:nvSpPr>
              <p:cNvPr id="93" name="Textfeld 9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94" name="Zylinder 9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p:cNvGrpSpPr/>
            <p:nvPr/>
          </p:nvGrpSpPr>
          <p:grpSpPr>
            <a:xfrm>
              <a:off x="4066223" y="2757789"/>
              <a:ext cx="720725" cy="880715"/>
              <a:chOff x="9696450" y="3636880"/>
              <a:chExt cx="720725" cy="880715"/>
            </a:xfrm>
          </p:grpSpPr>
          <p:sp>
            <p:nvSpPr>
              <p:cNvPr id="97" name="Textfeld 9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98" name="Rechteck 9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9" name="Gruppieren 98"/>
            <p:cNvGrpSpPr/>
            <p:nvPr/>
          </p:nvGrpSpPr>
          <p:grpSpPr>
            <a:xfrm>
              <a:off x="6632220" y="2863686"/>
              <a:ext cx="452113" cy="661717"/>
              <a:chOff x="334963" y="4450091"/>
              <a:chExt cx="452113" cy="661717"/>
            </a:xfrm>
          </p:grpSpPr>
          <p:sp>
            <p:nvSpPr>
              <p:cNvPr id="100" name="Textfeld 9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1" name="Zylinder 10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2" name="Gruppieren 101"/>
            <p:cNvGrpSpPr/>
            <p:nvPr/>
          </p:nvGrpSpPr>
          <p:grpSpPr>
            <a:xfrm>
              <a:off x="5016524" y="2870369"/>
              <a:ext cx="452113" cy="661717"/>
              <a:chOff x="334963" y="4450091"/>
              <a:chExt cx="452113" cy="661717"/>
            </a:xfrm>
          </p:grpSpPr>
          <p:sp>
            <p:nvSpPr>
              <p:cNvPr id="103" name="Textfeld 10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4" name="Zylinder 10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5" name="Gruppieren 104"/>
            <p:cNvGrpSpPr/>
            <p:nvPr/>
          </p:nvGrpSpPr>
          <p:grpSpPr>
            <a:xfrm>
              <a:off x="7317669" y="2782546"/>
              <a:ext cx="713789" cy="880715"/>
              <a:chOff x="9696450" y="1420634"/>
              <a:chExt cx="713789" cy="880715"/>
            </a:xfrm>
          </p:grpSpPr>
          <p:sp>
            <p:nvSpPr>
              <p:cNvPr id="106" name="Textfeld 10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07" name="Rechteck 10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3" name="Gruppieren 112"/>
            <p:cNvGrpSpPr/>
            <p:nvPr/>
          </p:nvGrpSpPr>
          <p:grpSpPr>
            <a:xfrm>
              <a:off x="8454650" y="2782546"/>
              <a:ext cx="720725" cy="880715"/>
              <a:chOff x="9696450" y="3636880"/>
              <a:chExt cx="720725" cy="880715"/>
            </a:xfrm>
          </p:grpSpPr>
          <p:sp>
            <p:nvSpPr>
              <p:cNvPr id="114" name="Textfeld 11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15" name="Rechteck 11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9452602" y="2871184"/>
              <a:ext cx="452113" cy="661717"/>
              <a:chOff x="334963" y="4450091"/>
              <a:chExt cx="452113" cy="661717"/>
            </a:xfrm>
          </p:grpSpPr>
          <p:sp>
            <p:nvSpPr>
              <p:cNvPr id="120" name="Textfeld 11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1" name="Zylinder 12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p:cNvGrpSpPr/>
            <p:nvPr/>
          </p:nvGrpSpPr>
          <p:grpSpPr>
            <a:xfrm>
              <a:off x="10167532" y="2604084"/>
              <a:ext cx="719933" cy="978002"/>
              <a:chOff x="9697243" y="3435689"/>
              <a:chExt cx="719933" cy="978002"/>
            </a:xfrm>
          </p:grpSpPr>
          <p:pic>
            <p:nvPicPr>
              <p:cNvPr id="135" name="Grafik 13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6" name="Textfeld 13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7" name="Gruppieren 136"/>
            <p:cNvGrpSpPr/>
            <p:nvPr/>
          </p:nvGrpSpPr>
          <p:grpSpPr>
            <a:xfrm>
              <a:off x="11117738" y="2637746"/>
              <a:ext cx="720725" cy="942169"/>
              <a:chOff x="9703386" y="4153706"/>
              <a:chExt cx="720725" cy="942169"/>
            </a:xfrm>
          </p:grpSpPr>
          <p:sp>
            <p:nvSpPr>
              <p:cNvPr id="138" name="Textfeld 137"/>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39" name="Grafik 138"/>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69" name="Gruppieren 168"/>
            <p:cNvGrpSpPr/>
            <p:nvPr/>
          </p:nvGrpSpPr>
          <p:grpSpPr>
            <a:xfrm>
              <a:off x="5700502" y="2601913"/>
              <a:ext cx="730987" cy="1055819"/>
              <a:chOff x="9686187" y="4007898"/>
              <a:chExt cx="730987" cy="1055819"/>
            </a:xfrm>
          </p:grpSpPr>
          <p:pic>
            <p:nvPicPr>
              <p:cNvPr id="170" name="Grafik 16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1" name="Textfeld 17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2" name="Pfeil nach rechts 171"/>
            <p:cNvSpPr/>
            <p:nvPr/>
          </p:nvSpPr>
          <p:spPr>
            <a:xfrm>
              <a:off x="10920800" y="28952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Pfeil nach rechts 172"/>
            <p:cNvSpPr/>
            <p:nvPr/>
          </p:nvSpPr>
          <p:spPr>
            <a:xfrm>
              <a:off x="9231425" y="288356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Pfeil nach rechts 173"/>
            <p:cNvSpPr/>
            <p:nvPr/>
          </p:nvSpPr>
          <p:spPr>
            <a:xfrm>
              <a:off x="9960766" y="2901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5" name="Pfeil nach rechts 174"/>
            <p:cNvSpPr/>
            <p:nvPr/>
          </p:nvSpPr>
          <p:spPr>
            <a:xfrm>
              <a:off x="3763208"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6" name="Pfeil nach rechts 175"/>
            <p:cNvSpPr/>
            <p:nvPr/>
          </p:nvSpPr>
          <p:spPr>
            <a:xfrm flipH="1">
              <a:off x="3772309" y="301161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7" name="Pfeil nach rechts 176"/>
            <p:cNvSpPr/>
            <p:nvPr/>
          </p:nvSpPr>
          <p:spPr>
            <a:xfrm>
              <a:off x="8172919"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Pfeil nach rechts 177"/>
            <p:cNvSpPr/>
            <p:nvPr/>
          </p:nvSpPr>
          <p:spPr>
            <a:xfrm flipH="1">
              <a:off x="8160869" y="305585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Pfeil nach rechts 178"/>
            <p:cNvSpPr/>
            <p:nvPr/>
          </p:nvSpPr>
          <p:spPr>
            <a:xfrm>
              <a:off x="6446294"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117668"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4828076"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5520707"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703465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feld 135"/>
          <p:cNvSpPr txBox="1"/>
          <p:nvPr/>
        </p:nvSpPr>
        <p:spPr>
          <a:xfrm>
            <a:off x="334963" y="4165712"/>
            <a:ext cx="11514620" cy="2246769"/>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p>
          <a:p>
            <a:endParaRPr lang="de-DE" sz="1400" dirty="0" smtClean="0"/>
          </a:p>
          <a:p>
            <a:r>
              <a:rPr lang="de-DE" sz="1400" dirty="0" smtClean="0"/>
              <a:t>Besonderheit: Für jeden weiteren Empfänger setzt der Broker einen eigenen Kanal auf, um die anderen Empfänger nicht zu behindern, wenn ein Empfänger ausfällt etc.</a:t>
            </a:r>
            <a:endParaRPr lang="de-DE" sz="1400" dirty="0"/>
          </a:p>
        </p:txBody>
      </p:sp>
      <p:grpSp>
        <p:nvGrpSpPr>
          <p:cNvPr id="6" name="Gruppieren 5"/>
          <p:cNvGrpSpPr/>
          <p:nvPr/>
        </p:nvGrpSpPr>
        <p:grpSpPr>
          <a:xfrm>
            <a:off x="334963" y="517943"/>
            <a:ext cx="11529591" cy="3024579"/>
            <a:chOff x="334963" y="517943"/>
            <a:chExt cx="11529591" cy="3024579"/>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170" name="Textfeld 169"/>
          <p:cNvSpPr txBox="1"/>
          <p:nvPr/>
        </p:nvSpPr>
        <p:spPr>
          <a:xfrm>
            <a:off x="351989" y="78381"/>
            <a:ext cx="4204869" cy="369332"/>
          </a:xfrm>
          <a:prstGeom prst="rect">
            <a:avLst/>
          </a:prstGeom>
          <a:noFill/>
        </p:spPr>
        <p:txBody>
          <a:bodyPr wrap="none" rtlCol="0">
            <a:spAutoFit/>
          </a:bodyPr>
          <a:lstStyle/>
          <a:p>
            <a:r>
              <a:rPr lang="de-DE" b="1" dirty="0" smtClean="0"/>
              <a:t>Modell 3: 1 Sender - 1 Topic - 2 Empfänger</a:t>
            </a:r>
            <a:endParaRPr lang="de-DE" b="1" dirty="0"/>
          </a:p>
        </p:txBody>
      </p:sp>
    </p:spTree>
    <p:extLst>
      <p:ext uri="{BB962C8B-B14F-4D97-AF65-F5344CB8AC3E}">
        <p14:creationId xmlns:p14="http://schemas.microsoft.com/office/powerpoint/2010/main" val="1916883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334963" y="517943"/>
            <a:ext cx="11553345" cy="6216724"/>
            <a:chOff x="334963" y="517943"/>
            <a:chExt cx="11553345" cy="6216724"/>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619701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6" name="Gruppieren 85"/>
            <p:cNvGrpSpPr/>
            <p:nvPr/>
          </p:nvGrpSpPr>
          <p:grpSpPr>
            <a:xfrm>
              <a:off x="8397733" y="3710088"/>
              <a:ext cx="3475604" cy="1471195"/>
              <a:chOff x="8373979" y="517943"/>
              <a:chExt cx="3475604" cy="1471195"/>
            </a:xfrm>
          </p:grpSpPr>
          <p:sp>
            <p:nvSpPr>
              <p:cNvPr id="88" name="Rechteck 8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7" name="Gruppieren 136"/>
              <p:cNvGrpSpPr/>
              <p:nvPr/>
            </p:nvGrpSpPr>
            <p:grpSpPr>
              <a:xfrm>
                <a:off x="8437624" y="772841"/>
                <a:ext cx="720725" cy="880715"/>
                <a:chOff x="9696450" y="3636880"/>
                <a:chExt cx="720725" cy="880715"/>
              </a:xfrm>
            </p:grpSpPr>
            <p:sp>
              <p:nvSpPr>
                <p:cNvPr id="179" name="Textfeld 178"/>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80" name="Rechteck 179"/>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8" name="Gruppieren 137"/>
              <p:cNvGrpSpPr/>
              <p:nvPr/>
            </p:nvGrpSpPr>
            <p:grpSpPr>
              <a:xfrm>
                <a:off x="9435576" y="861479"/>
                <a:ext cx="452113" cy="661717"/>
                <a:chOff x="334963" y="4450091"/>
                <a:chExt cx="452113" cy="661717"/>
              </a:xfrm>
            </p:grpSpPr>
            <p:sp>
              <p:nvSpPr>
                <p:cNvPr id="177" name="Textfeld 1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78" name="Zylinder 1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9" name="Gruppieren 138"/>
              <p:cNvGrpSpPr/>
              <p:nvPr/>
            </p:nvGrpSpPr>
            <p:grpSpPr>
              <a:xfrm>
                <a:off x="10150506" y="594379"/>
                <a:ext cx="719933" cy="978002"/>
                <a:chOff x="9697243" y="3435689"/>
                <a:chExt cx="719933" cy="978002"/>
              </a:xfrm>
            </p:grpSpPr>
            <p:pic>
              <p:nvPicPr>
                <p:cNvPr id="175" name="Grafik 17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6" name="Textfeld 17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9" name="Gruppieren 168"/>
              <p:cNvGrpSpPr/>
              <p:nvPr/>
            </p:nvGrpSpPr>
            <p:grpSpPr>
              <a:xfrm>
                <a:off x="11100712" y="628041"/>
                <a:ext cx="720725" cy="942169"/>
                <a:chOff x="9703386" y="4153706"/>
                <a:chExt cx="720725" cy="942169"/>
              </a:xfrm>
            </p:grpSpPr>
            <p:sp>
              <p:nvSpPr>
                <p:cNvPr id="173" name="Textfeld 17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74" name="Grafik 17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70" name="Pfeil nach rechts 169"/>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1" name="Pfeil nach rechts 180"/>
            <p:cNvSpPr/>
            <p:nvPr/>
          </p:nvSpPr>
          <p:spPr>
            <a:xfrm>
              <a:off x="8179647" y="39864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flipH="1">
              <a:off x="8167597" y="423829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3" name="Gruppieren 182"/>
            <p:cNvGrpSpPr/>
            <p:nvPr/>
          </p:nvGrpSpPr>
          <p:grpSpPr>
            <a:xfrm>
              <a:off x="8412704" y="5263472"/>
              <a:ext cx="3475604" cy="1471195"/>
              <a:chOff x="8373979" y="517943"/>
              <a:chExt cx="3475604" cy="1471195"/>
            </a:xfrm>
          </p:grpSpPr>
          <p:sp>
            <p:nvSpPr>
              <p:cNvPr id="184" name="Rechteck 183"/>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5" name="Gruppieren 184"/>
              <p:cNvGrpSpPr/>
              <p:nvPr/>
            </p:nvGrpSpPr>
            <p:grpSpPr>
              <a:xfrm>
                <a:off x="8437624" y="772841"/>
                <a:ext cx="720725" cy="880715"/>
                <a:chOff x="9696450" y="3636880"/>
                <a:chExt cx="720725" cy="880715"/>
              </a:xfrm>
            </p:grpSpPr>
            <p:sp>
              <p:nvSpPr>
                <p:cNvPr id="198" name="Textfeld 19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99" name="Rechteck 19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6" name="Gruppieren 185"/>
              <p:cNvGrpSpPr/>
              <p:nvPr/>
            </p:nvGrpSpPr>
            <p:grpSpPr>
              <a:xfrm>
                <a:off x="9435576" y="861479"/>
                <a:ext cx="452113" cy="661717"/>
                <a:chOff x="334963" y="4450091"/>
                <a:chExt cx="452113" cy="661717"/>
              </a:xfrm>
            </p:grpSpPr>
            <p:sp>
              <p:nvSpPr>
                <p:cNvPr id="196" name="Textfeld 19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97" name="Zylinder 19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7" name="Gruppieren 186"/>
              <p:cNvGrpSpPr/>
              <p:nvPr/>
            </p:nvGrpSpPr>
            <p:grpSpPr>
              <a:xfrm>
                <a:off x="10150506" y="594379"/>
                <a:ext cx="719933" cy="978002"/>
                <a:chOff x="9697243" y="3435689"/>
                <a:chExt cx="719933" cy="978002"/>
              </a:xfrm>
            </p:grpSpPr>
            <p:pic>
              <p:nvPicPr>
                <p:cNvPr id="194" name="Grafik 19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5" name="Textfeld 194"/>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88" name="Gruppieren 187"/>
              <p:cNvGrpSpPr/>
              <p:nvPr/>
            </p:nvGrpSpPr>
            <p:grpSpPr>
              <a:xfrm>
                <a:off x="11100712" y="628041"/>
                <a:ext cx="720725" cy="942169"/>
                <a:chOff x="9703386" y="4153706"/>
                <a:chExt cx="720725" cy="942169"/>
              </a:xfrm>
            </p:grpSpPr>
            <p:sp>
              <p:nvSpPr>
                <p:cNvPr id="192" name="Textfeld 191"/>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3" name="Grafik 192"/>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89" name="Pfeil nach rechts 188"/>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Pfeil nach rechts 189"/>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Pfeil nach rechts 190"/>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1" name="Gruppieren 230"/>
            <p:cNvGrpSpPr/>
            <p:nvPr/>
          </p:nvGrpSpPr>
          <p:grpSpPr>
            <a:xfrm>
              <a:off x="4005565" y="528069"/>
              <a:ext cx="4065956" cy="3014453"/>
              <a:chOff x="4005565" y="528069"/>
              <a:chExt cx="4065956" cy="3014453"/>
            </a:xfrm>
          </p:grpSpPr>
          <p:sp>
            <p:nvSpPr>
              <p:cNvPr id="232" name="Rechteck 231"/>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3" name="Gruppieren 232"/>
              <p:cNvGrpSpPr/>
              <p:nvPr/>
            </p:nvGrpSpPr>
            <p:grpSpPr>
              <a:xfrm>
                <a:off x="4049197" y="748084"/>
                <a:ext cx="720725" cy="880715"/>
                <a:chOff x="9696450" y="3636880"/>
                <a:chExt cx="720725" cy="880715"/>
              </a:xfrm>
            </p:grpSpPr>
            <p:sp>
              <p:nvSpPr>
                <p:cNvPr id="258" name="Textfeld 25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59" name="Rechteck 25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4" name="Gruppieren 233"/>
              <p:cNvGrpSpPr/>
              <p:nvPr/>
            </p:nvGrpSpPr>
            <p:grpSpPr>
              <a:xfrm>
                <a:off x="6615194" y="853981"/>
                <a:ext cx="452113" cy="661717"/>
                <a:chOff x="334963" y="4450091"/>
                <a:chExt cx="452113" cy="661717"/>
              </a:xfrm>
            </p:grpSpPr>
            <p:sp>
              <p:nvSpPr>
                <p:cNvPr id="256" name="Textfeld 25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7" name="Zylinder 25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5" name="Gruppieren 234"/>
              <p:cNvGrpSpPr/>
              <p:nvPr/>
            </p:nvGrpSpPr>
            <p:grpSpPr>
              <a:xfrm>
                <a:off x="4999498" y="860664"/>
                <a:ext cx="452113" cy="661717"/>
                <a:chOff x="334963" y="4450091"/>
                <a:chExt cx="452113" cy="661717"/>
              </a:xfrm>
            </p:grpSpPr>
            <p:sp>
              <p:nvSpPr>
                <p:cNvPr id="254" name="Textfeld 25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5" name="Zylinder 25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6" name="Gruppieren 235"/>
              <p:cNvGrpSpPr/>
              <p:nvPr/>
            </p:nvGrpSpPr>
            <p:grpSpPr>
              <a:xfrm>
                <a:off x="7300643" y="772841"/>
                <a:ext cx="713789" cy="880715"/>
                <a:chOff x="9696450" y="1420634"/>
                <a:chExt cx="713789" cy="880715"/>
              </a:xfrm>
            </p:grpSpPr>
            <p:sp>
              <p:nvSpPr>
                <p:cNvPr id="252" name="Textfeld 251"/>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53" name="Rechteck 252"/>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7" name="Gruppieren 236"/>
              <p:cNvGrpSpPr/>
              <p:nvPr/>
            </p:nvGrpSpPr>
            <p:grpSpPr>
              <a:xfrm>
                <a:off x="5683476" y="592208"/>
                <a:ext cx="730987" cy="1055819"/>
                <a:chOff x="9686187" y="4007898"/>
                <a:chExt cx="730987" cy="1055819"/>
              </a:xfrm>
            </p:grpSpPr>
            <p:pic>
              <p:nvPicPr>
                <p:cNvPr id="250" name="Grafik 24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51" name="Textfeld 2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38" name="Pfeil nach rechts 237"/>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Pfeil nach rechts 238"/>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0" name="Pfeil nach rechts 239"/>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1" name="Pfeil nach rechts 240"/>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42" name="Gruppieren 241"/>
              <p:cNvGrpSpPr/>
              <p:nvPr/>
            </p:nvGrpSpPr>
            <p:grpSpPr>
              <a:xfrm rot="2400000">
                <a:off x="6421587" y="1795391"/>
                <a:ext cx="452113" cy="661717"/>
                <a:chOff x="334963" y="4450091"/>
                <a:chExt cx="452113" cy="661717"/>
              </a:xfrm>
            </p:grpSpPr>
            <p:sp>
              <p:nvSpPr>
                <p:cNvPr id="248" name="Textfeld 24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49" name="Zylinder 24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3" name="Gruppieren 242"/>
              <p:cNvGrpSpPr/>
              <p:nvPr/>
            </p:nvGrpSpPr>
            <p:grpSpPr>
              <a:xfrm>
                <a:off x="7290242" y="2327708"/>
                <a:ext cx="713789" cy="880715"/>
                <a:chOff x="9696450" y="1420634"/>
                <a:chExt cx="713789" cy="880715"/>
              </a:xfrm>
            </p:grpSpPr>
            <p:sp>
              <p:nvSpPr>
                <p:cNvPr id="246" name="Textfeld 24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47" name="Rechteck 24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44" name="Pfeil nach rechts 24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Pfeil nach rechts 24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0" name="Gruppieren 259"/>
            <p:cNvGrpSpPr/>
            <p:nvPr/>
          </p:nvGrpSpPr>
          <p:grpSpPr>
            <a:xfrm>
              <a:off x="4005565" y="3700505"/>
              <a:ext cx="4065956" cy="3014453"/>
              <a:chOff x="4005565" y="528069"/>
              <a:chExt cx="4065956" cy="3014453"/>
            </a:xfrm>
          </p:grpSpPr>
          <p:sp>
            <p:nvSpPr>
              <p:cNvPr id="261" name="Rechteck 260"/>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2" name="Gruppieren 261"/>
              <p:cNvGrpSpPr/>
              <p:nvPr/>
            </p:nvGrpSpPr>
            <p:grpSpPr>
              <a:xfrm>
                <a:off x="4049197" y="748084"/>
                <a:ext cx="720725" cy="880715"/>
                <a:chOff x="9696450" y="3636880"/>
                <a:chExt cx="720725" cy="880715"/>
              </a:xfrm>
            </p:grpSpPr>
            <p:sp>
              <p:nvSpPr>
                <p:cNvPr id="287" name="Textfeld 28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88" name="Rechteck 28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3" name="Gruppieren 262"/>
              <p:cNvGrpSpPr/>
              <p:nvPr/>
            </p:nvGrpSpPr>
            <p:grpSpPr>
              <a:xfrm>
                <a:off x="6615194" y="853981"/>
                <a:ext cx="452113" cy="661717"/>
                <a:chOff x="334963" y="4450091"/>
                <a:chExt cx="452113" cy="661717"/>
              </a:xfrm>
            </p:grpSpPr>
            <p:sp>
              <p:nvSpPr>
                <p:cNvPr id="285" name="Textfeld 28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6" name="Zylinder 28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4" name="Gruppieren 263"/>
              <p:cNvGrpSpPr/>
              <p:nvPr/>
            </p:nvGrpSpPr>
            <p:grpSpPr>
              <a:xfrm>
                <a:off x="4999498" y="860664"/>
                <a:ext cx="452113" cy="661717"/>
                <a:chOff x="334963" y="4450091"/>
                <a:chExt cx="452113" cy="661717"/>
              </a:xfrm>
            </p:grpSpPr>
            <p:sp>
              <p:nvSpPr>
                <p:cNvPr id="283" name="Textfeld 2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4" name="Zylinder 2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5" name="Gruppieren 264"/>
              <p:cNvGrpSpPr/>
              <p:nvPr/>
            </p:nvGrpSpPr>
            <p:grpSpPr>
              <a:xfrm>
                <a:off x="7300643" y="772841"/>
                <a:ext cx="713789" cy="880715"/>
                <a:chOff x="9696450" y="1420634"/>
                <a:chExt cx="713789" cy="880715"/>
              </a:xfrm>
            </p:grpSpPr>
            <p:sp>
              <p:nvSpPr>
                <p:cNvPr id="281" name="Textfeld 28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82" name="Rechteck 28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6" name="Gruppieren 265"/>
              <p:cNvGrpSpPr/>
              <p:nvPr/>
            </p:nvGrpSpPr>
            <p:grpSpPr>
              <a:xfrm>
                <a:off x="5683476" y="592208"/>
                <a:ext cx="730987" cy="1055819"/>
                <a:chOff x="9686187" y="4007898"/>
                <a:chExt cx="730987" cy="1055819"/>
              </a:xfrm>
            </p:grpSpPr>
            <p:pic>
              <p:nvPicPr>
                <p:cNvPr id="279" name="Grafik 278"/>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80" name="Textfeld 27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67" name="Pfeil nach rechts 266"/>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Pfeil nach rechts 267"/>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Pfeil nach rechts 268"/>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Pfeil nach rechts 269"/>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1" name="Gruppieren 270"/>
              <p:cNvGrpSpPr/>
              <p:nvPr/>
            </p:nvGrpSpPr>
            <p:grpSpPr>
              <a:xfrm rot="2400000">
                <a:off x="6421587" y="1795391"/>
                <a:ext cx="452113" cy="661717"/>
                <a:chOff x="334963" y="4450091"/>
                <a:chExt cx="452113" cy="661717"/>
              </a:xfrm>
            </p:grpSpPr>
            <p:sp>
              <p:nvSpPr>
                <p:cNvPr id="277" name="Textfeld 2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78" name="Zylinder 2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2" name="Gruppieren 271"/>
              <p:cNvGrpSpPr/>
              <p:nvPr/>
            </p:nvGrpSpPr>
            <p:grpSpPr>
              <a:xfrm>
                <a:off x="7290242" y="2327708"/>
                <a:ext cx="713789" cy="880715"/>
                <a:chOff x="9696450" y="1420634"/>
                <a:chExt cx="713789" cy="880715"/>
              </a:xfrm>
            </p:grpSpPr>
            <p:sp>
              <p:nvSpPr>
                <p:cNvPr id="275" name="Textfeld 27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76" name="Rechteck 27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73" name="Pfeil nach rechts 272"/>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Pfeil nach rechts 273"/>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9" name="Gruppieren 288"/>
            <p:cNvGrpSpPr/>
            <p:nvPr/>
          </p:nvGrpSpPr>
          <p:grpSpPr>
            <a:xfrm>
              <a:off x="8143843" y="794266"/>
              <a:ext cx="169865" cy="371309"/>
              <a:chOff x="8143843" y="794266"/>
              <a:chExt cx="169865" cy="371309"/>
            </a:xfrm>
          </p:grpSpPr>
          <p:sp>
            <p:nvSpPr>
              <p:cNvPr id="290" name="Pfeil nach rechts 289"/>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1" name="Pfeil nach rechts 290"/>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2" name="Gruppieren 291"/>
            <p:cNvGrpSpPr/>
            <p:nvPr/>
          </p:nvGrpSpPr>
          <p:grpSpPr>
            <a:xfrm>
              <a:off x="8151595" y="2361017"/>
              <a:ext cx="169865" cy="371309"/>
              <a:chOff x="8143843" y="794266"/>
              <a:chExt cx="169865" cy="371309"/>
            </a:xfrm>
          </p:grpSpPr>
          <p:sp>
            <p:nvSpPr>
              <p:cNvPr id="293" name="Pfeil nach rechts 29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4" name="Pfeil nach rechts 29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5" name="Gruppieren 294"/>
            <p:cNvGrpSpPr/>
            <p:nvPr/>
          </p:nvGrpSpPr>
          <p:grpSpPr>
            <a:xfrm>
              <a:off x="8161047" y="5518370"/>
              <a:ext cx="169865" cy="371309"/>
              <a:chOff x="8143843" y="794266"/>
              <a:chExt cx="169865" cy="371309"/>
            </a:xfrm>
          </p:grpSpPr>
          <p:sp>
            <p:nvSpPr>
              <p:cNvPr id="296" name="Pfeil nach rechts 295"/>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7" name="Pfeil nach rechts 296"/>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98" name="Pfeil nach rechts 297"/>
            <p:cNvSpPr/>
            <p:nvPr/>
          </p:nvSpPr>
          <p:spPr>
            <a:xfrm rot="4500000">
              <a:off x="467682" y="2710957"/>
              <a:ext cx="1303977" cy="1310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9" name="Pfeil nach rechts 298"/>
            <p:cNvSpPr/>
            <p:nvPr/>
          </p:nvSpPr>
          <p:spPr>
            <a:xfrm>
              <a:off x="2711655"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0" name="Pfeil nach rechts 299"/>
            <p:cNvSpPr/>
            <p:nvPr/>
          </p:nvSpPr>
          <p:spPr>
            <a:xfrm>
              <a:off x="2001440"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01" name="Gruppieren 300"/>
            <p:cNvGrpSpPr/>
            <p:nvPr/>
          </p:nvGrpSpPr>
          <p:grpSpPr>
            <a:xfrm>
              <a:off x="1238207" y="3769598"/>
              <a:ext cx="719933" cy="978002"/>
              <a:chOff x="9697243" y="3435689"/>
              <a:chExt cx="719933" cy="978002"/>
            </a:xfrm>
          </p:grpSpPr>
          <p:pic>
            <p:nvPicPr>
              <p:cNvPr id="302" name="Grafik 3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303" name="Textfeld 30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304" name="Gruppieren 303"/>
            <p:cNvGrpSpPr/>
            <p:nvPr/>
          </p:nvGrpSpPr>
          <p:grpSpPr>
            <a:xfrm>
              <a:off x="2917997" y="3925474"/>
              <a:ext cx="713789" cy="880715"/>
              <a:chOff x="9696450" y="1420634"/>
              <a:chExt cx="713789" cy="880715"/>
            </a:xfrm>
          </p:grpSpPr>
          <p:sp>
            <p:nvSpPr>
              <p:cNvPr id="305" name="Textfeld 30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306" name="Rechteck 30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7" name="Gruppieren 306"/>
            <p:cNvGrpSpPr/>
            <p:nvPr/>
          </p:nvGrpSpPr>
          <p:grpSpPr>
            <a:xfrm>
              <a:off x="2207901" y="4038869"/>
              <a:ext cx="452113" cy="661717"/>
              <a:chOff x="334963" y="4450091"/>
              <a:chExt cx="452113" cy="661717"/>
            </a:xfrm>
          </p:grpSpPr>
          <p:sp>
            <p:nvSpPr>
              <p:cNvPr id="308" name="Textfeld 30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309" name="Zylinder 30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0" name="Gruppieren 309"/>
            <p:cNvGrpSpPr/>
            <p:nvPr/>
          </p:nvGrpSpPr>
          <p:grpSpPr>
            <a:xfrm>
              <a:off x="3755283" y="3953245"/>
              <a:ext cx="169865" cy="371309"/>
              <a:chOff x="8143843" y="794266"/>
              <a:chExt cx="169865" cy="371309"/>
            </a:xfrm>
          </p:grpSpPr>
          <p:sp>
            <p:nvSpPr>
              <p:cNvPr id="311" name="Pfeil nach rechts 310"/>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2" name="Pfeil nach rechts 311"/>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00" name="Textfeld 199"/>
          <p:cNvSpPr txBox="1"/>
          <p:nvPr/>
        </p:nvSpPr>
        <p:spPr>
          <a:xfrm>
            <a:off x="351989" y="78381"/>
            <a:ext cx="5056321" cy="369332"/>
          </a:xfrm>
          <a:prstGeom prst="rect">
            <a:avLst/>
          </a:prstGeom>
          <a:noFill/>
        </p:spPr>
        <p:txBody>
          <a:bodyPr wrap="none" rtlCol="0">
            <a:spAutoFit/>
          </a:bodyPr>
          <a:lstStyle/>
          <a:p>
            <a:r>
              <a:rPr lang="de-DE" b="1" dirty="0" smtClean="0"/>
              <a:t>Modell 4: 1 Sender - 2 Topics – jeweils 1 Empfänger</a:t>
            </a:r>
            <a:endParaRPr lang="de-DE" b="1" dirty="0"/>
          </a:p>
        </p:txBody>
      </p:sp>
      <p:sp>
        <p:nvSpPr>
          <p:cNvPr id="201" name="Textfeld 200"/>
          <p:cNvSpPr txBox="1"/>
          <p:nvPr/>
        </p:nvSpPr>
        <p:spPr>
          <a:xfrm>
            <a:off x="241121" y="5199202"/>
            <a:ext cx="3372379" cy="954107"/>
          </a:xfrm>
          <a:prstGeom prst="rect">
            <a:avLst/>
          </a:prstGeom>
          <a:noFill/>
        </p:spPr>
        <p:txBody>
          <a:bodyPr wrap="square" rtlCol="0">
            <a:spAutoFit/>
          </a:bodyPr>
          <a:lstStyle/>
          <a:p>
            <a:r>
              <a:rPr lang="de-DE" sz="1400" dirty="0" smtClean="0"/>
              <a:t>Wie Modell 3, nur dass der Sender über 2 </a:t>
            </a:r>
            <a:r>
              <a:rPr lang="de-DE" sz="1400" dirty="0" err="1" smtClean="0"/>
              <a:t>Topis</a:t>
            </a:r>
            <a:r>
              <a:rPr lang="de-DE" sz="1400" dirty="0" smtClean="0"/>
              <a:t> nach außen spricht. Für jedes Topic werden ein eigener Broker und eine eigener Publisher mit Ausgangskanal benötigt.</a:t>
            </a:r>
            <a:endParaRPr lang="de-DE" sz="1400" dirty="0"/>
          </a:p>
        </p:txBody>
      </p:sp>
    </p:spTree>
    <p:extLst>
      <p:ext uri="{BB962C8B-B14F-4D97-AF65-F5344CB8AC3E}">
        <p14:creationId xmlns:p14="http://schemas.microsoft.com/office/powerpoint/2010/main" val="411076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p:cNvGrpSpPr/>
          <p:nvPr/>
        </p:nvGrpSpPr>
        <p:grpSpPr>
          <a:xfrm>
            <a:off x="334963" y="517943"/>
            <a:ext cx="11529591" cy="3041208"/>
            <a:chOff x="334963" y="517943"/>
            <a:chExt cx="11529591" cy="3041208"/>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9" name="Pfeil nach rechts 168"/>
            <p:cNvSpPr/>
            <p:nvPr/>
          </p:nvSpPr>
          <p:spPr>
            <a:xfrm>
              <a:off x="1043515" y="245581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0" name="Rechteck 169"/>
            <p:cNvSpPr/>
            <p:nvPr/>
          </p:nvSpPr>
          <p:spPr>
            <a:xfrm>
              <a:off x="337713" y="2087956"/>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2704285"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1994070"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3" name="Gruppieren 172"/>
            <p:cNvGrpSpPr/>
            <p:nvPr/>
          </p:nvGrpSpPr>
          <p:grpSpPr>
            <a:xfrm>
              <a:off x="1230837" y="2162221"/>
              <a:ext cx="719933" cy="978002"/>
              <a:chOff x="9697243" y="3435689"/>
              <a:chExt cx="719933" cy="978002"/>
            </a:xfrm>
          </p:grpSpPr>
          <p:pic>
            <p:nvPicPr>
              <p:cNvPr id="174" name="Grafik 17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5" name="Textfeld 17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6" name="Gruppieren 175"/>
            <p:cNvGrpSpPr/>
            <p:nvPr/>
          </p:nvGrpSpPr>
          <p:grpSpPr>
            <a:xfrm>
              <a:off x="343764" y="2153215"/>
              <a:ext cx="720725" cy="1038131"/>
              <a:chOff x="9703386" y="5501426"/>
              <a:chExt cx="720725" cy="1038131"/>
            </a:xfrm>
          </p:grpSpPr>
          <p:pic>
            <p:nvPicPr>
              <p:cNvPr id="177" name="Grafik 176"/>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78" name="Textfeld 177"/>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79" name="Gruppieren 178"/>
            <p:cNvGrpSpPr/>
            <p:nvPr/>
          </p:nvGrpSpPr>
          <p:grpSpPr>
            <a:xfrm>
              <a:off x="2910627" y="2318097"/>
              <a:ext cx="713789" cy="880715"/>
              <a:chOff x="9696450" y="1420634"/>
              <a:chExt cx="713789" cy="880715"/>
            </a:xfrm>
          </p:grpSpPr>
          <p:sp>
            <p:nvSpPr>
              <p:cNvPr id="180" name="Textfeld 17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81" name="Rechteck 18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2" name="Gruppieren 181"/>
            <p:cNvGrpSpPr/>
            <p:nvPr/>
          </p:nvGrpSpPr>
          <p:grpSpPr>
            <a:xfrm>
              <a:off x="2200531" y="2431492"/>
              <a:ext cx="452113" cy="661717"/>
              <a:chOff x="334963" y="4450091"/>
              <a:chExt cx="452113" cy="661717"/>
            </a:xfrm>
          </p:grpSpPr>
          <p:sp>
            <p:nvSpPr>
              <p:cNvPr id="183" name="Textfeld 1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84" name="Zylinder 1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Nach oben gebogener Pfeil 6"/>
            <p:cNvSpPr/>
            <p:nvPr/>
          </p:nvSpPr>
          <p:spPr>
            <a:xfrm>
              <a:off x="3733944" y="1621333"/>
              <a:ext cx="574933" cy="867370"/>
            </a:xfrm>
            <a:prstGeom prst="bentUpArrow">
              <a:avLst>
                <a:gd name="adj1" fmla="val 14386"/>
                <a:gd name="adj2" fmla="val 19008"/>
                <a:gd name="adj3" fmla="val 2355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Nach oben gebogener Pfeil 187"/>
            <p:cNvSpPr/>
            <p:nvPr/>
          </p:nvSpPr>
          <p:spPr>
            <a:xfrm rot="16200000" flipH="1">
              <a:off x="3586688" y="1805358"/>
              <a:ext cx="1103314" cy="788652"/>
            </a:xfrm>
            <a:prstGeom prst="bentUpArrow">
              <a:avLst>
                <a:gd name="adj1" fmla="val 12767"/>
                <a:gd name="adj2" fmla="val 12151"/>
                <a:gd name="adj3" fmla="val 160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9" name="Textfeld 188"/>
          <p:cNvSpPr txBox="1"/>
          <p:nvPr/>
        </p:nvSpPr>
        <p:spPr>
          <a:xfrm>
            <a:off x="329464" y="4910737"/>
            <a:ext cx="11520119" cy="523220"/>
          </a:xfrm>
          <a:prstGeom prst="rect">
            <a:avLst/>
          </a:prstGeom>
          <a:noFill/>
        </p:spPr>
        <p:txBody>
          <a:bodyPr wrap="square" rtlCol="0">
            <a:spAutoFit/>
          </a:bodyPr>
          <a:lstStyle/>
          <a:p>
            <a:r>
              <a:rPr lang="de-DE" sz="1400" dirty="0" smtClean="0"/>
              <a:t>Besonderheit: Mehrere Sender sprechen auf dem </a:t>
            </a:r>
            <a:r>
              <a:rPr lang="de-DE" sz="1400" dirty="0" err="1" smtClean="0"/>
              <a:t>selbem</a:t>
            </a:r>
            <a:r>
              <a:rPr lang="de-DE" sz="1400" dirty="0" smtClean="0"/>
              <a:t> Topic-Kanal. Um sich nicht gegenseitig zu behindern, wird für jeden eine eigene Queue aufgebaut und der selbe Broker verwendet.</a:t>
            </a:r>
            <a:endParaRPr lang="de-DE" sz="1400" dirty="0"/>
          </a:p>
        </p:txBody>
      </p:sp>
      <p:sp>
        <p:nvSpPr>
          <p:cNvPr id="190" name="Textfeld 189"/>
          <p:cNvSpPr txBox="1"/>
          <p:nvPr/>
        </p:nvSpPr>
        <p:spPr>
          <a:xfrm>
            <a:off x="351989" y="78381"/>
            <a:ext cx="4204869" cy="369332"/>
          </a:xfrm>
          <a:prstGeom prst="rect">
            <a:avLst/>
          </a:prstGeom>
          <a:noFill/>
        </p:spPr>
        <p:txBody>
          <a:bodyPr wrap="none" rtlCol="0">
            <a:spAutoFit/>
          </a:bodyPr>
          <a:lstStyle/>
          <a:p>
            <a:r>
              <a:rPr lang="de-DE" b="1" dirty="0" smtClean="0"/>
              <a:t>Modell 5: 2 Sender - 1 Topic - 2 Empfänger</a:t>
            </a:r>
            <a:endParaRPr lang="de-DE" b="1" dirty="0"/>
          </a:p>
        </p:txBody>
      </p:sp>
    </p:spTree>
    <p:extLst>
      <p:ext uri="{BB962C8B-B14F-4D97-AF65-F5344CB8AC3E}">
        <p14:creationId xmlns:p14="http://schemas.microsoft.com/office/powerpoint/2010/main" val="1710486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37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3104" y="161594"/>
            <a:ext cx="9416882" cy="6149888"/>
            <a:chOff x="333104" y="161594"/>
            <a:chExt cx="9416882" cy="6149888"/>
          </a:xfrm>
        </p:grpSpPr>
        <p:grpSp>
          <p:nvGrpSpPr>
            <p:cNvPr id="3" name="Gruppieren 2"/>
            <p:cNvGrpSpPr/>
            <p:nvPr/>
          </p:nvGrpSpPr>
          <p:grpSpPr>
            <a:xfrm>
              <a:off x="334963" y="545349"/>
              <a:ext cx="1532792" cy="1443789"/>
              <a:chOff x="1772653" y="561474"/>
              <a:chExt cx="1532792" cy="1443789"/>
            </a:xfrm>
          </p:grpSpPr>
          <p:sp>
            <p:nvSpPr>
              <p:cNvPr id="6" name="Rechteck 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1772653" y="561474"/>
                <a:ext cx="1532792" cy="523220"/>
              </a:xfrm>
              <a:prstGeom prst="rect">
                <a:avLst/>
              </a:prstGeom>
              <a:noFill/>
            </p:spPr>
            <p:txBody>
              <a:bodyPr wrap="square" rtlCol="0">
                <a:spAutoFit/>
              </a:bodyPr>
              <a:lstStyle/>
              <a:p>
                <a:pPr algn="ctr"/>
                <a:r>
                  <a:rPr lang="de-DE" sz="1400" dirty="0" err="1" smtClean="0"/>
                  <a:t>speicherelement</a:t>
                </a:r>
                <a:r>
                  <a:rPr lang="de-DE" sz="1400" dirty="0" smtClean="0"/>
                  <a:t> = {}</a:t>
                </a:r>
                <a:endParaRPr lang="de-DE" sz="1400" dirty="0"/>
              </a:p>
            </p:txBody>
          </p:sp>
        </p:grpSp>
        <p:sp>
          <p:nvSpPr>
            <p:cNvPr id="10" name="Textfeld 9"/>
            <p:cNvSpPr txBox="1"/>
            <p:nvPr/>
          </p:nvSpPr>
          <p:spPr>
            <a:xfrm>
              <a:off x="334963" y="161594"/>
              <a:ext cx="1532792" cy="369332"/>
            </a:xfrm>
            <a:prstGeom prst="rect">
              <a:avLst/>
            </a:prstGeom>
            <a:noFill/>
          </p:spPr>
          <p:txBody>
            <a:bodyPr wrap="none" rtlCol="0">
              <a:spAutoFit/>
            </a:bodyPr>
            <a:lstStyle/>
            <a:p>
              <a:pPr algn="ctr"/>
              <a:r>
                <a:rPr lang="de-DE" dirty="0" smtClean="0"/>
                <a:t>Speicherinhalt</a:t>
              </a:r>
              <a:endParaRPr lang="de-DE" dirty="0"/>
            </a:p>
          </p:txBody>
        </p:sp>
        <p:grpSp>
          <p:nvGrpSpPr>
            <p:cNvPr id="11" name="Gruppieren 10"/>
            <p:cNvGrpSpPr/>
            <p:nvPr/>
          </p:nvGrpSpPr>
          <p:grpSpPr>
            <a:xfrm>
              <a:off x="334963" y="2646864"/>
              <a:ext cx="1532792" cy="1443789"/>
              <a:chOff x="1772653" y="561474"/>
              <a:chExt cx="1532792" cy="1443789"/>
            </a:xfrm>
          </p:grpSpPr>
          <p:sp>
            <p:nvSpPr>
              <p:cNvPr id="12" name="Rechteck 1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1772653" y="561474"/>
                <a:ext cx="1532792" cy="738664"/>
              </a:xfrm>
              <a:prstGeom prst="rect">
                <a:avLst/>
              </a:prstGeom>
              <a:noFill/>
            </p:spPr>
            <p:txBody>
              <a:bodyPr wrap="square" rtlCol="0">
                <a:spAutoFit/>
              </a:bodyPr>
              <a:lstStyle/>
              <a:p>
                <a:pPr algn="ctr"/>
                <a:r>
                  <a:rPr lang="de-DE" sz="1400" dirty="0" err="1" smtClean="0"/>
                  <a:t>schluessel</a:t>
                </a:r>
                <a:r>
                  <a:rPr lang="de-DE" sz="1400" dirty="0" smtClean="0"/>
                  <a:t> = „“ </a:t>
                </a:r>
                <a:endParaRPr lang="de-DE" sz="1400" dirty="0"/>
              </a:p>
              <a:p>
                <a:pPr algn="ctr"/>
                <a:r>
                  <a:rPr lang="de-DE" sz="1400" dirty="0" err="1" smtClean="0"/>
                  <a:t>speicherinhalt</a:t>
                </a:r>
                <a:r>
                  <a:rPr lang="de-DE" sz="1400" dirty="0" smtClean="0"/>
                  <a:t> = Speicherinhalt</a:t>
                </a:r>
                <a:endParaRPr lang="de-DE" sz="1400" dirty="0"/>
              </a:p>
            </p:txBody>
          </p:sp>
        </p:grpSp>
        <p:sp>
          <p:nvSpPr>
            <p:cNvPr id="14" name="Textfeld 13"/>
            <p:cNvSpPr txBox="1"/>
            <p:nvPr/>
          </p:nvSpPr>
          <p:spPr>
            <a:xfrm>
              <a:off x="333104" y="2277532"/>
              <a:ext cx="1534651" cy="369332"/>
            </a:xfrm>
            <a:prstGeom prst="rect">
              <a:avLst/>
            </a:prstGeom>
            <a:noFill/>
          </p:spPr>
          <p:txBody>
            <a:bodyPr wrap="none" rtlCol="0">
              <a:spAutoFit/>
            </a:bodyPr>
            <a:lstStyle/>
            <a:p>
              <a:pPr algn="ctr"/>
              <a:r>
                <a:rPr lang="de-DE" dirty="0" smtClean="0"/>
                <a:t>Speicherdaten</a:t>
              </a:r>
              <a:endParaRPr lang="de-DE" dirty="0"/>
            </a:p>
          </p:txBody>
        </p:sp>
        <p:grpSp>
          <p:nvGrpSpPr>
            <p:cNvPr id="15" name="Gruppieren 14"/>
            <p:cNvGrpSpPr/>
            <p:nvPr/>
          </p:nvGrpSpPr>
          <p:grpSpPr>
            <a:xfrm>
              <a:off x="334963" y="4867693"/>
              <a:ext cx="1532792" cy="1443789"/>
              <a:chOff x="1772653" y="561474"/>
              <a:chExt cx="1532792" cy="1443789"/>
            </a:xfrm>
          </p:grpSpPr>
          <p:sp>
            <p:nvSpPr>
              <p:cNvPr id="16" name="Rechteck 1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1772653" y="561474"/>
                <a:ext cx="1532792" cy="954107"/>
              </a:xfrm>
              <a:prstGeom prst="rect">
                <a:avLst/>
              </a:prstGeom>
              <a:noFill/>
            </p:spPr>
            <p:txBody>
              <a:bodyPr wrap="square" rtlCol="0">
                <a:spAutoFit/>
              </a:bodyPr>
              <a:lstStyle/>
              <a:p>
                <a:pPr algn="ctr"/>
                <a:r>
                  <a:rPr lang="de-DE" sz="1400" dirty="0" err="1" smtClean="0"/>
                  <a:t>speicherdaten</a:t>
                </a:r>
                <a:r>
                  <a:rPr lang="de-DE" sz="1400" dirty="0" smtClean="0"/>
                  <a:t> = Speicherdaten</a:t>
                </a:r>
              </a:p>
              <a:p>
                <a:pPr algn="ctr"/>
                <a:r>
                  <a:rPr lang="de-DE" sz="1400" dirty="0" err="1" smtClean="0"/>
                  <a:t>kinder</a:t>
                </a:r>
                <a:r>
                  <a:rPr lang="de-DE" sz="1400" dirty="0" smtClean="0"/>
                  <a:t> = []</a:t>
                </a:r>
              </a:p>
              <a:p>
                <a:pPr algn="ctr"/>
                <a:r>
                  <a:rPr lang="de-DE" sz="1400" dirty="0" err="1" smtClean="0"/>
                  <a:t>elternpfad</a:t>
                </a:r>
                <a:r>
                  <a:rPr lang="de-DE" sz="1400" dirty="0" smtClean="0"/>
                  <a:t> = []</a:t>
                </a:r>
                <a:endParaRPr lang="de-DE" sz="1400" dirty="0"/>
              </a:p>
            </p:txBody>
          </p:sp>
        </p:grpSp>
        <p:sp>
          <p:nvSpPr>
            <p:cNvPr id="18" name="Textfeld 17"/>
            <p:cNvSpPr txBox="1"/>
            <p:nvPr/>
          </p:nvSpPr>
          <p:spPr>
            <a:xfrm>
              <a:off x="738119" y="4483938"/>
              <a:ext cx="726481" cy="369332"/>
            </a:xfrm>
            <a:prstGeom prst="rect">
              <a:avLst/>
            </a:prstGeom>
            <a:noFill/>
          </p:spPr>
          <p:txBody>
            <a:bodyPr wrap="none" rtlCol="0">
              <a:spAutoFit/>
            </a:bodyPr>
            <a:lstStyle/>
            <a:p>
              <a:pPr algn="ctr"/>
              <a:r>
                <a:rPr lang="de-DE" dirty="0" smtClean="0"/>
                <a:t>Baum</a:t>
              </a:r>
              <a:endParaRPr lang="de-DE" dirty="0"/>
            </a:p>
          </p:txBody>
        </p:sp>
        <p:sp>
          <p:nvSpPr>
            <p:cNvPr id="19" name="Textfeld 18"/>
            <p:cNvSpPr txBox="1"/>
            <p:nvPr/>
          </p:nvSpPr>
          <p:spPr>
            <a:xfrm>
              <a:off x="4612105" y="176017"/>
              <a:ext cx="5137881" cy="5632311"/>
            </a:xfrm>
            <a:prstGeom prst="rect">
              <a:avLst/>
            </a:prstGeom>
            <a:noFill/>
          </p:spPr>
          <p:txBody>
            <a:bodyPr wrap="none" rtlCol="0">
              <a:spAutoFit/>
            </a:bodyPr>
            <a:lstStyle/>
            <a:p>
              <a:r>
                <a:rPr lang="de-DE" b="1" dirty="0" smtClean="0"/>
                <a:t>Zugriff auf Speicherobjekt:</a:t>
              </a:r>
            </a:p>
            <a:p>
              <a:r>
                <a:rPr lang="de-DE" dirty="0" smtClean="0">
                  <a:solidFill>
                    <a:srgbClr val="0070C0"/>
                  </a:solidFill>
                </a:rPr>
                <a:t>Baum</a:t>
              </a:r>
            </a:p>
            <a:p>
              <a:endParaRPr lang="de-DE" b="1" dirty="0"/>
            </a:p>
            <a:p>
              <a:r>
                <a:rPr lang="de-DE" b="1" dirty="0" smtClean="0"/>
                <a:t>Zugriff auf Speicherdaten des Speicherobjekts:</a:t>
              </a:r>
            </a:p>
            <a:p>
              <a:r>
                <a:rPr lang="de-DE" dirty="0" err="1" smtClean="0">
                  <a:solidFill>
                    <a:srgbClr val="0070C0"/>
                  </a:solidFill>
                </a:rPr>
                <a:t>Baum.speicherdaten</a:t>
              </a:r>
              <a:endParaRPr lang="de-DE" dirty="0" smtClean="0">
                <a:solidFill>
                  <a:srgbClr val="0070C0"/>
                </a:solidFill>
              </a:endParaRPr>
            </a:p>
            <a:p>
              <a:endParaRPr lang="de-DE" b="1" dirty="0"/>
            </a:p>
            <a:p>
              <a:r>
                <a:rPr lang="de-DE" b="1" dirty="0" smtClean="0"/>
                <a:t>Zugriff auf Kinder des Speicherobjekts:</a:t>
              </a:r>
            </a:p>
            <a:p>
              <a:r>
                <a:rPr lang="de-DE" dirty="0" err="1" smtClean="0">
                  <a:solidFill>
                    <a:srgbClr val="0070C0"/>
                  </a:solidFill>
                </a:rPr>
                <a:t>Baum.kinder</a:t>
              </a:r>
              <a:endParaRPr lang="de-DE" dirty="0" smtClean="0">
                <a:solidFill>
                  <a:srgbClr val="0070C0"/>
                </a:solidFill>
              </a:endParaRPr>
            </a:p>
            <a:p>
              <a:endParaRPr lang="de-DE" b="1" dirty="0"/>
            </a:p>
            <a:p>
              <a:r>
                <a:rPr lang="de-DE" b="1" dirty="0" smtClean="0"/>
                <a:t>Zugriff auf Elternpfad des Speicherobjekts:</a:t>
              </a:r>
            </a:p>
            <a:p>
              <a:r>
                <a:rPr lang="de-DE" dirty="0" err="1" smtClean="0">
                  <a:solidFill>
                    <a:srgbClr val="0070C0"/>
                  </a:solidFill>
                </a:rPr>
                <a:t>Baum.elternpfad</a:t>
              </a:r>
              <a:endParaRPr lang="de-DE" dirty="0" smtClean="0">
                <a:solidFill>
                  <a:srgbClr val="0070C0"/>
                </a:solidFill>
              </a:endParaRPr>
            </a:p>
            <a:p>
              <a:endParaRPr lang="de-DE" b="1" dirty="0"/>
            </a:p>
            <a:p>
              <a:r>
                <a:rPr lang="de-DE" b="1" dirty="0" smtClean="0"/>
                <a:t>Zugriff auf Schlüssel des Speicherobjekts</a:t>
              </a:r>
            </a:p>
            <a:p>
              <a:r>
                <a:rPr lang="de-DE" dirty="0" err="1" smtClean="0">
                  <a:solidFill>
                    <a:srgbClr val="0070C0"/>
                  </a:solidFill>
                </a:rPr>
                <a:t>Baum.speicherdaten.schluessel</a:t>
              </a:r>
              <a:endParaRPr lang="de-DE" b="1" dirty="0" smtClean="0"/>
            </a:p>
            <a:p>
              <a:endParaRPr lang="de-DE" b="1" dirty="0"/>
            </a:p>
            <a:p>
              <a:r>
                <a:rPr lang="de-DE" b="1" dirty="0" smtClean="0"/>
                <a:t>Zugriff auf Speicherinhalt des Speicherobjekts:</a:t>
              </a:r>
            </a:p>
            <a:p>
              <a:r>
                <a:rPr lang="de-DE" dirty="0" err="1" smtClean="0">
                  <a:solidFill>
                    <a:srgbClr val="0070C0"/>
                  </a:solidFill>
                </a:rPr>
                <a:t>Baum.speicherdaten.speicherinhalt</a:t>
              </a:r>
              <a:endParaRPr lang="de-DE" dirty="0" smtClean="0">
                <a:solidFill>
                  <a:srgbClr val="0070C0"/>
                </a:solidFill>
              </a:endParaRPr>
            </a:p>
            <a:p>
              <a:endParaRPr lang="de-DE" b="1" dirty="0" smtClean="0"/>
            </a:p>
            <a:p>
              <a:r>
                <a:rPr lang="de-DE" b="1" dirty="0" smtClean="0"/>
                <a:t>Zugriff auf Speicherelement:</a:t>
              </a:r>
            </a:p>
            <a:p>
              <a:r>
                <a:rPr lang="de-DE" dirty="0" err="1" smtClean="0">
                  <a:solidFill>
                    <a:srgbClr val="0070C0"/>
                  </a:solidFill>
                </a:rPr>
                <a:t>Baum.speicherdaten.speicherinhalt.speicherelement</a:t>
              </a:r>
              <a:endParaRPr lang="de-DE" dirty="0"/>
            </a:p>
          </p:txBody>
        </p:sp>
      </p:grpSp>
    </p:spTree>
    <p:extLst>
      <p:ext uri="{BB962C8B-B14F-4D97-AF65-F5344CB8AC3E}">
        <p14:creationId xmlns:p14="http://schemas.microsoft.com/office/powerpoint/2010/main" val="38632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p:cNvGrpSpPr/>
          <p:nvPr/>
        </p:nvGrpSpPr>
        <p:grpSpPr>
          <a:xfrm>
            <a:off x="-68826" y="16409"/>
            <a:ext cx="12105251" cy="6400004"/>
            <a:chOff x="-68826" y="16409"/>
            <a:chExt cx="12105251" cy="6400004"/>
          </a:xfrm>
        </p:grpSpPr>
        <p:cxnSp>
          <p:nvCxnSpPr>
            <p:cNvPr id="73" name="Gerader Verbinder 72"/>
            <p:cNvCxnSpPr>
              <a:stCxn id="2" idx="2"/>
              <a:endCxn id="20" idx="0"/>
            </p:cNvCxnSpPr>
            <p:nvPr/>
          </p:nvCxnSpPr>
          <p:spPr>
            <a:xfrm flipH="1">
              <a:off x="888450" y="1502682"/>
              <a:ext cx="4974034" cy="826018"/>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7" name="Gerader Verbinder 76"/>
            <p:cNvCxnSpPr>
              <a:stCxn id="2" idx="2"/>
              <a:endCxn id="62" idx="0"/>
            </p:cNvCxnSpPr>
            <p:nvPr/>
          </p:nvCxnSpPr>
          <p:spPr>
            <a:xfrm>
              <a:off x="5862484" y="1502682"/>
              <a:ext cx="922679" cy="825039"/>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9" name="Gerader Verbinder 78"/>
            <p:cNvCxnSpPr>
              <a:stCxn id="20" idx="2"/>
              <a:endCxn id="52" idx="0"/>
            </p:cNvCxnSpPr>
            <p:nvPr/>
          </p:nvCxnSpPr>
          <p:spPr>
            <a:xfrm flipH="1">
              <a:off x="879982" y="3772489"/>
              <a:ext cx="8468" cy="736011"/>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1" name="Gerader Verbinder 80"/>
            <p:cNvCxnSpPr>
              <a:stCxn id="60" idx="2"/>
            </p:cNvCxnSpPr>
            <p:nvPr/>
          </p:nvCxnSpPr>
          <p:spPr>
            <a:xfrm flipH="1">
              <a:off x="5890861" y="3771510"/>
              <a:ext cx="894302" cy="718836"/>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3" name="Gerader Verbinder 82"/>
            <p:cNvCxnSpPr>
              <a:stCxn id="60" idx="2"/>
              <a:endCxn id="38" idx="0"/>
            </p:cNvCxnSpPr>
            <p:nvPr/>
          </p:nvCxnSpPr>
          <p:spPr>
            <a:xfrm>
              <a:off x="6785163" y="3771510"/>
              <a:ext cx="1039337" cy="715020"/>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5" name="Gerader Verbinder 84"/>
            <p:cNvCxnSpPr/>
            <p:nvPr/>
          </p:nvCxnSpPr>
          <p:spPr>
            <a:xfrm>
              <a:off x="0" y="1989138"/>
              <a:ext cx="11823290" cy="0"/>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cxnSp>
          <p:nvCxnSpPr>
            <p:cNvPr id="86" name="Gerader Verbinder 85"/>
            <p:cNvCxnSpPr/>
            <p:nvPr/>
          </p:nvCxnSpPr>
          <p:spPr>
            <a:xfrm flipV="1">
              <a:off x="0" y="4149725"/>
              <a:ext cx="11823290" cy="10344"/>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sp>
          <p:nvSpPr>
            <p:cNvPr id="90" name="Textfeld 89"/>
            <p:cNvSpPr txBox="1"/>
            <p:nvPr/>
          </p:nvSpPr>
          <p:spPr>
            <a:xfrm>
              <a:off x="10717162" y="780788"/>
              <a:ext cx="1317861" cy="369332"/>
            </a:xfrm>
            <a:prstGeom prst="rect">
              <a:avLst/>
            </a:prstGeom>
            <a:noFill/>
          </p:spPr>
          <p:txBody>
            <a:bodyPr wrap="none" rtlCol="0">
              <a:spAutoFit/>
            </a:bodyPr>
            <a:lstStyle/>
            <a:p>
              <a:r>
                <a:rPr lang="de-DE" dirty="0" smtClean="0">
                  <a:solidFill>
                    <a:schemeClr val="accent2">
                      <a:lumMod val="75000"/>
                    </a:schemeClr>
                  </a:solidFill>
                </a:rPr>
                <a:t>Hierarchie 0</a:t>
              </a:r>
              <a:endParaRPr lang="de-DE" dirty="0">
                <a:solidFill>
                  <a:schemeClr val="accent2">
                    <a:lumMod val="75000"/>
                  </a:schemeClr>
                </a:solidFill>
              </a:endParaRPr>
            </a:p>
          </p:txBody>
        </p:sp>
        <p:sp>
          <p:nvSpPr>
            <p:cNvPr id="91" name="Textfeld 90"/>
            <p:cNvSpPr txBox="1"/>
            <p:nvPr/>
          </p:nvSpPr>
          <p:spPr>
            <a:xfrm>
              <a:off x="10717161" y="2772169"/>
              <a:ext cx="1317861" cy="369332"/>
            </a:xfrm>
            <a:prstGeom prst="rect">
              <a:avLst/>
            </a:prstGeom>
            <a:noFill/>
          </p:spPr>
          <p:txBody>
            <a:bodyPr wrap="none" rtlCol="0">
              <a:spAutoFit/>
            </a:bodyPr>
            <a:lstStyle/>
            <a:p>
              <a:r>
                <a:rPr lang="de-DE" dirty="0" smtClean="0">
                  <a:solidFill>
                    <a:schemeClr val="accent2">
                      <a:lumMod val="75000"/>
                    </a:schemeClr>
                  </a:solidFill>
                </a:rPr>
                <a:t>Hierarchie 1</a:t>
              </a:r>
              <a:endParaRPr lang="de-DE" dirty="0">
                <a:solidFill>
                  <a:schemeClr val="accent2">
                    <a:lumMod val="75000"/>
                  </a:schemeClr>
                </a:solidFill>
              </a:endParaRPr>
            </a:p>
          </p:txBody>
        </p:sp>
        <p:sp>
          <p:nvSpPr>
            <p:cNvPr id="92" name="Textfeld 91"/>
            <p:cNvSpPr txBox="1"/>
            <p:nvPr/>
          </p:nvSpPr>
          <p:spPr>
            <a:xfrm>
              <a:off x="10718564" y="5013738"/>
              <a:ext cx="1317861" cy="369332"/>
            </a:xfrm>
            <a:prstGeom prst="rect">
              <a:avLst/>
            </a:prstGeom>
            <a:noFill/>
          </p:spPr>
          <p:txBody>
            <a:bodyPr wrap="none" rtlCol="0">
              <a:spAutoFit/>
            </a:bodyPr>
            <a:lstStyle/>
            <a:p>
              <a:r>
                <a:rPr lang="de-DE" dirty="0" smtClean="0">
                  <a:solidFill>
                    <a:schemeClr val="accent2">
                      <a:lumMod val="75000"/>
                    </a:schemeClr>
                  </a:solidFill>
                </a:rPr>
                <a:t>Hierarchie 2</a:t>
              </a:r>
              <a:endParaRPr lang="de-DE" dirty="0">
                <a:solidFill>
                  <a:schemeClr val="accent2">
                    <a:lumMod val="75000"/>
                  </a:schemeClr>
                </a:solidFill>
              </a:endParaRPr>
            </a:p>
          </p:txBody>
        </p:sp>
        <p:sp>
          <p:nvSpPr>
            <p:cNvPr id="93" name="Textfeld 92"/>
            <p:cNvSpPr txBox="1"/>
            <p:nvPr/>
          </p:nvSpPr>
          <p:spPr>
            <a:xfrm>
              <a:off x="1664240" y="2373822"/>
              <a:ext cx="1289135" cy="338554"/>
            </a:xfrm>
            <a:prstGeom prst="rect">
              <a:avLst/>
            </a:prstGeom>
            <a:noFill/>
          </p:spPr>
          <p:txBody>
            <a:bodyPr wrap="none" rtlCol="0">
              <a:spAutoFit/>
            </a:bodyPr>
            <a:lstStyle/>
            <a:p>
              <a:r>
                <a:rPr lang="de-DE" sz="1600" i="1" dirty="0" smtClean="0">
                  <a:solidFill>
                    <a:srgbClr val="0070C0"/>
                  </a:solidFill>
                </a:rPr>
                <a:t>„1000_4711“</a:t>
              </a:r>
              <a:endParaRPr lang="de-DE" sz="1600" i="1" dirty="0">
                <a:solidFill>
                  <a:srgbClr val="0070C0"/>
                </a:solidFill>
              </a:endParaRPr>
            </a:p>
          </p:txBody>
        </p:sp>
        <p:sp>
          <p:nvSpPr>
            <p:cNvPr id="94" name="Textfeld 93"/>
            <p:cNvSpPr txBox="1"/>
            <p:nvPr/>
          </p:nvSpPr>
          <p:spPr>
            <a:xfrm>
              <a:off x="4280763" y="122153"/>
              <a:ext cx="828688" cy="338554"/>
            </a:xfrm>
            <a:prstGeom prst="rect">
              <a:avLst/>
            </a:prstGeom>
            <a:noFill/>
          </p:spPr>
          <p:txBody>
            <a:bodyPr wrap="none" rtlCol="0">
              <a:spAutoFit/>
            </a:bodyPr>
            <a:lstStyle/>
            <a:p>
              <a:r>
                <a:rPr lang="de-DE" sz="1600" i="1" dirty="0" smtClean="0">
                  <a:solidFill>
                    <a:srgbClr val="0070C0"/>
                  </a:solidFill>
                </a:rPr>
                <a:t>„</a:t>
              </a:r>
              <a:r>
                <a:rPr lang="de-DE" sz="1600" i="1" dirty="0" err="1" smtClean="0">
                  <a:solidFill>
                    <a:srgbClr val="0070C0"/>
                  </a:solidFill>
                </a:rPr>
                <a:t>prints</a:t>
              </a:r>
              <a:r>
                <a:rPr lang="de-DE" sz="1600" i="1" dirty="0" smtClean="0">
                  <a:solidFill>
                    <a:srgbClr val="0070C0"/>
                  </a:solidFill>
                </a:rPr>
                <a:t>“</a:t>
              </a:r>
              <a:endParaRPr lang="de-DE" sz="1600" i="1" dirty="0">
                <a:solidFill>
                  <a:srgbClr val="0070C0"/>
                </a:solidFill>
              </a:endParaRPr>
            </a:p>
          </p:txBody>
        </p:sp>
        <p:sp>
          <p:nvSpPr>
            <p:cNvPr id="95" name="Textfeld 94"/>
            <p:cNvSpPr txBox="1"/>
            <p:nvPr/>
          </p:nvSpPr>
          <p:spPr>
            <a:xfrm>
              <a:off x="7576081" y="2382453"/>
              <a:ext cx="1289135" cy="338554"/>
            </a:xfrm>
            <a:prstGeom prst="rect">
              <a:avLst/>
            </a:prstGeom>
            <a:noFill/>
          </p:spPr>
          <p:txBody>
            <a:bodyPr wrap="none" rtlCol="0">
              <a:spAutoFit/>
            </a:bodyPr>
            <a:lstStyle/>
            <a:p>
              <a:r>
                <a:rPr lang="de-DE" sz="1600" i="1" dirty="0" smtClean="0">
                  <a:solidFill>
                    <a:srgbClr val="0070C0"/>
                  </a:solidFill>
                </a:rPr>
                <a:t>„3000_2903“</a:t>
              </a:r>
              <a:endParaRPr lang="de-DE" sz="1600" i="1" dirty="0">
                <a:solidFill>
                  <a:srgbClr val="0070C0"/>
                </a:solidFill>
              </a:endParaRPr>
            </a:p>
          </p:txBody>
        </p:sp>
        <p:sp>
          <p:nvSpPr>
            <p:cNvPr id="96" name="Textfeld 95"/>
            <p:cNvSpPr txBox="1"/>
            <p:nvPr/>
          </p:nvSpPr>
          <p:spPr>
            <a:xfrm>
              <a:off x="4586856" y="2369712"/>
              <a:ext cx="1289135" cy="338554"/>
            </a:xfrm>
            <a:prstGeom prst="rect">
              <a:avLst/>
            </a:prstGeom>
            <a:noFill/>
          </p:spPr>
          <p:txBody>
            <a:bodyPr wrap="none" rtlCol="0">
              <a:spAutoFit/>
            </a:bodyPr>
            <a:lstStyle/>
            <a:p>
              <a:r>
                <a:rPr lang="de-DE" sz="1600" i="1" dirty="0" smtClean="0">
                  <a:solidFill>
                    <a:srgbClr val="0070C0"/>
                  </a:solidFill>
                </a:rPr>
                <a:t>„2000_0815“</a:t>
              </a:r>
              <a:endParaRPr lang="de-DE" sz="1600" i="1" dirty="0">
                <a:solidFill>
                  <a:srgbClr val="0070C0"/>
                </a:solidFill>
              </a:endParaRPr>
            </a:p>
          </p:txBody>
        </p:sp>
        <p:sp>
          <p:nvSpPr>
            <p:cNvPr id="97" name="Textfeld 96"/>
            <p:cNvSpPr txBox="1"/>
            <p:nvPr/>
          </p:nvSpPr>
          <p:spPr>
            <a:xfrm>
              <a:off x="8570796" y="4524520"/>
              <a:ext cx="1289135" cy="338554"/>
            </a:xfrm>
            <a:prstGeom prst="rect">
              <a:avLst/>
            </a:prstGeom>
            <a:noFill/>
          </p:spPr>
          <p:txBody>
            <a:bodyPr wrap="none" rtlCol="0">
              <a:spAutoFit/>
            </a:bodyPr>
            <a:lstStyle/>
            <a:p>
              <a:r>
                <a:rPr lang="de-DE" sz="1600" i="1" dirty="0" smtClean="0">
                  <a:solidFill>
                    <a:srgbClr val="0070C0"/>
                  </a:solidFill>
                </a:rPr>
                <a:t>„6000_5443“</a:t>
              </a:r>
              <a:endParaRPr lang="de-DE" sz="1600" i="1" dirty="0">
                <a:solidFill>
                  <a:srgbClr val="0070C0"/>
                </a:solidFill>
              </a:endParaRPr>
            </a:p>
          </p:txBody>
        </p:sp>
        <p:sp>
          <p:nvSpPr>
            <p:cNvPr id="98" name="Textfeld 97"/>
            <p:cNvSpPr txBox="1"/>
            <p:nvPr/>
          </p:nvSpPr>
          <p:spPr>
            <a:xfrm>
              <a:off x="3731135" y="4549163"/>
              <a:ext cx="1393330" cy="338554"/>
            </a:xfrm>
            <a:prstGeom prst="rect">
              <a:avLst/>
            </a:prstGeom>
            <a:noFill/>
          </p:spPr>
          <p:txBody>
            <a:bodyPr wrap="none" rtlCol="0">
              <a:spAutoFit/>
            </a:bodyPr>
            <a:lstStyle/>
            <a:p>
              <a:r>
                <a:rPr lang="de-DE" sz="1600" i="1" dirty="0" smtClean="0">
                  <a:solidFill>
                    <a:srgbClr val="0070C0"/>
                  </a:solidFill>
                </a:rPr>
                <a:t>„5000_11597“</a:t>
              </a:r>
              <a:endParaRPr lang="de-DE" sz="1600" i="1" dirty="0">
                <a:solidFill>
                  <a:srgbClr val="0070C0"/>
                </a:solidFill>
              </a:endParaRPr>
            </a:p>
          </p:txBody>
        </p:sp>
        <p:sp>
          <p:nvSpPr>
            <p:cNvPr id="99" name="Textfeld 98"/>
            <p:cNvSpPr txBox="1"/>
            <p:nvPr/>
          </p:nvSpPr>
          <p:spPr>
            <a:xfrm>
              <a:off x="1702941" y="4537037"/>
              <a:ext cx="1393330" cy="338554"/>
            </a:xfrm>
            <a:prstGeom prst="rect">
              <a:avLst/>
            </a:prstGeom>
            <a:noFill/>
          </p:spPr>
          <p:txBody>
            <a:bodyPr wrap="none" rtlCol="0">
              <a:spAutoFit/>
            </a:bodyPr>
            <a:lstStyle/>
            <a:p>
              <a:r>
                <a:rPr lang="de-DE" sz="1600" i="1" dirty="0" smtClean="0">
                  <a:solidFill>
                    <a:srgbClr val="0070C0"/>
                  </a:solidFill>
                </a:rPr>
                <a:t>„4000_62896“</a:t>
              </a:r>
              <a:endParaRPr lang="de-DE" sz="1600" i="1" dirty="0">
                <a:solidFill>
                  <a:srgbClr val="0070C0"/>
                </a:solidFill>
              </a:endParaRPr>
            </a:p>
          </p:txBody>
        </p:sp>
        <p:cxnSp>
          <p:nvCxnSpPr>
            <p:cNvPr id="101" name="Gerader Verbinder 100"/>
            <p:cNvCxnSpPr/>
            <p:nvPr/>
          </p:nvCxnSpPr>
          <p:spPr>
            <a:xfrm>
              <a:off x="10056813" y="16409"/>
              <a:ext cx="0" cy="6136303"/>
            </a:xfrm>
            <a:prstGeom prst="line">
              <a:avLst/>
            </a:prstGeom>
            <a:ln w="19050">
              <a:solidFill>
                <a:srgbClr val="8A3CC4"/>
              </a:solidFill>
              <a:prstDash val="dash"/>
              <a:tailEnd type="none"/>
            </a:ln>
          </p:spPr>
          <p:style>
            <a:lnRef idx="1">
              <a:schemeClr val="dk1"/>
            </a:lnRef>
            <a:fillRef idx="0">
              <a:schemeClr val="dk1"/>
            </a:fillRef>
            <a:effectRef idx="0">
              <a:schemeClr val="dk1"/>
            </a:effectRef>
            <a:fontRef idx="minor">
              <a:schemeClr val="tx1"/>
            </a:fontRef>
          </p:style>
        </p:cxnSp>
        <p:sp>
          <p:nvSpPr>
            <p:cNvPr id="102" name="Textfeld 101"/>
            <p:cNvSpPr txBox="1"/>
            <p:nvPr/>
          </p:nvSpPr>
          <p:spPr>
            <a:xfrm>
              <a:off x="10083476" y="1941857"/>
              <a:ext cx="688009" cy="369332"/>
            </a:xfrm>
            <a:prstGeom prst="rect">
              <a:avLst/>
            </a:prstGeom>
            <a:noFill/>
          </p:spPr>
          <p:txBody>
            <a:bodyPr wrap="none" rtlCol="0">
              <a:spAutoFit/>
            </a:bodyPr>
            <a:lstStyle/>
            <a:p>
              <a:r>
                <a:rPr lang="de-DE" dirty="0" smtClean="0">
                  <a:solidFill>
                    <a:srgbClr val="8A3CC4"/>
                  </a:solidFill>
                </a:rPr>
                <a:t>Höhe</a:t>
              </a:r>
              <a:endParaRPr lang="de-DE" dirty="0">
                <a:solidFill>
                  <a:srgbClr val="8A3CC4"/>
                </a:solidFill>
              </a:endParaRPr>
            </a:p>
          </p:txBody>
        </p:sp>
        <p:sp>
          <p:nvSpPr>
            <p:cNvPr id="103" name="Rechteck 102"/>
            <p:cNvSpPr/>
            <p:nvPr/>
          </p:nvSpPr>
          <p:spPr>
            <a:xfrm>
              <a:off x="-68826" y="4277032"/>
              <a:ext cx="9920480" cy="1750142"/>
            </a:xfrm>
            <a:prstGeom prst="rect">
              <a:avLst/>
            </a:prstGeom>
            <a:noFill/>
            <a:ln w="19050">
              <a:solidFill>
                <a:srgbClr val="8A3C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Textfeld 103"/>
            <p:cNvSpPr txBox="1"/>
            <p:nvPr/>
          </p:nvSpPr>
          <p:spPr>
            <a:xfrm>
              <a:off x="3738568" y="6047081"/>
              <a:ext cx="745012" cy="369332"/>
            </a:xfrm>
            <a:prstGeom prst="rect">
              <a:avLst/>
            </a:prstGeom>
            <a:noFill/>
          </p:spPr>
          <p:txBody>
            <a:bodyPr wrap="none" rtlCol="0">
              <a:spAutoFit/>
            </a:bodyPr>
            <a:lstStyle/>
            <a:p>
              <a:r>
                <a:rPr lang="de-DE" dirty="0" smtClean="0">
                  <a:solidFill>
                    <a:srgbClr val="8A3CC4"/>
                  </a:solidFill>
                </a:rPr>
                <a:t>Breite</a:t>
              </a:r>
              <a:endParaRPr lang="de-DE" dirty="0">
                <a:solidFill>
                  <a:srgbClr val="8A3CC4"/>
                </a:solidFill>
              </a:endParaRPr>
            </a:p>
          </p:txBody>
        </p:sp>
        <p:sp>
          <p:nvSpPr>
            <p:cNvPr id="105" name="Textfeld 104"/>
            <p:cNvSpPr txBox="1"/>
            <p:nvPr/>
          </p:nvSpPr>
          <p:spPr>
            <a:xfrm>
              <a:off x="8197718" y="918105"/>
              <a:ext cx="1785361" cy="646331"/>
            </a:xfrm>
            <a:prstGeom prst="rect">
              <a:avLst/>
            </a:prstGeom>
            <a:noFill/>
          </p:spPr>
          <p:txBody>
            <a:bodyPr wrap="none" rtlCol="0">
              <a:spAutoFit/>
            </a:bodyPr>
            <a:lstStyle/>
            <a:p>
              <a:r>
                <a:rPr lang="de-DE" dirty="0" smtClean="0">
                  <a:solidFill>
                    <a:schemeClr val="accent6"/>
                  </a:solidFill>
                </a:rPr>
                <a:t>Oberster Knoten </a:t>
              </a:r>
            </a:p>
            <a:p>
              <a:r>
                <a:rPr lang="de-DE" dirty="0" smtClean="0">
                  <a:solidFill>
                    <a:schemeClr val="accent6"/>
                  </a:solidFill>
                </a:rPr>
                <a:t>= Wurzel</a:t>
              </a:r>
              <a:endParaRPr lang="de-DE" dirty="0">
                <a:solidFill>
                  <a:schemeClr val="accent6"/>
                </a:solidFill>
              </a:endParaRPr>
            </a:p>
          </p:txBody>
        </p:sp>
        <p:sp>
          <p:nvSpPr>
            <p:cNvPr id="107" name="Rechteck 106"/>
            <p:cNvSpPr/>
            <p:nvPr/>
          </p:nvSpPr>
          <p:spPr>
            <a:xfrm>
              <a:off x="1702941" y="1156707"/>
              <a:ext cx="3440365" cy="307777"/>
            </a:xfrm>
            <a:prstGeom prst="rect">
              <a:avLst/>
            </a:prstGeom>
          </p:spPr>
          <p:txBody>
            <a:bodyPr wrap="none">
              <a:spAutoFit/>
            </a:bodyPr>
            <a:lstStyle/>
            <a:p>
              <a:r>
                <a:rPr lang="de-DE" sz="1400" i="1" dirty="0" smtClean="0">
                  <a:solidFill>
                    <a:srgbClr val="0070C0"/>
                  </a:solidFill>
                </a:rPr>
                <a:t>[O-1000_4711, O-2000_0815, O-3000_2903]</a:t>
              </a:r>
              <a:endParaRPr lang="de-DE" sz="1400" dirty="0"/>
            </a:p>
          </p:txBody>
        </p:sp>
        <p:sp>
          <p:nvSpPr>
            <p:cNvPr id="109" name="Rechteck 108"/>
            <p:cNvSpPr/>
            <p:nvPr/>
          </p:nvSpPr>
          <p:spPr>
            <a:xfrm>
              <a:off x="7528561" y="3470944"/>
              <a:ext cx="2454518" cy="307777"/>
            </a:xfrm>
            <a:prstGeom prst="rect">
              <a:avLst/>
            </a:prstGeom>
          </p:spPr>
          <p:txBody>
            <a:bodyPr wrap="none">
              <a:spAutoFit/>
            </a:bodyPr>
            <a:lstStyle/>
            <a:p>
              <a:r>
                <a:rPr lang="de-DE" sz="1400" i="1" dirty="0" smtClean="0">
                  <a:solidFill>
                    <a:srgbClr val="0070C0"/>
                  </a:solidFill>
                </a:rPr>
                <a:t>[O-5000_11597, O-6000_5443]</a:t>
              </a:r>
              <a:endParaRPr lang="de-DE" sz="1400" dirty="0"/>
            </a:p>
          </p:txBody>
        </p:sp>
        <p:sp>
          <p:nvSpPr>
            <p:cNvPr id="111" name="Rechteck 110"/>
            <p:cNvSpPr/>
            <p:nvPr/>
          </p:nvSpPr>
          <p:spPr>
            <a:xfrm>
              <a:off x="7577061" y="3157529"/>
              <a:ext cx="8594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a:t>
              </a:r>
              <a:endParaRPr lang="de-DE" sz="1400" dirty="0"/>
            </a:p>
          </p:txBody>
        </p:sp>
        <p:sp>
          <p:nvSpPr>
            <p:cNvPr id="112" name="Rechteck 111"/>
            <p:cNvSpPr/>
            <p:nvPr/>
          </p:nvSpPr>
          <p:spPr>
            <a:xfrm>
              <a:off x="1709964" y="5645665"/>
              <a:ext cx="293670" cy="307777"/>
            </a:xfrm>
            <a:prstGeom prst="rect">
              <a:avLst/>
            </a:prstGeom>
          </p:spPr>
          <p:txBody>
            <a:bodyPr wrap="none">
              <a:spAutoFit/>
            </a:bodyPr>
            <a:lstStyle/>
            <a:p>
              <a:r>
                <a:rPr lang="de-DE" sz="1400" i="1" dirty="0" smtClean="0">
                  <a:solidFill>
                    <a:srgbClr val="0070C0"/>
                  </a:solidFill>
                </a:rPr>
                <a:t>[]</a:t>
              </a:r>
              <a:endParaRPr lang="de-DE" sz="1400" dirty="0"/>
            </a:p>
          </p:txBody>
        </p:sp>
        <p:sp>
          <p:nvSpPr>
            <p:cNvPr id="113" name="Rechteck 112"/>
            <p:cNvSpPr/>
            <p:nvPr/>
          </p:nvSpPr>
          <p:spPr>
            <a:xfrm>
              <a:off x="1685333" y="5324098"/>
              <a:ext cx="18993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 „1000_4711“]</a:t>
              </a:r>
              <a:endParaRPr lang="de-DE" sz="1400" dirty="0"/>
            </a:p>
          </p:txBody>
        </p:sp>
        <p:sp>
          <p:nvSpPr>
            <p:cNvPr id="4" name="Geschweifte Klammer rechts 3"/>
            <p:cNvSpPr/>
            <p:nvPr/>
          </p:nvSpPr>
          <p:spPr>
            <a:xfrm>
              <a:off x="6756754" y="59709"/>
              <a:ext cx="191356" cy="1406512"/>
            </a:xfrm>
            <a:prstGeom prst="rightBrace">
              <a:avLst/>
            </a:prstGeom>
            <a:ln w="25400">
              <a:solidFill>
                <a:srgbClr val="8A3CC4"/>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9" name="Textfeld 118"/>
            <p:cNvSpPr txBox="1"/>
            <p:nvPr/>
          </p:nvSpPr>
          <p:spPr>
            <a:xfrm>
              <a:off x="7057879" y="564623"/>
              <a:ext cx="856645" cy="369332"/>
            </a:xfrm>
            <a:prstGeom prst="rect">
              <a:avLst/>
            </a:prstGeom>
            <a:noFill/>
          </p:spPr>
          <p:txBody>
            <a:bodyPr wrap="none" rtlCol="0">
              <a:spAutoFit/>
            </a:bodyPr>
            <a:lstStyle/>
            <a:p>
              <a:r>
                <a:rPr lang="de-DE" dirty="0" smtClean="0">
                  <a:solidFill>
                    <a:srgbClr val="8A3CC4"/>
                  </a:solidFill>
                </a:rPr>
                <a:t>Knoten</a:t>
              </a:r>
              <a:endParaRPr lang="de-DE" dirty="0">
                <a:solidFill>
                  <a:srgbClr val="8A3CC4"/>
                </a:solidFill>
              </a:endParaRPr>
            </a:p>
          </p:txBody>
        </p:sp>
        <p:grpSp>
          <p:nvGrpSpPr>
            <p:cNvPr id="10" name="Gruppieren 9"/>
            <p:cNvGrpSpPr/>
            <p:nvPr/>
          </p:nvGrpSpPr>
          <p:grpSpPr>
            <a:xfrm>
              <a:off x="122054" y="2328700"/>
              <a:ext cx="1543035" cy="1443789"/>
              <a:chOff x="122054" y="2328700"/>
              <a:chExt cx="1543035" cy="1443789"/>
            </a:xfrm>
          </p:grpSpPr>
          <p:grpSp>
            <p:nvGrpSpPr>
              <p:cNvPr id="17" name="Gruppieren 16"/>
              <p:cNvGrpSpPr/>
              <p:nvPr/>
            </p:nvGrpSpPr>
            <p:grpSpPr>
              <a:xfrm>
                <a:off x="122054" y="2328700"/>
                <a:ext cx="1532792" cy="1443789"/>
                <a:chOff x="1772653" y="561474"/>
                <a:chExt cx="1532792" cy="1443789"/>
              </a:xfrm>
            </p:grpSpPr>
            <p:sp>
              <p:nvSpPr>
                <p:cNvPr id="20" name="Rechteck 19"/>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 name="Textfeld 22"/>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137" name="Gruppieren 136"/>
              <p:cNvGrpSpPr/>
              <p:nvPr/>
            </p:nvGrpSpPr>
            <p:grpSpPr>
              <a:xfrm>
                <a:off x="141831" y="3061718"/>
                <a:ext cx="1523258" cy="688588"/>
                <a:chOff x="5105621" y="791990"/>
                <a:chExt cx="1523258" cy="688588"/>
              </a:xfrm>
            </p:grpSpPr>
            <p:sp>
              <p:nvSpPr>
                <p:cNvPr id="138" name="Textfeld 137"/>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139" name="Textfeld 138"/>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cxnSp>
          <p:nvCxnSpPr>
            <p:cNvPr id="9" name="Gerader Verbinder 8"/>
            <p:cNvCxnSpPr>
              <a:stCxn id="2" idx="2"/>
              <a:endCxn id="68" idx="0"/>
            </p:cNvCxnSpPr>
            <p:nvPr/>
          </p:nvCxnSpPr>
          <p:spPr>
            <a:xfrm flipH="1">
              <a:off x="3796375" y="1502682"/>
              <a:ext cx="2066109" cy="812717"/>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149" name="Rechteck 148"/>
            <p:cNvSpPr/>
            <p:nvPr/>
          </p:nvSpPr>
          <p:spPr>
            <a:xfrm>
              <a:off x="4822518" y="888145"/>
              <a:ext cx="293670" cy="307777"/>
            </a:xfrm>
            <a:prstGeom prst="rect">
              <a:avLst/>
            </a:prstGeom>
          </p:spPr>
          <p:txBody>
            <a:bodyPr wrap="none">
              <a:spAutoFit/>
            </a:bodyPr>
            <a:lstStyle/>
            <a:p>
              <a:r>
                <a:rPr lang="de-DE" sz="1400" i="1" dirty="0" smtClean="0">
                  <a:solidFill>
                    <a:srgbClr val="0070C0"/>
                  </a:solidFill>
                </a:rPr>
                <a:t>[]</a:t>
              </a:r>
              <a:endParaRPr lang="de-DE" sz="1400" dirty="0"/>
            </a:p>
          </p:txBody>
        </p:sp>
        <p:grpSp>
          <p:nvGrpSpPr>
            <p:cNvPr id="221" name="Gruppieren 220"/>
            <p:cNvGrpSpPr/>
            <p:nvPr/>
          </p:nvGrpSpPr>
          <p:grpSpPr>
            <a:xfrm>
              <a:off x="3037502" y="2321484"/>
              <a:ext cx="1543035" cy="1443789"/>
              <a:chOff x="122054" y="2328700"/>
              <a:chExt cx="1543035" cy="1443789"/>
            </a:xfrm>
          </p:grpSpPr>
          <p:grpSp>
            <p:nvGrpSpPr>
              <p:cNvPr id="222" name="Gruppieren 221"/>
              <p:cNvGrpSpPr/>
              <p:nvPr/>
            </p:nvGrpSpPr>
            <p:grpSpPr>
              <a:xfrm>
                <a:off x="122054" y="2328700"/>
                <a:ext cx="1532792" cy="1443789"/>
                <a:chOff x="1772653" y="561474"/>
                <a:chExt cx="1532792" cy="1443789"/>
              </a:xfrm>
            </p:grpSpPr>
            <p:sp>
              <p:nvSpPr>
                <p:cNvPr id="226" name="Rechteck 22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7" name="Gerader Verbinder 226"/>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8" name="Textfeld 227"/>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29" name="Textfeld 228"/>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23" name="Gruppieren 222"/>
              <p:cNvGrpSpPr/>
              <p:nvPr/>
            </p:nvGrpSpPr>
            <p:grpSpPr>
              <a:xfrm>
                <a:off x="141831" y="3061718"/>
                <a:ext cx="1523258" cy="688588"/>
                <a:chOff x="5105621" y="791990"/>
                <a:chExt cx="1523258" cy="688588"/>
              </a:xfrm>
            </p:grpSpPr>
            <p:sp>
              <p:nvSpPr>
                <p:cNvPr id="224" name="Textfeld 223"/>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25" name="Textfeld 224"/>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0" name="Gruppieren 229"/>
            <p:cNvGrpSpPr/>
            <p:nvPr/>
          </p:nvGrpSpPr>
          <p:grpSpPr>
            <a:xfrm>
              <a:off x="5987711" y="2321224"/>
              <a:ext cx="1543035" cy="1443789"/>
              <a:chOff x="122054" y="2328700"/>
              <a:chExt cx="1543035" cy="1443789"/>
            </a:xfrm>
          </p:grpSpPr>
          <p:grpSp>
            <p:nvGrpSpPr>
              <p:cNvPr id="231" name="Gruppieren 230"/>
              <p:cNvGrpSpPr/>
              <p:nvPr/>
            </p:nvGrpSpPr>
            <p:grpSpPr>
              <a:xfrm>
                <a:off x="122054" y="2328700"/>
                <a:ext cx="1532792" cy="1443789"/>
                <a:chOff x="1772653" y="561474"/>
                <a:chExt cx="1532792" cy="1443789"/>
              </a:xfrm>
            </p:grpSpPr>
            <p:sp>
              <p:nvSpPr>
                <p:cNvPr id="235" name="Rechteck 234"/>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6" name="Gerader Verbinder 235"/>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37" name="Textfeld 236"/>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8" name="Textfeld 237"/>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32" name="Gruppieren 231"/>
              <p:cNvGrpSpPr/>
              <p:nvPr/>
            </p:nvGrpSpPr>
            <p:grpSpPr>
              <a:xfrm>
                <a:off x="141831" y="3061718"/>
                <a:ext cx="1523258" cy="688588"/>
                <a:chOff x="5105621" y="791990"/>
                <a:chExt cx="1523258" cy="688588"/>
              </a:xfrm>
            </p:grpSpPr>
            <p:sp>
              <p:nvSpPr>
                <p:cNvPr id="233" name="Textfeld 232"/>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34" name="Textfeld 233"/>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9" name="Gruppieren 238"/>
            <p:cNvGrpSpPr/>
            <p:nvPr/>
          </p:nvGrpSpPr>
          <p:grpSpPr>
            <a:xfrm>
              <a:off x="5119343" y="51157"/>
              <a:ext cx="1543035" cy="1443789"/>
              <a:chOff x="122054" y="2328700"/>
              <a:chExt cx="1543035" cy="1443789"/>
            </a:xfrm>
          </p:grpSpPr>
          <p:grpSp>
            <p:nvGrpSpPr>
              <p:cNvPr id="240" name="Gruppieren 239"/>
              <p:cNvGrpSpPr/>
              <p:nvPr/>
            </p:nvGrpSpPr>
            <p:grpSpPr>
              <a:xfrm>
                <a:off x="122054" y="2328700"/>
                <a:ext cx="1532792" cy="1443789"/>
                <a:chOff x="1772653" y="561474"/>
                <a:chExt cx="1532792" cy="1443789"/>
              </a:xfrm>
            </p:grpSpPr>
            <p:sp>
              <p:nvSpPr>
                <p:cNvPr id="244" name="Rechteck 243"/>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5" name="Gerader Verbinder 244"/>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46" name="Textfeld 245"/>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47" name="Textfeld 246"/>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41" name="Gruppieren 240"/>
              <p:cNvGrpSpPr/>
              <p:nvPr/>
            </p:nvGrpSpPr>
            <p:grpSpPr>
              <a:xfrm>
                <a:off x="141831" y="3061718"/>
                <a:ext cx="1523258" cy="688588"/>
                <a:chOff x="5105621" y="791990"/>
                <a:chExt cx="1523258" cy="688588"/>
              </a:xfrm>
            </p:grpSpPr>
            <p:sp>
              <p:nvSpPr>
                <p:cNvPr id="242" name="Textfeld 241"/>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43" name="Textfeld 242"/>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48" name="Gruppieren 247"/>
            <p:cNvGrpSpPr/>
            <p:nvPr/>
          </p:nvGrpSpPr>
          <p:grpSpPr>
            <a:xfrm>
              <a:off x="137400" y="4498380"/>
              <a:ext cx="1543035" cy="1443789"/>
              <a:chOff x="122054" y="2328700"/>
              <a:chExt cx="1543035" cy="1443789"/>
            </a:xfrm>
          </p:grpSpPr>
          <p:grpSp>
            <p:nvGrpSpPr>
              <p:cNvPr id="249" name="Gruppieren 248"/>
              <p:cNvGrpSpPr/>
              <p:nvPr/>
            </p:nvGrpSpPr>
            <p:grpSpPr>
              <a:xfrm>
                <a:off x="122054" y="2328700"/>
                <a:ext cx="1532792" cy="1443789"/>
                <a:chOff x="1772653" y="561474"/>
                <a:chExt cx="1532792" cy="1443789"/>
              </a:xfrm>
            </p:grpSpPr>
            <p:sp>
              <p:nvSpPr>
                <p:cNvPr id="253" name="Rechteck 252"/>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55" name="Textfeld 254"/>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56" name="Textfeld 255"/>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0" name="Gruppieren 249"/>
              <p:cNvGrpSpPr/>
              <p:nvPr/>
            </p:nvGrpSpPr>
            <p:grpSpPr>
              <a:xfrm>
                <a:off x="141831" y="3061718"/>
                <a:ext cx="1523258" cy="688588"/>
                <a:chOff x="5105621" y="791990"/>
                <a:chExt cx="1523258" cy="688588"/>
              </a:xfrm>
            </p:grpSpPr>
            <p:sp>
              <p:nvSpPr>
                <p:cNvPr id="251" name="Textfeld 250"/>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52" name="Textfeld 251"/>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57" name="Gruppieren 256"/>
            <p:cNvGrpSpPr/>
            <p:nvPr/>
          </p:nvGrpSpPr>
          <p:grpSpPr>
            <a:xfrm>
              <a:off x="5111255" y="4509759"/>
              <a:ext cx="1543035" cy="1443789"/>
              <a:chOff x="122054" y="2328700"/>
              <a:chExt cx="1543035" cy="1443789"/>
            </a:xfrm>
          </p:grpSpPr>
          <p:grpSp>
            <p:nvGrpSpPr>
              <p:cNvPr id="258" name="Gruppieren 257"/>
              <p:cNvGrpSpPr/>
              <p:nvPr/>
            </p:nvGrpSpPr>
            <p:grpSpPr>
              <a:xfrm>
                <a:off x="122054" y="2328700"/>
                <a:ext cx="1532792" cy="1443789"/>
                <a:chOff x="1772653" y="561474"/>
                <a:chExt cx="1532792" cy="1443789"/>
              </a:xfrm>
            </p:grpSpPr>
            <p:sp>
              <p:nvSpPr>
                <p:cNvPr id="262" name="Rechteck 26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64" name="Textfeld 263"/>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65" name="Textfeld 264"/>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9" name="Gruppieren 258"/>
              <p:cNvGrpSpPr/>
              <p:nvPr/>
            </p:nvGrpSpPr>
            <p:grpSpPr>
              <a:xfrm>
                <a:off x="141831" y="3061718"/>
                <a:ext cx="1523258" cy="688588"/>
                <a:chOff x="5105621" y="791990"/>
                <a:chExt cx="1523258" cy="688588"/>
              </a:xfrm>
            </p:grpSpPr>
            <p:sp>
              <p:nvSpPr>
                <p:cNvPr id="260" name="Textfeld 259"/>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61" name="Textfeld 260"/>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66" name="Gruppieren 265"/>
            <p:cNvGrpSpPr/>
            <p:nvPr/>
          </p:nvGrpSpPr>
          <p:grpSpPr>
            <a:xfrm>
              <a:off x="7044075" y="4486530"/>
              <a:ext cx="1543035" cy="1443789"/>
              <a:chOff x="122054" y="2328700"/>
              <a:chExt cx="1543035" cy="1443789"/>
            </a:xfrm>
          </p:grpSpPr>
          <p:grpSp>
            <p:nvGrpSpPr>
              <p:cNvPr id="267" name="Gruppieren 266"/>
              <p:cNvGrpSpPr/>
              <p:nvPr/>
            </p:nvGrpSpPr>
            <p:grpSpPr>
              <a:xfrm>
                <a:off x="122054" y="2328700"/>
                <a:ext cx="1532792" cy="1443789"/>
                <a:chOff x="1772653" y="561474"/>
                <a:chExt cx="1532792" cy="1443789"/>
              </a:xfrm>
            </p:grpSpPr>
            <p:sp>
              <p:nvSpPr>
                <p:cNvPr id="271" name="Rechteck 270"/>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73" name="Textfeld 272"/>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74" name="Textfeld 273"/>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68" name="Gruppieren 267"/>
              <p:cNvGrpSpPr/>
              <p:nvPr/>
            </p:nvGrpSpPr>
            <p:grpSpPr>
              <a:xfrm>
                <a:off x="141831" y="3061718"/>
                <a:ext cx="1523258" cy="688588"/>
                <a:chOff x="5105621" y="791990"/>
                <a:chExt cx="1523258" cy="688588"/>
              </a:xfrm>
            </p:grpSpPr>
            <p:sp>
              <p:nvSpPr>
                <p:cNvPr id="269" name="Textfeld 268"/>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70" name="Textfeld 269"/>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spTree>
    <p:extLst>
      <p:ext uri="{BB962C8B-B14F-4D97-AF65-F5344CB8AC3E}">
        <p14:creationId xmlns:p14="http://schemas.microsoft.com/office/powerpoint/2010/main" val="35200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338600" y="569491"/>
            <a:ext cx="2167605" cy="2157663"/>
            <a:chOff x="334962" y="569494"/>
            <a:chExt cx="2167605" cy="2157663"/>
          </a:xfrm>
        </p:grpSpPr>
        <p:sp>
          <p:nvSpPr>
            <p:cNvPr id="2" name="Rechteck 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6" name="Gruppieren 5"/>
          <p:cNvGrpSpPr/>
          <p:nvPr/>
        </p:nvGrpSpPr>
        <p:grpSpPr>
          <a:xfrm>
            <a:off x="3331344" y="4149725"/>
            <a:ext cx="2167605" cy="2157663"/>
            <a:chOff x="334962" y="569494"/>
            <a:chExt cx="2167605" cy="2157663"/>
          </a:xfrm>
        </p:grpSpPr>
        <p:sp>
          <p:nvSpPr>
            <p:cNvPr id="7" name="Rechteck 6"/>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9" name="Gruppieren 8"/>
          <p:cNvGrpSpPr/>
          <p:nvPr/>
        </p:nvGrpSpPr>
        <p:grpSpPr>
          <a:xfrm>
            <a:off x="5024819" y="529898"/>
            <a:ext cx="2167605" cy="2157663"/>
            <a:chOff x="334962" y="569494"/>
            <a:chExt cx="2167605" cy="2157663"/>
          </a:xfrm>
        </p:grpSpPr>
        <p:sp>
          <p:nvSpPr>
            <p:cNvPr id="10" name="Rechteck 9"/>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2" name="Gruppieren 11"/>
          <p:cNvGrpSpPr/>
          <p:nvPr/>
        </p:nvGrpSpPr>
        <p:grpSpPr>
          <a:xfrm>
            <a:off x="7011065" y="4149725"/>
            <a:ext cx="2167605" cy="2157663"/>
            <a:chOff x="334962" y="569494"/>
            <a:chExt cx="2167605" cy="2157663"/>
          </a:xfrm>
        </p:grpSpPr>
        <p:sp>
          <p:nvSpPr>
            <p:cNvPr id="13" name="Rechteck 12"/>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5" name="Gruppieren 14"/>
          <p:cNvGrpSpPr/>
          <p:nvPr/>
        </p:nvGrpSpPr>
        <p:grpSpPr>
          <a:xfrm>
            <a:off x="9687776" y="536093"/>
            <a:ext cx="2167605" cy="2157663"/>
            <a:chOff x="334962" y="569494"/>
            <a:chExt cx="2167605" cy="2157663"/>
          </a:xfrm>
        </p:grpSpPr>
        <p:sp>
          <p:nvSpPr>
            <p:cNvPr id="16" name="Rechteck 1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Textfeld 17"/>
          <p:cNvSpPr txBox="1"/>
          <p:nvPr/>
        </p:nvSpPr>
        <p:spPr>
          <a:xfrm>
            <a:off x="338600" y="569490"/>
            <a:ext cx="2167604" cy="584775"/>
          </a:xfrm>
          <a:prstGeom prst="rect">
            <a:avLst/>
          </a:prstGeom>
          <a:noFill/>
        </p:spPr>
        <p:txBody>
          <a:bodyPr wrap="square" rtlCol="0">
            <a:spAutoFit/>
          </a:bodyPr>
          <a:lstStyle/>
          <a:p>
            <a:pPr algn="ctr"/>
            <a:r>
              <a:rPr lang="de-DE" sz="3200" b="1" dirty="0" err="1" smtClean="0"/>
              <a:t>hellos</a:t>
            </a:r>
            <a:endParaRPr lang="de-DE" sz="3200" b="1" dirty="0"/>
          </a:p>
        </p:txBody>
      </p:sp>
      <p:sp>
        <p:nvSpPr>
          <p:cNvPr id="20" name="Textfeld 19"/>
          <p:cNvSpPr txBox="1"/>
          <p:nvPr/>
        </p:nvSpPr>
        <p:spPr>
          <a:xfrm>
            <a:off x="5005411" y="539985"/>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21" name="Textfeld 20"/>
          <p:cNvSpPr txBox="1"/>
          <p:nvPr/>
        </p:nvSpPr>
        <p:spPr>
          <a:xfrm>
            <a:off x="9687775" y="536092"/>
            <a:ext cx="2167604" cy="584775"/>
          </a:xfrm>
          <a:prstGeom prst="rect">
            <a:avLst/>
          </a:prstGeom>
          <a:noFill/>
        </p:spPr>
        <p:txBody>
          <a:bodyPr wrap="square" rtlCol="0">
            <a:spAutoFit/>
          </a:bodyPr>
          <a:lstStyle/>
          <a:p>
            <a:pPr algn="ctr"/>
            <a:r>
              <a:rPr lang="de-DE" sz="3200" b="1" dirty="0" err="1" smtClean="0"/>
              <a:t>prints</a:t>
            </a:r>
            <a:endParaRPr lang="de-DE" sz="3200" b="1" dirty="0"/>
          </a:p>
        </p:txBody>
      </p:sp>
      <p:sp>
        <p:nvSpPr>
          <p:cNvPr id="22" name="Textfeld 21"/>
          <p:cNvSpPr txBox="1"/>
          <p:nvPr/>
        </p:nvSpPr>
        <p:spPr>
          <a:xfrm>
            <a:off x="7011064" y="4172411"/>
            <a:ext cx="2167604" cy="584775"/>
          </a:xfrm>
          <a:prstGeom prst="rect">
            <a:avLst/>
          </a:prstGeom>
          <a:noFill/>
        </p:spPr>
        <p:txBody>
          <a:bodyPr wrap="square" rtlCol="0">
            <a:spAutoFit/>
          </a:bodyPr>
          <a:lstStyle/>
          <a:p>
            <a:pPr algn="ctr"/>
            <a:r>
              <a:rPr lang="de-DE" sz="3200" b="1" dirty="0" smtClean="0">
                <a:solidFill>
                  <a:srgbClr val="0070C0"/>
                </a:solidFill>
              </a:rPr>
              <a:t>CRUD</a:t>
            </a:r>
            <a:endParaRPr lang="de-DE" sz="3200" b="1" dirty="0">
              <a:solidFill>
                <a:srgbClr val="0070C0"/>
              </a:solidFill>
            </a:endParaRPr>
          </a:p>
        </p:txBody>
      </p:sp>
      <p:sp>
        <p:nvSpPr>
          <p:cNvPr id="23" name="Textfeld 22"/>
          <p:cNvSpPr txBox="1"/>
          <p:nvPr/>
        </p:nvSpPr>
        <p:spPr>
          <a:xfrm>
            <a:off x="3331345" y="4149725"/>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cxnSp>
        <p:nvCxnSpPr>
          <p:cNvPr id="25" name="Gerade Verbindung mit Pfeil 24"/>
          <p:cNvCxnSpPr/>
          <p:nvPr/>
        </p:nvCxnSpPr>
        <p:spPr>
          <a:xfrm flipV="1">
            <a:off x="2548790" y="1400928"/>
            <a:ext cx="2417819" cy="1361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29" name="Textfeld 28"/>
          <p:cNvSpPr txBox="1"/>
          <p:nvPr/>
        </p:nvSpPr>
        <p:spPr>
          <a:xfrm>
            <a:off x="319197" y="1166656"/>
            <a:ext cx="2187002" cy="1077218"/>
          </a:xfrm>
          <a:prstGeom prst="rect">
            <a:avLst/>
          </a:prstGeom>
          <a:noFill/>
        </p:spPr>
        <p:txBody>
          <a:bodyPr wrap="square" rtlCol="0">
            <a:spAutoFit/>
          </a:bodyPr>
          <a:lstStyle/>
          <a:p>
            <a:pPr marL="285750" indent="-285750">
              <a:buFontTx/>
              <a:buChar char="-"/>
            </a:pPr>
            <a:r>
              <a:rPr lang="de-DE" sz="1600" dirty="0" smtClean="0"/>
              <a:t>Holt Daten zum Request von Nutzer ein</a:t>
            </a:r>
          </a:p>
          <a:p>
            <a:pPr marL="285750" indent="-285750">
              <a:buFontTx/>
              <a:buChar char="-"/>
            </a:pPr>
            <a:r>
              <a:rPr lang="de-DE" sz="1600" dirty="0" smtClean="0"/>
              <a:t>Erzeugt Request</a:t>
            </a:r>
            <a:endParaRPr lang="de-DE" sz="1600" dirty="0"/>
          </a:p>
        </p:txBody>
      </p:sp>
      <p:sp>
        <p:nvSpPr>
          <p:cNvPr id="30" name="Textfeld 29"/>
          <p:cNvSpPr txBox="1"/>
          <p:nvPr/>
        </p:nvSpPr>
        <p:spPr>
          <a:xfrm>
            <a:off x="2689273" y="141247"/>
            <a:ext cx="1721712" cy="1231106"/>
          </a:xfrm>
          <a:prstGeom prst="rect">
            <a:avLst/>
          </a:prstGeom>
          <a:noFill/>
        </p:spPr>
        <p:txBody>
          <a:bodyPr wrap="square" rtlCol="0">
            <a:spAutoFit/>
          </a:bodyPr>
          <a:lstStyle/>
          <a:p>
            <a:r>
              <a:rPr lang="de-DE" dirty="0" err="1" smtClean="0"/>
              <a:t>API.hole</a:t>
            </a:r>
            <a:r>
              <a:rPr lang="de-DE" dirty="0" smtClean="0"/>
              <a:t>()</a:t>
            </a:r>
          </a:p>
          <a:p>
            <a:pPr marL="285750" indent="-285750">
              <a:buFont typeface="Arial" panose="020B0604020202020204" pitchFamily="34" charset="0"/>
              <a:buChar char="•"/>
            </a:pPr>
            <a:r>
              <a:rPr lang="de-DE" sz="1400" dirty="0" smtClean="0"/>
              <a:t>Schickt die Daten zur Anfrage mit</a:t>
            </a:r>
          </a:p>
          <a:p>
            <a:pPr marL="285750" indent="-285750">
              <a:buFont typeface="Arial" panose="020B0604020202020204" pitchFamily="34" charset="0"/>
              <a:buChar char="•"/>
            </a:pPr>
            <a:r>
              <a:rPr lang="de-DE" sz="1400" dirty="0" smtClean="0"/>
              <a:t>Wartet auf Rückgabedaten</a:t>
            </a:r>
            <a:endParaRPr lang="de-DE" sz="1400" dirty="0"/>
          </a:p>
        </p:txBody>
      </p:sp>
      <p:cxnSp>
        <p:nvCxnSpPr>
          <p:cNvPr id="32" name="Gerade Verbindung mit Pfeil 31"/>
          <p:cNvCxnSpPr/>
          <p:nvPr/>
        </p:nvCxnSpPr>
        <p:spPr>
          <a:xfrm flipV="1">
            <a:off x="7211832" y="1390875"/>
            <a:ext cx="2437142" cy="10053"/>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7309072" y="152377"/>
            <a:ext cx="2146360" cy="1231106"/>
          </a:xfrm>
          <a:prstGeom prst="rect">
            <a:avLst/>
          </a:prstGeom>
          <a:noFill/>
        </p:spPr>
        <p:txBody>
          <a:bodyPr wrap="square" rtlCol="0">
            <a:spAutoFit/>
          </a:bodyPr>
          <a:lstStyle/>
          <a:p>
            <a:r>
              <a:rPr lang="de-DE" dirty="0" err="1" smtClean="0"/>
              <a:t>API.get</a:t>
            </a:r>
            <a:r>
              <a:rPr lang="de-DE" dirty="0" smtClean="0"/>
              <a:t>()</a:t>
            </a:r>
          </a:p>
          <a:p>
            <a:pPr marL="285750" indent="-285750">
              <a:buFont typeface="Arial" panose="020B0604020202020204" pitchFamily="34" charset="0"/>
              <a:buChar char="•"/>
            </a:pPr>
            <a:r>
              <a:rPr lang="de-DE" sz="1400" dirty="0" smtClean="0"/>
              <a:t>Nimmt die Daten aus dem Request entgegen</a:t>
            </a:r>
          </a:p>
          <a:p>
            <a:pPr marL="285750" indent="-285750">
              <a:buFont typeface="Arial" panose="020B0604020202020204" pitchFamily="34" charset="0"/>
              <a:buChar char="•"/>
            </a:pPr>
            <a:r>
              <a:rPr lang="de-DE" sz="1400" dirty="0" smtClean="0"/>
              <a:t>Leitet Daten zur Anfrage weiter</a:t>
            </a:r>
            <a:endParaRPr lang="de-DE" sz="1400" dirty="0"/>
          </a:p>
        </p:txBody>
      </p:sp>
      <p:sp>
        <p:nvSpPr>
          <p:cNvPr id="34" name="Textfeld 33"/>
          <p:cNvSpPr txBox="1"/>
          <p:nvPr/>
        </p:nvSpPr>
        <p:spPr>
          <a:xfrm>
            <a:off x="2536876" y="1060172"/>
            <a:ext cx="490840" cy="369332"/>
          </a:xfrm>
          <a:prstGeom prst="rect">
            <a:avLst/>
          </a:prstGeom>
          <a:noFill/>
        </p:spPr>
        <p:txBody>
          <a:bodyPr wrap="none" rtlCol="0">
            <a:spAutoFit/>
          </a:bodyPr>
          <a:lstStyle/>
          <a:p>
            <a:r>
              <a:rPr lang="de-DE" dirty="0" smtClean="0"/>
              <a:t>①</a:t>
            </a:r>
            <a:endParaRPr lang="de-DE" dirty="0"/>
          </a:p>
        </p:txBody>
      </p:sp>
      <p:sp>
        <p:nvSpPr>
          <p:cNvPr id="35" name="Textfeld 34"/>
          <p:cNvSpPr txBox="1"/>
          <p:nvPr/>
        </p:nvSpPr>
        <p:spPr>
          <a:xfrm>
            <a:off x="7011064" y="4738902"/>
            <a:ext cx="2187002" cy="1569660"/>
          </a:xfrm>
          <a:prstGeom prst="rect">
            <a:avLst/>
          </a:prstGeom>
          <a:noFill/>
        </p:spPr>
        <p:txBody>
          <a:bodyPr wrap="square" rtlCol="0">
            <a:spAutoFit/>
          </a:bodyPr>
          <a:lstStyle/>
          <a:p>
            <a:pPr marL="285750" indent="-285750">
              <a:buFontTx/>
              <a:buChar char="-"/>
            </a:pPr>
            <a:r>
              <a:rPr lang="de-DE" sz="1600" dirty="0" smtClean="0"/>
              <a:t>Wandelt Request in Persistenz-Methoden um</a:t>
            </a:r>
          </a:p>
          <a:p>
            <a:pPr marL="285750" indent="-285750">
              <a:buFontTx/>
              <a:buChar char="-"/>
            </a:pPr>
            <a:r>
              <a:rPr lang="de-DE" sz="1600" dirty="0" smtClean="0"/>
              <a:t>Analysiert zurückgegebene Daten aus Persistenz</a:t>
            </a:r>
            <a:endParaRPr lang="de-DE" sz="1600" dirty="0"/>
          </a:p>
        </p:txBody>
      </p:sp>
      <p:cxnSp>
        <p:nvCxnSpPr>
          <p:cNvPr id="37" name="Gerade Verbindung mit Pfeil 36"/>
          <p:cNvCxnSpPr/>
          <p:nvPr/>
        </p:nvCxnSpPr>
        <p:spPr>
          <a:xfrm flipH="1">
            <a:off x="9281652" y="2747287"/>
            <a:ext cx="775161" cy="2119681"/>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Textfeld 37"/>
          <p:cNvSpPr txBox="1"/>
          <p:nvPr/>
        </p:nvSpPr>
        <p:spPr>
          <a:xfrm>
            <a:off x="10030816" y="2726783"/>
            <a:ext cx="953729" cy="954107"/>
          </a:xfrm>
          <a:prstGeom prst="rect">
            <a:avLst/>
          </a:prstGeom>
          <a:noFill/>
        </p:spPr>
        <p:txBody>
          <a:bodyPr wrap="square" rtlCol="0">
            <a:spAutoFit/>
          </a:bodyPr>
          <a:lstStyle/>
          <a:p>
            <a:r>
              <a:rPr lang="de-DE" sz="1400" dirty="0" smtClean="0"/>
              <a:t>Leitet Daten zur Anfrage weiter</a:t>
            </a:r>
            <a:endParaRPr lang="de-DE" sz="1400" dirty="0"/>
          </a:p>
        </p:txBody>
      </p:sp>
      <p:sp>
        <p:nvSpPr>
          <p:cNvPr id="39" name="Textfeld 38"/>
          <p:cNvSpPr txBox="1"/>
          <p:nvPr/>
        </p:nvSpPr>
        <p:spPr>
          <a:xfrm>
            <a:off x="3321645" y="4757186"/>
            <a:ext cx="2187002" cy="338554"/>
          </a:xfrm>
          <a:prstGeom prst="rect">
            <a:avLst/>
          </a:prstGeom>
          <a:noFill/>
        </p:spPr>
        <p:txBody>
          <a:bodyPr wrap="square" rtlCol="0">
            <a:spAutoFit/>
          </a:bodyPr>
          <a:lstStyle/>
          <a:p>
            <a:pPr marL="285750" indent="-285750">
              <a:buFontTx/>
              <a:buChar char="-"/>
            </a:pPr>
            <a:r>
              <a:rPr lang="de-DE" sz="1600" dirty="0" smtClean="0"/>
              <a:t>Verwaltet Speicher</a:t>
            </a:r>
            <a:endParaRPr lang="de-DE" sz="1600" dirty="0"/>
          </a:p>
        </p:txBody>
      </p:sp>
      <p:cxnSp>
        <p:nvCxnSpPr>
          <p:cNvPr id="41" name="Gerade Verbindung mit Pfeil 40"/>
          <p:cNvCxnSpPr/>
          <p:nvPr/>
        </p:nvCxnSpPr>
        <p:spPr>
          <a:xfrm flipH="1" flipV="1">
            <a:off x="5526387" y="5014452"/>
            <a:ext cx="1465281" cy="983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42" name="Textfeld 41"/>
          <p:cNvSpPr txBox="1"/>
          <p:nvPr/>
        </p:nvSpPr>
        <p:spPr>
          <a:xfrm>
            <a:off x="5658537" y="3965058"/>
            <a:ext cx="1310734" cy="954107"/>
          </a:xfrm>
          <a:prstGeom prst="rect">
            <a:avLst/>
          </a:prstGeom>
          <a:noFill/>
        </p:spPr>
        <p:txBody>
          <a:bodyPr wrap="square" rtlCol="0">
            <a:spAutoFit/>
          </a:bodyPr>
          <a:lstStyle/>
          <a:p>
            <a:r>
              <a:rPr lang="de-DE" sz="1400" dirty="0" smtClean="0"/>
              <a:t>Steuert Umsetzung des Request in Persistenz</a:t>
            </a:r>
            <a:endParaRPr lang="de-DE" sz="1400" dirty="0"/>
          </a:p>
        </p:txBody>
      </p:sp>
      <p:sp>
        <p:nvSpPr>
          <p:cNvPr id="43" name="Textfeld 42"/>
          <p:cNvSpPr txBox="1"/>
          <p:nvPr/>
        </p:nvSpPr>
        <p:spPr>
          <a:xfrm>
            <a:off x="7144183" y="1055197"/>
            <a:ext cx="490840" cy="369332"/>
          </a:xfrm>
          <a:prstGeom prst="rect">
            <a:avLst/>
          </a:prstGeom>
          <a:noFill/>
        </p:spPr>
        <p:txBody>
          <a:bodyPr wrap="none" rtlCol="0">
            <a:spAutoFit/>
          </a:bodyPr>
          <a:lstStyle/>
          <a:p>
            <a:r>
              <a:rPr lang="de-DE" dirty="0" smtClean="0"/>
              <a:t>②</a:t>
            </a:r>
            <a:endParaRPr lang="de-DE" dirty="0"/>
          </a:p>
        </p:txBody>
      </p:sp>
      <p:sp>
        <p:nvSpPr>
          <p:cNvPr id="44" name="Textfeld 43"/>
          <p:cNvSpPr txBox="1"/>
          <p:nvPr/>
        </p:nvSpPr>
        <p:spPr>
          <a:xfrm>
            <a:off x="9696528" y="3414868"/>
            <a:ext cx="490840" cy="369332"/>
          </a:xfrm>
          <a:prstGeom prst="rect">
            <a:avLst/>
          </a:prstGeom>
          <a:noFill/>
        </p:spPr>
        <p:txBody>
          <a:bodyPr wrap="none" rtlCol="0">
            <a:spAutoFit/>
          </a:bodyPr>
          <a:lstStyle/>
          <a:p>
            <a:r>
              <a:rPr lang="de-DE" dirty="0" smtClean="0"/>
              <a:t>③</a:t>
            </a:r>
            <a:endParaRPr lang="de-DE" dirty="0"/>
          </a:p>
        </p:txBody>
      </p:sp>
      <p:sp>
        <p:nvSpPr>
          <p:cNvPr id="45" name="Textfeld 44"/>
          <p:cNvSpPr txBox="1"/>
          <p:nvPr/>
        </p:nvSpPr>
        <p:spPr>
          <a:xfrm>
            <a:off x="6598678" y="5970227"/>
            <a:ext cx="490840" cy="369332"/>
          </a:xfrm>
          <a:prstGeom prst="rect">
            <a:avLst/>
          </a:prstGeom>
          <a:noFill/>
        </p:spPr>
        <p:txBody>
          <a:bodyPr wrap="none" rtlCol="0">
            <a:spAutoFit/>
          </a:bodyPr>
          <a:lstStyle/>
          <a:p>
            <a:r>
              <a:rPr lang="de-DE" dirty="0" smtClean="0"/>
              <a:t>⑤</a:t>
            </a:r>
            <a:endParaRPr lang="de-DE" dirty="0"/>
          </a:p>
        </p:txBody>
      </p:sp>
      <p:cxnSp>
        <p:nvCxnSpPr>
          <p:cNvPr id="47" name="Gerade Verbindung mit Pfeil 46"/>
          <p:cNvCxnSpPr/>
          <p:nvPr/>
        </p:nvCxnSpPr>
        <p:spPr>
          <a:xfrm>
            <a:off x="5526387" y="5589588"/>
            <a:ext cx="1442884" cy="0"/>
          </a:xfrm>
          <a:prstGeom prst="straightConnector1">
            <a:avLst/>
          </a:prstGeom>
          <a:ln w="25400">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sp>
        <p:nvSpPr>
          <p:cNvPr id="48" name="Textfeld 47"/>
          <p:cNvSpPr txBox="1"/>
          <p:nvPr/>
        </p:nvSpPr>
        <p:spPr>
          <a:xfrm>
            <a:off x="5584252" y="5589588"/>
            <a:ext cx="1310734" cy="523220"/>
          </a:xfrm>
          <a:prstGeom prst="rect">
            <a:avLst/>
          </a:prstGeom>
          <a:noFill/>
        </p:spPr>
        <p:txBody>
          <a:bodyPr wrap="square" rtlCol="0">
            <a:spAutoFit/>
          </a:bodyPr>
          <a:lstStyle/>
          <a:p>
            <a:r>
              <a:rPr lang="de-DE" sz="1400" dirty="0" smtClean="0"/>
              <a:t>Liefert Daten aus Persistenz</a:t>
            </a:r>
            <a:endParaRPr lang="de-DE" sz="1400" dirty="0"/>
          </a:p>
        </p:txBody>
      </p:sp>
      <p:sp>
        <p:nvSpPr>
          <p:cNvPr id="49" name="Textfeld 48"/>
          <p:cNvSpPr txBox="1"/>
          <p:nvPr/>
        </p:nvSpPr>
        <p:spPr>
          <a:xfrm>
            <a:off x="6529922" y="3876744"/>
            <a:ext cx="490840" cy="369332"/>
          </a:xfrm>
          <a:prstGeom prst="rect">
            <a:avLst/>
          </a:prstGeom>
          <a:noFill/>
        </p:spPr>
        <p:txBody>
          <a:bodyPr wrap="none" rtlCol="0">
            <a:spAutoFit/>
          </a:bodyPr>
          <a:lstStyle/>
          <a:p>
            <a:r>
              <a:rPr lang="de-DE" dirty="0" smtClean="0"/>
              <a:t>④</a:t>
            </a:r>
            <a:endParaRPr lang="de-DE" dirty="0"/>
          </a:p>
        </p:txBody>
      </p:sp>
      <p:cxnSp>
        <p:nvCxnSpPr>
          <p:cNvPr id="51" name="Gerade Verbindung mit Pfeil 50"/>
          <p:cNvCxnSpPr/>
          <p:nvPr/>
        </p:nvCxnSpPr>
        <p:spPr>
          <a:xfrm flipV="1">
            <a:off x="9239860" y="2775536"/>
            <a:ext cx="2206423" cy="333727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54" name="Textfeld 53"/>
          <p:cNvSpPr txBox="1"/>
          <p:nvPr/>
        </p:nvSpPr>
        <p:spPr>
          <a:xfrm>
            <a:off x="9840999" y="5203108"/>
            <a:ext cx="1504335" cy="954107"/>
          </a:xfrm>
          <a:prstGeom prst="rect">
            <a:avLst/>
          </a:prstGeom>
          <a:noFill/>
        </p:spPr>
        <p:txBody>
          <a:bodyPr wrap="square" rtlCol="0">
            <a:spAutoFit/>
          </a:bodyPr>
          <a:lstStyle/>
          <a:p>
            <a:r>
              <a:rPr lang="de-DE" sz="1400" dirty="0" smtClean="0"/>
              <a:t>Liefert Daten aus Speicherobjekt und Analysedaten zurück</a:t>
            </a:r>
            <a:endParaRPr lang="de-DE" sz="1400" dirty="0"/>
          </a:p>
        </p:txBody>
      </p:sp>
      <p:sp>
        <p:nvSpPr>
          <p:cNvPr id="55" name="Textfeld 54"/>
          <p:cNvSpPr txBox="1"/>
          <p:nvPr/>
        </p:nvSpPr>
        <p:spPr>
          <a:xfrm>
            <a:off x="9376079" y="5832289"/>
            <a:ext cx="490840" cy="369332"/>
          </a:xfrm>
          <a:prstGeom prst="rect">
            <a:avLst/>
          </a:prstGeom>
          <a:noFill/>
        </p:spPr>
        <p:txBody>
          <a:bodyPr wrap="none" rtlCol="0">
            <a:spAutoFit/>
          </a:bodyPr>
          <a:lstStyle/>
          <a:p>
            <a:r>
              <a:rPr lang="de-DE" dirty="0" smtClean="0"/>
              <a:t>⑥</a:t>
            </a:r>
            <a:endParaRPr lang="de-DE" dirty="0"/>
          </a:p>
        </p:txBody>
      </p:sp>
      <p:sp>
        <p:nvSpPr>
          <p:cNvPr id="56" name="Textfeld 55"/>
          <p:cNvSpPr txBox="1"/>
          <p:nvPr/>
        </p:nvSpPr>
        <p:spPr>
          <a:xfrm>
            <a:off x="9252928" y="2126645"/>
            <a:ext cx="490840" cy="369332"/>
          </a:xfrm>
          <a:prstGeom prst="rect">
            <a:avLst/>
          </a:prstGeom>
          <a:noFill/>
        </p:spPr>
        <p:txBody>
          <a:bodyPr wrap="none" rtlCol="0">
            <a:spAutoFit/>
          </a:bodyPr>
          <a:lstStyle/>
          <a:p>
            <a:r>
              <a:rPr lang="de-DE" dirty="0" smtClean="0"/>
              <a:t>⑦</a:t>
            </a:r>
            <a:endParaRPr lang="de-DE" dirty="0"/>
          </a:p>
        </p:txBody>
      </p:sp>
      <p:sp>
        <p:nvSpPr>
          <p:cNvPr id="57" name="Textfeld 56"/>
          <p:cNvSpPr txBox="1"/>
          <p:nvPr/>
        </p:nvSpPr>
        <p:spPr>
          <a:xfrm>
            <a:off x="4547796" y="2378771"/>
            <a:ext cx="490840" cy="369332"/>
          </a:xfrm>
          <a:prstGeom prst="rect">
            <a:avLst/>
          </a:prstGeom>
          <a:noFill/>
        </p:spPr>
        <p:txBody>
          <a:bodyPr wrap="none" rtlCol="0">
            <a:spAutoFit/>
          </a:bodyPr>
          <a:lstStyle/>
          <a:p>
            <a:r>
              <a:rPr lang="de-DE" dirty="0" smtClean="0"/>
              <a:t>⑧</a:t>
            </a:r>
            <a:endParaRPr lang="de-DE" dirty="0"/>
          </a:p>
        </p:txBody>
      </p:sp>
      <p:cxnSp>
        <p:nvCxnSpPr>
          <p:cNvPr id="60" name="Gerade Verbindung mit Pfeil 59"/>
          <p:cNvCxnSpPr/>
          <p:nvPr/>
        </p:nvCxnSpPr>
        <p:spPr>
          <a:xfrm flipH="1">
            <a:off x="7236153" y="2104502"/>
            <a:ext cx="2388500" cy="881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1" name="Textfeld 60"/>
          <p:cNvSpPr txBox="1"/>
          <p:nvPr/>
        </p:nvSpPr>
        <p:spPr>
          <a:xfrm>
            <a:off x="9707181" y="1152345"/>
            <a:ext cx="2187002" cy="1569660"/>
          </a:xfrm>
          <a:prstGeom prst="rect">
            <a:avLst/>
          </a:prstGeom>
          <a:noFill/>
        </p:spPr>
        <p:txBody>
          <a:bodyPr wrap="square" rtlCol="0">
            <a:spAutoFit/>
          </a:bodyPr>
          <a:lstStyle/>
          <a:p>
            <a:pPr marL="285750" indent="-285750">
              <a:buFontTx/>
              <a:buChar char="-"/>
            </a:pPr>
            <a:r>
              <a:rPr lang="de-DE" sz="1600" dirty="0" smtClean="0"/>
              <a:t>Steuert wie mit Request umgegangen wird</a:t>
            </a:r>
          </a:p>
          <a:p>
            <a:pPr marL="285750" indent="-285750">
              <a:buFontTx/>
              <a:buChar char="-"/>
            </a:pPr>
            <a:r>
              <a:rPr lang="de-DE" sz="1600" dirty="0" smtClean="0"/>
              <a:t>Schickt Rückgabedaten mit „</a:t>
            </a:r>
            <a:r>
              <a:rPr lang="de-DE" sz="1600" dirty="0" err="1" smtClean="0"/>
              <a:t>return</a:t>
            </a:r>
            <a:r>
              <a:rPr lang="de-DE" sz="1600" dirty="0" smtClean="0"/>
              <a:t>“</a:t>
            </a:r>
            <a:endParaRPr lang="de-DE" sz="1600" dirty="0"/>
          </a:p>
        </p:txBody>
      </p:sp>
      <p:sp>
        <p:nvSpPr>
          <p:cNvPr id="62" name="Textfeld 61"/>
          <p:cNvSpPr txBox="1"/>
          <p:nvPr/>
        </p:nvSpPr>
        <p:spPr>
          <a:xfrm>
            <a:off x="8204920" y="2126404"/>
            <a:ext cx="1366684" cy="954107"/>
          </a:xfrm>
          <a:prstGeom prst="rect">
            <a:avLst/>
          </a:prstGeom>
          <a:noFill/>
        </p:spPr>
        <p:txBody>
          <a:bodyPr wrap="square" rtlCol="0">
            <a:spAutoFit/>
          </a:bodyPr>
          <a:lstStyle/>
          <a:p>
            <a:r>
              <a:rPr lang="de-DE" sz="1400" dirty="0" smtClean="0"/>
              <a:t>Leitet Rückgabedaten weiter an Request-Steller</a:t>
            </a:r>
            <a:endParaRPr lang="de-DE" sz="1400" dirty="0"/>
          </a:p>
        </p:txBody>
      </p:sp>
      <p:sp>
        <p:nvSpPr>
          <p:cNvPr id="63" name="Textfeld 62"/>
          <p:cNvSpPr txBox="1"/>
          <p:nvPr/>
        </p:nvSpPr>
        <p:spPr>
          <a:xfrm>
            <a:off x="5029871" y="1122150"/>
            <a:ext cx="2187002" cy="584775"/>
          </a:xfrm>
          <a:prstGeom prst="rect">
            <a:avLst/>
          </a:prstGeom>
          <a:noFill/>
        </p:spPr>
        <p:txBody>
          <a:bodyPr wrap="square" rtlCol="0">
            <a:spAutoFit/>
          </a:bodyPr>
          <a:lstStyle/>
          <a:p>
            <a:pPr marL="285750" indent="-285750">
              <a:buFontTx/>
              <a:buChar char="-"/>
            </a:pPr>
            <a:r>
              <a:rPr lang="de-DE" sz="1600" dirty="0" smtClean="0"/>
              <a:t>Analysiert Rückgabedaten</a:t>
            </a:r>
            <a:endParaRPr lang="de-DE" sz="1600" dirty="0"/>
          </a:p>
        </p:txBody>
      </p:sp>
      <p:cxnSp>
        <p:nvCxnSpPr>
          <p:cNvPr id="65" name="Gerade Verbindung mit Pfeil 64"/>
          <p:cNvCxnSpPr/>
          <p:nvPr/>
        </p:nvCxnSpPr>
        <p:spPr>
          <a:xfrm flipH="1" flipV="1">
            <a:off x="2583523" y="2102819"/>
            <a:ext cx="2390045" cy="2604"/>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8" name="Textfeld 67"/>
          <p:cNvSpPr txBox="1"/>
          <p:nvPr/>
        </p:nvSpPr>
        <p:spPr>
          <a:xfrm>
            <a:off x="3176706" y="2111617"/>
            <a:ext cx="1784606" cy="738664"/>
          </a:xfrm>
          <a:prstGeom prst="rect">
            <a:avLst/>
          </a:prstGeom>
          <a:noFill/>
        </p:spPr>
        <p:txBody>
          <a:bodyPr wrap="square" rtlCol="0">
            <a:spAutoFit/>
          </a:bodyPr>
          <a:lstStyle/>
          <a:p>
            <a:r>
              <a:rPr lang="de-DE" sz="1400" dirty="0" smtClean="0"/>
              <a:t>Leitet Rückgabedaten und Analysedaten weiter</a:t>
            </a:r>
            <a:endParaRPr lang="de-DE" sz="1400" dirty="0"/>
          </a:p>
        </p:txBody>
      </p:sp>
      <p:sp>
        <p:nvSpPr>
          <p:cNvPr id="70" name="Textfeld 69"/>
          <p:cNvSpPr txBox="1"/>
          <p:nvPr/>
        </p:nvSpPr>
        <p:spPr>
          <a:xfrm>
            <a:off x="3120033" y="1407733"/>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73" name="Textfeld 72"/>
          <p:cNvSpPr txBox="1"/>
          <p:nvPr/>
        </p:nvSpPr>
        <p:spPr>
          <a:xfrm>
            <a:off x="5451838" y="4973474"/>
            <a:ext cx="1721177" cy="307777"/>
          </a:xfrm>
          <a:prstGeom prst="rect">
            <a:avLst/>
          </a:prstGeom>
          <a:noFill/>
        </p:spPr>
        <p:txBody>
          <a:bodyPr wrap="none" rtlCol="0">
            <a:spAutoFit/>
          </a:bodyPr>
          <a:lstStyle/>
          <a:p>
            <a:r>
              <a:rPr lang="de-DE" sz="1400" dirty="0" smtClean="0">
                <a:solidFill>
                  <a:srgbClr val="00B050"/>
                </a:solidFill>
              </a:rPr>
              <a:t>Grund-Datenformate</a:t>
            </a:r>
            <a:endParaRPr lang="de-DE" sz="1400" dirty="0">
              <a:solidFill>
                <a:srgbClr val="00B050"/>
              </a:solidFill>
            </a:endParaRPr>
          </a:p>
        </p:txBody>
      </p:sp>
      <p:sp>
        <p:nvSpPr>
          <p:cNvPr id="74" name="Textfeld 73"/>
          <p:cNvSpPr txBox="1"/>
          <p:nvPr/>
        </p:nvSpPr>
        <p:spPr>
          <a:xfrm>
            <a:off x="5523062" y="6016955"/>
            <a:ext cx="1236034" cy="523220"/>
          </a:xfrm>
          <a:prstGeom prst="rect">
            <a:avLst/>
          </a:prstGeom>
          <a:noFill/>
        </p:spPr>
        <p:txBody>
          <a:bodyPr wrap="square" rtlCol="0">
            <a:spAutoFit/>
          </a:bodyPr>
          <a:lstStyle/>
          <a:p>
            <a:r>
              <a:rPr lang="de-DE" sz="1400" dirty="0" smtClean="0">
                <a:solidFill>
                  <a:srgbClr val="00B050"/>
                </a:solidFill>
              </a:rPr>
              <a:t>Datentypen aus Persistenz</a:t>
            </a:r>
            <a:endParaRPr lang="de-DE" sz="1400" dirty="0">
              <a:solidFill>
                <a:srgbClr val="00B050"/>
              </a:solidFill>
            </a:endParaRPr>
          </a:p>
        </p:txBody>
      </p:sp>
      <p:sp>
        <p:nvSpPr>
          <p:cNvPr id="75" name="Textfeld 74"/>
          <p:cNvSpPr txBox="1"/>
          <p:nvPr/>
        </p:nvSpPr>
        <p:spPr>
          <a:xfrm>
            <a:off x="10743533" y="4222235"/>
            <a:ext cx="1320819" cy="954107"/>
          </a:xfrm>
          <a:prstGeom prst="rect">
            <a:avLst/>
          </a:prstGeom>
          <a:noFill/>
        </p:spPr>
        <p:txBody>
          <a:bodyPr wrap="square" rtlCol="0">
            <a:spAutoFit/>
          </a:bodyPr>
          <a:lstStyle/>
          <a:p>
            <a:r>
              <a:rPr lang="de-DE" sz="1400" dirty="0" smtClean="0">
                <a:solidFill>
                  <a:srgbClr val="00B050"/>
                </a:solidFill>
              </a:rPr>
              <a:t>Datentypen aus Persistenz und JSON (Analysedaten)</a:t>
            </a:r>
            <a:endParaRPr lang="de-DE" sz="1400" dirty="0">
              <a:solidFill>
                <a:srgbClr val="00B050"/>
              </a:solidFill>
            </a:endParaRPr>
          </a:p>
        </p:txBody>
      </p:sp>
      <p:sp>
        <p:nvSpPr>
          <p:cNvPr id="76" name="Textfeld 75"/>
          <p:cNvSpPr txBox="1"/>
          <p:nvPr/>
        </p:nvSpPr>
        <p:spPr>
          <a:xfrm>
            <a:off x="5004624" y="2102819"/>
            <a:ext cx="2425173" cy="1200329"/>
          </a:xfrm>
          <a:prstGeom prst="rect">
            <a:avLst/>
          </a:prstGeom>
          <a:noFill/>
        </p:spPr>
        <p:txBody>
          <a:bodyPr wrap="square" rtlCol="0">
            <a:spAutoFit/>
          </a:bodyPr>
          <a:lstStyle/>
          <a:p>
            <a:r>
              <a:rPr lang="de-DE" b="1" dirty="0" smtClean="0">
                <a:solidFill>
                  <a:srgbClr val="FF0000"/>
                </a:solidFill>
              </a:rPr>
              <a:t>Problem: API braucht Grunddaten (mit Datentypen) aus Persistenz</a:t>
            </a:r>
            <a:endParaRPr lang="de-DE" b="1" dirty="0">
              <a:solidFill>
                <a:srgbClr val="FF0000"/>
              </a:solidFill>
            </a:endParaRPr>
          </a:p>
        </p:txBody>
      </p:sp>
      <p:sp>
        <p:nvSpPr>
          <p:cNvPr id="64" name="Textfeld 63"/>
          <p:cNvSpPr txBox="1"/>
          <p:nvPr/>
        </p:nvSpPr>
        <p:spPr>
          <a:xfrm>
            <a:off x="3129607" y="1813552"/>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6" name="Textfeld 65"/>
          <p:cNvSpPr txBox="1"/>
          <p:nvPr/>
        </p:nvSpPr>
        <p:spPr>
          <a:xfrm>
            <a:off x="7869708" y="137558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7" name="Textfeld 66"/>
          <p:cNvSpPr txBox="1"/>
          <p:nvPr/>
        </p:nvSpPr>
        <p:spPr>
          <a:xfrm>
            <a:off x="7870418" y="183621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Tree>
    <p:extLst>
      <p:ext uri="{BB962C8B-B14F-4D97-AF65-F5344CB8AC3E}">
        <p14:creationId xmlns:p14="http://schemas.microsoft.com/office/powerpoint/2010/main" val="32227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75105" y="569488"/>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837738" y="569487"/>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3236878" y="569487"/>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9675104" y="569487"/>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6" name="Textfeld 15"/>
          <p:cNvSpPr txBox="1"/>
          <p:nvPr/>
        </p:nvSpPr>
        <p:spPr>
          <a:xfrm>
            <a:off x="6837737"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7" name="Textfeld 16"/>
          <p:cNvSpPr txBox="1"/>
          <p:nvPr/>
        </p:nvSpPr>
        <p:spPr>
          <a:xfrm>
            <a:off x="3236878"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8" name="Pfeil nach rechts 17"/>
          <p:cNvSpPr/>
          <p:nvPr/>
        </p:nvSpPr>
        <p:spPr>
          <a:xfrm>
            <a:off x="2642565"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9073523"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334963" y="1154262"/>
            <a:ext cx="2171241" cy="1384995"/>
          </a:xfrm>
          <a:prstGeom prst="rect">
            <a:avLst/>
          </a:prstGeom>
          <a:noFill/>
        </p:spPr>
        <p:txBody>
          <a:bodyPr wrap="square" rtlCol="0">
            <a:spAutoFit/>
          </a:bodyPr>
          <a:lstStyle/>
          <a:p>
            <a:pPr marL="342900" indent="-342900">
              <a:buFont typeface="+mj-lt"/>
              <a:buAutoNum type="arabicPeriod"/>
            </a:pPr>
            <a:r>
              <a:rPr lang="de-DE" sz="1400" dirty="0" smtClean="0"/>
              <a:t>Nimmt die vom Nutzer eingegebenen Daten auf</a:t>
            </a:r>
          </a:p>
          <a:p>
            <a:pPr marL="342900" indent="-342900">
              <a:buFont typeface="+mj-lt"/>
              <a:buAutoNum type="arabicPeriod"/>
            </a:pPr>
            <a:r>
              <a:rPr lang="de-DE" sz="1400" dirty="0" smtClean="0"/>
              <a:t>Schreibt die Daten in ein </a:t>
            </a:r>
            <a:r>
              <a:rPr lang="de-DE" sz="1400" dirty="0" err="1" smtClean="0"/>
              <a:t>Dictionary</a:t>
            </a:r>
            <a:endParaRPr lang="de-DE" sz="1400" dirty="0" smtClean="0"/>
          </a:p>
          <a:p>
            <a:pPr marL="342900" indent="-342900">
              <a:buFont typeface="+mj-lt"/>
              <a:buAutoNum type="arabicPeriod"/>
            </a:pPr>
            <a:r>
              <a:rPr lang="de-DE" sz="1400" dirty="0" smtClean="0"/>
              <a:t>Erzeugt Request</a:t>
            </a:r>
            <a:endParaRPr lang="de-DE" sz="1400" dirty="0"/>
          </a:p>
        </p:txBody>
      </p:sp>
      <p:sp>
        <p:nvSpPr>
          <p:cNvPr id="21" name="Textfeld 20"/>
          <p:cNvSpPr txBox="1"/>
          <p:nvPr/>
        </p:nvSpPr>
        <p:spPr>
          <a:xfrm>
            <a:off x="3250467" y="1166651"/>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a:t>
            </a:r>
            <a:r>
              <a:rPr lang="de-DE" sz="1400" dirty="0" err="1" smtClean="0">
                <a:solidFill>
                  <a:srgbClr val="0070C0"/>
                </a:solidFill>
              </a:rPr>
              <a:t>Dictionary</a:t>
            </a:r>
            <a:r>
              <a:rPr lang="de-DE" sz="1400" dirty="0" smtClean="0">
                <a:solidFill>
                  <a:srgbClr val="0070C0"/>
                </a:solidFill>
              </a:rPr>
              <a:t> in Bytes um</a:t>
            </a:r>
          </a:p>
          <a:p>
            <a:pPr marL="342900" indent="-342900">
              <a:buFont typeface="+mj-lt"/>
              <a:buAutoNum type="arabicPeriod"/>
            </a:pPr>
            <a:r>
              <a:rPr lang="de-DE" sz="1400" dirty="0" smtClean="0">
                <a:solidFill>
                  <a:srgbClr val="0070C0"/>
                </a:solidFill>
              </a:rPr>
              <a:t>Setzt Request an Empfänger um</a:t>
            </a:r>
            <a:endParaRPr lang="de-DE" sz="1400" dirty="0">
              <a:solidFill>
                <a:srgbClr val="0070C0"/>
              </a:solidFill>
            </a:endParaRPr>
          </a:p>
        </p:txBody>
      </p:sp>
      <p:sp>
        <p:nvSpPr>
          <p:cNvPr id="22" name="Textfeld 21"/>
          <p:cNvSpPr txBox="1"/>
          <p:nvPr/>
        </p:nvSpPr>
        <p:spPr>
          <a:xfrm>
            <a:off x="6851326" y="1160463"/>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Bytes in Tabelle um</a:t>
            </a:r>
          </a:p>
          <a:p>
            <a:pPr marL="342900" indent="-342900">
              <a:buFont typeface="+mj-lt"/>
              <a:buAutoNum type="arabicPeriod"/>
            </a:pPr>
            <a:r>
              <a:rPr lang="de-DE" sz="1400" dirty="0" smtClean="0">
                <a:solidFill>
                  <a:srgbClr val="0070C0"/>
                </a:solidFill>
              </a:rPr>
              <a:t>Nimmt Request des Senders um</a:t>
            </a:r>
            <a:endParaRPr lang="de-DE" sz="1400" dirty="0">
              <a:solidFill>
                <a:srgbClr val="0070C0"/>
              </a:solidFill>
            </a:endParaRPr>
          </a:p>
        </p:txBody>
      </p:sp>
      <p:sp>
        <p:nvSpPr>
          <p:cNvPr id="23" name="Textfeld 22"/>
          <p:cNvSpPr txBox="1"/>
          <p:nvPr/>
        </p:nvSpPr>
        <p:spPr>
          <a:xfrm>
            <a:off x="9675103" y="1140487"/>
            <a:ext cx="2171241" cy="954107"/>
          </a:xfrm>
          <a:prstGeom prst="rect">
            <a:avLst/>
          </a:prstGeom>
          <a:noFill/>
        </p:spPr>
        <p:txBody>
          <a:bodyPr wrap="square" rtlCol="0">
            <a:spAutoFit/>
          </a:bodyPr>
          <a:lstStyle/>
          <a:p>
            <a:pPr marL="342900" indent="-342900">
              <a:buFont typeface="+mj-lt"/>
              <a:buAutoNum type="arabicPeriod"/>
            </a:pPr>
            <a:r>
              <a:rPr lang="de-DE" sz="1400" dirty="0" smtClean="0"/>
              <a:t>Nimmt übertragene Daten auf</a:t>
            </a:r>
          </a:p>
          <a:p>
            <a:pPr marL="342900" indent="-342900">
              <a:buFont typeface="+mj-lt"/>
              <a:buAutoNum type="arabicPeriod"/>
            </a:pPr>
            <a:r>
              <a:rPr lang="de-DE" sz="1400" dirty="0" smtClean="0"/>
              <a:t>Setzt Request in Persistenz-Aufruf um</a:t>
            </a:r>
            <a:endParaRPr lang="de-DE" sz="1400" dirty="0"/>
          </a:p>
        </p:txBody>
      </p:sp>
      <p:sp>
        <p:nvSpPr>
          <p:cNvPr id="28" name="Textfeld 27"/>
          <p:cNvSpPr txBox="1"/>
          <p:nvPr/>
        </p:nvSpPr>
        <p:spPr>
          <a:xfrm>
            <a:off x="334963" y="2742541"/>
            <a:ext cx="1375248" cy="646331"/>
          </a:xfrm>
          <a:prstGeom prst="rect">
            <a:avLst/>
          </a:prstGeom>
          <a:noFill/>
        </p:spPr>
        <p:txBody>
          <a:bodyPr wrap="none" rtlCol="0">
            <a:spAutoFit/>
          </a:bodyPr>
          <a:lstStyle/>
          <a:p>
            <a:r>
              <a:rPr lang="de-DE" dirty="0" smtClean="0">
                <a:solidFill>
                  <a:srgbClr val="00B050"/>
                </a:solidFill>
              </a:rPr>
              <a:t>Datentypen</a:t>
            </a:r>
          </a:p>
          <a:p>
            <a:r>
              <a:rPr lang="de-DE" dirty="0" smtClean="0">
                <a:solidFill>
                  <a:srgbClr val="00B050"/>
                </a:solidFill>
              </a:rPr>
              <a:t>in </a:t>
            </a:r>
            <a:r>
              <a:rPr lang="de-DE" dirty="0" err="1" smtClean="0">
                <a:solidFill>
                  <a:srgbClr val="00B050"/>
                </a:solidFill>
              </a:rPr>
              <a:t>Dictionary</a:t>
            </a:r>
            <a:endParaRPr lang="de-DE" dirty="0">
              <a:solidFill>
                <a:srgbClr val="00B050"/>
              </a:solidFill>
            </a:endParaRPr>
          </a:p>
        </p:txBody>
      </p:sp>
      <p:sp>
        <p:nvSpPr>
          <p:cNvPr id="30" name="Textfeld 29"/>
          <p:cNvSpPr txBox="1"/>
          <p:nvPr/>
        </p:nvSpPr>
        <p:spPr>
          <a:xfrm>
            <a:off x="3240512" y="2727150"/>
            <a:ext cx="1510350" cy="923330"/>
          </a:xfrm>
          <a:prstGeom prst="rect">
            <a:avLst/>
          </a:prstGeom>
          <a:noFill/>
        </p:spPr>
        <p:txBody>
          <a:bodyPr wrap="none" rtlCol="0">
            <a:spAutoFit/>
          </a:bodyPr>
          <a:lstStyle/>
          <a:p>
            <a:r>
              <a:rPr lang="de-DE" dirty="0" err="1" smtClean="0">
                <a:solidFill>
                  <a:srgbClr val="00B050"/>
                </a:solidFill>
              </a:rPr>
              <a:t>Dictionary</a:t>
            </a:r>
            <a:endParaRPr lang="de-DE" dirty="0" smtClean="0">
              <a:solidFill>
                <a:srgbClr val="00B050"/>
              </a:solidFill>
            </a:endParaRPr>
          </a:p>
          <a:p>
            <a:r>
              <a:rPr lang="de-DE" dirty="0" smtClean="0">
                <a:solidFill>
                  <a:srgbClr val="00B050"/>
                </a:solidFill>
              </a:rPr>
              <a:t>in JSON-String</a:t>
            </a:r>
          </a:p>
          <a:p>
            <a:r>
              <a:rPr lang="de-DE" dirty="0" smtClean="0">
                <a:solidFill>
                  <a:srgbClr val="00B050"/>
                </a:solidFill>
              </a:rPr>
              <a:t>in Bytes</a:t>
            </a:r>
            <a:endParaRPr lang="de-DE" dirty="0">
              <a:solidFill>
                <a:srgbClr val="00B050"/>
              </a:solidFill>
            </a:endParaRPr>
          </a:p>
        </p:txBody>
      </p:sp>
      <p:sp>
        <p:nvSpPr>
          <p:cNvPr id="32" name="Textfeld 31"/>
          <p:cNvSpPr txBox="1"/>
          <p:nvPr/>
        </p:nvSpPr>
        <p:spPr>
          <a:xfrm>
            <a:off x="6834104" y="2727150"/>
            <a:ext cx="1075551" cy="646331"/>
          </a:xfrm>
          <a:prstGeom prst="rect">
            <a:avLst/>
          </a:prstGeom>
          <a:noFill/>
        </p:spPr>
        <p:txBody>
          <a:bodyPr wrap="none" rtlCol="0">
            <a:spAutoFit/>
          </a:bodyPr>
          <a:lstStyle/>
          <a:p>
            <a:r>
              <a:rPr lang="de-DE" dirty="0" smtClean="0">
                <a:solidFill>
                  <a:srgbClr val="00B050"/>
                </a:solidFill>
              </a:rPr>
              <a:t>Bytes</a:t>
            </a:r>
          </a:p>
          <a:p>
            <a:r>
              <a:rPr lang="de-DE" dirty="0" smtClean="0">
                <a:solidFill>
                  <a:srgbClr val="00B050"/>
                </a:solidFill>
              </a:rPr>
              <a:t>in Tabelle</a:t>
            </a:r>
            <a:endParaRPr lang="de-DE" dirty="0">
              <a:solidFill>
                <a:srgbClr val="00B050"/>
              </a:solidFill>
            </a:endParaRPr>
          </a:p>
        </p:txBody>
      </p:sp>
      <p:sp>
        <p:nvSpPr>
          <p:cNvPr id="33" name="Textfeld 32"/>
          <p:cNvSpPr txBox="1"/>
          <p:nvPr/>
        </p:nvSpPr>
        <p:spPr>
          <a:xfrm>
            <a:off x="9671471" y="2727150"/>
            <a:ext cx="847924" cy="369332"/>
          </a:xfrm>
          <a:prstGeom prst="rect">
            <a:avLst/>
          </a:prstGeom>
          <a:noFill/>
        </p:spPr>
        <p:txBody>
          <a:bodyPr wrap="none" rtlCol="0">
            <a:spAutoFit/>
          </a:bodyPr>
          <a:lstStyle/>
          <a:p>
            <a:r>
              <a:rPr lang="de-DE" dirty="0" smtClean="0">
                <a:solidFill>
                  <a:srgbClr val="00B050"/>
                </a:solidFill>
              </a:rPr>
              <a:t>Tabelle</a:t>
            </a:r>
            <a:endParaRPr lang="de-DE" dirty="0">
              <a:solidFill>
                <a:srgbClr val="00B050"/>
              </a:solidFill>
            </a:endParaRPr>
          </a:p>
        </p:txBody>
      </p:sp>
      <p:sp>
        <p:nvSpPr>
          <p:cNvPr id="35" name="Pfeil nach rechts 34"/>
          <p:cNvSpPr/>
          <p:nvPr/>
        </p:nvSpPr>
        <p:spPr>
          <a:xfrm>
            <a:off x="2640748" y="2911816"/>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p:cNvSpPr/>
          <p:nvPr/>
        </p:nvSpPr>
        <p:spPr>
          <a:xfrm>
            <a:off x="9073523" y="2865780"/>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315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3218159" y="561460"/>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097718" y="577502"/>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8977277" y="577502"/>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6097717" y="577502"/>
            <a:ext cx="2167605" cy="369332"/>
          </a:xfrm>
          <a:prstGeom prst="rect">
            <a:avLst/>
          </a:prstGeom>
          <a:noFill/>
        </p:spPr>
        <p:txBody>
          <a:bodyPr wrap="square" rtlCol="0">
            <a:spAutoFit/>
          </a:bodyPr>
          <a:lstStyle/>
          <a:p>
            <a:pPr algn="ctr"/>
            <a:r>
              <a:rPr lang="de-DE" b="1" dirty="0" smtClean="0"/>
              <a:t>CRUD</a:t>
            </a:r>
            <a:endParaRPr lang="de-DE" b="1" dirty="0"/>
          </a:p>
        </p:txBody>
      </p:sp>
      <p:sp>
        <p:nvSpPr>
          <p:cNvPr id="16" name="Textfeld 15"/>
          <p:cNvSpPr txBox="1"/>
          <p:nvPr/>
        </p:nvSpPr>
        <p:spPr>
          <a:xfrm>
            <a:off x="3218158" y="577502"/>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7" name="Textfeld 16"/>
          <p:cNvSpPr txBox="1"/>
          <p:nvPr/>
        </p:nvSpPr>
        <p:spPr>
          <a:xfrm>
            <a:off x="8977277" y="569489"/>
            <a:ext cx="2167605" cy="369332"/>
          </a:xfrm>
          <a:prstGeom prst="rect">
            <a:avLst/>
          </a:prstGeom>
          <a:noFill/>
        </p:spPr>
        <p:txBody>
          <a:bodyPr wrap="square" rtlCol="0">
            <a:spAutoFit/>
          </a:bodyPr>
          <a:lstStyle/>
          <a:p>
            <a:pPr algn="ctr"/>
            <a:r>
              <a:rPr lang="de-DE" b="1" dirty="0" smtClean="0"/>
              <a:t>Persistenz</a:t>
            </a:r>
            <a:endParaRPr lang="de-DE" b="1" dirty="0"/>
          </a:p>
        </p:txBody>
      </p:sp>
      <p:sp>
        <p:nvSpPr>
          <p:cNvPr id="18" name="Textfeld 17"/>
          <p:cNvSpPr txBox="1"/>
          <p:nvPr/>
        </p:nvSpPr>
        <p:spPr>
          <a:xfrm>
            <a:off x="334963" y="3947414"/>
            <a:ext cx="1983235" cy="307777"/>
          </a:xfrm>
          <a:prstGeom prst="rect">
            <a:avLst/>
          </a:prstGeom>
          <a:noFill/>
        </p:spPr>
        <p:txBody>
          <a:bodyPr wrap="none" rtlCol="0">
            <a:spAutoFit/>
          </a:bodyPr>
          <a:lstStyle/>
          <a:p>
            <a:r>
              <a:rPr lang="de-DE" sz="1400" dirty="0" smtClean="0"/>
              <a:t>Schlüssel: Speicherinhalt</a:t>
            </a:r>
            <a:endParaRPr lang="de-DE" sz="1400" dirty="0"/>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58" y="2960688"/>
            <a:ext cx="996206" cy="996206"/>
          </a:xfrm>
          <a:prstGeom prst="rect">
            <a:avLst/>
          </a:prstGeom>
        </p:spPr>
      </p:pic>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158" y="2960688"/>
            <a:ext cx="996206" cy="996206"/>
          </a:xfrm>
          <a:prstGeom prst="rect">
            <a:avLst/>
          </a:prstGeom>
        </p:spPr>
      </p:pic>
      <p:sp>
        <p:nvSpPr>
          <p:cNvPr id="21" name="Textfeld 20"/>
          <p:cNvSpPr txBox="1"/>
          <p:nvPr/>
        </p:nvSpPr>
        <p:spPr>
          <a:xfrm>
            <a:off x="3218158" y="3947414"/>
            <a:ext cx="2058577" cy="307777"/>
          </a:xfrm>
          <a:prstGeom prst="rect">
            <a:avLst/>
          </a:prstGeom>
          <a:noFill/>
        </p:spPr>
        <p:txBody>
          <a:bodyPr wrap="none" rtlCol="0">
            <a:spAutoFit/>
          </a:bodyPr>
          <a:lstStyle/>
          <a:p>
            <a:r>
              <a:rPr lang="de-DE" sz="1400" dirty="0" smtClean="0"/>
              <a:t>Schlüssel | Speicherinhalt</a:t>
            </a:r>
            <a:endParaRPr lang="de-DE" sz="1400" dirty="0"/>
          </a:p>
        </p:txBody>
      </p:sp>
      <p:graphicFrame>
        <p:nvGraphicFramePr>
          <p:cNvPr id="22" name="Tabelle 21"/>
          <p:cNvGraphicFramePr>
            <a:graphicFrameLocks noGrp="1"/>
          </p:cNvGraphicFramePr>
          <p:nvPr>
            <p:extLst>
              <p:ext uri="{D42A27DB-BD31-4B8C-83A1-F6EECF244321}">
                <p14:modId xmlns:p14="http://schemas.microsoft.com/office/powerpoint/2010/main" val="1866647112"/>
              </p:ext>
            </p:extLst>
          </p:nvPr>
        </p:nvGraphicFramePr>
        <p:xfrm>
          <a:off x="3218157" y="4492308"/>
          <a:ext cx="2155948" cy="1354844"/>
        </p:xfrm>
        <a:graphic>
          <a:graphicData uri="http://schemas.openxmlformats.org/drawingml/2006/table">
            <a:tbl>
              <a:tblPr firstRow="1" bandRow="1">
                <a:tableStyleId>{5940675A-B579-460E-94D1-54222C63F5DA}</a:tableStyleId>
              </a:tblPr>
              <a:tblGrid>
                <a:gridCol w="1016959">
                  <a:extLst>
                    <a:ext uri="{9D8B030D-6E8A-4147-A177-3AD203B41FA5}">
                      <a16:colId xmlns="" xmlns:a16="http://schemas.microsoft.com/office/drawing/2014/main" val="20000"/>
                    </a:ext>
                  </a:extLst>
                </a:gridCol>
                <a:gridCol w="1138989">
                  <a:extLst>
                    <a:ext uri="{9D8B030D-6E8A-4147-A177-3AD203B41FA5}">
                      <a16:colId xmlns="" xmlns:a16="http://schemas.microsoft.com/office/drawing/2014/main" val="20001"/>
                    </a:ext>
                  </a:extLst>
                </a:gridCol>
              </a:tblGrid>
              <a:tr h="338711">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338711">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338711">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338711">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718" y="2960688"/>
            <a:ext cx="996206" cy="996206"/>
          </a:xfrm>
          <a:prstGeom prst="rect">
            <a:avLst/>
          </a:prstGeom>
        </p:spPr>
      </p:pic>
      <p:sp>
        <p:nvSpPr>
          <p:cNvPr id="24" name="Textfeld 23"/>
          <p:cNvSpPr txBox="1"/>
          <p:nvPr/>
        </p:nvSpPr>
        <p:spPr>
          <a:xfrm>
            <a:off x="6097718" y="3947414"/>
            <a:ext cx="1739002" cy="954107"/>
          </a:xfrm>
          <a:prstGeom prst="rect">
            <a:avLst/>
          </a:prstGeom>
          <a:noFill/>
        </p:spPr>
        <p:txBody>
          <a:bodyPr wrap="none" rtlCol="0">
            <a:spAutoFit/>
          </a:bodyPr>
          <a:lstStyle/>
          <a:p>
            <a:r>
              <a:rPr lang="de-DE" sz="1400" dirty="0" smtClean="0"/>
              <a:t>Ergänzung UUID</a:t>
            </a:r>
          </a:p>
          <a:p>
            <a:r>
              <a:rPr lang="de-DE" sz="1400" dirty="0" smtClean="0"/>
              <a:t>Ergänzung Eltern leer</a:t>
            </a:r>
          </a:p>
          <a:p>
            <a:r>
              <a:rPr lang="de-DE" sz="1400" dirty="0" smtClean="0"/>
              <a:t>Ergänzung Kind leer</a:t>
            </a:r>
          </a:p>
          <a:p>
            <a:endParaRPr lang="de-DE" sz="1400" dirty="0"/>
          </a:p>
        </p:txBody>
      </p:sp>
      <p:graphicFrame>
        <p:nvGraphicFramePr>
          <p:cNvPr id="25" name="Tabelle 24"/>
          <p:cNvGraphicFramePr>
            <a:graphicFrameLocks noGrp="1"/>
          </p:cNvGraphicFramePr>
          <p:nvPr>
            <p:extLst>
              <p:ext uri="{D42A27DB-BD31-4B8C-83A1-F6EECF244321}">
                <p14:modId xmlns:p14="http://schemas.microsoft.com/office/powerpoint/2010/main" val="248432134"/>
              </p:ext>
            </p:extLst>
          </p:nvPr>
        </p:nvGraphicFramePr>
        <p:xfrm>
          <a:off x="6109374" y="4758731"/>
          <a:ext cx="5035507" cy="1354844"/>
        </p:xfrm>
        <a:graphic>
          <a:graphicData uri="http://schemas.openxmlformats.org/drawingml/2006/table">
            <a:tbl>
              <a:tblPr firstRow="1" bandRow="1">
                <a:tableStyleId>{5940675A-B579-460E-94D1-54222C63F5DA}</a:tableStyleId>
              </a:tblPr>
              <a:tblGrid>
                <a:gridCol w="771236">
                  <a:extLst>
                    <a:ext uri="{9D8B030D-6E8A-4147-A177-3AD203B41FA5}">
                      <a16:colId xmlns="" xmlns:a16="http://schemas.microsoft.com/office/drawing/2014/main" val="20000"/>
                    </a:ext>
                  </a:extLst>
                </a:gridCol>
                <a:gridCol w="1089608">
                  <a:extLst>
                    <a:ext uri="{9D8B030D-6E8A-4147-A177-3AD203B41FA5}">
                      <a16:colId xmlns="" xmlns:a16="http://schemas.microsoft.com/office/drawing/2014/main" val="20001"/>
                    </a:ext>
                  </a:extLst>
                </a:gridCol>
                <a:gridCol w="1600784">
                  <a:extLst>
                    <a:ext uri="{9D8B030D-6E8A-4147-A177-3AD203B41FA5}">
                      <a16:colId xmlns="" xmlns:a16="http://schemas.microsoft.com/office/drawing/2014/main" val="20002"/>
                    </a:ext>
                  </a:extLst>
                </a:gridCol>
                <a:gridCol w="847473">
                  <a:extLst>
                    <a:ext uri="{9D8B030D-6E8A-4147-A177-3AD203B41FA5}">
                      <a16:colId xmlns="" xmlns:a16="http://schemas.microsoft.com/office/drawing/2014/main" val="20003"/>
                    </a:ext>
                  </a:extLst>
                </a:gridCol>
                <a:gridCol w="726406">
                  <a:extLst>
                    <a:ext uri="{9D8B030D-6E8A-4147-A177-3AD203B41FA5}">
                      <a16:colId xmlns="" xmlns:a16="http://schemas.microsoft.com/office/drawing/2014/main" val="20004"/>
                    </a:ext>
                  </a:extLst>
                </a:gridCol>
              </a:tblGrid>
              <a:tr h="338711">
                <a:tc>
                  <a:txBody>
                    <a:bodyPr/>
                    <a:lstStyle/>
                    <a:p>
                      <a:r>
                        <a:rPr lang="de-DE" sz="1200" dirty="0" smtClean="0"/>
                        <a:t>UUID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Eltern</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Kind</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338711">
                <a:tc>
                  <a:txBody>
                    <a:bodyPr/>
                    <a:lstStyle/>
                    <a:p>
                      <a:r>
                        <a:rPr lang="de-DE" sz="1200" dirty="0" smtClean="0"/>
                        <a:t>XY1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338711">
                <a:tc>
                  <a:txBody>
                    <a:bodyPr/>
                    <a:lstStyle/>
                    <a:p>
                      <a:r>
                        <a:rPr lang="de-DE" sz="1200" dirty="0" smtClean="0"/>
                        <a:t>XY2</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338711">
                <a:tc>
                  <a:txBody>
                    <a:bodyPr/>
                    <a:lstStyle/>
                    <a:p>
                      <a:r>
                        <a:rPr lang="de-DE" sz="1200" dirty="0" smtClean="0"/>
                        <a:t>XY3</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277" y="2960688"/>
            <a:ext cx="996206" cy="996206"/>
          </a:xfrm>
          <a:prstGeom prst="rect">
            <a:avLst/>
          </a:prstGeom>
        </p:spPr>
      </p:pic>
      <p:sp>
        <p:nvSpPr>
          <p:cNvPr id="27" name="Textfeld 26"/>
          <p:cNvSpPr txBox="1"/>
          <p:nvPr/>
        </p:nvSpPr>
        <p:spPr>
          <a:xfrm>
            <a:off x="9014277" y="3947414"/>
            <a:ext cx="1415196" cy="738664"/>
          </a:xfrm>
          <a:prstGeom prst="rect">
            <a:avLst/>
          </a:prstGeom>
          <a:noFill/>
        </p:spPr>
        <p:txBody>
          <a:bodyPr wrap="none" rtlCol="0">
            <a:spAutoFit/>
          </a:bodyPr>
          <a:lstStyle/>
          <a:p>
            <a:r>
              <a:rPr lang="de-DE" sz="1400" dirty="0" smtClean="0">
                <a:solidFill>
                  <a:srgbClr val="00B050"/>
                </a:solidFill>
              </a:rPr>
              <a:t>Ergänzung Eltern</a:t>
            </a:r>
          </a:p>
          <a:p>
            <a:r>
              <a:rPr lang="de-DE" sz="1400" dirty="0" smtClean="0">
                <a:solidFill>
                  <a:srgbClr val="00B050"/>
                </a:solidFill>
              </a:rPr>
              <a:t>Ergänzung Kind</a:t>
            </a:r>
          </a:p>
          <a:p>
            <a:endParaRPr lang="de-DE" sz="1400" dirty="0"/>
          </a:p>
        </p:txBody>
      </p:sp>
      <p:sp>
        <p:nvSpPr>
          <p:cNvPr id="28" name="Textfeld 27"/>
          <p:cNvSpPr txBox="1"/>
          <p:nvPr/>
        </p:nvSpPr>
        <p:spPr>
          <a:xfrm>
            <a:off x="346858" y="4501412"/>
            <a:ext cx="1609095" cy="1015663"/>
          </a:xfrm>
          <a:prstGeom prst="rect">
            <a:avLst/>
          </a:prstGeom>
          <a:noFill/>
        </p:spPr>
        <p:txBody>
          <a:bodyPr wrap="none" rtlCol="0">
            <a:spAutoFit/>
          </a:bodyPr>
          <a:lstStyle/>
          <a:p>
            <a:r>
              <a:rPr lang="de-DE" sz="1200" dirty="0" smtClean="0"/>
              <a:t>{</a:t>
            </a:r>
          </a:p>
          <a:p>
            <a:r>
              <a:rPr lang="de-DE" sz="1200" dirty="0" smtClean="0"/>
              <a:t>„ID“: 1,</a:t>
            </a:r>
          </a:p>
          <a:p>
            <a:r>
              <a:rPr lang="de-DE" sz="1200" dirty="0" smtClean="0"/>
              <a:t>„Text“: „</a:t>
            </a:r>
            <a:r>
              <a:rPr lang="de-DE" sz="1200" dirty="0" err="1" smtClean="0"/>
              <a:t>shdjshdjshdjs</a:t>
            </a:r>
            <a:r>
              <a:rPr lang="de-DE" sz="1200" dirty="0" smtClean="0"/>
              <a:t>“</a:t>
            </a:r>
          </a:p>
          <a:p>
            <a:r>
              <a:rPr lang="de-DE" sz="1200" dirty="0" smtClean="0"/>
              <a:t>„Auftraggeber“: 31001</a:t>
            </a:r>
          </a:p>
          <a:p>
            <a:r>
              <a:rPr lang="de-DE" sz="1200" dirty="0"/>
              <a:t>}</a:t>
            </a:r>
          </a:p>
        </p:txBody>
      </p:sp>
    </p:spTree>
    <p:extLst>
      <p:ext uri="{BB962C8B-B14F-4D97-AF65-F5344CB8AC3E}">
        <p14:creationId xmlns:p14="http://schemas.microsoft.com/office/powerpoint/2010/main" val="17343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44662"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44662"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344663" y="564314"/>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0" name="Textfeld 9"/>
          <p:cNvSpPr txBox="1"/>
          <p:nvPr/>
        </p:nvSpPr>
        <p:spPr>
          <a:xfrm>
            <a:off x="334963" y="1171775"/>
            <a:ext cx="2187002" cy="1569660"/>
          </a:xfrm>
          <a:prstGeom prst="rect">
            <a:avLst/>
          </a:prstGeom>
          <a:noFill/>
        </p:spPr>
        <p:txBody>
          <a:bodyPr wrap="square" rtlCol="0">
            <a:spAutoFit/>
          </a:bodyPr>
          <a:lstStyle/>
          <a:p>
            <a:pPr marL="285750" indent="-285750">
              <a:buFontTx/>
              <a:buChar char="-"/>
            </a:pPr>
            <a:r>
              <a:rPr lang="de-DE" sz="1600" dirty="0" smtClean="0"/>
              <a:t>Stellt alle Methoden für den Request vom Sender an den Empfänger und den Transport der Daten zur Verfügung.</a:t>
            </a:r>
            <a:endParaRPr lang="de-DE" sz="1600" dirty="0"/>
          </a:p>
        </p:txBody>
      </p:sp>
      <p:sp>
        <p:nvSpPr>
          <p:cNvPr id="12" name="Rechteck 11"/>
          <p:cNvSpPr/>
          <p:nvPr/>
        </p:nvSpPr>
        <p:spPr>
          <a:xfrm>
            <a:off x="9692039" y="564314"/>
            <a:ext cx="2167605" cy="2685299"/>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9692039"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4" name="Textfeld 13"/>
          <p:cNvSpPr txBox="1"/>
          <p:nvPr/>
        </p:nvSpPr>
        <p:spPr>
          <a:xfrm>
            <a:off x="9692040" y="564314"/>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sp>
        <p:nvSpPr>
          <p:cNvPr id="15" name="Textfeld 14"/>
          <p:cNvSpPr txBox="1"/>
          <p:nvPr/>
        </p:nvSpPr>
        <p:spPr>
          <a:xfrm>
            <a:off x="9682340" y="1171775"/>
            <a:ext cx="2187002" cy="584775"/>
          </a:xfrm>
          <a:prstGeom prst="rect">
            <a:avLst/>
          </a:prstGeom>
          <a:noFill/>
        </p:spPr>
        <p:txBody>
          <a:bodyPr wrap="square" rtlCol="0">
            <a:spAutoFit/>
          </a:bodyPr>
          <a:lstStyle/>
          <a:p>
            <a:pPr marL="285750" indent="-285750">
              <a:buFontTx/>
              <a:buChar char="-"/>
            </a:pPr>
            <a:r>
              <a:rPr lang="de-DE" sz="1600" dirty="0" smtClean="0"/>
              <a:t>Verwaltet den Speicher</a:t>
            </a:r>
            <a:endParaRPr lang="de-DE" sz="1600" dirty="0"/>
          </a:p>
        </p:txBody>
      </p:sp>
      <p:sp>
        <p:nvSpPr>
          <p:cNvPr id="17" name="Rechteck 16"/>
          <p:cNvSpPr/>
          <p:nvPr/>
        </p:nvSpPr>
        <p:spPr>
          <a:xfrm>
            <a:off x="4646797"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646797"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9" name="Textfeld 18"/>
          <p:cNvSpPr txBox="1"/>
          <p:nvPr/>
        </p:nvSpPr>
        <p:spPr>
          <a:xfrm>
            <a:off x="4637098" y="564314"/>
            <a:ext cx="2187002" cy="523220"/>
          </a:xfrm>
          <a:prstGeom prst="rect">
            <a:avLst/>
          </a:prstGeom>
          <a:noFill/>
        </p:spPr>
        <p:txBody>
          <a:bodyPr wrap="square" rtlCol="0">
            <a:spAutoFit/>
          </a:bodyPr>
          <a:lstStyle/>
          <a:p>
            <a:pPr algn="ctr"/>
            <a:r>
              <a:rPr lang="de-DE" sz="2800" b="1" dirty="0" smtClean="0">
                <a:solidFill>
                  <a:srgbClr val="0070C0"/>
                </a:solidFill>
              </a:rPr>
              <a:t>Service-Logik</a:t>
            </a:r>
            <a:endParaRPr lang="de-DE" sz="2800" b="1" dirty="0">
              <a:solidFill>
                <a:srgbClr val="0070C0"/>
              </a:solidFill>
            </a:endParaRPr>
          </a:p>
        </p:txBody>
      </p:sp>
      <p:sp>
        <p:nvSpPr>
          <p:cNvPr id="20" name="Textfeld 19"/>
          <p:cNvSpPr txBox="1"/>
          <p:nvPr/>
        </p:nvSpPr>
        <p:spPr>
          <a:xfrm>
            <a:off x="4637098" y="1171775"/>
            <a:ext cx="2187002" cy="2062103"/>
          </a:xfrm>
          <a:prstGeom prst="rect">
            <a:avLst/>
          </a:prstGeom>
          <a:noFill/>
        </p:spPr>
        <p:txBody>
          <a:bodyPr wrap="square" rtlCol="0">
            <a:spAutoFit/>
          </a:bodyPr>
          <a:lstStyle/>
          <a:p>
            <a:pPr marL="285750" indent="-285750">
              <a:buFontTx/>
              <a:buChar char="-"/>
            </a:pPr>
            <a:r>
              <a:rPr lang="de-DE" sz="1600" dirty="0" smtClean="0"/>
              <a:t>Ist das „Gehirn“ zwischen Request-Sender und Persistenz</a:t>
            </a:r>
          </a:p>
          <a:p>
            <a:pPr marL="285750" indent="-285750">
              <a:buFontTx/>
              <a:buChar char="-"/>
            </a:pPr>
            <a:r>
              <a:rPr lang="de-DE" sz="1600" dirty="0" smtClean="0"/>
              <a:t>Steuert die Umsetzung der </a:t>
            </a:r>
            <a:r>
              <a:rPr lang="de-DE" sz="1600" dirty="0" err="1" smtClean="0"/>
              <a:t>Requests</a:t>
            </a:r>
            <a:r>
              <a:rPr lang="de-DE" sz="1600" dirty="0" smtClean="0"/>
              <a:t> in der Persistenz.</a:t>
            </a:r>
            <a:endParaRPr lang="de-DE" sz="1600"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2" y="3451133"/>
            <a:ext cx="996206" cy="996206"/>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2039" y="3446788"/>
            <a:ext cx="996206" cy="996206"/>
          </a:xfrm>
          <a:prstGeom prst="rect">
            <a:avLst/>
          </a:prstGeom>
        </p:spPr>
      </p:pic>
      <p:sp>
        <p:nvSpPr>
          <p:cNvPr id="25" name="Textfeld 24"/>
          <p:cNvSpPr txBox="1"/>
          <p:nvPr/>
        </p:nvSpPr>
        <p:spPr>
          <a:xfrm>
            <a:off x="1230329" y="3446788"/>
            <a:ext cx="1291636" cy="584775"/>
          </a:xfrm>
          <a:prstGeom prst="rect">
            <a:avLst/>
          </a:prstGeom>
          <a:noFill/>
        </p:spPr>
        <p:txBody>
          <a:bodyPr wrap="none" rtlCol="0">
            <a:spAutoFit/>
          </a:bodyPr>
          <a:lstStyle/>
          <a:p>
            <a:r>
              <a:rPr lang="de-DE" sz="1600" dirty="0" smtClean="0"/>
              <a:t>Dateiformat: </a:t>
            </a:r>
          </a:p>
          <a:p>
            <a:r>
              <a:rPr lang="de-DE" sz="1600" dirty="0" err="1" smtClean="0"/>
              <a:t>Dictionary</a:t>
            </a:r>
            <a:endParaRPr lang="de-DE" sz="1600" dirty="0"/>
          </a:p>
        </p:txBody>
      </p:sp>
      <p:sp>
        <p:nvSpPr>
          <p:cNvPr id="26" name="Textfeld 25"/>
          <p:cNvSpPr txBox="1"/>
          <p:nvPr/>
        </p:nvSpPr>
        <p:spPr>
          <a:xfrm>
            <a:off x="10577706" y="3446788"/>
            <a:ext cx="1291636" cy="584775"/>
          </a:xfrm>
          <a:prstGeom prst="rect">
            <a:avLst/>
          </a:prstGeom>
          <a:noFill/>
        </p:spPr>
        <p:txBody>
          <a:bodyPr wrap="none" rtlCol="0">
            <a:spAutoFit/>
          </a:bodyPr>
          <a:lstStyle/>
          <a:p>
            <a:r>
              <a:rPr lang="de-DE" sz="1600" dirty="0" smtClean="0"/>
              <a:t>Dateiformat: </a:t>
            </a:r>
          </a:p>
          <a:p>
            <a:r>
              <a:rPr lang="de-DE" sz="1600" dirty="0" smtClean="0"/>
              <a:t>Tabelle</a:t>
            </a:r>
            <a:endParaRPr lang="de-DE" sz="1600" dirty="0"/>
          </a:p>
        </p:txBody>
      </p:sp>
      <p:sp>
        <p:nvSpPr>
          <p:cNvPr id="27" name="Textfeld 26"/>
          <p:cNvSpPr txBox="1"/>
          <p:nvPr/>
        </p:nvSpPr>
        <p:spPr>
          <a:xfrm>
            <a:off x="5522766" y="3446787"/>
            <a:ext cx="1291636" cy="1077218"/>
          </a:xfrm>
          <a:prstGeom prst="rect">
            <a:avLst/>
          </a:prstGeom>
          <a:noFill/>
        </p:spPr>
        <p:txBody>
          <a:bodyPr wrap="square" rtlCol="0">
            <a:spAutoFit/>
          </a:bodyPr>
          <a:lstStyle/>
          <a:p>
            <a:r>
              <a:rPr lang="de-DE" sz="1600" dirty="0" smtClean="0"/>
              <a:t>Dateiformat: </a:t>
            </a:r>
          </a:p>
          <a:p>
            <a:r>
              <a:rPr lang="de-DE" sz="1600" dirty="0" smtClean="0"/>
              <a:t>flexibel, abhängig von Einsatz</a:t>
            </a:r>
            <a:endParaRPr lang="de-DE" sz="1600" dirty="0"/>
          </a:p>
        </p:txBody>
      </p:sp>
    </p:spTree>
    <p:extLst>
      <p:ext uri="{BB962C8B-B14F-4D97-AF65-F5344CB8AC3E}">
        <p14:creationId xmlns:p14="http://schemas.microsoft.com/office/powerpoint/2010/main" val="25409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4963" y="1196975"/>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92357" y="1196975"/>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8" name="Textfeld 7"/>
          <p:cNvSpPr txBox="1"/>
          <p:nvPr/>
        </p:nvSpPr>
        <p:spPr>
          <a:xfrm>
            <a:off x="9692357" y="1196975"/>
            <a:ext cx="2167604" cy="584775"/>
          </a:xfrm>
          <a:prstGeom prst="rect">
            <a:avLst/>
          </a:prstGeom>
          <a:noFill/>
        </p:spPr>
        <p:txBody>
          <a:bodyPr wrap="square" rtlCol="0">
            <a:spAutoFit/>
          </a:bodyPr>
          <a:lstStyle/>
          <a:p>
            <a:pPr algn="ctr"/>
            <a:r>
              <a:rPr lang="de-DE" sz="3200" b="1" dirty="0" smtClean="0">
                <a:solidFill>
                  <a:srgbClr val="0070C0"/>
                </a:solidFill>
              </a:rPr>
              <a:t>Empfänger</a:t>
            </a:r>
            <a:endParaRPr lang="de-DE" sz="3200" b="1" dirty="0">
              <a:solidFill>
                <a:srgbClr val="0070C0"/>
              </a:solidFill>
            </a:endParaRPr>
          </a:p>
        </p:txBody>
      </p:sp>
      <p:sp>
        <p:nvSpPr>
          <p:cNvPr id="9" name="Textfeld 8"/>
          <p:cNvSpPr txBox="1"/>
          <p:nvPr/>
        </p:nvSpPr>
        <p:spPr>
          <a:xfrm>
            <a:off x="334962" y="1196974"/>
            <a:ext cx="2167604" cy="584775"/>
          </a:xfrm>
          <a:prstGeom prst="rect">
            <a:avLst/>
          </a:prstGeom>
          <a:noFill/>
        </p:spPr>
        <p:txBody>
          <a:bodyPr wrap="square" rtlCol="0">
            <a:spAutoFit/>
          </a:bodyPr>
          <a:lstStyle/>
          <a:p>
            <a:pPr algn="ctr"/>
            <a:r>
              <a:rPr lang="de-DE" sz="3200" b="1" dirty="0" smtClean="0"/>
              <a:t>Sender</a:t>
            </a:r>
            <a:endParaRPr lang="de-DE" sz="3200" b="1" dirty="0"/>
          </a:p>
        </p:txBody>
      </p:sp>
      <p:cxnSp>
        <p:nvCxnSpPr>
          <p:cNvPr id="11" name="Gerade Verbindung mit Pfeil 10"/>
          <p:cNvCxnSpPr/>
          <p:nvPr/>
        </p:nvCxnSpPr>
        <p:spPr>
          <a:xfrm>
            <a:off x="2590800" y="1781749"/>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90800" y="2445427"/>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2664542" y="2960688"/>
            <a:ext cx="6912595"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p:nvPr/>
        </p:nvCxnSpPr>
        <p:spPr>
          <a:xfrm flipH="1">
            <a:off x="2590800" y="1598921"/>
            <a:ext cx="6912595" cy="0"/>
          </a:xfrm>
          <a:prstGeom prst="straightConnector1">
            <a:avLst/>
          </a:prstGeom>
          <a:ln w="381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5513816" y="1196975"/>
            <a:ext cx="1640962" cy="461665"/>
          </a:xfrm>
          <a:prstGeom prst="rect">
            <a:avLst/>
          </a:prstGeom>
          <a:noFill/>
        </p:spPr>
        <p:txBody>
          <a:bodyPr wrap="none" rtlCol="0">
            <a:spAutoFit/>
          </a:bodyPr>
          <a:lstStyle/>
          <a:p>
            <a:r>
              <a:rPr lang="de-DE" sz="2400" b="1" dirty="0" smtClean="0"/>
              <a:t>Datenkanal</a:t>
            </a:r>
            <a:endParaRPr lang="de-DE" sz="2400" b="1" dirty="0"/>
          </a:p>
        </p:txBody>
      </p:sp>
      <p:sp>
        <p:nvSpPr>
          <p:cNvPr id="17" name="Textfeld 16"/>
          <p:cNvSpPr txBox="1"/>
          <p:nvPr/>
        </p:nvSpPr>
        <p:spPr>
          <a:xfrm>
            <a:off x="4176250" y="1993467"/>
            <a:ext cx="4247317" cy="461665"/>
          </a:xfrm>
          <a:prstGeom prst="rect">
            <a:avLst/>
          </a:prstGeom>
          <a:noFill/>
        </p:spPr>
        <p:txBody>
          <a:bodyPr wrap="none" rtlCol="0">
            <a:spAutoFit/>
          </a:bodyPr>
          <a:lstStyle/>
          <a:p>
            <a:r>
              <a:rPr lang="de-DE" sz="2400" b="1" dirty="0" smtClean="0"/>
              <a:t>Steuerungs-/Managementkanal</a:t>
            </a:r>
            <a:endParaRPr lang="de-DE" sz="2400" b="1" dirty="0"/>
          </a:p>
        </p:txBody>
      </p:sp>
      <p:sp>
        <p:nvSpPr>
          <p:cNvPr id="18" name="Textfeld 17"/>
          <p:cNvSpPr txBox="1"/>
          <p:nvPr/>
        </p:nvSpPr>
        <p:spPr>
          <a:xfrm>
            <a:off x="5272950" y="2960688"/>
            <a:ext cx="2313069" cy="461665"/>
          </a:xfrm>
          <a:prstGeom prst="rect">
            <a:avLst/>
          </a:prstGeom>
          <a:noFill/>
        </p:spPr>
        <p:txBody>
          <a:bodyPr wrap="none" rtlCol="0">
            <a:spAutoFit/>
          </a:bodyPr>
          <a:lstStyle/>
          <a:p>
            <a:r>
              <a:rPr lang="de-DE" sz="2400" b="1" dirty="0" err="1" smtClean="0">
                <a:solidFill>
                  <a:srgbClr val="0070C0"/>
                </a:solidFill>
              </a:rPr>
              <a:t>Monitoringkanal</a:t>
            </a:r>
            <a:endParaRPr lang="de-DE" sz="2400" b="1" dirty="0">
              <a:solidFill>
                <a:srgbClr val="0070C0"/>
              </a:solidFill>
            </a:endParaRPr>
          </a:p>
        </p:txBody>
      </p:sp>
      <p:sp>
        <p:nvSpPr>
          <p:cNvPr id="19" name="Textfeld 18"/>
          <p:cNvSpPr txBox="1"/>
          <p:nvPr/>
        </p:nvSpPr>
        <p:spPr>
          <a:xfrm>
            <a:off x="332762" y="4011910"/>
            <a:ext cx="9483815" cy="400110"/>
          </a:xfrm>
          <a:prstGeom prst="rect">
            <a:avLst/>
          </a:prstGeom>
          <a:noFill/>
        </p:spPr>
        <p:txBody>
          <a:bodyPr wrap="none" rtlCol="0">
            <a:spAutoFit/>
          </a:bodyPr>
          <a:lstStyle/>
          <a:p>
            <a:r>
              <a:rPr lang="de-DE" sz="2000" b="1" dirty="0" smtClean="0"/>
              <a:t>Datenkanal: </a:t>
            </a:r>
            <a:r>
              <a:rPr lang="de-DE" sz="2000" dirty="0" smtClean="0"/>
              <a:t>Über diesen Kanal wird die Payload versendet, also der Inhalt der Ressource.</a:t>
            </a:r>
            <a:endParaRPr lang="de-DE" sz="2000" b="1" dirty="0"/>
          </a:p>
        </p:txBody>
      </p:sp>
      <p:sp>
        <p:nvSpPr>
          <p:cNvPr id="20" name="Textfeld 19"/>
          <p:cNvSpPr txBox="1"/>
          <p:nvPr/>
        </p:nvSpPr>
        <p:spPr>
          <a:xfrm>
            <a:off x="351473" y="4875282"/>
            <a:ext cx="2255489" cy="707886"/>
          </a:xfrm>
          <a:prstGeom prst="rect">
            <a:avLst/>
          </a:prstGeom>
          <a:noFill/>
        </p:spPr>
        <p:txBody>
          <a:bodyPr wrap="none" rtlCol="0">
            <a:spAutoFit/>
          </a:bodyPr>
          <a:lstStyle/>
          <a:p>
            <a:r>
              <a:rPr lang="de-DE" sz="2000" b="1" dirty="0" smtClean="0"/>
              <a:t>Steuerungs-/</a:t>
            </a:r>
          </a:p>
          <a:p>
            <a:r>
              <a:rPr lang="de-DE" sz="2000" b="1" dirty="0" smtClean="0"/>
              <a:t>Managementkanal:</a:t>
            </a:r>
            <a:endParaRPr lang="de-DE" sz="2000" b="1" dirty="0"/>
          </a:p>
        </p:txBody>
      </p:sp>
      <p:sp>
        <p:nvSpPr>
          <p:cNvPr id="21" name="Textfeld 20"/>
          <p:cNvSpPr txBox="1"/>
          <p:nvPr/>
        </p:nvSpPr>
        <p:spPr>
          <a:xfrm>
            <a:off x="351473" y="5845911"/>
            <a:ext cx="10025950" cy="400110"/>
          </a:xfrm>
          <a:prstGeom prst="rect">
            <a:avLst/>
          </a:prstGeom>
          <a:noFill/>
        </p:spPr>
        <p:txBody>
          <a:bodyPr wrap="none" rtlCol="0">
            <a:spAutoFit/>
          </a:bodyPr>
          <a:lstStyle/>
          <a:p>
            <a:r>
              <a:rPr lang="de-DE" sz="2000" b="1" dirty="0" err="1" smtClean="0">
                <a:solidFill>
                  <a:srgbClr val="0070C0"/>
                </a:solidFill>
              </a:rPr>
              <a:t>Monitoringkanal</a:t>
            </a:r>
            <a:r>
              <a:rPr lang="de-DE" sz="2000" b="1" dirty="0" smtClean="0">
                <a:solidFill>
                  <a:srgbClr val="0070C0"/>
                </a:solidFill>
              </a:rPr>
              <a:t>: </a:t>
            </a:r>
            <a:r>
              <a:rPr lang="de-DE" sz="2000" dirty="0" smtClean="0">
                <a:solidFill>
                  <a:srgbClr val="0070C0"/>
                </a:solidFill>
              </a:rPr>
              <a:t>Über diesen Kanal teilt der Empfänger mit, wie er die Daten verarbeitet hat.</a:t>
            </a:r>
            <a:r>
              <a:rPr lang="de-DE" sz="2000" b="1" dirty="0" smtClean="0">
                <a:solidFill>
                  <a:srgbClr val="0070C0"/>
                </a:solidFill>
              </a:rPr>
              <a:t> </a:t>
            </a:r>
            <a:endParaRPr lang="de-DE" sz="2000" b="1" dirty="0">
              <a:solidFill>
                <a:srgbClr val="0070C0"/>
              </a:solidFill>
            </a:endParaRPr>
          </a:p>
        </p:txBody>
      </p:sp>
      <p:sp>
        <p:nvSpPr>
          <p:cNvPr id="22" name="Textfeld 21"/>
          <p:cNvSpPr txBox="1"/>
          <p:nvPr/>
        </p:nvSpPr>
        <p:spPr>
          <a:xfrm>
            <a:off x="2795296" y="4881702"/>
            <a:ext cx="7021281" cy="707886"/>
          </a:xfrm>
          <a:prstGeom prst="rect">
            <a:avLst/>
          </a:prstGeom>
          <a:noFill/>
        </p:spPr>
        <p:txBody>
          <a:bodyPr wrap="none" rtlCol="0">
            <a:spAutoFit/>
          </a:bodyPr>
          <a:lstStyle/>
          <a:p>
            <a:r>
              <a:rPr lang="de-DE" sz="2000" dirty="0"/>
              <a:t>Über diesen Kanal </a:t>
            </a:r>
            <a:r>
              <a:rPr lang="de-DE" sz="2000" dirty="0" smtClean="0"/>
              <a:t>teilt der Sender dem Empfänger mit, wie er die</a:t>
            </a:r>
          </a:p>
          <a:p>
            <a:r>
              <a:rPr lang="de-DE" sz="2000" dirty="0" smtClean="0"/>
              <a:t>Daten verarbeiten soll.</a:t>
            </a:r>
            <a:endParaRPr lang="de-DE" sz="2000" dirty="0"/>
          </a:p>
        </p:txBody>
      </p:sp>
    </p:spTree>
    <p:extLst>
      <p:ext uri="{BB962C8B-B14F-4D97-AF65-F5344CB8AC3E}">
        <p14:creationId xmlns:p14="http://schemas.microsoft.com/office/powerpoint/2010/main" val="28143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p:cNvGrpSpPr/>
          <p:nvPr/>
        </p:nvGrpSpPr>
        <p:grpSpPr>
          <a:xfrm>
            <a:off x="419867" y="159371"/>
            <a:ext cx="11373003" cy="1056021"/>
            <a:chOff x="419867" y="159371"/>
            <a:chExt cx="11373003" cy="1056021"/>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8207172" y="276038"/>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p:cNvGrpSpPr/>
          <p:nvPr/>
        </p:nvGrpSpPr>
        <p:grpSpPr>
          <a:xfrm>
            <a:off x="419867" y="3464903"/>
            <a:ext cx="720725" cy="1038131"/>
            <a:chOff x="9703386" y="5501426"/>
            <a:chExt cx="720725" cy="1038131"/>
          </a:xfrm>
        </p:grpSpPr>
        <p:pic>
          <p:nvPicPr>
            <p:cNvPr id="109" name="Grafik 108"/>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0" name="Textfeld 109"/>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1" name="Gruppieren 110"/>
          <p:cNvGrpSpPr/>
          <p:nvPr/>
        </p:nvGrpSpPr>
        <p:grpSpPr>
          <a:xfrm>
            <a:off x="10089571" y="3551853"/>
            <a:ext cx="719933" cy="978002"/>
            <a:chOff x="9697243" y="3435689"/>
            <a:chExt cx="719933" cy="978002"/>
          </a:xfrm>
        </p:grpSpPr>
        <p:pic>
          <p:nvPicPr>
            <p:cNvPr id="112" name="Grafik 11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13" name="Textfeld 11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14" name="Gruppieren 113"/>
          <p:cNvGrpSpPr/>
          <p:nvPr/>
        </p:nvGrpSpPr>
        <p:grpSpPr>
          <a:xfrm>
            <a:off x="2444615" y="3841317"/>
            <a:ext cx="452113" cy="661717"/>
            <a:chOff x="334963" y="4450091"/>
            <a:chExt cx="452113" cy="661717"/>
          </a:xfrm>
        </p:grpSpPr>
        <p:sp>
          <p:nvSpPr>
            <p:cNvPr id="115" name="Textfeld 11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6" name="Zylinder 11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p:cNvGrpSpPr/>
          <p:nvPr/>
        </p:nvGrpSpPr>
        <p:grpSpPr>
          <a:xfrm>
            <a:off x="9379857" y="3851152"/>
            <a:ext cx="452113" cy="661717"/>
            <a:chOff x="334963" y="4450091"/>
            <a:chExt cx="452113" cy="661717"/>
          </a:xfrm>
        </p:grpSpPr>
        <p:sp>
          <p:nvSpPr>
            <p:cNvPr id="118" name="Textfeld 11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9" name="Zylinder 11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0" name="Gruppieren 119"/>
          <p:cNvGrpSpPr/>
          <p:nvPr/>
        </p:nvGrpSpPr>
        <p:grpSpPr>
          <a:xfrm>
            <a:off x="3178759" y="3474036"/>
            <a:ext cx="730987" cy="1055819"/>
            <a:chOff x="9686187" y="4007898"/>
            <a:chExt cx="730987" cy="1055819"/>
          </a:xfrm>
        </p:grpSpPr>
        <p:pic>
          <p:nvPicPr>
            <p:cNvPr id="121" name="Grafik 120"/>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22" name="Textfeld 121"/>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23" name="Gruppieren 122"/>
          <p:cNvGrpSpPr/>
          <p:nvPr/>
        </p:nvGrpSpPr>
        <p:grpSpPr>
          <a:xfrm>
            <a:off x="1476953" y="3536816"/>
            <a:ext cx="719933" cy="978002"/>
            <a:chOff x="9697243" y="3435689"/>
            <a:chExt cx="719933" cy="978002"/>
          </a:xfrm>
        </p:grpSpPr>
        <p:pic>
          <p:nvPicPr>
            <p:cNvPr id="124" name="Grafik 123"/>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25" name="Textfeld 12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26" name="Gruppieren 125"/>
          <p:cNvGrpSpPr/>
          <p:nvPr/>
        </p:nvGrpSpPr>
        <p:grpSpPr>
          <a:xfrm>
            <a:off x="11092727" y="3536816"/>
            <a:ext cx="720725" cy="942169"/>
            <a:chOff x="9703386" y="4153706"/>
            <a:chExt cx="720725" cy="942169"/>
          </a:xfrm>
        </p:grpSpPr>
        <p:sp>
          <p:nvSpPr>
            <p:cNvPr id="127" name="Textfeld 126"/>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28" name="Grafik 127"/>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29" name="Gruppieren 128"/>
          <p:cNvGrpSpPr/>
          <p:nvPr/>
        </p:nvGrpSpPr>
        <p:grpSpPr>
          <a:xfrm>
            <a:off x="7681234" y="3856477"/>
            <a:ext cx="452113" cy="661717"/>
            <a:chOff x="334963" y="4450091"/>
            <a:chExt cx="452113" cy="661717"/>
          </a:xfrm>
        </p:grpSpPr>
        <p:sp>
          <p:nvSpPr>
            <p:cNvPr id="130" name="Textfeld 12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1" name="Zylinder 13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2" name="Gruppieren 131"/>
          <p:cNvGrpSpPr/>
          <p:nvPr/>
        </p:nvGrpSpPr>
        <p:grpSpPr>
          <a:xfrm>
            <a:off x="4128756" y="3869353"/>
            <a:ext cx="452113" cy="661717"/>
            <a:chOff x="334963" y="4450091"/>
            <a:chExt cx="452113" cy="661717"/>
          </a:xfrm>
        </p:grpSpPr>
        <p:sp>
          <p:nvSpPr>
            <p:cNvPr id="133" name="Textfeld 13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4" name="Zylinder 13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5" name="Gruppieren 134"/>
          <p:cNvGrpSpPr/>
          <p:nvPr/>
        </p:nvGrpSpPr>
        <p:grpSpPr>
          <a:xfrm>
            <a:off x="4810142" y="3543395"/>
            <a:ext cx="719933" cy="978002"/>
            <a:chOff x="9697243" y="3435689"/>
            <a:chExt cx="719933" cy="978002"/>
          </a:xfrm>
        </p:grpSpPr>
        <p:pic>
          <p:nvPicPr>
            <p:cNvPr id="136" name="Grafik 13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7" name="Textfeld 13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8" name="Gruppieren 137"/>
          <p:cNvGrpSpPr/>
          <p:nvPr/>
        </p:nvGrpSpPr>
        <p:grpSpPr>
          <a:xfrm>
            <a:off x="5764612" y="3589273"/>
            <a:ext cx="709750" cy="940582"/>
            <a:chOff x="9714361" y="3439975"/>
            <a:chExt cx="709750" cy="940582"/>
          </a:xfrm>
        </p:grpSpPr>
        <p:sp>
          <p:nvSpPr>
            <p:cNvPr id="139" name="Textfeld 138"/>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40" name="Grafik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41" name="Gruppieren 140"/>
          <p:cNvGrpSpPr/>
          <p:nvPr/>
        </p:nvGrpSpPr>
        <p:grpSpPr>
          <a:xfrm>
            <a:off x="6738206" y="3543395"/>
            <a:ext cx="719933" cy="978002"/>
            <a:chOff x="9697243" y="3435689"/>
            <a:chExt cx="719933" cy="978002"/>
          </a:xfrm>
        </p:grpSpPr>
        <p:pic>
          <p:nvPicPr>
            <p:cNvPr id="142" name="Grafik 14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43" name="Textfeld 14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44" name="Gruppieren 143"/>
          <p:cNvGrpSpPr/>
          <p:nvPr/>
        </p:nvGrpSpPr>
        <p:grpSpPr>
          <a:xfrm>
            <a:off x="8404238" y="3474036"/>
            <a:ext cx="730987" cy="1055819"/>
            <a:chOff x="9686187" y="4007898"/>
            <a:chExt cx="730987" cy="1055819"/>
          </a:xfrm>
        </p:grpSpPr>
        <p:pic>
          <p:nvPicPr>
            <p:cNvPr id="145" name="Grafik 14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46" name="Textfeld 14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48" name="Pfeil nach rechts 147"/>
          <p:cNvSpPr/>
          <p:nvPr/>
        </p:nvSpPr>
        <p:spPr>
          <a:xfrm>
            <a:off x="1247681" y="384827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Pfeil nach rechts 148"/>
          <p:cNvSpPr/>
          <p:nvPr/>
        </p:nvSpPr>
        <p:spPr>
          <a:xfrm>
            <a:off x="2227434" y="385193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Pfeil nach rechts 149"/>
          <p:cNvSpPr/>
          <p:nvPr/>
        </p:nvSpPr>
        <p:spPr>
          <a:xfrm>
            <a:off x="2970143" y="385647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Pfeil nach rechts 150"/>
          <p:cNvSpPr/>
          <p:nvPr/>
        </p:nvSpPr>
        <p:spPr>
          <a:xfrm>
            <a:off x="3928910" y="387393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rechts 151"/>
          <p:cNvSpPr/>
          <p:nvPr/>
        </p:nvSpPr>
        <p:spPr>
          <a:xfrm>
            <a:off x="4633164"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Pfeil nach rechts 152"/>
          <p:cNvSpPr/>
          <p:nvPr/>
        </p:nvSpPr>
        <p:spPr>
          <a:xfrm>
            <a:off x="5616702" y="387381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Pfeil nach rechts 153"/>
          <p:cNvSpPr/>
          <p:nvPr/>
        </p:nvSpPr>
        <p:spPr>
          <a:xfrm>
            <a:off x="6494279"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Pfeil nach rechts 154"/>
          <p:cNvSpPr/>
          <p:nvPr/>
        </p:nvSpPr>
        <p:spPr>
          <a:xfrm>
            <a:off x="7473029" y="39123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Pfeil nach rechts 155"/>
          <p:cNvSpPr/>
          <p:nvPr/>
        </p:nvSpPr>
        <p:spPr>
          <a:xfrm>
            <a:off x="819454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Pfeil nach rechts 156"/>
          <p:cNvSpPr/>
          <p:nvPr/>
        </p:nvSpPr>
        <p:spPr>
          <a:xfrm>
            <a:off x="987942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165822"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0" name="Gruppieren 159"/>
          <p:cNvGrpSpPr/>
          <p:nvPr/>
        </p:nvGrpSpPr>
        <p:grpSpPr>
          <a:xfrm>
            <a:off x="10109488" y="4875786"/>
            <a:ext cx="719933" cy="978002"/>
            <a:chOff x="9697243" y="3435689"/>
            <a:chExt cx="719933" cy="978002"/>
          </a:xfrm>
        </p:grpSpPr>
        <p:pic>
          <p:nvPicPr>
            <p:cNvPr id="161" name="Grafik 16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62" name="Textfeld 16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3" name="Gruppieren 162"/>
          <p:cNvGrpSpPr/>
          <p:nvPr/>
        </p:nvGrpSpPr>
        <p:grpSpPr>
          <a:xfrm>
            <a:off x="9399774" y="5175085"/>
            <a:ext cx="452113" cy="661717"/>
            <a:chOff x="334963" y="4450091"/>
            <a:chExt cx="452113" cy="661717"/>
          </a:xfrm>
        </p:grpSpPr>
        <p:sp>
          <p:nvSpPr>
            <p:cNvPr id="164" name="Textfeld 16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5" name="Zylinder 16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6" name="Gruppieren 165"/>
          <p:cNvGrpSpPr/>
          <p:nvPr/>
        </p:nvGrpSpPr>
        <p:grpSpPr>
          <a:xfrm>
            <a:off x="7701151" y="5180410"/>
            <a:ext cx="452113" cy="661717"/>
            <a:chOff x="334963" y="4450091"/>
            <a:chExt cx="452113" cy="661717"/>
          </a:xfrm>
        </p:grpSpPr>
        <p:sp>
          <p:nvSpPr>
            <p:cNvPr id="167" name="Textfeld 16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8" name="Zylinder 16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9" name="Gruppieren 168"/>
          <p:cNvGrpSpPr/>
          <p:nvPr/>
        </p:nvGrpSpPr>
        <p:grpSpPr>
          <a:xfrm>
            <a:off x="5784529" y="4913206"/>
            <a:ext cx="709750" cy="940582"/>
            <a:chOff x="9714361" y="3439975"/>
            <a:chExt cx="709750" cy="940582"/>
          </a:xfrm>
        </p:grpSpPr>
        <p:sp>
          <p:nvSpPr>
            <p:cNvPr id="170" name="Textfeld 169"/>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71" name="Grafik 1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72" name="Gruppieren 171"/>
          <p:cNvGrpSpPr/>
          <p:nvPr/>
        </p:nvGrpSpPr>
        <p:grpSpPr>
          <a:xfrm>
            <a:off x="6758123" y="4867328"/>
            <a:ext cx="719933" cy="978002"/>
            <a:chOff x="9697243" y="3435689"/>
            <a:chExt cx="719933" cy="978002"/>
          </a:xfrm>
        </p:grpSpPr>
        <p:pic>
          <p:nvPicPr>
            <p:cNvPr id="173" name="Grafik 17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4" name="Textfeld 17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5" name="Gruppieren 174"/>
          <p:cNvGrpSpPr/>
          <p:nvPr/>
        </p:nvGrpSpPr>
        <p:grpSpPr>
          <a:xfrm>
            <a:off x="8424155" y="4797969"/>
            <a:ext cx="730987" cy="1055819"/>
            <a:chOff x="9686187" y="4007898"/>
            <a:chExt cx="730987" cy="1055819"/>
          </a:xfrm>
        </p:grpSpPr>
        <p:pic>
          <p:nvPicPr>
            <p:cNvPr id="176" name="Grafik 175"/>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7" name="Textfeld 17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9" name="Pfeil nach rechts 178"/>
          <p:cNvSpPr/>
          <p:nvPr/>
        </p:nvSpPr>
        <p:spPr>
          <a:xfrm>
            <a:off x="6514196" y="520289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492946" y="52362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821446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989934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Pfeil nach rechts 183"/>
          <p:cNvSpPr/>
          <p:nvPr/>
        </p:nvSpPr>
        <p:spPr>
          <a:xfrm>
            <a:off x="9185739"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Nach oben gebogener Pfeil 184"/>
          <p:cNvSpPr/>
          <p:nvPr/>
        </p:nvSpPr>
        <p:spPr>
          <a:xfrm flipH="1" flipV="1">
            <a:off x="6057175" y="4556941"/>
            <a:ext cx="4378213" cy="272716"/>
          </a:xfrm>
          <a:prstGeom prst="bentUp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Nach oben gebogener Pfeil 185"/>
          <p:cNvSpPr/>
          <p:nvPr/>
        </p:nvSpPr>
        <p:spPr>
          <a:xfrm>
            <a:off x="10944667" y="4556941"/>
            <a:ext cx="577455" cy="753322"/>
          </a:xfrm>
          <a:prstGeom prst="bentUpArrow">
            <a:avLst>
              <a:gd name="adj1" fmla="val 12833"/>
              <a:gd name="adj2" fmla="val 16617"/>
              <a:gd name="adj3" fmla="val 2979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30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1240</Words>
  <Application>Microsoft Office PowerPoint</Application>
  <PresentationFormat>Breitbild</PresentationFormat>
  <Paragraphs>470</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Schneider</dc:creator>
  <cp:lastModifiedBy>Stefan Schneider</cp:lastModifiedBy>
  <cp:revision>97</cp:revision>
  <cp:lastPrinted>2021-01-19T07:36:13Z</cp:lastPrinted>
  <dcterms:created xsi:type="dcterms:W3CDTF">2020-06-29T06:53:01Z</dcterms:created>
  <dcterms:modified xsi:type="dcterms:W3CDTF">2021-03-27T18:22:39Z</dcterms:modified>
</cp:coreProperties>
</file>