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4" r:id="rId10"/>
    <p:sldId id="265" r:id="rId11"/>
    <p:sldId id="275" r:id="rId12"/>
    <p:sldId id="271" r:id="rId13"/>
    <p:sldId id="272" r:id="rId14"/>
    <p:sldId id="273" r:id="rId15"/>
    <p:sldId id="276" r:id="rId16"/>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3" pos="2162" userDrawn="1">
          <p15:clr>
            <a:srgbClr val="A4A3A4"/>
          </p15:clr>
        </p15:guide>
        <p15:guide id="4" orient="horz" pos="799" userDrawn="1">
          <p15:clr>
            <a:srgbClr val="A4A3A4"/>
          </p15:clr>
        </p15:guide>
        <p15:guide id="5" orient="horz" pos="2228" userDrawn="1">
          <p15:clr>
            <a:srgbClr val="A4A3A4"/>
          </p15:clr>
        </p15:guide>
        <p15:guide id="6" orient="horz" pos="1548" userDrawn="1">
          <p15:clr>
            <a:srgbClr val="A4A3A4"/>
          </p15:clr>
        </p15:guide>
        <p15:guide id="7" orient="horz" pos="3521" userDrawn="1">
          <p15:clr>
            <a:srgbClr val="A4A3A4"/>
          </p15:clr>
        </p15:guide>
        <p15:guide id="8" orient="horz" pos="3317" userDrawn="1">
          <p15:clr>
            <a:srgbClr val="A4A3A4"/>
          </p15:clr>
        </p15:guide>
        <p15:guide id="9" pos="7469" userDrawn="1">
          <p15:clr>
            <a:srgbClr val="A4A3A4"/>
          </p15:clr>
        </p15:guide>
        <p15:guide id="10" orient="horz" pos="1706" userDrawn="1">
          <p15:clr>
            <a:srgbClr val="A4A3A4"/>
          </p15:clr>
        </p15:guide>
        <p15:guide id="11" pos="4112" userDrawn="1">
          <p15:clr>
            <a:srgbClr val="A4A3A4"/>
          </p15:clr>
        </p15:guide>
        <p15:guide id="12" pos="3840" userDrawn="1">
          <p15:clr>
            <a:srgbClr val="A4A3A4"/>
          </p15:clr>
        </p15:guide>
        <p15:guide id="13" pos="756" userDrawn="1">
          <p15:clr>
            <a:srgbClr val="A4A3A4"/>
          </p15:clr>
        </p15:guide>
        <p15:guide id="14" orient="horz" pos="3974" userDrawn="1">
          <p15:clr>
            <a:srgbClr val="A4A3A4"/>
          </p15:clr>
        </p15:guide>
        <p15:guide id="15" pos="211" userDrawn="1">
          <p15:clr>
            <a:srgbClr val="A4A3A4"/>
          </p15:clr>
        </p15:guide>
        <p15:guide id="16" pos="5518" userDrawn="1">
          <p15:clr>
            <a:srgbClr val="A4A3A4"/>
          </p15:clr>
        </p15:guide>
        <p15:guide id="17"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howGuides="1">
      <p:cViewPr varScale="1">
        <p:scale>
          <a:sx n="119" d="100"/>
          <a:sy n="119" d="100"/>
        </p:scale>
        <p:origin x="96" y="402"/>
      </p:cViewPr>
      <p:guideLst>
        <p:guide orient="horz" pos="2659"/>
        <p:guide pos="2162"/>
        <p:guide orient="horz" pos="799"/>
        <p:guide orient="horz" pos="2228"/>
        <p:guide orient="horz" pos="1548"/>
        <p:guide orient="horz" pos="3521"/>
        <p:guide orient="horz" pos="3317"/>
        <p:guide pos="7469"/>
        <p:guide orient="horz" pos="1706"/>
        <p:guide pos="4112"/>
        <p:guide pos="3840"/>
        <p:guide pos="756"/>
        <p:guide orient="horz" pos="3974"/>
        <p:guide pos="211"/>
        <p:guide pos="5518"/>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27.03.2021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27.03.2021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27.03.2021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27.03.2021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27.03.2021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27.03.2021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feld 73"/>
          <p:cNvSpPr txBox="1"/>
          <p:nvPr/>
        </p:nvSpPr>
        <p:spPr>
          <a:xfrm>
            <a:off x="1146406" y="2075638"/>
            <a:ext cx="1503489" cy="369332"/>
          </a:xfrm>
          <a:prstGeom prst="rect">
            <a:avLst/>
          </a:prstGeom>
          <a:noFill/>
        </p:spPr>
        <p:txBody>
          <a:bodyPr wrap="none" rtlCol="0">
            <a:spAutoFit/>
          </a:bodyPr>
          <a:lstStyle/>
          <a:p>
            <a:r>
              <a:rPr lang="de-DE" dirty="0" smtClean="0"/>
              <a:t>= 1 Programm</a:t>
            </a:r>
            <a:endParaRPr lang="de-DE" dirty="0"/>
          </a:p>
        </p:txBody>
      </p:sp>
      <p:sp>
        <p:nvSpPr>
          <p:cNvPr id="76" name="Textfeld 75"/>
          <p:cNvSpPr txBox="1"/>
          <p:nvPr/>
        </p:nvSpPr>
        <p:spPr>
          <a:xfrm>
            <a:off x="5233987" y="2098967"/>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60036" y="2075638"/>
            <a:ext cx="1503489" cy="369332"/>
          </a:xfrm>
          <a:prstGeom prst="rect">
            <a:avLst/>
          </a:prstGeom>
          <a:noFill/>
        </p:spPr>
        <p:txBody>
          <a:bodyPr wrap="none" rtlCol="0">
            <a:spAutoFit/>
          </a:bodyPr>
          <a:lstStyle/>
          <a:p>
            <a:r>
              <a:rPr lang="de-DE" dirty="0" smtClean="0"/>
              <a:t>= 1 Programm</a:t>
            </a:r>
            <a:endParaRPr lang="de-DE" dirty="0"/>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1: 1 Sender - 1 Topic - 1 Empfänger</a:t>
            </a:r>
            <a:endParaRPr lang="de-DE" b="1" dirty="0"/>
          </a:p>
        </p:txBody>
      </p:sp>
      <p:sp>
        <p:nvSpPr>
          <p:cNvPr id="88" name="Textfeld 87"/>
          <p:cNvSpPr txBox="1"/>
          <p:nvPr/>
        </p:nvSpPr>
        <p:spPr>
          <a:xfrm>
            <a:off x="338277" y="2960688"/>
            <a:ext cx="11518761" cy="1600438"/>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grpSp>
        <p:nvGrpSpPr>
          <p:cNvPr id="4" name="Gruppieren 3"/>
          <p:cNvGrpSpPr/>
          <p:nvPr/>
        </p:nvGrpSpPr>
        <p:grpSpPr>
          <a:xfrm>
            <a:off x="334963" y="517943"/>
            <a:ext cx="11514620" cy="1471195"/>
            <a:chOff x="334963" y="517943"/>
            <a:chExt cx="11514620" cy="1471195"/>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Textfeld 1"/>
          <p:cNvSpPr txBox="1"/>
          <p:nvPr/>
        </p:nvSpPr>
        <p:spPr>
          <a:xfrm>
            <a:off x="334963" y="4739378"/>
            <a:ext cx="4334648" cy="2031325"/>
          </a:xfrm>
          <a:prstGeom prst="rect">
            <a:avLst/>
          </a:prstGeom>
          <a:noFill/>
        </p:spPr>
        <p:txBody>
          <a:bodyPr wrap="none" rtlCol="0">
            <a:spAutoFit/>
          </a:bodyPr>
          <a:lstStyle/>
          <a:p>
            <a:r>
              <a:rPr lang="de-DE" sz="1400" dirty="0" smtClean="0"/>
              <a:t>Für jeden Beteiligten wird ein eigenes Objekt geschaffen:</a:t>
            </a:r>
          </a:p>
          <a:p>
            <a:pPr marL="285750" indent="-285750">
              <a:buFont typeface="Arial" panose="020B0604020202020204" pitchFamily="34" charset="0"/>
              <a:buChar char="•"/>
            </a:pPr>
            <a:r>
              <a:rPr lang="de-DE" sz="1400" dirty="0" smtClean="0"/>
              <a:t>Sender</a:t>
            </a:r>
          </a:p>
          <a:p>
            <a:pPr marL="285750" indent="-285750">
              <a:buFont typeface="Arial" panose="020B0604020202020204" pitchFamily="34" charset="0"/>
              <a:buChar char="•"/>
            </a:pPr>
            <a:r>
              <a:rPr lang="de-DE" sz="1400" dirty="0" smtClean="0"/>
              <a:t>Publisher</a:t>
            </a:r>
          </a:p>
          <a:p>
            <a:pPr marL="285750" indent="-285750">
              <a:buFont typeface="Arial" panose="020B0604020202020204" pitchFamily="34" charset="0"/>
              <a:buChar char="•"/>
            </a:pPr>
            <a:r>
              <a:rPr lang="de-DE" sz="1400" dirty="0" smtClean="0"/>
              <a:t>Kanal</a:t>
            </a:r>
          </a:p>
          <a:p>
            <a:pPr marL="285750" indent="-285750">
              <a:buFont typeface="Arial" panose="020B0604020202020204" pitchFamily="34" charset="0"/>
              <a:buChar char="•"/>
            </a:pPr>
            <a:r>
              <a:rPr lang="de-DE" sz="1400" dirty="0" smtClean="0"/>
              <a:t>Post-Sender</a:t>
            </a:r>
          </a:p>
          <a:p>
            <a:pPr marL="285750" indent="-285750">
              <a:buFont typeface="Arial" panose="020B0604020202020204" pitchFamily="34" charset="0"/>
              <a:buChar char="•"/>
            </a:pPr>
            <a:r>
              <a:rPr lang="de-DE" sz="1400" dirty="0" smtClean="0"/>
              <a:t>Post-Empfänger</a:t>
            </a:r>
          </a:p>
          <a:p>
            <a:pPr marL="285750" indent="-285750">
              <a:buFont typeface="Arial" panose="020B0604020202020204" pitchFamily="34" charset="0"/>
              <a:buChar char="•"/>
            </a:pPr>
            <a:r>
              <a:rPr lang="de-DE" sz="1400" dirty="0" smtClean="0"/>
              <a:t>Broker</a:t>
            </a:r>
          </a:p>
          <a:p>
            <a:pPr marL="285750" indent="-285750">
              <a:buFont typeface="Arial" panose="020B0604020202020204" pitchFamily="34" charset="0"/>
              <a:buChar char="•"/>
            </a:pPr>
            <a:r>
              <a:rPr lang="de-DE" sz="1400" dirty="0" smtClean="0"/>
              <a:t>Subscriber</a:t>
            </a:r>
          </a:p>
          <a:p>
            <a:pPr marL="285750" indent="-285750">
              <a:buFont typeface="Arial" panose="020B0604020202020204" pitchFamily="34" charset="0"/>
              <a:buChar char="•"/>
            </a:pPr>
            <a:r>
              <a:rPr lang="de-DE" sz="1400" dirty="0" smtClean="0"/>
              <a:t>Empfänger</a:t>
            </a:r>
            <a:endParaRPr lang="de-DE" sz="1400" dirty="0"/>
          </a:p>
        </p:txBody>
      </p:sp>
    </p:spTree>
    <p:extLst>
      <p:ext uri="{BB962C8B-B14F-4D97-AF65-F5344CB8AC3E}">
        <p14:creationId xmlns:p14="http://schemas.microsoft.com/office/powerpoint/2010/main" val="1384582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feld 86"/>
          <p:cNvSpPr txBox="1"/>
          <p:nvPr/>
        </p:nvSpPr>
        <p:spPr>
          <a:xfrm>
            <a:off x="351989" y="78381"/>
            <a:ext cx="4321889" cy="369332"/>
          </a:xfrm>
          <a:prstGeom prst="rect">
            <a:avLst/>
          </a:prstGeom>
          <a:noFill/>
        </p:spPr>
        <p:txBody>
          <a:bodyPr wrap="none" rtlCol="0">
            <a:spAutoFit/>
          </a:bodyPr>
          <a:lstStyle/>
          <a:p>
            <a:r>
              <a:rPr lang="de-DE" b="1" dirty="0" smtClean="0"/>
              <a:t>Modell 2: 2 Sender - 2 </a:t>
            </a:r>
            <a:r>
              <a:rPr lang="de-DE" b="1" dirty="0" smtClean="0"/>
              <a:t>Topics </a:t>
            </a:r>
            <a:r>
              <a:rPr lang="de-DE" b="1" dirty="0" smtClean="0"/>
              <a:t>- 2 Empfänger</a:t>
            </a:r>
            <a:endParaRPr lang="de-DE" b="1" dirty="0"/>
          </a:p>
        </p:txBody>
      </p:sp>
      <p:sp>
        <p:nvSpPr>
          <p:cNvPr id="88" name="Textfeld 87"/>
          <p:cNvSpPr txBox="1"/>
          <p:nvPr/>
        </p:nvSpPr>
        <p:spPr>
          <a:xfrm>
            <a:off x="351989" y="4465519"/>
            <a:ext cx="11518761" cy="2031325"/>
          </a:xfrm>
          <a:prstGeom prst="rect">
            <a:avLst/>
          </a:prstGeom>
          <a:noFill/>
        </p:spPr>
        <p:txBody>
          <a:bodyPr wrap="square" rtlCol="0">
            <a:spAutoFit/>
          </a:bodyPr>
          <a:lstStyle/>
          <a:p>
            <a:r>
              <a:rPr lang="de-DE" sz="1400" dirty="0" smtClean="0"/>
              <a:t>Konstrukt: Beide Sender arbeiten unabhängig vom jeweiligen Empfänger, da sie nicht mehr darauf warten müssen, ob es einen Empfänger gibt und wie dieser arbeitet. Deshalb werden eine Queue und ein Post-Sender eingesetzt. </a:t>
            </a:r>
          </a:p>
          <a:p>
            <a:endParaRPr lang="de-DE" sz="1400" dirty="0" smtClean="0"/>
          </a:p>
          <a:p>
            <a:r>
              <a:rPr lang="de-DE" sz="1400" dirty="0" smtClean="0"/>
              <a:t>Auch die Empfänger arbeiteten unabhängig vom jeweiligen Sender. Dazu werden Queues und Post-Empfänger eingesetzt.</a:t>
            </a:r>
          </a:p>
          <a:p>
            <a:endParaRPr lang="de-DE" sz="1400" dirty="0" smtClean="0"/>
          </a:p>
          <a:p>
            <a:r>
              <a:rPr lang="de-DE" sz="1400" dirty="0" smtClean="0"/>
              <a:t>Broker werden dazwischen geschaltet, damit der Sender den Empfänger nicht mehr kennen muss und auch nicht wissen muss, wie viele Empfänger es gibt. Auch wenn es gar keinen Empfänger gibt, kann er weiter arbeiten.</a:t>
            </a:r>
          </a:p>
          <a:p>
            <a:endParaRPr lang="de-DE" sz="1400" dirty="0"/>
          </a:p>
          <a:p>
            <a:r>
              <a:rPr lang="de-DE" sz="1400" dirty="0" smtClean="0"/>
              <a:t>Da zwei Topics von unterschiedlichen Sendern und Empfänger gesetzt werden, können beide Systeme vollkommen unabhängig voneinander agieren.</a:t>
            </a:r>
            <a:endParaRPr lang="de-DE" sz="1400" dirty="0"/>
          </a:p>
        </p:txBody>
      </p:sp>
      <p:grpSp>
        <p:nvGrpSpPr>
          <p:cNvPr id="2" name="Gruppieren 1"/>
          <p:cNvGrpSpPr/>
          <p:nvPr/>
        </p:nvGrpSpPr>
        <p:grpSpPr>
          <a:xfrm>
            <a:off x="334963" y="517943"/>
            <a:ext cx="11531646" cy="3480900"/>
            <a:chOff x="334963" y="517943"/>
            <a:chExt cx="11531646" cy="348090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Pfeil nach rechts 63"/>
            <p:cNvSpPr/>
            <p:nvPr/>
          </p:nvSpPr>
          <p:spPr>
            <a:xfrm>
              <a:off x="1057791" y="28955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351989" y="2527648"/>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flipH="1">
              <a:off x="4022591" y="2537774"/>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391005" y="2527648"/>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Pfeil nach rechts 70"/>
            <p:cNvSpPr/>
            <p:nvPr/>
          </p:nvSpPr>
          <p:spPr>
            <a:xfrm>
              <a:off x="2718561"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008346"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9" name="Gruppieren 78"/>
            <p:cNvGrpSpPr/>
            <p:nvPr/>
          </p:nvGrpSpPr>
          <p:grpSpPr>
            <a:xfrm>
              <a:off x="1245113" y="2601913"/>
              <a:ext cx="719933" cy="978002"/>
              <a:chOff x="9697243" y="3435689"/>
              <a:chExt cx="719933" cy="978002"/>
            </a:xfrm>
          </p:grpSpPr>
          <p:pic>
            <p:nvPicPr>
              <p:cNvPr id="80" name="Grafik 7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2" name="Gruppieren 81"/>
            <p:cNvGrpSpPr/>
            <p:nvPr/>
          </p:nvGrpSpPr>
          <p:grpSpPr>
            <a:xfrm>
              <a:off x="358040" y="2592907"/>
              <a:ext cx="720725" cy="1038131"/>
              <a:chOff x="9703386" y="5501426"/>
              <a:chExt cx="720725" cy="1038131"/>
            </a:xfrm>
          </p:grpSpPr>
          <p:pic>
            <p:nvPicPr>
              <p:cNvPr id="83" name="Grafik 82"/>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84" name="Textfeld 8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85" name="Gruppieren 84"/>
            <p:cNvGrpSpPr/>
            <p:nvPr/>
          </p:nvGrpSpPr>
          <p:grpSpPr>
            <a:xfrm>
              <a:off x="2924903" y="2757789"/>
              <a:ext cx="713789" cy="880715"/>
              <a:chOff x="9696450" y="1420634"/>
              <a:chExt cx="713789" cy="880715"/>
            </a:xfrm>
          </p:grpSpPr>
          <p:sp>
            <p:nvSpPr>
              <p:cNvPr id="86" name="Textfeld 8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89" name="Rechteck 88"/>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0" name="Gruppieren 89"/>
            <p:cNvGrpSpPr/>
            <p:nvPr/>
          </p:nvGrpSpPr>
          <p:grpSpPr>
            <a:xfrm>
              <a:off x="2214807" y="2871184"/>
              <a:ext cx="452113" cy="661717"/>
              <a:chOff x="334963" y="4450091"/>
              <a:chExt cx="452113" cy="661717"/>
            </a:xfrm>
          </p:grpSpPr>
          <p:sp>
            <p:nvSpPr>
              <p:cNvPr id="93" name="Textfeld 9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94" name="Zylinder 9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p:cNvGrpSpPr/>
            <p:nvPr/>
          </p:nvGrpSpPr>
          <p:grpSpPr>
            <a:xfrm>
              <a:off x="4066223" y="2757789"/>
              <a:ext cx="720725" cy="880715"/>
              <a:chOff x="9696450" y="3636880"/>
              <a:chExt cx="720725" cy="880715"/>
            </a:xfrm>
          </p:grpSpPr>
          <p:sp>
            <p:nvSpPr>
              <p:cNvPr id="97" name="Textfeld 9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98" name="Rechteck 9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9" name="Gruppieren 98"/>
            <p:cNvGrpSpPr/>
            <p:nvPr/>
          </p:nvGrpSpPr>
          <p:grpSpPr>
            <a:xfrm>
              <a:off x="6632220" y="2863686"/>
              <a:ext cx="452113" cy="661717"/>
              <a:chOff x="334963" y="4450091"/>
              <a:chExt cx="452113" cy="661717"/>
            </a:xfrm>
          </p:grpSpPr>
          <p:sp>
            <p:nvSpPr>
              <p:cNvPr id="100" name="Textfeld 9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1" name="Zylinder 10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2" name="Gruppieren 101"/>
            <p:cNvGrpSpPr/>
            <p:nvPr/>
          </p:nvGrpSpPr>
          <p:grpSpPr>
            <a:xfrm>
              <a:off x="5016524" y="2870369"/>
              <a:ext cx="452113" cy="661717"/>
              <a:chOff x="334963" y="4450091"/>
              <a:chExt cx="452113" cy="661717"/>
            </a:xfrm>
          </p:grpSpPr>
          <p:sp>
            <p:nvSpPr>
              <p:cNvPr id="103" name="Textfeld 10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4" name="Zylinder 10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5" name="Gruppieren 104"/>
            <p:cNvGrpSpPr/>
            <p:nvPr/>
          </p:nvGrpSpPr>
          <p:grpSpPr>
            <a:xfrm>
              <a:off x="7317669" y="2782546"/>
              <a:ext cx="713789" cy="880715"/>
              <a:chOff x="9696450" y="1420634"/>
              <a:chExt cx="713789" cy="880715"/>
            </a:xfrm>
          </p:grpSpPr>
          <p:sp>
            <p:nvSpPr>
              <p:cNvPr id="106" name="Textfeld 10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07" name="Rechteck 10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3" name="Gruppieren 112"/>
            <p:cNvGrpSpPr/>
            <p:nvPr/>
          </p:nvGrpSpPr>
          <p:grpSpPr>
            <a:xfrm>
              <a:off x="8454650" y="2782546"/>
              <a:ext cx="720725" cy="880715"/>
              <a:chOff x="9696450" y="3636880"/>
              <a:chExt cx="720725" cy="880715"/>
            </a:xfrm>
          </p:grpSpPr>
          <p:sp>
            <p:nvSpPr>
              <p:cNvPr id="114" name="Textfeld 11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15" name="Rechteck 11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9452602" y="2871184"/>
              <a:ext cx="452113" cy="661717"/>
              <a:chOff x="334963" y="4450091"/>
              <a:chExt cx="452113" cy="661717"/>
            </a:xfrm>
          </p:grpSpPr>
          <p:sp>
            <p:nvSpPr>
              <p:cNvPr id="120" name="Textfeld 11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1" name="Zylinder 12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p:cNvGrpSpPr/>
            <p:nvPr/>
          </p:nvGrpSpPr>
          <p:grpSpPr>
            <a:xfrm>
              <a:off x="10167532" y="2604084"/>
              <a:ext cx="719933" cy="978002"/>
              <a:chOff x="9697243" y="3435689"/>
              <a:chExt cx="719933" cy="978002"/>
            </a:xfrm>
          </p:grpSpPr>
          <p:pic>
            <p:nvPicPr>
              <p:cNvPr id="135" name="Grafik 13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6" name="Textfeld 13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7" name="Gruppieren 136"/>
            <p:cNvGrpSpPr/>
            <p:nvPr/>
          </p:nvGrpSpPr>
          <p:grpSpPr>
            <a:xfrm>
              <a:off x="11117738" y="2637746"/>
              <a:ext cx="720725" cy="942169"/>
              <a:chOff x="9703386" y="4153706"/>
              <a:chExt cx="720725" cy="942169"/>
            </a:xfrm>
          </p:grpSpPr>
          <p:sp>
            <p:nvSpPr>
              <p:cNvPr id="138" name="Textfeld 137"/>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39" name="Grafik 138"/>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69" name="Gruppieren 168"/>
            <p:cNvGrpSpPr/>
            <p:nvPr/>
          </p:nvGrpSpPr>
          <p:grpSpPr>
            <a:xfrm>
              <a:off x="5700502" y="2601913"/>
              <a:ext cx="730987" cy="1055819"/>
              <a:chOff x="9686187" y="4007898"/>
              <a:chExt cx="730987" cy="1055819"/>
            </a:xfrm>
          </p:grpSpPr>
          <p:pic>
            <p:nvPicPr>
              <p:cNvPr id="170" name="Grafik 16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1" name="Textfeld 17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2" name="Pfeil nach rechts 171"/>
            <p:cNvSpPr/>
            <p:nvPr/>
          </p:nvSpPr>
          <p:spPr>
            <a:xfrm>
              <a:off x="10920800" y="28952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Pfeil nach rechts 172"/>
            <p:cNvSpPr/>
            <p:nvPr/>
          </p:nvSpPr>
          <p:spPr>
            <a:xfrm>
              <a:off x="9231425" y="288356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p:cNvSpPr/>
            <p:nvPr/>
          </p:nvSpPr>
          <p:spPr>
            <a:xfrm>
              <a:off x="9960766" y="2901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5" name="Pfeil nach rechts 174"/>
            <p:cNvSpPr/>
            <p:nvPr/>
          </p:nvSpPr>
          <p:spPr>
            <a:xfrm>
              <a:off x="3763208"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6" name="Pfeil nach rechts 175"/>
            <p:cNvSpPr/>
            <p:nvPr/>
          </p:nvSpPr>
          <p:spPr>
            <a:xfrm flipH="1">
              <a:off x="3772309" y="301161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Pfeil nach rechts 176"/>
            <p:cNvSpPr/>
            <p:nvPr/>
          </p:nvSpPr>
          <p:spPr>
            <a:xfrm>
              <a:off x="8172919"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Pfeil nach rechts 177"/>
            <p:cNvSpPr/>
            <p:nvPr/>
          </p:nvSpPr>
          <p:spPr>
            <a:xfrm flipH="1">
              <a:off x="8160869" y="305585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Pfeil nach rechts 178"/>
            <p:cNvSpPr/>
            <p:nvPr/>
          </p:nvSpPr>
          <p:spPr>
            <a:xfrm>
              <a:off x="6446294"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117668"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4828076"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5520707"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703465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feld 135"/>
          <p:cNvSpPr txBox="1"/>
          <p:nvPr/>
        </p:nvSpPr>
        <p:spPr>
          <a:xfrm>
            <a:off x="334963" y="4165712"/>
            <a:ext cx="11514620" cy="2246769"/>
          </a:xfrm>
          <a:prstGeom prst="rect">
            <a:avLst/>
          </a:prstGeom>
          <a:noFill/>
        </p:spPr>
        <p:txBody>
          <a:bodyPr wrap="square" rtlCol="0">
            <a:spAutoFit/>
          </a:bodyPr>
          <a:lstStyle/>
          <a:p>
            <a:r>
              <a:rPr lang="de-DE" sz="1400" dirty="0" smtClean="0"/>
              <a:t>Konstrukt: Der Sender arbeitet unabhängig vom Empfänger, da er nicht mehr darauf warten muss, ob es einen Empfänger gibt und wie dieser arbeitet. Deshalb werden eine Queue und ein Post-Sender eingesetzt. </a:t>
            </a:r>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p>
          <a:p>
            <a:endParaRPr lang="de-DE" sz="1400" dirty="0" smtClean="0"/>
          </a:p>
          <a:p>
            <a:r>
              <a:rPr lang="de-DE" sz="1400" dirty="0" smtClean="0"/>
              <a:t>Besonderheit: Für jeden weiteren Empfänger setzt der Broker einen eigenen Kanal auf, um die anderen Empfänger nicht zu behindern, wenn ein Empfänger ausfällt etc.</a:t>
            </a:r>
            <a:endParaRPr lang="de-DE" sz="1400" dirty="0"/>
          </a:p>
        </p:txBody>
      </p:sp>
      <p:grpSp>
        <p:nvGrpSpPr>
          <p:cNvPr id="6" name="Gruppieren 5"/>
          <p:cNvGrpSpPr/>
          <p:nvPr/>
        </p:nvGrpSpPr>
        <p:grpSpPr>
          <a:xfrm>
            <a:off x="334963" y="517943"/>
            <a:ext cx="11529591" cy="3024579"/>
            <a:chOff x="334963" y="517943"/>
            <a:chExt cx="11529591" cy="3024579"/>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170" name="Textfeld 169"/>
          <p:cNvSpPr txBox="1"/>
          <p:nvPr/>
        </p:nvSpPr>
        <p:spPr>
          <a:xfrm>
            <a:off x="351989" y="78381"/>
            <a:ext cx="4204869" cy="369332"/>
          </a:xfrm>
          <a:prstGeom prst="rect">
            <a:avLst/>
          </a:prstGeom>
          <a:noFill/>
        </p:spPr>
        <p:txBody>
          <a:bodyPr wrap="none" rtlCol="0">
            <a:spAutoFit/>
          </a:bodyPr>
          <a:lstStyle/>
          <a:p>
            <a:r>
              <a:rPr lang="de-DE" b="1" dirty="0" smtClean="0"/>
              <a:t>Modell 3: 1 Sender - 1 Topic - 2 Empfänger</a:t>
            </a:r>
            <a:endParaRPr lang="de-DE" b="1" dirty="0"/>
          </a:p>
        </p:txBody>
      </p:sp>
    </p:spTree>
    <p:extLst>
      <p:ext uri="{BB962C8B-B14F-4D97-AF65-F5344CB8AC3E}">
        <p14:creationId xmlns:p14="http://schemas.microsoft.com/office/powerpoint/2010/main" val="191688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334963" y="517943"/>
            <a:ext cx="11553345" cy="6216724"/>
            <a:chOff x="334963" y="517943"/>
            <a:chExt cx="11553345" cy="6216724"/>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619701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p:cNvGrpSpPr/>
            <p:nvPr/>
          </p:nvGrpSpPr>
          <p:grpSpPr>
            <a:xfrm>
              <a:off x="8397733" y="3710088"/>
              <a:ext cx="3475604" cy="1471195"/>
              <a:chOff x="8373979" y="517943"/>
              <a:chExt cx="3475604" cy="1471195"/>
            </a:xfrm>
          </p:grpSpPr>
          <p:sp>
            <p:nvSpPr>
              <p:cNvPr id="88" name="Rechteck 8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7" name="Gruppieren 136"/>
              <p:cNvGrpSpPr/>
              <p:nvPr/>
            </p:nvGrpSpPr>
            <p:grpSpPr>
              <a:xfrm>
                <a:off x="8437624" y="772841"/>
                <a:ext cx="720725" cy="880715"/>
                <a:chOff x="9696450" y="3636880"/>
                <a:chExt cx="720725" cy="880715"/>
              </a:xfrm>
            </p:grpSpPr>
            <p:sp>
              <p:nvSpPr>
                <p:cNvPr id="179" name="Textfeld 178"/>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80" name="Rechteck 179"/>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8" name="Gruppieren 137"/>
              <p:cNvGrpSpPr/>
              <p:nvPr/>
            </p:nvGrpSpPr>
            <p:grpSpPr>
              <a:xfrm>
                <a:off x="9435576" y="861479"/>
                <a:ext cx="452113" cy="661717"/>
                <a:chOff x="334963" y="4450091"/>
                <a:chExt cx="452113" cy="661717"/>
              </a:xfrm>
            </p:grpSpPr>
            <p:sp>
              <p:nvSpPr>
                <p:cNvPr id="177" name="Textfeld 1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78" name="Zylinder 1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9" name="Gruppieren 138"/>
              <p:cNvGrpSpPr/>
              <p:nvPr/>
            </p:nvGrpSpPr>
            <p:grpSpPr>
              <a:xfrm>
                <a:off x="10150506" y="594379"/>
                <a:ext cx="719933" cy="978002"/>
                <a:chOff x="9697243" y="3435689"/>
                <a:chExt cx="719933" cy="978002"/>
              </a:xfrm>
            </p:grpSpPr>
            <p:pic>
              <p:nvPicPr>
                <p:cNvPr id="175" name="Grafik 17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6" name="Textfeld 17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9" name="Gruppieren 168"/>
              <p:cNvGrpSpPr/>
              <p:nvPr/>
            </p:nvGrpSpPr>
            <p:grpSpPr>
              <a:xfrm>
                <a:off x="11100712" y="628041"/>
                <a:ext cx="720725" cy="942169"/>
                <a:chOff x="9703386" y="4153706"/>
                <a:chExt cx="720725" cy="942169"/>
              </a:xfrm>
            </p:grpSpPr>
            <p:sp>
              <p:nvSpPr>
                <p:cNvPr id="173" name="Textfeld 17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74" name="Grafik 17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70" name="Pfeil nach rechts 169"/>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1" name="Pfeil nach rechts 180"/>
            <p:cNvSpPr/>
            <p:nvPr/>
          </p:nvSpPr>
          <p:spPr>
            <a:xfrm>
              <a:off x="8179647" y="39864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flipH="1">
              <a:off x="8167597" y="423829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3" name="Gruppieren 182"/>
            <p:cNvGrpSpPr/>
            <p:nvPr/>
          </p:nvGrpSpPr>
          <p:grpSpPr>
            <a:xfrm>
              <a:off x="8412704" y="5263472"/>
              <a:ext cx="3475604" cy="1471195"/>
              <a:chOff x="8373979" y="517943"/>
              <a:chExt cx="3475604" cy="1471195"/>
            </a:xfrm>
          </p:grpSpPr>
          <p:sp>
            <p:nvSpPr>
              <p:cNvPr id="184" name="Rechteck 183"/>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5" name="Gruppieren 184"/>
              <p:cNvGrpSpPr/>
              <p:nvPr/>
            </p:nvGrpSpPr>
            <p:grpSpPr>
              <a:xfrm>
                <a:off x="8437624" y="772841"/>
                <a:ext cx="720725" cy="880715"/>
                <a:chOff x="9696450" y="3636880"/>
                <a:chExt cx="720725" cy="880715"/>
              </a:xfrm>
            </p:grpSpPr>
            <p:sp>
              <p:nvSpPr>
                <p:cNvPr id="198" name="Textfeld 19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99" name="Rechteck 19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6" name="Gruppieren 185"/>
              <p:cNvGrpSpPr/>
              <p:nvPr/>
            </p:nvGrpSpPr>
            <p:grpSpPr>
              <a:xfrm>
                <a:off x="9435576" y="861479"/>
                <a:ext cx="452113" cy="661717"/>
                <a:chOff x="334963" y="4450091"/>
                <a:chExt cx="452113" cy="661717"/>
              </a:xfrm>
            </p:grpSpPr>
            <p:sp>
              <p:nvSpPr>
                <p:cNvPr id="196" name="Textfeld 19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97" name="Zylinder 19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7" name="Gruppieren 186"/>
              <p:cNvGrpSpPr/>
              <p:nvPr/>
            </p:nvGrpSpPr>
            <p:grpSpPr>
              <a:xfrm>
                <a:off x="10150506" y="594379"/>
                <a:ext cx="719933" cy="978002"/>
                <a:chOff x="9697243" y="3435689"/>
                <a:chExt cx="719933" cy="978002"/>
              </a:xfrm>
            </p:grpSpPr>
            <p:pic>
              <p:nvPicPr>
                <p:cNvPr id="194" name="Grafik 19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5" name="Textfeld 194"/>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88" name="Gruppieren 187"/>
              <p:cNvGrpSpPr/>
              <p:nvPr/>
            </p:nvGrpSpPr>
            <p:grpSpPr>
              <a:xfrm>
                <a:off x="11100712" y="628041"/>
                <a:ext cx="720725" cy="942169"/>
                <a:chOff x="9703386" y="4153706"/>
                <a:chExt cx="720725" cy="942169"/>
              </a:xfrm>
            </p:grpSpPr>
            <p:sp>
              <p:nvSpPr>
                <p:cNvPr id="192" name="Textfeld 191"/>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3" name="Grafik 192"/>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89" name="Pfeil nach rechts 188"/>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Pfeil nach rechts 189"/>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Pfeil nach rechts 190"/>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1" name="Gruppieren 230"/>
            <p:cNvGrpSpPr/>
            <p:nvPr/>
          </p:nvGrpSpPr>
          <p:grpSpPr>
            <a:xfrm>
              <a:off x="4005565" y="528069"/>
              <a:ext cx="4065956" cy="3014453"/>
              <a:chOff x="4005565" y="528069"/>
              <a:chExt cx="4065956" cy="3014453"/>
            </a:xfrm>
          </p:grpSpPr>
          <p:sp>
            <p:nvSpPr>
              <p:cNvPr id="232" name="Rechteck 231"/>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3" name="Gruppieren 232"/>
              <p:cNvGrpSpPr/>
              <p:nvPr/>
            </p:nvGrpSpPr>
            <p:grpSpPr>
              <a:xfrm>
                <a:off x="4049197" y="748084"/>
                <a:ext cx="720725" cy="880715"/>
                <a:chOff x="9696450" y="3636880"/>
                <a:chExt cx="720725" cy="880715"/>
              </a:xfrm>
            </p:grpSpPr>
            <p:sp>
              <p:nvSpPr>
                <p:cNvPr id="258" name="Textfeld 25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59" name="Rechteck 25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4" name="Gruppieren 233"/>
              <p:cNvGrpSpPr/>
              <p:nvPr/>
            </p:nvGrpSpPr>
            <p:grpSpPr>
              <a:xfrm>
                <a:off x="6615194" y="853981"/>
                <a:ext cx="452113" cy="661717"/>
                <a:chOff x="334963" y="4450091"/>
                <a:chExt cx="452113" cy="661717"/>
              </a:xfrm>
            </p:grpSpPr>
            <p:sp>
              <p:nvSpPr>
                <p:cNvPr id="256" name="Textfeld 25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7" name="Zylinder 25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5" name="Gruppieren 234"/>
              <p:cNvGrpSpPr/>
              <p:nvPr/>
            </p:nvGrpSpPr>
            <p:grpSpPr>
              <a:xfrm>
                <a:off x="4999498" y="860664"/>
                <a:ext cx="452113" cy="661717"/>
                <a:chOff x="334963" y="4450091"/>
                <a:chExt cx="452113" cy="661717"/>
              </a:xfrm>
            </p:grpSpPr>
            <p:sp>
              <p:nvSpPr>
                <p:cNvPr id="254" name="Textfeld 25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5" name="Zylinder 25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6" name="Gruppieren 235"/>
              <p:cNvGrpSpPr/>
              <p:nvPr/>
            </p:nvGrpSpPr>
            <p:grpSpPr>
              <a:xfrm>
                <a:off x="7300643" y="772841"/>
                <a:ext cx="713789" cy="880715"/>
                <a:chOff x="9696450" y="1420634"/>
                <a:chExt cx="713789" cy="880715"/>
              </a:xfrm>
            </p:grpSpPr>
            <p:sp>
              <p:nvSpPr>
                <p:cNvPr id="252" name="Textfeld 251"/>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53" name="Rechteck 252"/>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7" name="Gruppieren 236"/>
              <p:cNvGrpSpPr/>
              <p:nvPr/>
            </p:nvGrpSpPr>
            <p:grpSpPr>
              <a:xfrm>
                <a:off x="5683476" y="592208"/>
                <a:ext cx="730987" cy="1055819"/>
                <a:chOff x="9686187" y="4007898"/>
                <a:chExt cx="730987" cy="1055819"/>
              </a:xfrm>
            </p:grpSpPr>
            <p:pic>
              <p:nvPicPr>
                <p:cNvPr id="250" name="Grafik 24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51" name="Textfeld 2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38" name="Pfeil nach rechts 237"/>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Pfeil nach rechts 238"/>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0" name="Pfeil nach rechts 239"/>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1" name="Pfeil nach rechts 240"/>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2" name="Gruppieren 241"/>
              <p:cNvGrpSpPr/>
              <p:nvPr/>
            </p:nvGrpSpPr>
            <p:grpSpPr>
              <a:xfrm rot="2400000">
                <a:off x="6421587" y="1795391"/>
                <a:ext cx="452113" cy="661717"/>
                <a:chOff x="334963" y="4450091"/>
                <a:chExt cx="452113" cy="661717"/>
              </a:xfrm>
            </p:grpSpPr>
            <p:sp>
              <p:nvSpPr>
                <p:cNvPr id="248" name="Textfeld 24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49" name="Zylinder 24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3" name="Gruppieren 242"/>
              <p:cNvGrpSpPr/>
              <p:nvPr/>
            </p:nvGrpSpPr>
            <p:grpSpPr>
              <a:xfrm>
                <a:off x="7290242" y="2327708"/>
                <a:ext cx="713789" cy="880715"/>
                <a:chOff x="9696450" y="1420634"/>
                <a:chExt cx="713789" cy="880715"/>
              </a:xfrm>
            </p:grpSpPr>
            <p:sp>
              <p:nvSpPr>
                <p:cNvPr id="246" name="Textfeld 24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47" name="Rechteck 24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44" name="Pfeil nach rechts 24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Pfeil nach rechts 24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0" name="Gruppieren 259"/>
            <p:cNvGrpSpPr/>
            <p:nvPr/>
          </p:nvGrpSpPr>
          <p:grpSpPr>
            <a:xfrm>
              <a:off x="4005565" y="3700505"/>
              <a:ext cx="4065956" cy="3014453"/>
              <a:chOff x="4005565" y="528069"/>
              <a:chExt cx="4065956" cy="3014453"/>
            </a:xfrm>
          </p:grpSpPr>
          <p:sp>
            <p:nvSpPr>
              <p:cNvPr id="261" name="Rechteck 260"/>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2" name="Gruppieren 261"/>
              <p:cNvGrpSpPr/>
              <p:nvPr/>
            </p:nvGrpSpPr>
            <p:grpSpPr>
              <a:xfrm>
                <a:off x="4049197" y="748084"/>
                <a:ext cx="720725" cy="880715"/>
                <a:chOff x="9696450" y="3636880"/>
                <a:chExt cx="720725" cy="880715"/>
              </a:xfrm>
            </p:grpSpPr>
            <p:sp>
              <p:nvSpPr>
                <p:cNvPr id="287" name="Textfeld 28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88" name="Rechteck 28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3" name="Gruppieren 262"/>
              <p:cNvGrpSpPr/>
              <p:nvPr/>
            </p:nvGrpSpPr>
            <p:grpSpPr>
              <a:xfrm>
                <a:off x="6615194" y="853981"/>
                <a:ext cx="452113" cy="661717"/>
                <a:chOff x="334963" y="4450091"/>
                <a:chExt cx="452113" cy="661717"/>
              </a:xfrm>
            </p:grpSpPr>
            <p:sp>
              <p:nvSpPr>
                <p:cNvPr id="285" name="Textfeld 28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6" name="Zylinder 28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4" name="Gruppieren 263"/>
              <p:cNvGrpSpPr/>
              <p:nvPr/>
            </p:nvGrpSpPr>
            <p:grpSpPr>
              <a:xfrm>
                <a:off x="4999498" y="860664"/>
                <a:ext cx="452113" cy="661717"/>
                <a:chOff x="334963" y="4450091"/>
                <a:chExt cx="452113" cy="661717"/>
              </a:xfrm>
            </p:grpSpPr>
            <p:sp>
              <p:nvSpPr>
                <p:cNvPr id="283" name="Textfeld 2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4" name="Zylinder 2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5" name="Gruppieren 264"/>
              <p:cNvGrpSpPr/>
              <p:nvPr/>
            </p:nvGrpSpPr>
            <p:grpSpPr>
              <a:xfrm>
                <a:off x="7300643" y="772841"/>
                <a:ext cx="713789" cy="880715"/>
                <a:chOff x="9696450" y="1420634"/>
                <a:chExt cx="713789" cy="880715"/>
              </a:xfrm>
            </p:grpSpPr>
            <p:sp>
              <p:nvSpPr>
                <p:cNvPr id="281" name="Textfeld 28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82" name="Rechteck 28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6" name="Gruppieren 265"/>
              <p:cNvGrpSpPr/>
              <p:nvPr/>
            </p:nvGrpSpPr>
            <p:grpSpPr>
              <a:xfrm>
                <a:off x="5683476" y="592208"/>
                <a:ext cx="730987" cy="1055819"/>
                <a:chOff x="9686187" y="4007898"/>
                <a:chExt cx="730987" cy="1055819"/>
              </a:xfrm>
            </p:grpSpPr>
            <p:pic>
              <p:nvPicPr>
                <p:cNvPr id="279" name="Grafik 278"/>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80" name="Textfeld 27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67" name="Pfeil nach rechts 266"/>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Pfeil nach rechts 267"/>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Pfeil nach rechts 268"/>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Pfeil nach rechts 269"/>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1" name="Gruppieren 270"/>
              <p:cNvGrpSpPr/>
              <p:nvPr/>
            </p:nvGrpSpPr>
            <p:grpSpPr>
              <a:xfrm rot="2400000">
                <a:off x="6421587" y="1795391"/>
                <a:ext cx="452113" cy="661717"/>
                <a:chOff x="334963" y="4450091"/>
                <a:chExt cx="452113" cy="661717"/>
              </a:xfrm>
            </p:grpSpPr>
            <p:sp>
              <p:nvSpPr>
                <p:cNvPr id="277" name="Textfeld 2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78" name="Zylinder 2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2" name="Gruppieren 271"/>
              <p:cNvGrpSpPr/>
              <p:nvPr/>
            </p:nvGrpSpPr>
            <p:grpSpPr>
              <a:xfrm>
                <a:off x="7290242" y="2327708"/>
                <a:ext cx="713789" cy="880715"/>
                <a:chOff x="9696450" y="1420634"/>
                <a:chExt cx="713789" cy="880715"/>
              </a:xfrm>
            </p:grpSpPr>
            <p:sp>
              <p:nvSpPr>
                <p:cNvPr id="275" name="Textfeld 27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76" name="Rechteck 27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3" name="Pfeil nach rechts 272"/>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Pfeil nach rechts 273"/>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9" name="Gruppieren 288"/>
            <p:cNvGrpSpPr/>
            <p:nvPr/>
          </p:nvGrpSpPr>
          <p:grpSpPr>
            <a:xfrm>
              <a:off x="8143843" y="794266"/>
              <a:ext cx="169865" cy="371309"/>
              <a:chOff x="8143843" y="794266"/>
              <a:chExt cx="169865" cy="371309"/>
            </a:xfrm>
          </p:grpSpPr>
          <p:sp>
            <p:nvSpPr>
              <p:cNvPr id="290" name="Pfeil nach rechts 289"/>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1" name="Pfeil nach rechts 290"/>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2" name="Gruppieren 291"/>
            <p:cNvGrpSpPr/>
            <p:nvPr/>
          </p:nvGrpSpPr>
          <p:grpSpPr>
            <a:xfrm>
              <a:off x="8151595" y="2361017"/>
              <a:ext cx="169865" cy="371309"/>
              <a:chOff x="8143843" y="794266"/>
              <a:chExt cx="169865" cy="371309"/>
            </a:xfrm>
          </p:grpSpPr>
          <p:sp>
            <p:nvSpPr>
              <p:cNvPr id="293" name="Pfeil nach rechts 29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4" name="Pfeil nach rechts 29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5" name="Gruppieren 294"/>
            <p:cNvGrpSpPr/>
            <p:nvPr/>
          </p:nvGrpSpPr>
          <p:grpSpPr>
            <a:xfrm>
              <a:off x="8161047" y="5518370"/>
              <a:ext cx="169865" cy="371309"/>
              <a:chOff x="8143843" y="794266"/>
              <a:chExt cx="169865" cy="371309"/>
            </a:xfrm>
          </p:grpSpPr>
          <p:sp>
            <p:nvSpPr>
              <p:cNvPr id="296" name="Pfeil nach rechts 295"/>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7" name="Pfeil nach rechts 296"/>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8" name="Pfeil nach rechts 297"/>
            <p:cNvSpPr/>
            <p:nvPr/>
          </p:nvSpPr>
          <p:spPr>
            <a:xfrm rot="4500000">
              <a:off x="467682" y="2710957"/>
              <a:ext cx="1303977" cy="1310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9" name="Pfeil nach rechts 298"/>
            <p:cNvSpPr/>
            <p:nvPr/>
          </p:nvSpPr>
          <p:spPr>
            <a:xfrm>
              <a:off x="2711655"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0" name="Pfeil nach rechts 299"/>
            <p:cNvSpPr/>
            <p:nvPr/>
          </p:nvSpPr>
          <p:spPr>
            <a:xfrm>
              <a:off x="2001440"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01" name="Gruppieren 300"/>
            <p:cNvGrpSpPr/>
            <p:nvPr/>
          </p:nvGrpSpPr>
          <p:grpSpPr>
            <a:xfrm>
              <a:off x="1238207" y="3769598"/>
              <a:ext cx="719933" cy="978002"/>
              <a:chOff x="9697243" y="3435689"/>
              <a:chExt cx="719933" cy="978002"/>
            </a:xfrm>
          </p:grpSpPr>
          <p:pic>
            <p:nvPicPr>
              <p:cNvPr id="302" name="Grafik 3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303" name="Textfeld 30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304" name="Gruppieren 303"/>
            <p:cNvGrpSpPr/>
            <p:nvPr/>
          </p:nvGrpSpPr>
          <p:grpSpPr>
            <a:xfrm>
              <a:off x="2917997" y="3925474"/>
              <a:ext cx="713789" cy="880715"/>
              <a:chOff x="9696450" y="1420634"/>
              <a:chExt cx="713789" cy="880715"/>
            </a:xfrm>
          </p:grpSpPr>
          <p:sp>
            <p:nvSpPr>
              <p:cNvPr id="305" name="Textfeld 30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306" name="Rechteck 30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7" name="Gruppieren 306"/>
            <p:cNvGrpSpPr/>
            <p:nvPr/>
          </p:nvGrpSpPr>
          <p:grpSpPr>
            <a:xfrm>
              <a:off x="2207901" y="4038869"/>
              <a:ext cx="452113" cy="661717"/>
              <a:chOff x="334963" y="4450091"/>
              <a:chExt cx="452113" cy="661717"/>
            </a:xfrm>
          </p:grpSpPr>
          <p:sp>
            <p:nvSpPr>
              <p:cNvPr id="308" name="Textfeld 30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309" name="Zylinder 30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0" name="Gruppieren 309"/>
            <p:cNvGrpSpPr/>
            <p:nvPr/>
          </p:nvGrpSpPr>
          <p:grpSpPr>
            <a:xfrm>
              <a:off x="3755283" y="3953245"/>
              <a:ext cx="169865" cy="371309"/>
              <a:chOff x="8143843" y="794266"/>
              <a:chExt cx="169865" cy="371309"/>
            </a:xfrm>
          </p:grpSpPr>
          <p:sp>
            <p:nvSpPr>
              <p:cNvPr id="311" name="Pfeil nach rechts 310"/>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2" name="Pfeil nach rechts 311"/>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00" name="Textfeld 199"/>
          <p:cNvSpPr txBox="1"/>
          <p:nvPr/>
        </p:nvSpPr>
        <p:spPr>
          <a:xfrm>
            <a:off x="351989" y="78381"/>
            <a:ext cx="5056321" cy="369332"/>
          </a:xfrm>
          <a:prstGeom prst="rect">
            <a:avLst/>
          </a:prstGeom>
          <a:noFill/>
        </p:spPr>
        <p:txBody>
          <a:bodyPr wrap="none" rtlCol="0">
            <a:spAutoFit/>
          </a:bodyPr>
          <a:lstStyle/>
          <a:p>
            <a:r>
              <a:rPr lang="de-DE" b="1" dirty="0" smtClean="0"/>
              <a:t>Modell 4: 1 Sender - 2 Topics – jeweils 1 Empfänger</a:t>
            </a:r>
            <a:endParaRPr lang="de-DE" b="1" dirty="0"/>
          </a:p>
        </p:txBody>
      </p:sp>
      <p:sp>
        <p:nvSpPr>
          <p:cNvPr id="201" name="Textfeld 200"/>
          <p:cNvSpPr txBox="1"/>
          <p:nvPr/>
        </p:nvSpPr>
        <p:spPr>
          <a:xfrm>
            <a:off x="241121" y="5199202"/>
            <a:ext cx="3372379" cy="954107"/>
          </a:xfrm>
          <a:prstGeom prst="rect">
            <a:avLst/>
          </a:prstGeom>
          <a:noFill/>
        </p:spPr>
        <p:txBody>
          <a:bodyPr wrap="square" rtlCol="0">
            <a:spAutoFit/>
          </a:bodyPr>
          <a:lstStyle/>
          <a:p>
            <a:r>
              <a:rPr lang="de-DE" sz="1400" dirty="0" smtClean="0"/>
              <a:t>Wie Modell 3, nur dass der Sender über 2 </a:t>
            </a:r>
            <a:r>
              <a:rPr lang="de-DE" sz="1400" dirty="0" err="1" smtClean="0"/>
              <a:t>Topis</a:t>
            </a:r>
            <a:r>
              <a:rPr lang="de-DE" sz="1400" dirty="0" smtClean="0"/>
              <a:t> nach außen spricht. Für jedes Topic werden ein eigener Broker und eine eigener Publisher mit Ausgangskanal benötigt.</a:t>
            </a:r>
            <a:endParaRPr lang="de-DE" sz="1400" dirty="0"/>
          </a:p>
        </p:txBody>
      </p:sp>
    </p:spTree>
    <p:extLst>
      <p:ext uri="{BB962C8B-B14F-4D97-AF65-F5344CB8AC3E}">
        <p14:creationId xmlns:p14="http://schemas.microsoft.com/office/powerpoint/2010/main" val="41107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p:cNvGrpSpPr/>
          <p:nvPr/>
        </p:nvGrpSpPr>
        <p:grpSpPr>
          <a:xfrm>
            <a:off x="334963" y="517943"/>
            <a:ext cx="11529591" cy="3041208"/>
            <a:chOff x="334963" y="517943"/>
            <a:chExt cx="11529591" cy="3041208"/>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9" name="Pfeil nach rechts 168"/>
            <p:cNvSpPr/>
            <p:nvPr/>
          </p:nvSpPr>
          <p:spPr>
            <a:xfrm>
              <a:off x="1043515" y="245581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Rechteck 169"/>
            <p:cNvSpPr/>
            <p:nvPr/>
          </p:nvSpPr>
          <p:spPr>
            <a:xfrm>
              <a:off x="337713" y="2087956"/>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2704285"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1994070"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a:off x="1230837" y="2162221"/>
              <a:ext cx="719933" cy="978002"/>
              <a:chOff x="9697243" y="3435689"/>
              <a:chExt cx="719933" cy="978002"/>
            </a:xfrm>
          </p:grpSpPr>
          <p:pic>
            <p:nvPicPr>
              <p:cNvPr id="174" name="Grafik 17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5" name="Textfeld 17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6" name="Gruppieren 175"/>
            <p:cNvGrpSpPr/>
            <p:nvPr/>
          </p:nvGrpSpPr>
          <p:grpSpPr>
            <a:xfrm>
              <a:off x="343764" y="2153215"/>
              <a:ext cx="720725" cy="1038131"/>
              <a:chOff x="9703386" y="5501426"/>
              <a:chExt cx="720725" cy="1038131"/>
            </a:xfrm>
          </p:grpSpPr>
          <p:pic>
            <p:nvPicPr>
              <p:cNvPr id="177" name="Grafik 176"/>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78" name="Textfeld 177"/>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79" name="Gruppieren 178"/>
            <p:cNvGrpSpPr/>
            <p:nvPr/>
          </p:nvGrpSpPr>
          <p:grpSpPr>
            <a:xfrm>
              <a:off x="2910627" y="2318097"/>
              <a:ext cx="713789" cy="880715"/>
              <a:chOff x="9696450" y="1420634"/>
              <a:chExt cx="713789" cy="880715"/>
            </a:xfrm>
          </p:grpSpPr>
          <p:sp>
            <p:nvSpPr>
              <p:cNvPr id="180" name="Textfeld 17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81" name="Rechteck 18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2" name="Gruppieren 181"/>
            <p:cNvGrpSpPr/>
            <p:nvPr/>
          </p:nvGrpSpPr>
          <p:grpSpPr>
            <a:xfrm>
              <a:off x="2200531" y="2431492"/>
              <a:ext cx="452113" cy="661717"/>
              <a:chOff x="334963" y="4450091"/>
              <a:chExt cx="452113" cy="661717"/>
            </a:xfrm>
          </p:grpSpPr>
          <p:sp>
            <p:nvSpPr>
              <p:cNvPr id="183" name="Textfeld 1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84" name="Zylinder 1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Nach oben gebogener Pfeil 6"/>
            <p:cNvSpPr/>
            <p:nvPr/>
          </p:nvSpPr>
          <p:spPr>
            <a:xfrm>
              <a:off x="3733944" y="1621333"/>
              <a:ext cx="574933" cy="867370"/>
            </a:xfrm>
            <a:prstGeom prst="bentUpArrow">
              <a:avLst>
                <a:gd name="adj1" fmla="val 14386"/>
                <a:gd name="adj2" fmla="val 19008"/>
                <a:gd name="adj3" fmla="val 2355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Nach oben gebogener Pfeil 187"/>
            <p:cNvSpPr/>
            <p:nvPr/>
          </p:nvSpPr>
          <p:spPr>
            <a:xfrm rot="16200000" flipH="1">
              <a:off x="3586688" y="1805358"/>
              <a:ext cx="1103314" cy="788652"/>
            </a:xfrm>
            <a:prstGeom prst="bentUpArrow">
              <a:avLst>
                <a:gd name="adj1" fmla="val 12767"/>
                <a:gd name="adj2" fmla="val 12151"/>
                <a:gd name="adj3" fmla="val 160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9" name="Textfeld 188"/>
          <p:cNvSpPr txBox="1"/>
          <p:nvPr/>
        </p:nvSpPr>
        <p:spPr>
          <a:xfrm>
            <a:off x="329464" y="4910737"/>
            <a:ext cx="11520119" cy="523220"/>
          </a:xfrm>
          <a:prstGeom prst="rect">
            <a:avLst/>
          </a:prstGeom>
          <a:noFill/>
        </p:spPr>
        <p:txBody>
          <a:bodyPr wrap="square" rtlCol="0">
            <a:spAutoFit/>
          </a:bodyPr>
          <a:lstStyle/>
          <a:p>
            <a:r>
              <a:rPr lang="de-DE" sz="1400" dirty="0" smtClean="0"/>
              <a:t>Besonderheit: Mehrere Sender sprechen auf dem </a:t>
            </a:r>
            <a:r>
              <a:rPr lang="de-DE" sz="1400" dirty="0" err="1" smtClean="0"/>
              <a:t>selbem</a:t>
            </a:r>
            <a:r>
              <a:rPr lang="de-DE" sz="1400" dirty="0" smtClean="0"/>
              <a:t> Topic-Kanal. Um sich nicht gegenseitig zu behindern, wird für jeden eine eigene Queue aufgebaut und der selbe Broker verwendet.</a:t>
            </a:r>
            <a:endParaRPr lang="de-DE" sz="1400" dirty="0"/>
          </a:p>
        </p:txBody>
      </p:sp>
      <p:sp>
        <p:nvSpPr>
          <p:cNvPr id="190" name="Textfeld 189"/>
          <p:cNvSpPr txBox="1"/>
          <p:nvPr/>
        </p:nvSpPr>
        <p:spPr>
          <a:xfrm>
            <a:off x="351989" y="78381"/>
            <a:ext cx="4204869" cy="369332"/>
          </a:xfrm>
          <a:prstGeom prst="rect">
            <a:avLst/>
          </a:prstGeom>
          <a:noFill/>
        </p:spPr>
        <p:txBody>
          <a:bodyPr wrap="none" rtlCol="0">
            <a:spAutoFit/>
          </a:bodyPr>
          <a:lstStyle/>
          <a:p>
            <a:r>
              <a:rPr lang="de-DE" b="1" dirty="0" smtClean="0"/>
              <a:t>Modell 5: 2 Sender - 1 Topic - 2 Empfänger</a:t>
            </a:r>
            <a:endParaRPr lang="de-DE" b="1" dirty="0"/>
          </a:p>
        </p:txBody>
      </p:sp>
    </p:spTree>
    <p:extLst>
      <p:ext uri="{BB962C8B-B14F-4D97-AF65-F5344CB8AC3E}">
        <p14:creationId xmlns:p14="http://schemas.microsoft.com/office/powerpoint/2010/main" val="1710486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3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a16="http://schemas.microsoft.com/office/drawing/2014/main" xmlns="" val="20000"/>
                    </a:ext>
                  </a:extLst>
                </a:gridCol>
                <a:gridCol w="1138989">
                  <a:extLst>
                    <a:ext uri="{9D8B030D-6E8A-4147-A177-3AD203B41FA5}">
                      <a16:colId xmlns:a16="http://schemas.microsoft.com/office/drawing/2014/main" xmlns=""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a16="http://schemas.microsoft.com/office/drawing/2014/main" xmlns="" val="20000"/>
                    </a:ext>
                  </a:extLst>
                </a:gridCol>
                <a:gridCol w="1089608">
                  <a:extLst>
                    <a:ext uri="{9D8B030D-6E8A-4147-A177-3AD203B41FA5}">
                      <a16:colId xmlns:a16="http://schemas.microsoft.com/office/drawing/2014/main" xmlns="" val="20001"/>
                    </a:ext>
                  </a:extLst>
                </a:gridCol>
                <a:gridCol w="1600784">
                  <a:extLst>
                    <a:ext uri="{9D8B030D-6E8A-4147-A177-3AD203B41FA5}">
                      <a16:colId xmlns:a16="http://schemas.microsoft.com/office/drawing/2014/main" xmlns="" val="20002"/>
                    </a:ext>
                  </a:extLst>
                </a:gridCol>
                <a:gridCol w="847473">
                  <a:extLst>
                    <a:ext uri="{9D8B030D-6E8A-4147-A177-3AD203B41FA5}">
                      <a16:colId xmlns:a16="http://schemas.microsoft.com/office/drawing/2014/main" xmlns="" val="20003"/>
                    </a:ext>
                  </a:extLst>
                </a:gridCol>
                <a:gridCol w="726406">
                  <a:extLst>
                    <a:ext uri="{9D8B030D-6E8A-4147-A177-3AD203B41FA5}">
                      <a16:colId xmlns:a16="http://schemas.microsoft.com/office/drawing/2014/main" xmlns=""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10242283" y="211376"/>
            <a:ext cx="494046" cy="369332"/>
          </a:xfrm>
          <a:prstGeom prst="rect">
            <a:avLst/>
          </a:prstGeom>
          <a:noFill/>
        </p:spPr>
        <p:txBody>
          <a:bodyPr wrap="none" rtlCol="0">
            <a:spAutoFit/>
          </a:bodyPr>
          <a:lstStyle/>
          <a:p>
            <a:r>
              <a:rPr lang="de-DE" dirty="0" smtClean="0"/>
              <a:t>API</a:t>
            </a:r>
            <a:endParaRPr lang="de-DE" dirty="0"/>
          </a:p>
        </p:txBody>
      </p:sp>
      <p:sp>
        <p:nvSpPr>
          <p:cNvPr id="30" name="Textfeld 29"/>
          <p:cNvSpPr txBox="1"/>
          <p:nvPr/>
        </p:nvSpPr>
        <p:spPr>
          <a:xfrm>
            <a:off x="1286414" y="202532"/>
            <a:ext cx="494046" cy="369332"/>
          </a:xfrm>
          <a:prstGeom prst="rect">
            <a:avLst/>
          </a:prstGeom>
          <a:noFill/>
        </p:spPr>
        <p:txBody>
          <a:bodyPr wrap="none" rtlCol="0">
            <a:spAutoFit/>
          </a:bodyPr>
          <a:lstStyle/>
          <a:p>
            <a:r>
              <a:rPr lang="de-DE" dirty="0" smtClean="0"/>
              <a:t>API</a:t>
            </a:r>
            <a:endParaRPr lang="de-DE" dirty="0"/>
          </a:p>
        </p:txBody>
      </p:sp>
      <p:sp>
        <p:nvSpPr>
          <p:cNvPr id="33" name="Textfeld 32"/>
          <p:cNvSpPr txBox="1"/>
          <p:nvPr/>
        </p:nvSpPr>
        <p:spPr>
          <a:xfrm>
            <a:off x="3159454" y="211376"/>
            <a:ext cx="636072" cy="369332"/>
          </a:xfrm>
          <a:prstGeom prst="rect">
            <a:avLst/>
          </a:prstGeom>
          <a:noFill/>
        </p:spPr>
        <p:txBody>
          <a:bodyPr wrap="none" rtlCol="0">
            <a:spAutoFit/>
          </a:bodyPr>
          <a:lstStyle/>
          <a:p>
            <a:r>
              <a:rPr lang="de-DE" dirty="0" smtClean="0"/>
              <a:t>REST</a:t>
            </a:r>
            <a:endParaRPr lang="de-DE" dirty="0"/>
          </a:p>
        </p:txBody>
      </p:sp>
      <p:sp>
        <p:nvSpPr>
          <p:cNvPr id="34" name="Textfeld 33"/>
          <p:cNvSpPr txBox="1"/>
          <p:nvPr/>
        </p:nvSpPr>
        <p:spPr>
          <a:xfrm>
            <a:off x="4862971" y="211739"/>
            <a:ext cx="636072" cy="369332"/>
          </a:xfrm>
          <a:prstGeom prst="rect">
            <a:avLst/>
          </a:prstGeom>
          <a:noFill/>
        </p:spPr>
        <p:txBody>
          <a:bodyPr wrap="none" rtlCol="0">
            <a:spAutoFit/>
          </a:bodyPr>
          <a:lstStyle/>
          <a:p>
            <a:r>
              <a:rPr lang="de-DE" dirty="0" smtClean="0"/>
              <a:t>REST</a:t>
            </a:r>
            <a:endParaRPr lang="de-DE" dirty="0"/>
          </a:p>
        </p:txBody>
      </p:sp>
      <p:sp>
        <p:nvSpPr>
          <p:cNvPr id="35" name="Textfeld 34"/>
          <p:cNvSpPr txBox="1"/>
          <p:nvPr/>
        </p:nvSpPr>
        <p:spPr>
          <a:xfrm>
            <a:off x="6711591" y="217568"/>
            <a:ext cx="636072" cy="369332"/>
          </a:xfrm>
          <a:prstGeom prst="rect">
            <a:avLst/>
          </a:prstGeom>
          <a:noFill/>
        </p:spPr>
        <p:txBody>
          <a:bodyPr wrap="none" rtlCol="0">
            <a:spAutoFit/>
          </a:bodyPr>
          <a:lstStyle/>
          <a:p>
            <a:r>
              <a:rPr lang="de-DE" dirty="0" smtClean="0"/>
              <a:t>REST</a:t>
            </a:r>
            <a:endParaRPr lang="de-DE" dirty="0"/>
          </a:p>
        </p:txBody>
      </p:sp>
      <p:sp>
        <p:nvSpPr>
          <p:cNvPr id="36" name="Textfeld 35"/>
          <p:cNvSpPr txBox="1"/>
          <p:nvPr/>
        </p:nvSpPr>
        <p:spPr>
          <a:xfrm>
            <a:off x="8373343" y="225226"/>
            <a:ext cx="636072" cy="369332"/>
          </a:xfrm>
          <a:prstGeom prst="rect">
            <a:avLst/>
          </a:prstGeom>
          <a:noFill/>
        </p:spPr>
        <p:txBody>
          <a:bodyPr wrap="none" rtlCol="0">
            <a:spAutoFit/>
          </a:bodyPr>
          <a:lstStyle/>
          <a:p>
            <a:r>
              <a:rPr lang="de-DE" dirty="0" smtClean="0"/>
              <a:t>REST</a:t>
            </a:r>
            <a:endParaRPr lang="de-DE" dirty="0"/>
          </a:p>
        </p:txBody>
      </p:sp>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419867" y="3464903"/>
            <a:ext cx="720725" cy="1038131"/>
            <a:chOff x="9703386" y="5501426"/>
            <a:chExt cx="720725" cy="1038131"/>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0" name="Textfeld 109"/>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1" name="Gruppieren 110"/>
          <p:cNvGrpSpPr/>
          <p:nvPr/>
        </p:nvGrpSpPr>
        <p:grpSpPr>
          <a:xfrm>
            <a:off x="10089571" y="3551853"/>
            <a:ext cx="719933" cy="978002"/>
            <a:chOff x="9697243" y="3435689"/>
            <a:chExt cx="719933" cy="978002"/>
          </a:xfrm>
        </p:grpSpPr>
        <p:pic>
          <p:nvPicPr>
            <p:cNvPr id="112" name="Grafik 11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13" name="Textfeld 11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14" name="Gruppieren 113"/>
          <p:cNvGrpSpPr/>
          <p:nvPr/>
        </p:nvGrpSpPr>
        <p:grpSpPr>
          <a:xfrm>
            <a:off x="2444615" y="3841317"/>
            <a:ext cx="452113" cy="661717"/>
            <a:chOff x="334963" y="4450091"/>
            <a:chExt cx="452113" cy="661717"/>
          </a:xfrm>
        </p:grpSpPr>
        <p:sp>
          <p:nvSpPr>
            <p:cNvPr id="115" name="Textfeld 11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6" name="Zylinder 11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p:cNvGrpSpPr/>
          <p:nvPr/>
        </p:nvGrpSpPr>
        <p:grpSpPr>
          <a:xfrm>
            <a:off x="9379857" y="3851152"/>
            <a:ext cx="452113" cy="661717"/>
            <a:chOff x="334963" y="4450091"/>
            <a:chExt cx="452113" cy="661717"/>
          </a:xfrm>
        </p:grpSpPr>
        <p:sp>
          <p:nvSpPr>
            <p:cNvPr id="118" name="Textfeld 11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9" name="Zylinder 11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0" name="Gruppieren 119"/>
          <p:cNvGrpSpPr/>
          <p:nvPr/>
        </p:nvGrpSpPr>
        <p:grpSpPr>
          <a:xfrm>
            <a:off x="3178759" y="3474036"/>
            <a:ext cx="730987" cy="1055819"/>
            <a:chOff x="9686187" y="4007898"/>
            <a:chExt cx="730987" cy="1055819"/>
          </a:xfrm>
        </p:grpSpPr>
        <p:pic>
          <p:nvPicPr>
            <p:cNvPr id="121" name="Grafik 120"/>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22" name="Textfeld 121"/>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23" name="Gruppieren 122"/>
          <p:cNvGrpSpPr/>
          <p:nvPr/>
        </p:nvGrpSpPr>
        <p:grpSpPr>
          <a:xfrm>
            <a:off x="1476953" y="3536816"/>
            <a:ext cx="719933" cy="978002"/>
            <a:chOff x="9697243" y="3435689"/>
            <a:chExt cx="719933" cy="978002"/>
          </a:xfrm>
        </p:grpSpPr>
        <p:pic>
          <p:nvPicPr>
            <p:cNvPr id="124" name="Grafik 123"/>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25" name="Textfeld 12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26" name="Gruppieren 125"/>
          <p:cNvGrpSpPr/>
          <p:nvPr/>
        </p:nvGrpSpPr>
        <p:grpSpPr>
          <a:xfrm>
            <a:off x="11092727" y="3536816"/>
            <a:ext cx="720725" cy="942169"/>
            <a:chOff x="9703386" y="4153706"/>
            <a:chExt cx="720725" cy="942169"/>
          </a:xfrm>
        </p:grpSpPr>
        <p:sp>
          <p:nvSpPr>
            <p:cNvPr id="127" name="Textfeld 126"/>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29" name="Gruppieren 128"/>
          <p:cNvGrpSpPr/>
          <p:nvPr/>
        </p:nvGrpSpPr>
        <p:grpSpPr>
          <a:xfrm>
            <a:off x="7681234" y="3856477"/>
            <a:ext cx="452113" cy="661717"/>
            <a:chOff x="334963" y="4450091"/>
            <a:chExt cx="452113" cy="661717"/>
          </a:xfrm>
        </p:grpSpPr>
        <p:sp>
          <p:nvSpPr>
            <p:cNvPr id="130" name="Textfeld 12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1" name="Zylinder 13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2" name="Gruppieren 131"/>
          <p:cNvGrpSpPr/>
          <p:nvPr/>
        </p:nvGrpSpPr>
        <p:grpSpPr>
          <a:xfrm>
            <a:off x="4128756" y="3869353"/>
            <a:ext cx="452113" cy="661717"/>
            <a:chOff x="334963" y="4450091"/>
            <a:chExt cx="452113" cy="661717"/>
          </a:xfrm>
        </p:grpSpPr>
        <p:sp>
          <p:nvSpPr>
            <p:cNvPr id="133" name="Textfeld 13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4" name="Zylinder 13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5" name="Gruppieren 134"/>
          <p:cNvGrpSpPr/>
          <p:nvPr/>
        </p:nvGrpSpPr>
        <p:grpSpPr>
          <a:xfrm>
            <a:off x="4810142" y="3543395"/>
            <a:ext cx="719933" cy="978002"/>
            <a:chOff x="9697243" y="3435689"/>
            <a:chExt cx="719933" cy="978002"/>
          </a:xfrm>
        </p:grpSpPr>
        <p:pic>
          <p:nvPicPr>
            <p:cNvPr id="136" name="Grafik 13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7" name="Textfeld 13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8" name="Gruppieren 137"/>
          <p:cNvGrpSpPr/>
          <p:nvPr/>
        </p:nvGrpSpPr>
        <p:grpSpPr>
          <a:xfrm>
            <a:off x="5764612" y="3589273"/>
            <a:ext cx="709750" cy="940582"/>
            <a:chOff x="9714361" y="3439975"/>
            <a:chExt cx="709750" cy="940582"/>
          </a:xfrm>
        </p:grpSpPr>
        <p:sp>
          <p:nvSpPr>
            <p:cNvPr id="139" name="Textfeld 138"/>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41" name="Gruppieren 140"/>
          <p:cNvGrpSpPr/>
          <p:nvPr/>
        </p:nvGrpSpPr>
        <p:grpSpPr>
          <a:xfrm>
            <a:off x="6738206" y="3543395"/>
            <a:ext cx="719933" cy="978002"/>
            <a:chOff x="9697243" y="3435689"/>
            <a:chExt cx="719933" cy="978002"/>
          </a:xfrm>
        </p:grpSpPr>
        <p:pic>
          <p:nvPicPr>
            <p:cNvPr id="142" name="Grafik 14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43" name="Textfeld 14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44" name="Gruppieren 143"/>
          <p:cNvGrpSpPr/>
          <p:nvPr/>
        </p:nvGrpSpPr>
        <p:grpSpPr>
          <a:xfrm>
            <a:off x="8404238" y="3474036"/>
            <a:ext cx="730987" cy="1055819"/>
            <a:chOff x="9686187" y="4007898"/>
            <a:chExt cx="730987" cy="1055819"/>
          </a:xfrm>
        </p:grpSpPr>
        <p:pic>
          <p:nvPicPr>
            <p:cNvPr id="145" name="Grafik 14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46" name="Textfeld 14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48" name="Pfeil nach rechts 147"/>
          <p:cNvSpPr/>
          <p:nvPr/>
        </p:nvSpPr>
        <p:spPr>
          <a:xfrm>
            <a:off x="1247681" y="384827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227434" y="385193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0143" y="385647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28910" y="387393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4633164"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616702" y="387381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494279"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473029" y="39123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19454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87942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165822"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0" name="Gruppieren 159"/>
          <p:cNvGrpSpPr/>
          <p:nvPr/>
        </p:nvGrpSpPr>
        <p:grpSpPr>
          <a:xfrm>
            <a:off x="10109488" y="4875786"/>
            <a:ext cx="719933" cy="978002"/>
            <a:chOff x="9697243" y="3435689"/>
            <a:chExt cx="719933" cy="978002"/>
          </a:xfrm>
        </p:grpSpPr>
        <p:pic>
          <p:nvPicPr>
            <p:cNvPr id="161" name="Grafik 16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62" name="Textfeld 16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3" name="Gruppieren 162"/>
          <p:cNvGrpSpPr/>
          <p:nvPr/>
        </p:nvGrpSpPr>
        <p:grpSpPr>
          <a:xfrm>
            <a:off x="9399774" y="5175085"/>
            <a:ext cx="452113" cy="661717"/>
            <a:chOff x="334963" y="4450091"/>
            <a:chExt cx="452113" cy="661717"/>
          </a:xfrm>
        </p:grpSpPr>
        <p:sp>
          <p:nvSpPr>
            <p:cNvPr id="164" name="Textfeld 16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5" name="Zylinder 16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7701151" y="5180410"/>
            <a:ext cx="452113" cy="661717"/>
            <a:chOff x="334963" y="4450091"/>
            <a:chExt cx="452113" cy="661717"/>
          </a:xfrm>
        </p:grpSpPr>
        <p:sp>
          <p:nvSpPr>
            <p:cNvPr id="167" name="Textfeld 16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8" name="Zylinder 16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5784529" y="4913206"/>
            <a:ext cx="709750" cy="940582"/>
            <a:chOff x="9714361" y="3439975"/>
            <a:chExt cx="709750" cy="940582"/>
          </a:xfrm>
        </p:grpSpPr>
        <p:sp>
          <p:nvSpPr>
            <p:cNvPr id="170" name="Textfeld 169"/>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71" name="Grafik 1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72" name="Gruppieren 171"/>
          <p:cNvGrpSpPr/>
          <p:nvPr/>
        </p:nvGrpSpPr>
        <p:grpSpPr>
          <a:xfrm>
            <a:off x="6758123" y="4867328"/>
            <a:ext cx="719933" cy="978002"/>
            <a:chOff x="9697243" y="3435689"/>
            <a:chExt cx="719933" cy="978002"/>
          </a:xfrm>
        </p:grpSpPr>
        <p:pic>
          <p:nvPicPr>
            <p:cNvPr id="173" name="Grafik 17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4" name="Textfeld 17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5" name="Gruppieren 174"/>
          <p:cNvGrpSpPr/>
          <p:nvPr/>
        </p:nvGrpSpPr>
        <p:grpSpPr>
          <a:xfrm>
            <a:off x="8424155" y="4797969"/>
            <a:ext cx="730987" cy="1055819"/>
            <a:chOff x="9686187" y="4007898"/>
            <a:chExt cx="730987" cy="1055819"/>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7" name="Textfeld 17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9" name="Pfeil nach rechts 178"/>
          <p:cNvSpPr/>
          <p:nvPr/>
        </p:nvSpPr>
        <p:spPr>
          <a:xfrm>
            <a:off x="6514196" y="520289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492946" y="52362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821446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989934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Pfeil nach rechts 183"/>
          <p:cNvSpPr/>
          <p:nvPr/>
        </p:nvSpPr>
        <p:spPr>
          <a:xfrm>
            <a:off x="9185739"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Nach oben gebogener Pfeil 184"/>
          <p:cNvSpPr/>
          <p:nvPr/>
        </p:nvSpPr>
        <p:spPr>
          <a:xfrm flipH="1" flipV="1">
            <a:off x="6057175" y="4556941"/>
            <a:ext cx="4378213" cy="272716"/>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Nach oben gebogener Pfeil 185"/>
          <p:cNvSpPr/>
          <p:nvPr/>
        </p:nvSpPr>
        <p:spPr>
          <a:xfrm>
            <a:off x="10944667" y="4556941"/>
            <a:ext cx="577455" cy="753322"/>
          </a:xfrm>
          <a:prstGeom prst="bentUpArrow">
            <a:avLst>
              <a:gd name="adj1" fmla="val 12833"/>
              <a:gd name="adj2" fmla="val 16617"/>
              <a:gd name="adj3" fmla="val 297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30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Breitbild</PresentationFormat>
  <Paragraphs>445</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94</cp:revision>
  <cp:lastPrinted>2021-01-19T07:36:13Z</cp:lastPrinted>
  <dcterms:created xsi:type="dcterms:W3CDTF">2020-06-29T06:53:01Z</dcterms:created>
  <dcterms:modified xsi:type="dcterms:W3CDTF">2021-03-27T11:26:14Z</dcterms:modified>
</cp:coreProperties>
</file>