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7582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orient="horz" pos="1253" userDrawn="1">
          <p15:clr>
            <a:srgbClr val="A4A3A4"/>
          </p15:clr>
        </p15:guide>
        <p15:guide id="5" orient="horz" pos="2840" userDrawn="1">
          <p15:clr>
            <a:srgbClr val="A4A3A4"/>
          </p15:clr>
        </p15:guide>
        <p15:guide id="6" orient="horz" pos="2614" userDrawn="1">
          <p15:clr>
            <a:srgbClr val="A4A3A4"/>
          </p15:clr>
        </p15:guide>
        <p15:guide id="7" orient="horz" pos="3521" userDrawn="1">
          <p15:clr>
            <a:srgbClr val="A4A3A4"/>
          </p15:clr>
        </p15:guide>
        <p15:guide id="8" orient="horz" pos="3294" userDrawn="1">
          <p15:clr>
            <a:srgbClr val="A4A3A4"/>
          </p15:clr>
        </p15:guide>
        <p15:guide id="9" pos="63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3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96" y="402"/>
      </p:cViewPr>
      <p:guideLst>
        <p:guide orient="horz" pos="595"/>
        <p:guide pos="7582"/>
        <p:guide pos="211"/>
        <p:guide orient="horz" pos="1253"/>
        <p:guide orient="horz" pos="2840"/>
        <p:guide orient="horz" pos="2614"/>
        <p:guide orient="horz" pos="3521"/>
        <p:guide orient="horz" pos="3294"/>
        <p:guide pos="63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63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17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64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07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6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69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41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78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6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68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86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E706E-9FFF-4B25-B31B-E494BA33FABA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74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pieren 99"/>
          <p:cNvGrpSpPr/>
          <p:nvPr/>
        </p:nvGrpSpPr>
        <p:grpSpPr>
          <a:xfrm>
            <a:off x="317806" y="154728"/>
            <a:ext cx="10503415" cy="6622794"/>
            <a:chOff x="317806" y="154728"/>
            <a:chExt cx="10503415" cy="6622794"/>
          </a:xfrm>
        </p:grpSpPr>
        <p:sp>
          <p:nvSpPr>
            <p:cNvPr id="4" name="Textfeld 3"/>
            <p:cNvSpPr txBox="1"/>
            <p:nvPr/>
          </p:nvSpPr>
          <p:spPr>
            <a:xfrm>
              <a:off x="3591820" y="154728"/>
              <a:ext cx="5008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/>
                <a:t>Transformation der REST-Verben auf CRUD-Verben</a:t>
              </a:r>
              <a:endParaRPr lang="de-DE" b="1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54363" y="857040"/>
              <a:ext cx="679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GET</a:t>
              </a:r>
              <a:endParaRPr lang="de-DE" sz="2400" b="1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54363" y="1582268"/>
              <a:ext cx="8517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POST</a:t>
              </a:r>
              <a:endParaRPr lang="de-DE" sz="2400" b="1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334963" y="2689957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PUT</a:t>
              </a:r>
              <a:endParaRPr lang="de-DE" sz="2400" b="1" dirty="0"/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329079" y="4084072"/>
              <a:ext cx="9921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PATCH</a:t>
              </a:r>
              <a:endParaRPr lang="de-DE" sz="2400" b="1" dirty="0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317806" y="6055096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DELETE</a:t>
              </a:r>
              <a:endParaRPr lang="de-DE" sz="2400" b="1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9697452" y="1989138"/>
              <a:ext cx="1017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Create</a:t>
              </a:r>
              <a:endParaRPr lang="de-DE" sz="2400" b="1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9697452" y="3068638"/>
              <a:ext cx="82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Read</a:t>
              </a:r>
              <a:endParaRPr lang="de-DE" sz="2400" b="1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9697452" y="4149725"/>
              <a:ext cx="11237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Update</a:t>
              </a:r>
              <a:endParaRPr lang="de-DE" sz="2400" b="1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9697452" y="5229225"/>
              <a:ext cx="1021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Delete</a:t>
              </a:r>
              <a:endParaRPr lang="de-DE" sz="2400" b="1" dirty="0"/>
            </a:p>
          </p:txBody>
        </p:sp>
        <p:cxnSp>
          <p:nvCxnSpPr>
            <p:cNvPr id="13" name="Gerade Verbindung mit Pfeil 12"/>
            <p:cNvCxnSpPr>
              <a:stCxn id="5" idx="3"/>
              <a:endCxn id="9" idx="1"/>
            </p:cNvCxnSpPr>
            <p:nvPr/>
          </p:nvCxnSpPr>
          <p:spPr>
            <a:xfrm>
              <a:off x="1034357" y="1087873"/>
              <a:ext cx="8663095" cy="2211598"/>
            </a:xfrm>
            <a:prstGeom prst="straightConnector1">
              <a:avLst/>
            </a:prstGeom>
            <a:ln w="41275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6" idx="3"/>
              <a:endCxn id="8" idx="1"/>
            </p:cNvCxnSpPr>
            <p:nvPr/>
          </p:nvCxnSpPr>
          <p:spPr>
            <a:xfrm>
              <a:off x="1206071" y="1813101"/>
              <a:ext cx="8491381" cy="406870"/>
            </a:xfrm>
            <a:prstGeom prst="straightConnector1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6" idx="3"/>
              <a:endCxn id="10" idx="1"/>
            </p:cNvCxnSpPr>
            <p:nvPr/>
          </p:nvCxnSpPr>
          <p:spPr>
            <a:xfrm>
              <a:off x="1206071" y="1813101"/>
              <a:ext cx="8491381" cy="2567457"/>
            </a:xfrm>
            <a:prstGeom prst="straightConnector1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7" idx="3"/>
              <a:endCxn id="11" idx="1"/>
            </p:cNvCxnSpPr>
            <p:nvPr/>
          </p:nvCxnSpPr>
          <p:spPr>
            <a:xfrm>
              <a:off x="1035796" y="2920790"/>
              <a:ext cx="8661656" cy="253926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7" idx="3"/>
              <a:endCxn id="8" idx="1"/>
            </p:cNvCxnSpPr>
            <p:nvPr/>
          </p:nvCxnSpPr>
          <p:spPr>
            <a:xfrm flipV="1">
              <a:off x="1035796" y="2219971"/>
              <a:ext cx="8661656" cy="700819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7" idx="3"/>
              <a:endCxn id="10" idx="1"/>
            </p:cNvCxnSpPr>
            <p:nvPr/>
          </p:nvCxnSpPr>
          <p:spPr>
            <a:xfrm>
              <a:off x="1035796" y="2920790"/>
              <a:ext cx="8661656" cy="145976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>
              <a:stCxn id="2" idx="3"/>
              <a:endCxn id="9" idx="1"/>
            </p:cNvCxnSpPr>
            <p:nvPr/>
          </p:nvCxnSpPr>
          <p:spPr>
            <a:xfrm flipV="1">
              <a:off x="1321274" y="3299471"/>
              <a:ext cx="8376178" cy="1015434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>
              <a:stCxn id="2" idx="3"/>
              <a:endCxn id="11" idx="1"/>
            </p:cNvCxnSpPr>
            <p:nvPr/>
          </p:nvCxnSpPr>
          <p:spPr>
            <a:xfrm>
              <a:off x="1321274" y="4314905"/>
              <a:ext cx="8376178" cy="1145153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>
              <a:stCxn id="2" idx="3"/>
              <a:endCxn id="8" idx="1"/>
            </p:cNvCxnSpPr>
            <p:nvPr/>
          </p:nvCxnSpPr>
          <p:spPr>
            <a:xfrm flipV="1">
              <a:off x="1321274" y="2219971"/>
              <a:ext cx="8376178" cy="2094934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>
              <a:stCxn id="2" idx="3"/>
              <a:endCxn id="10" idx="1"/>
            </p:cNvCxnSpPr>
            <p:nvPr/>
          </p:nvCxnSpPr>
          <p:spPr>
            <a:xfrm>
              <a:off x="1321274" y="4314905"/>
              <a:ext cx="8376178" cy="65653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>
              <a:stCxn id="3" idx="3"/>
              <a:endCxn id="11" idx="1"/>
            </p:cNvCxnSpPr>
            <p:nvPr/>
          </p:nvCxnSpPr>
          <p:spPr>
            <a:xfrm flipV="1">
              <a:off x="1430611" y="5460058"/>
              <a:ext cx="8266841" cy="825871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8856915" y="1780312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①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8430086" y="4366310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⑤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910940" y="238527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④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538067" y="389348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③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9110362" y="282798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①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9081469" y="4895631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①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8619522" y="5616179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7030A0"/>
                  </a:solidFill>
                </a:rPr>
                <a:t>①</a:t>
              </a:r>
              <a:endParaRPr lang="de-DE" dirty="0">
                <a:solidFill>
                  <a:srgbClr val="7030A0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184666" y="3096817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①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334963" y="1221435"/>
              <a:ext cx="1012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① Read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330733" y="1923238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① Create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9110362" y="3844499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②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30733" y="2252760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② Update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21947" y="3043667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① Delete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6538067" y="2093922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②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21947" y="3362541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② Create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317806" y="3695824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③ Update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60" name="Runde Klammer rechts 59"/>
            <p:cNvSpPr/>
            <p:nvPr/>
          </p:nvSpPr>
          <p:spPr>
            <a:xfrm>
              <a:off x="1438564" y="3381457"/>
              <a:ext cx="112465" cy="683699"/>
            </a:xfrm>
            <a:prstGeom prst="rightBracket">
              <a:avLst/>
            </a:prstGeom>
            <a:ln w="41275">
              <a:solidFill>
                <a:srgbClr val="FF0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1533094" y="3503561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POST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345432" y="4458624"/>
              <a:ext cx="1012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① Read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332454" y="6408190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7030A0"/>
                  </a:solidFill>
                </a:rPr>
                <a:t>① Delete</a:t>
              </a:r>
              <a:endParaRPr lang="de-DE" dirty="0">
                <a:solidFill>
                  <a:srgbClr val="7030A0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345432" y="4776570"/>
              <a:ext cx="2527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② Werte überschreiben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344727" y="5094337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③ Delete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6794091" y="512355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③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345432" y="5420643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④ Create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324362" y="5744759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⑤ Update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8" name="Runde Klammer rechts 97"/>
            <p:cNvSpPr/>
            <p:nvPr/>
          </p:nvSpPr>
          <p:spPr>
            <a:xfrm>
              <a:off x="1451491" y="5157623"/>
              <a:ext cx="88457" cy="897473"/>
            </a:xfrm>
            <a:prstGeom prst="rightBracket">
              <a:avLst/>
            </a:prstGeom>
            <a:ln w="41275">
              <a:solidFill>
                <a:srgbClr val="FFC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1557585" y="541484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PUT</a:t>
              </a:r>
              <a:endParaRPr lang="de-DE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1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34963" y="161594"/>
            <a:ext cx="9415023" cy="6149888"/>
            <a:chOff x="334963" y="161594"/>
            <a:chExt cx="9415023" cy="6149888"/>
          </a:xfrm>
        </p:grpSpPr>
        <p:grpSp>
          <p:nvGrpSpPr>
            <p:cNvPr id="3" name="Gruppieren 2"/>
            <p:cNvGrpSpPr/>
            <p:nvPr/>
          </p:nvGrpSpPr>
          <p:grpSpPr>
            <a:xfrm>
              <a:off x="334963" y="545349"/>
              <a:ext cx="1532792" cy="1443789"/>
              <a:chOff x="1772653" y="561474"/>
              <a:chExt cx="1532792" cy="1443789"/>
            </a:xfrm>
          </p:grpSpPr>
          <p:sp>
            <p:nvSpPr>
              <p:cNvPr id="6" name="Rechteck 5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Textfeld 7"/>
              <p:cNvSpPr txBox="1"/>
              <p:nvPr/>
            </p:nvSpPr>
            <p:spPr>
              <a:xfrm>
                <a:off x="1772653" y="561474"/>
                <a:ext cx="15327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/>
                  <a:t>s</a:t>
                </a:r>
                <a:r>
                  <a:rPr lang="de-DE" sz="1400" dirty="0" err="1" smtClean="0"/>
                  <a:t>peicherdaten</a:t>
                </a:r>
                <a:r>
                  <a:rPr lang="de-DE" sz="1400" dirty="0" smtClean="0"/>
                  <a:t> = {}</a:t>
                </a:r>
                <a:endParaRPr lang="de-DE" sz="1400" dirty="0"/>
              </a:p>
            </p:txBody>
          </p:sp>
        </p:grpSp>
        <p:sp>
          <p:nvSpPr>
            <p:cNvPr id="10" name="Textfeld 9"/>
            <p:cNvSpPr txBox="1"/>
            <p:nvPr/>
          </p:nvSpPr>
          <p:spPr>
            <a:xfrm>
              <a:off x="334963" y="161594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Speicherinhalt</a:t>
              </a:r>
              <a:endParaRPr lang="de-DE" dirty="0"/>
            </a:p>
          </p:txBody>
        </p:sp>
        <p:grpSp>
          <p:nvGrpSpPr>
            <p:cNvPr id="11" name="Gruppieren 10"/>
            <p:cNvGrpSpPr/>
            <p:nvPr/>
          </p:nvGrpSpPr>
          <p:grpSpPr>
            <a:xfrm>
              <a:off x="334963" y="2646864"/>
              <a:ext cx="1532792" cy="1443789"/>
              <a:chOff x="1772653" y="561474"/>
              <a:chExt cx="1532792" cy="1443789"/>
            </a:xfrm>
          </p:grpSpPr>
          <p:sp>
            <p:nvSpPr>
              <p:cNvPr id="12" name="Rechteck 11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feld 12"/>
              <p:cNvSpPr txBox="1"/>
              <p:nvPr/>
            </p:nvSpPr>
            <p:spPr>
              <a:xfrm>
                <a:off x="1772653" y="561474"/>
                <a:ext cx="15327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 smtClean="0"/>
                  <a:t>schluessel_ein</a:t>
                </a:r>
                <a:r>
                  <a:rPr lang="de-DE" sz="1400" dirty="0" smtClean="0"/>
                  <a:t> = </a:t>
                </a:r>
                <a:r>
                  <a:rPr lang="de-DE" sz="1400" dirty="0" err="1" smtClean="0"/>
                  <a:t>schluessel</a:t>
                </a:r>
                <a:endParaRPr lang="de-DE" sz="1400" dirty="0"/>
              </a:p>
              <a:p>
                <a:pPr algn="ctr"/>
                <a:r>
                  <a:rPr lang="de-DE" sz="1400" dirty="0" err="1" smtClean="0"/>
                  <a:t>speicherinhalt</a:t>
                </a:r>
                <a:r>
                  <a:rPr lang="de-DE" sz="1400" dirty="0" smtClean="0"/>
                  <a:t> = Speicherinhalt</a:t>
                </a:r>
                <a:endParaRPr lang="de-DE" sz="1400" dirty="0"/>
              </a:p>
            </p:txBody>
          </p:sp>
        </p:grpSp>
        <p:sp>
          <p:nvSpPr>
            <p:cNvPr id="14" name="Textfeld 13"/>
            <p:cNvSpPr txBox="1"/>
            <p:nvPr/>
          </p:nvSpPr>
          <p:spPr>
            <a:xfrm>
              <a:off x="334963" y="2277532"/>
              <a:ext cx="333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Speicherelement (</a:t>
              </a:r>
              <a:r>
                <a:rPr lang="de-DE" dirty="0" err="1" smtClean="0"/>
                <a:t>self</a:t>
              </a:r>
              <a:r>
                <a:rPr lang="de-DE" dirty="0" smtClean="0"/>
                <a:t>, </a:t>
              </a:r>
              <a:r>
                <a:rPr lang="de-DE" dirty="0" err="1" smtClean="0"/>
                <a:t>schluessel</a:t>
              </a:r>
              <a:r>
                <a:rPr lang="de-DE" dirty="0" smtClean="0"/>
                <a:t>)</a:t>
              </a:r>
              <a:endParaRPr lang="de-DE" dirty="0"/>
            </a:p>
          </p:txBody>
        </p:sp>
        <p:grpSp>
          <p:nvGrpSpPr>
            <p:cNvPr id="15" name="Gruppieren 14"/>
            <p:cNvGrpSpPr/>
            <p:nvPr/>
          </p:nvGrpSpPr>
          <p:grpSpPr>
            <a:xfrm>
              <a:off x="334963" y="4867693"/>
              <a:ext cx="1532792" cy="1443789"/>
              <a:chOff x="1772653" y="561474"/>
              <a:chExt cx="1532792" cy="1443789"/>
            </a:xfrm>
          </p:grpSpPr>
          <p:sp>
            <p:nvSpPr>
              <p:cNvPr id="16" name="Rechteck 15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1772653" y="561474"/>
                <a:ext cx="15327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 smtClean="0"/>
                  <a:t>speicherelement</a:t>
                </a:r>
                <a:r>
                  <a:rPr lang="de-DE" sz="1400" dirty="0" smtClean="0"/>
                  <a:t> = None</a:t>
                </a:r>
              </a:p>
              <a:p>
                <a:pPr algn="ctr"/>
                <a:r>
                  <a:rPr lang="de-DE" sz="1400" dirty="0" err="1" smtClean="0"/>
                  <a:t>kinder</a:t>
                </a:r>
                <a:r>
                  <a:rPr lang="de-DE" sz="1400" dirty="0" smtClean="0"/>
                  <a:t> = []</a:t>
                </a:r>
              </a:p>
              <a:p>
                <a:pPr algn="ctr"/>
                <a:r>
                  <a:rPr lang="de-DE" sz="1400" dirty="0" err="1" smtClean="0"/>
                  <a:t>elternpfad</a:t>
                </a:r>
                <a:r>
                  <a:rPr lang="de-DE" sz="1400" dirty="0" smtClean="0"/>
                  <a:t> = []</a:t>
                </a:r>
                <a:endParaRPr lang="de-DE" sz="1400" dirty="0"/>
              </a:p>
            </p:txBody>
          </p:sp>
        </p:grpSp>
        <p:sp>
          <p:nvSpPr>
            <p:cNvPr id="18" name="Textfeld 17"/>
            <p:cNvSpPr txBox="1"/>
            <p:nvPr/>
          </p:nvSpPr>
          <p:spPr>
            <a:xfrm>
              <a:off x="738119" y="4483938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Baum</a:t>
              </a:r>
              <a:endParaRPr lang="de-DE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4612105" y="176017"/>
              <a:ext cx="5137881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/>
                <a:t>Zugriff auf Ressource:</a:t>
              </a:r>
            </a:p>
            <a:p>
              <a:r>
                <a:rPr lang="de-DE" dirty="0" smtClean="0">
                  <a:solidFill>
                    <a:srgbClr val="0070C0"/>
                  </a:solidFill>
                </a:rPr>
                <a:t>Baum</a:t>
              </a:r>
            </a:p>
            <a:p>
              <a:endParaRPr lang="de-DE" b="1" dirty="0"/>
            </a:p>
            <a:p>
              <a:r>
                <a:rPr lang="de-DE" b="1" dirty="0" smtClean="0"/>
                <a:t>Zugriff auf Speicherelement der Ressource: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Baum.speicherelement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/>
            </a:p>
            <a:p>
              <a:r>
                <a:rPr lang="de-DE" b="1" dirty="0" smtClean="0"/>
                <a:t>Zugriff auf Kinder der Ressource: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Baum.kinder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/>
            </a:p>
            <a:p>
              <a:r>
                <a:rPr lang="de-DE" b="1" dirty="0" smtClean="0"/>
                <a:t>Zugriff auf Elternpfad der Ressource: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Baum.elternpfad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/>
            </a:p>
            <a:p>
              <a:r>
                <a:rPr lang="de-DE" b="1" dirty="0" smtClean="0"/>
                <a:t>Zugriff auf Speicherinhalt des Speicherelements: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Baum.speicherelement.speicherinhalt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 smtClean="0"/>
            </a:p>
            <a:p>
              <a:r>
                <a:rPr lang="de-DE" b="1" dirty="0" smtClean="0"/>
                <a:t>Zugriff auf Speicherdaten: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Baum.speicherelement.speicherinhalt.speicherdaten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86329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-68826" y="16409"/>
            <a:ext cx="12105251" cy="6400004"/>
            <a:chOff x="-68826" y="16409"/>
            <a:chExt cx="12105251" cy="6400004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5096088" y="58893"/>
              <a:ext cx="1532792" cy="1443789"/>
              <a:chOff x="1772653" y="561474"/>
              <a:chExt cx="1532792" cy="1443789"/>
            </a:xfrm>
          </p:grpSpPr>
          <p:sp>
            <p:nvSpPr>
              <p:cNvPr id="2" name="Rechteck 1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" name="Gerader Verbinder 5"/>
              <p:cNvCxnSpPr/>
              <p:nvPr/>
            </p:nvCxnSpPr>
            <p:spPr>
              <a:xfrm>
                <a:off x="1772653" y="945229"/>
                <a:ext cx="1532792" cy="7681"/>
              </a:xfrm>
              <a:prstGeom prst="line">
                <a:avLst/>
              </a:prstGeom>
              <a:ln w="25400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Textfeld 6"/>
              <p:cNvSpPr txBox="1"/>
              <p:nvPr/>
            </p:nvSpPr>
            <p:spPr>
              <a:xfrm>
                <a:off x="1772653" y="561474"/>
                <a:ext cx="1532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/>
                  <a:t>Schlüssel</a:t>
                </a:r>
                <a:endParaRPr lang="de-DE" dirty="0"/>
              </a:p>
            </p:txBody>
          </p:sp>
          <p:sp>
            <p:nvSpPr>
              <p:cNvPr id="8" name="Textfeld 7"/>
              <p:cNvSpPr txBox="1"/>
              <p:nvPr/>
            </p:nvSpPr>
            <p:spPr>
              <a:xfrm>
                <a:off x="1772653" y="967333"/>
                <a:ext cx="1532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 smtClean="0"/>
                  <a:t>Speicherinhalt</a:t>
                </a:r>
                <a:endParaRPr lang="de-DE" dirty="0"/>
              </a:p>
            </p:txBody>
          </p:sp>
        </p:grpSp>
        <p:grpSp>
          <p:nvGrpSpPr>
            <p:cNvPr id="17" name="Gruppieren 16"/>
            <p:cNvGrpSpPr/>
            <p:nvPr/>
          </p:nvGrpSpPr>
          <p:grpSpPr>
            <a:xfrm>
              <a:off x="122054" y="2328700"/>
              <a:ext cx="1532792" cy="1443789"/>
              <a:chOff x="1772653" y="561474"/>
              <a:chExt cx="1532792" cy="1443789"/>
            </a:xfrm>
          </p:grpSpPr>
          <p:sp>
            <p:nvSpPr>
              <p:cNvPr id="20" name="Rechteck 19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" name="Gerader Verbinder 20"/>
              <p:cNvCxnSpPr/>
              <p:nvPr/>
            </p:nvCxnSpPr>
            <p:spPr>
              <a:xfrm>
                <a:off x="1772653" y="945229"/>
                <a:ext cx="1532792" cy="7681"/>
              </a:xfrm>
              <a:prstGeom prst="line">
                <a:avLst/>
              </a:prstGeom>
              <a:ln w="25400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feld 21"/>
              <p:cNvSpPr txBox="1"/>
              <p:nvPr/>
            </p:nvSpPr>
            <p:spPr>
              <a:xfrm>
                <a:off x="1772653" y="561474"/>
                <a:ext cx="1532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/>
                  <a:t>Schlüssel</a:t>
                </a:r>
                <a:endParaRPr lang="de-DE" dirty="0"/>
              </a:p>
            </p:txBody>
          </p:sp>
          <p:sp>
            <p:nvSpPr>
              <p:cNvPr id="23" name="Textfeld 22"/>
              <p:cNvSpPr txBox="1"/>
              <p:nvPr/>
            </p:nvSpPr>
            <p:spPr>
              <a:xfrm>
                <a:off x="1772653" y="967333"/>
                <a:ext cx="1532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 smtClean="0"/>
                  <a:t>Speicherinhalt</a:t>
                </a:r>
                <a:endParaRPr lang="de-DE" dirty="0"/>
              </a:p>
            </p:txBody>
          </p:sp>
        </p:grpSp>
        <p:grpSp>
          <p:nvGrpSpPr>
            <p:cNvPr id="33" name="Gruppieren 32"/>
            <p:cNvGrpSpPr/>
            <p:nvPr/>
          </p:nvGrpSpPr>
          <p:grpSpPr>
            <a:xfrm>
              <a:off x="7058104" y="4486530"/>
              <a:ext cx="1532792" cy="1443789"/>
              <a:chOff x="1772653" y="561474"/>
              <a:chExt cx="1532792" cy="1443789"/>
            </a:xfrm>
          </p:grpSpPr>
          <p:sp>
            <p:nvSpPr>
              <p:cNvPr id="36" name="Rechteck 35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7" name="Gerader Verbinder 36"/>
              <p:cNvCxnSpPr/>
              <p:nvPr/>
            </p:nvCxnSpPr>
            <p:spPr>
              <a:xfrm>
                <a:off x="1772653" y="945229"/>
                <a:ext cx="1532792" cy="7681"/>
              </a:xfrm>
              <a:prstGeom prst="line">
                <a:avLst/>
              </a:prstGeom>
              <a:ln w="25400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feld 37"/>
              <p:cNvSpPr txBox="1"/>
              <p:nvPr/>
            </p:nvSpPr>
            <p:spPr>
              <a:xfrm>
                <a:off x="1772653" y="561474"/>
                <a:ext cx="1532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/>
                  <a:t>Schlüssel</a:t>
                </a:r>
                <a:endParaRPr lang="de-DE" dirty="0"/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1772653" y="967333"/>
                <a:ext cx="1532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 smtClean="0"/>
                  <a:t>Speicherinhalt</a:t>
                </a:r>
                <a:endParaRPr lang="de-DE" dirty="0"/>
              </a:p>
            </p:txBody>
          </p:sp>
        </p:grpSp>
        <p:grpSp>
          <p:nvGrpSpPr>
            <p:cNvPr id="41" name="Gruppieren 40"/>
            <p:cNvGrpSpPr/>
            <p:nvPr/>
          </p:nvGrpSpPr>
          <p:grpSpPr>
            <a:xfrm>
              <a:off x="5124465" y="4490346"/>
              <a:ext cx="1532792" cy="1443789"/>
              <a:chOff x="1772653" y="561474"/>
              <a:chExt cx="1532792" cy="1443789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5" name="Gerader Verbinder 44"/>
              <p:cNvCxnSpPr/>
              <p:nvPr/>
            </p:nvCxnSpPr>
            <p:spPr>
              <a:xfrm>
                <a:off x="1772653" y="945229"/>
                <a:ext cx="1532792" cy="7681"/>
              </a:xfrm>
              <a:prstGeom prst="line">
                <a:avLst/>
              </a:prstGeom>
              <a:ln w="25400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feld 45"/>
              <p:cNvSpPr txBox="1"/>
              <p:nvPr/>
            </p:nvSpPr>
            <p:spPr>
              <a:xfrm>
                <a:off x="1772653" y="561474"/>
                <a:ext cx="1532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/>
                  <a:t>Schlüssel</a:t>
                </a:r>
                <a:endParaRPr lang="de-DE" dirty="0"/>
              </a:p>
            </p:txBody>
          </p:sp>
          <p:sp>
            <p:nvSpPr>
              <p:cNvPr id="47" name="Textfeld 46"/>
              <p:cNvSpPr txBox="1"/>
              <p:nvPr/>
            </p:nvSpPr>
            <p:spPr>
              <a:xfrm>
                <a:off x="1772653" y="967333"/>
                <a:ext cx="1532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 smtClean="0"/>
                  <a:t>Speicherinhalt</a:t>
                </a:r>
                <a:endParaRPr lang="de-DE" dirty="0"/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113586" y="4508500"/>
              <a:ext cx="1532792" cy="1443789"/>
              <a:chOff x="1772653" y="561474"/>
              <a:chExt cx="1532792" cy="1443789"/>
            </a:xfrm>
          </p:grpSpPr>
          <p:sp>
            <p:nvSpPr>
              <p:cNvPr id="52" name="Rechteck 51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3" name="Gerader Verbinder 52"/>
              <p:cNvCxnSpPr/>
              <p:nvPr/>
            </p:nvCxnSpPr>
            <p:spPr>
              <a:xfrm>
                <a:off x="1772653" y="945229"/>
                <a:ext cx="1532792" cy="7681"/>
              </a:xfrm>
              <a:prstGeom prst="line">
                <a:avLst/>
              </a:prstGeom>
              <a:ln w="25400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feld 53"/>
              <p:cNvSpPr txBox="1"/>
              <p:nvPr/>
            </p:nvSpPr>
            <p:spPr>
              <a:xfrm>
                <a:off x="1772653" y="561474"/>
                <a:ext cx="1532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/>
                  <a:t>Schlüssel</a:t>
                </a:r>
                <a:endParaRPr lang="de-DE" dirty="0"/>
              </a:p>
            </p:txBody>
          </p:sp>
          <p:sp>
            <p:nvSpPr>
              <p:cNvPr id="55" name="Textfeld 54"/>
              <p:cNvSpPr txBox="1"/>
              <p:nvPr/>
            </p:nvSpPr>
            <p:spPr>
              <a:xfrm>
                <a:off x="1772653" y="967333"/>
                <a:ext cx="1532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 smtClean="0"/>
                  <a:t>Speicherinhalt</a:t>
                </a:r>
                <a:endParaRPr lang="de-DE" dirty="0"/>
              </a:p>
            </p:txBody>
          </p:sp>
        </p:grpSp>
        <p:grpSp>
          <p:nvGrpSpPr>
            <p:cNvPr id="57" name="Gruppieren 56"/>
            <p:cNvGrpSpPr/>
            <p:nvPr/>
          </p:nvGrpSpPr>
          <p:grpSpPr>
            <a:xfrm>
              <a:off x="6018767" y="2327721"/>
              <a:ext cx="1532792" cy="1443789"/>
              <a:chOff x="1772653" y="561474"/>
              <a:chExt cx="1532792" cy="1443789"/>
            </a:xfrm>
          </p:grpSpPr>
          <p:sp>
            <p:nvSpPr>
              <p:cNvPr id="60" name="Rechteck 59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1" name="Gerader Verbinder 60"/>
              <p:cNvCxnSpPr/>
              <p:nvPr/>
            </p:nvCxnSpPr>
            <p:spPr>
              <a:xfrm>
                <a:off x="1772653" y="945229"/>
                <a:ext cx="1532792" cy="7681"/>
              </a:xfrm>
              <a:prstGeom prst="line">
                <a:avLst/>
              </a:prstGeom>
              <a:ln w="25400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Textfeld 61"/>
              <p:cNvSpPr txBox="1"/>
              <p:nvPr/>
            </p:nvSpPr>
            <p:spPr>
              <a:xfrm>
                <a:off x="1772653" y="561474"/>
                <a:ext cx="1532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/>
                  <a:t>Schlüssel</a:t>
                </a:r>
                <a:endParaRPr lang="de-DE" dirty="0"/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1772653" y="967333"/>
                <a:ext cx="1532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 smtClean="0"/>
                  <a:t>Speicherinhalt</a:t>
                </a:r>
                <a:endParaRPr lang="de-DE" dirty="0"/>
              </a:p>
            </p:txBody>
          </p:sp>
        </p:grpSp>
        <p:grpSp>
          <p:nvGrpSpPr>
            <p:cNvPr id="65" name="Gruppieren 64"/>
            <p:cNvGrpSpPr/>
            <p:nvPr/>
          </p:nvGrpSpPr>
          <p:grpSpPr>
            <a:xfrm>
              <a:off x="3029979" y="2315399"/>
              <a:ext cx="1532792" cy="1443789"/>
              <a:chOff x="1772653" y="561474"/>
              <a:chExt cx="1532792" cy="1443789"/>
            </a:xfrm>
          </p:grpSpPr>
          <p:sp>
            <p:nvSpPr>
              <p:cNvPr id="68" name="Rechteck 67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9" name="Gerader Verbinder 68"/>
              <p:cNvCxnSpPr/>
              <p:nvPr/>
            </p:nvCxnSpPr>
            <p:spPr>
              <a:xfrm>
                <a:off x="1772653" y="945229"/>
                <a:ext cx="1532792" cy="7681"/>
              </a:xfrm>
              <a:prstGeom prst="line">
                <a:avLst/>
              </a:prstGeom>
              <a:ln w="25400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Textfeld 69"/>
              <p:cNvSpPr txBox="1"/>
              <p:nvPr/>
            </p:nvSpPr>
            <p:spPr>
              <a:xfrm>
                <a:off x="1772653" y="561474"/>
                <a:ext cx="1532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/>
                  <a:t>Schlüssel</a:t>
                </a:r>
                <a:endParaRPr lang="de-DE" dirty="0"/>
              </a:p>
            </p:txBody>
          </p:sp>
          <p:sp>
            <p:nvSpPr>
              <p:cNvPr id="71" name="Textfeld 70"/>
              <p:cNvSpPr txBox="1"/>
              <p:nvPr/>
            </p:nvSpPr>
            <p:spPr>
              <a:xfrm>
                <a:off x="1772653" y="967333"/>
                <a:ext cx="1532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 smtClean="0"/>
                  <a:t>Speicherinhalt</a:t>
                </a:r>
                <a:endParaRPr lang="de-DE" dirty="0"/>
              </a:p>
            </p:txBody>
          </p:sp>
        </p:grpSp>
        <p:cxnSp>
          <p:nvCxnSpPr>
            <p:cNvPr id="73" name="Gerader Verbinder 72"/>
            <p:cNvCxnSpPr>
              <a:stCxn id="2" idx="2"/>
              <a:endCxn id="20" idx="0"/>
            </p:cNvCxnSpPr>
            <p:nvPr/>
          </p:nvCxnSpPr>
          <p:spPr>
            <a:xfrm flipH="1">
              <a:off x="888450" y="1502682"/>
              <a:ext cx="4974034" cy="826018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r Verbinder 76"/>
            <p:cNvCxnSpPr>
              <a:stCxn id="2" idx="2"/>
              <a:endCxn id="62" idx="0"/>
            </p:cNvCxnSpPr>
            <p:nvPr/>
          </p:nvCxnSpPr>
          <p:spPr>
            <a:xfrm>
              <a:off x="5862484" y="1502682"/>
              <a:ext cx="922679" cy="825039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Gerader Verbinder 78"/>
            <p:cNvCxnSpPr>
              <a:stCxn id="20" idx="2"/>
              <a:endCxn id="52" idx="0"/>
            </p:cNvCxnSpPr>
            <p:nvPr/>
          </p:nvCxnSpPr>
          <p:spPr>
            <a:xfrm flipH="1">
              <a:off x="879982" y="3772489"/>
              <a:ext cx="8468" cy="736011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>
              <a:stCxn id="60" idx="2"/>
              <a:endCxn id="44" idx="0"/>
            </p:cNvCxnSpPr>
            <p:nvPr/>
          </p:nvCxnSpPr>
          <p:spPr>
            <a:xfrm flipH="1">
              <a:off x="5890861" y="3771510"/>
              <a:ext cx="894302" cy="718836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Gerader Verbinder 82"/>
            <p:cNvCxnSpPr>
              <a:stCxn id="60" idx="2"/>
              <a:endCxn id="38" idx="0"/>
            </p:cNvCxnSpPr>
            <p:nvPr/>
          </p:nvCxnSpPr>
          <p:spPr>
            <a:xfrm>
              <a:off x="6785163" y="3771510"/>
              <a:ext cx="1039337" cy="71502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Gerader Verbinder 84"/>
            <p:cNvCxnSpPr/>
            <p:nvPr/>
          </p:nvCxnSpPr>
          <p:spPr>
            <a:xfrm>
              <a:off x="0" y="1989138"/>
              <a:ext cx="11823290" cy="0"/>
            </a:xfrm>
            <a:prstGeom prst="line">
              <a:avLst/>
            </a:prstGeom>
            <a:ln w="12700"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Gerader Verbinder 85"/>
            <p:cNvCxnSpPr/>
            <p:nvPr/>
          </p:nvCxnSpPr>
          <p:spPr>
            <a:xfrm flipV="1">
              <a:off x="0" y="4149725"/>
              <a:ext cx="11823290" cy="10344"/>
            </a:xfrm>
            <a:prstGeom prst="line">
              <a:avLst/>
            </a:prstGeom>
            <a:ln w="12700"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/>
          </p:nvSpPr>
          <p:spPr>
            <a:xfrm>
              <a:off x="10717162" y="780788"/>
              <a:ext cx="1317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75000"/>
                    </a:schemeClr>
                  </a:solidFill>
                </a:rPr>
                <a:t>Hierarchie 0</a:t>
              </a:r>
              <a:endParaRPr lang="de-DE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10717161" y="2772169"/>
              <a:ext cx="1317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75000"/>
                    </a:schemeClr>
                  </a:solidFill>
                </a:rPr>
                <a:t>Hierarchie 1</a:t>
              </a:r>
              <a:endParaRPr lang="de-DE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0718564" y="5013738"/>
              <a:ext cx="1317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75000"/>
                    </a:schemeClr>
                  </a:solidFill>
                </a:rPr>
                <a:t>Hierarchie 2</a:t>
              </a:r>
              <a:endParaRPr lang="de-DE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664240" y="2373822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„1000_4711“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4280763" y="122153"/>
              <a:ext cx="8286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</a:t>
              </a:r>
              <a:r>
                <a:rPr lang="de-DE" sz="1600" i="1" dirty="0" err="1" smtClean="0">
                  <a:solidFill>
                    <a:srgbClr val="0070C0"/>
                  </a:solidFill>
                </a:rPr>
                <a:t>prints</a:t>
              </a:r>
              <a:r>
                <a:rPr lang="de-DE" sz="1600" i="1" dirty="0" smtClean="0">
                  <a:solidFill>
                    <a:srgbClr val="0070C0"/>
                  </a:solidFill>
                </a:rPr>
                <a:t>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7576081" y="2382453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„3000_2903“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4586856" y="2369712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„2000_0815“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7" name="Textfeld 96"/>
            <p:cNvSpPr txBox="1"/>
            <p:nvPr/>
          </p:nvSpPr>
          <p:spPr>
            <a:xfrm>
              <a:off x="8570796" y="4524520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„6000_5443“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3731135" y="4549163"/>
              <a:ext cx="139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„5000_11597“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1702941" y="4537037"/>
              <a:ext cx="139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„4000_62896“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cxnSp>
          <p:nvCxnSpPr>
            <p:cNvPr id="101" name="Gerader Verbinder 100"/>
            <p:cNvCxnSpPr/>
            <p:nvPr/>
          </p:nvCxnSpPr>
          <p:spPr>
            <a:xfrm>
              <a:off x="10056813" y="16409"/>
              <a:ext cx="0" cy="6136303"/>
            </a:xfrm>
            <a:prstGeom prst="line">
              <a:avLst/>
            </a:prstGeom>
            <a:ln w="19050">
              <a:solidFill>
                <a:srgbClr val="8A3CC4"/>
              </a:solidFill>
              <a:prstDash val="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feld 101"/>
            <p:cNvSpPr txBox="1"/>
            <p:nvPr/>
          </p:nvSpPr>
          <p:spPr>
            <a:xfrm>
              <a:off x="10083476" y="194185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8A3CC4"/>
                  </a:solidFill>
                </a:rPr>
                <a:t>Höhe</a:t>
              </a:r>
              <a:endParaRPr lang="de-DE" dirty="0">
                <a:solidFill>
                  <a:srgbClr val="8A3CC4"/>
                </a:solidFill>
              </a:endParaRPr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-68826" y="4277032"/>
              <a:ext cx="9920480" cy="1750142"/>
            </a:xfrm>
            <a:prstGeom prst="rect">
              <a:avLst/>
            </a:prstGeom>
            <a:noFill/>
            <a:ln w="19050">
              <a:solidFill>
                <a:srgbClr val="8A3CC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3738568" y="6047081"/>
              <a:ext cx="745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8A3CC4"/>
                  </a:solidFill>
                </a:rPr>
                <a:t>Breite</a:t>
              </a:r>
              <a:endParaRPr lang="de-DE" dirty="0">
                <a:solidFill>
                  <a:srgbClr val="8A3CC4"/>
                </a:solidFill>
              </a:endParaRPr>
            </a:p>
          </p:txBody>
        </p:sp>
        <p:sp>
          <p:nvSpPr>
            <p:cNvPr id="105" name="Textfeld 104"/>
            <p:cNvSpPr txBox="1"/>
            <p:nvPr/>
          </p:nvSpPr>
          <p:spPr>
            <a:xfrm>
              <a:off x="8197718" y="918105"/>
              <a:ext cx="17853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Oberster Knoten </a:t>
              </a:r>
            </a:p>
            <a:p>
              <a:r>
                <a:rPr lang="de-DE" dirty="0" smtClean="0">
                  <a:solidFill>
                    <a:schemeClr val="accent6"/>
                  </a:solidFill>
                </a:rPr>
                <a:t>= Wurzel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1702941" y="1156707"/>
              <a:ext cx="34403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[O-1000_4711, O-2000_0815, O-3000_2903]</a:t>
              </a:r>
              <a:endParaRPr lang="de-DE" sz="1400" dirty="0"/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7528561" y="3470944"/>
              <a:ext cx="24545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[O-5000_11597, O-6000_5443]</a:t>
              </a:r>
              <a:endParaRPr lang="de-DE" sz="1400" dirty="0"/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7577061" y="3157529"/>
              <a:ext cx="8594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[„</a:t>
              </a:r>
              <a:r>
                <a:rPr lang="de-DE" sz="1400" i="1" dirty="0" err="1" smtClean="0">
                  <a:solidFill>
                    <a:srgbClr val="0070C0"/>
                  </a:solidFill>
                </a:rPr>
                <a:t>prints</a:t>
              </a:r>
              <a:r>
                <a:rPr lang="de-DE" sz="1400" i="1" dirty="0" smtClean="0">
                  <a:solidFill>
                    <a:srgbClr val="0070C0"/>
                  </a:solidFill>
                </a:rPr>
                <a:t>“]</a:t>
              </a:r>
              <a:endParaRPr lang="de-DE" sz="1400" dirty="0"/>
            </a:p>
          </p:txBody>
        </p:sp>
        <p:sp>
          <p:nvSpPr>
            <p:cNvPr id="112" name="Rechteck 111"/>
            <p:cNvSpPr/>
            <p:nvPr/>
          </p:nvSpPr>
          <p:spPr>
            <a:xfrm>
              <a:off x="1709964" y="5645665"/>
              <a:ext cx="2936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[]</a:t>
              </a:r>
              <a:endParaRPr lang="de-DE" sz="1400" dirty="0"/>
            </a:p>
          </p:txBody>
        </p:sp>
        <p:sp>
          <p:nvSpPr>
            <p:cNvPr id="113" name="Rechteck 112"/>
            <p:cNvSpPr/>
            <p:nvPr/>
          </p:nvSpPr>
          <p:spPr>
            <a:xfrm>
              <a:off x="1685333" y="5324098"/>
              <a:ext cx="18993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[„</a:t>
              </a:r>
              <a:r>
                <a:rPr lang="de-DE" sz="1400" i="1" dirty="0" err="1" smtClean="0">
                  <a:solidFill>
                    <a:srgbClr val="0070C0"/>
                  </a:solidFill>
                </a:rPr>
                <a:t>prints</a:t>
              </a:r>
              <a:r>
                <a:rPr lang="de-DE" sz="1400" i="1" dirty="0" smtClean="0">
                  <a:solidFill>
                    <a:srgbClr val="0070C0"/>
                  </a:solidFill>
                </a:rPr>
                <a:t>“, „1000_4711“]</a:t>
              </a:r>
              <a:endParaRPr lang="de-DE" sz="1400" dirty="0"/>
            </a:p>
          </p:txBody>
        </p:sp>
        <p:sp>
          <p:nvSpPr>
            <p:cNvPr id="4" name="Geschweifte Klammer rechts 3"/>
            <p:cNvSpPr/>
            <p:nvPr/>
          </p:nvSpPr>
          <p:spPr>
            <a:xfrm>
              <a:off x="6756754" y="59709"/>
              <a:ext cx="191356" cy="1406512"/>
            </a:xfrm>
            <a:prstGeom prst="rightBrace">
              <a:avLst/>
            </a:prstGeom>
            <a:ln w="25400">
              <a:solidFill>
                <a:srgbClr val="8A3CC4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7057879" y="564623"/>
              <a:ext cx="856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8A3CC4"/>
                  </a:solidFill>
                </a:rPr>
                <a:t>Knoten</a:t>
              </a:r>
              <a:endParaRPr lang="de-DE" dirty="0">
                <a:solidFill>
                  <a:srgbClr val="8A3CC4"/>
                </a:solidFill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5102680" y="856267"/>
              <a:ext cx="1526199" cy="624311"/>
              <a:chOff x="5102680" y="856267"/>
              <a:chExt cx="1526199" cy="624311"/>
            </a:xfrm>
          </p:grpSpPr>
          <p:sp>
            <p:nvSpPr>
              <p:cNvPr id="13" name="Textfeld 12"/>
              <p:cNvSpPr txBox="1"/>
              <p:nvPr/>
            </p:nvSpPr>
            <p:spPr>
              <a:xfrm>
                <a:off x="5109272" y="1111246"/>
                <a:ext cx="151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/>
                  <a:t>Kinder</a:t>
                </a:r>
                <a:endParaRPr lang="de-DE" dirty="0"/>
              </a:p>
            </p:txBody>
          </p:sp>
          <p:sp>
            <p:nvSpPr>
              <p:cNvPr id="130" name="Textfeld 129"/>
              <p:cNvSpPr txBox="1"/>
              <p:nvPr/>
            </p:nvSpPr>
            <p:spPr>
              <a:xfrm>
                <a:off x="5102680" y="856267"/>
                <a:ext cx="151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/>
                  <a:t>Elternpfad</a:t>
                </a:r>
                <a:endParaRPr lang="de-DE" dirty="0"/>
              </a:p>
            </p:txBody>
          </p:sp>
        </p:grpSp>
        <p:grpSp>
          <p:nvGrpSpPr>
            <p:cNvPr id="131" name="Gruppieren 130"/>
            <p:cNvGrpSpPr/>
            <p:nvPr/>
          </p:nvGrpSpPr>
          <p:grpSpPr>
            <a:xfrm>
              <a:off x="3033275" y="3119555"/>
              <a:ext cx="1526199" cy="624311"/>
              <a:chOff x="5102680" y="856267"/>
              <a:chExt cx="1526199" cy="624311"/>
            </a:xfrm>
          </p:grpSpPr>
          <p:sp>
            <p:nvSpPr>
              <p:cNvPr id="132" name="Textfeld 131"/>
              <p:cNvSpPr txBox="1"/>
              <p:nvPr/>
            </p:nvSpPr>
            <p:spPr>
              <a:xfrm>
                <a:off x="5109272" y="1111246"/>
                <a:ext cx="151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/>
                  <a:t>Kinder</a:t>
                </a:r>
                <a:endParaRPr lang="de-DE" dirty="0"/>
              </a:p>
            </p:txBody>
          </p:sp>
          <p:sp>
            <p:nvSpPr>
              <p:cNvPr id="133" name="Textfeld 132"/>
              <p:cNvSpPr txBox="1"/>
              <p:nvPr/>
            </p:nvSpPr>
            <p:spPr>
              <a:xfrm>
                <a:off x="5102680" y="856267"/>
                <a:ext cx="151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/>
                  <a:t>Elternpfad</a:t>
                </a:r>
                <a:endParaRPr lang="de-DE" dirty="0"/>
              </a:p>
            </p:txBody>
          </p:sp>
        </p:grpSp>
        <p:grpSp>
          <p:nvGrpSpPr>
            <p:cNvPr id="134" name="Gruppieren 133"/>
            <p:cNvGrpSpPr/>
            <p:nvPr/>
          </p:nvGrpSpPr>
          <p:grpSpPr>
            <a:xfrm>
              <a:off x="6031404" y="3147795"/>
              <a:ext cx="1526199" cy="624311"/>
              <a:chOff x="5102680" y="856267"/>
              <a:chExt cx="1526199" cy="624311"/>
            </a:xfrm>
          </p:grpSpPr>
          <p:sp>
            <p:nvSpPr>
              <p:cNvPr id="135" name="Textfeld 134"/>
              <p:cNvSpPr txBox="1"/>
              <p:nvPr/>
            </p:nvSpPr>
            <p:spPr>
              <a:xfrm>
                <a:off x="5109272" y="1111246"/>
                <a:ext cx="151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/>
                  <a:t>Kinder</a:t>
                </a:r>
                <a:endParaRPr lang="de-DE" dirty="0"/>
              </a:p>
            </p:txBody>
          </p:sp>
          <p:sp>
            <p:nvSpPr>
              <p:cNvPr id="136" name="Textfeld 135"/>
              <p:cNvSpPr txBox="1"/>
              <p:nvPr/>
            </p:nvSpPr>
            <p:spPr>
              <a:xfrm>
                <a:off x="5102680" y="856267"/>
                <a:ext cx="151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/>
                  <a:t>Elternpfad</a:t>
                </a:r>
                <a:endParaRPr lang="de-DE" dirty="0"/>
              </a:p>
            </p:txBody>
          </p:sp>
        </p:grpSp>
        <p:grpSp>
          <p:nvGrpSpPr>
            <p:cNvPr id="137" name="Gruppieren 136"/>
            <p:cNvGrpSpPr/>
            <p:nvPr/>
          </p:nvGrpSpPr>
          <p:grpSpPr>
            <a:xfrm>
              <a:off x="138890" y="3125995"/>
              <a:ext cx="1526199" cy="624311"/>
              <a:chOff x="5102680" y="856267"/>
              <a:chExt cx="1526199" cy="624311"/>
            </a:xfrm>
          </p:grpSpPr>
          <p:sp>
            <p:nvSpPr>
              <p:cNvPr id="138" name="Textfeld 137"/>
              <p:cNvSpPr txBox="1"/>
              <p:nvPr/>
            </p:nvSpPr>
            <p:spPr>
              <a:xfrm>
                <a:off x="5109272" y="1111246"/>
                <a:ext cx="151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/>
                  <a:t>Kinder</a:t>
                </a:r>
                <a:endParaRPr lang="de-DE" dirty="0"/>
              </a:p>
            </p:txBody>
          </p:sp>
          <p:sp>
            <p:nvSpPr>
              <p:cNvPr id="139" name="Textfeld 138"/>
              <p:cNvSpPr txBox="1"/>
              <p:nvPr/>
            </p:nvSpPr>
            <p:spPr>
              <a:xfrm>
                <a:off x="5102680" y="856267"/>
                <a:ext cx="151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/>
                  <a:t>Elternpfad</a:t>
                </a:r>
                <a:endParaRPr lang="de-DE" dirty="0"/>
              </a:p>
            </p:txBody>
          </p:sp>
        </p:grpSp>
        <p:grpSp>
          <p:nvGrpSpPr>
            <p:cNvPr id="140" name="Gruppieren 139"/>
            <p:cNvGrpSpPr/>
            <p:nvPr/>
          </p:nvGrpSpPr>
          <p:grpSpPr>
            <a:xfrm>
              <a:off x="5109596" y="5316301"/>
              <a:ext cx="1526199" cy="624311"/>
              <a:chOff x="5102680" y="856267"/>
              <a:chExt cx="1526199" cy="624311"/>
            </a:xfrm>
          </p:grpSpPr>
          <p:sp>
            <p:nvSpPr>
              <p:cNvPr id="141" name="Textfeld 140"/>
              <p:cNvSpPr txBox="1"/>
              <p:nvPr/>
            </p:nvSpPr>
            <p:spPr>
              <a:xfrm>
                <a:off x="5109272" y="1111246"/>
                <a:ext cx="151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/>
                  <a:t>Kinder</a:t>
                </a:r>
                <a:endParaRPr lang="de-DE" dirty="0"/>
              </a:p>
            </p:txBody>
          </p:sp>
          <p:sp>
            <p:nvSpPr>
              <p:cNvPr id="142" name="Textfeld 141"/>
              <p:cNvSpPr txBox="1"/>
              <p:nvPr/>
            </p:nvSpPr>
            <p:spPr>
              <a:xfrm>
                <a:off x="5102680" y="856267"/>
                <a:ext cx="151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/>
                  <a:t>Elternpfad</a:t>
                </a:r>
                <a:endParaRPr lang="de-DE" dirty="0"/>
              </a:p>
            </p:txBody>
          </p:sp>
        </p:grpSp>
        <p:grpSp>
          <p:nvGrpSpPr>
            <p:cNvPr id="143" name="Gruppieren 142"/>
            <p:cNvGrpSpPr/>
            <p:nvPr/>
          </p:nvGrpSpPr>
          <p:grpSpPr>
            <a:xfrm>
              <a:off x="116882" y="5324098"/>
              <a:ext cx="1526199" cy="624311"/>
              <a:chOff x="5102680" y="856267"/>
              <a:chExt cx="1526199" cy="624311"/>
            </a:xfrm>
          </p:grpSpPr>
          <p:sp>
            <p:nvSpPr>
              <p:cNvPr id="144" name="Textfeld 143"/>
              <p:cNvSpPr txBox="1"/>
              <p:nvPr/>
            </p:nvSpPr>
            <p:spPr>
              <a:xfrm>
                <a:off x="5109272" y="1111246"/>
                <a:ext cx="151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/>
                  <a:t>Kinder</a:t>
                </a:r>
                <a:endParaRPr lang="de-DE" dirty="0"/>
              </a:p>
            </p:txBody>
          </p:sp>
          <p:sp>
            <p:nvSpPr>
              <p:cNvPr id="145" name="Textfeld 144"/>
              <p:cNvSpPr txBox="1"/>
              <p:nvPr/>
            </p:nvSpPr>
            <p:spPr>
              <a:xfrm>
                <a:off x="5102680" y="856267"/>
                <a:ext cx="151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/>
                  <a:t>Elternpfad</a:t>
                </a:r>
                <a:endParaRPr lang="de-DE" dirty="0"/>
              </a:p>
            </p:txBody>
          </p:sp>
        </p:grpSp>
        <p:grpSp>
          <p:nvGrpSpPr>
            <p:cNvPr id="146" name="Gruppieren 145"/>
            <p:cNvGrpSpPr/>
            <p:nvPr/>
          </p:nvGrpSpPr>
          <p:grpSpPr>
            <a:xfrm>
              <a:off x="7100818" y="5307082"/>
              <a:ext cx="1526199" cy="624311"/>
              <a:chOff x="5102680" y="856267"/>
              <a:chExt cx="1526199" cy="624311"/>
            </a:xfrm>
          </p:grpSpPr>
          <p:sp>
            <p:nvSpPr>
              <p:cNvPr id="147" name="Textfeld 146"/>
              <p:cNvSpPr txBox="1"/>
              <p:nvPr/>
            </p:nvSpPr>
            <p:spPr>
              <a:xfrm>
                <a:off x="5109272" y="1111246"/>
                <a:ext cx="151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/>
                  <a:t>Kinder</a:t>
                </a:r>
                <a:endParaRPr lang="de-DE" dirty="0"/>
              </a:p>
            </p:txBody>
          </p:sp>
          <p:sp>
            <p:nvSpPr>
              <p:cNvPr id="148" name="Textfeld 147"/>
              <p:cNvSpPr txBox="1"/>
              <p:nvPr/>
            </p:nvSpPr>
            <p:spPr>
              <a:xfrm>
                <a:off x="5102680" y="856267"/>
                <a:ext cx="151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/>
                  <a:t>Elternpfad</a:t>
                </a:r>
                <a:endParaRPr lang="de-DE" dirty="0"/>
              </a:p>
            </p:txBody>
          </p:sp>
        </p:grpSp>
        <p:cxnSp>
          <p:nvCxnSpPr>
            <p:cNvPr id="9" name="Gerader Verbinder 8"/>
            <p:cNvCxnSpPr>
              <a:stCxn id="2" idx="2"/>
              <a:endCxn id="68" idx="0"/>
            </p:cNvCxnSpPr>
            <p:nvPr/>
          </p:nvCxnSpPr>
          <p:spPr>
            <a:xfrm flipH="1">
              <a:off x="3796375" y="1502682"/>
              <a:ext cx="2066109" cy="812717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Rechteck 148"/>
            <p:cNvSpPr/>
            <p:nvPr/>
          </p:nvSpPr>
          <p:spPr>
            <a:xfrm>
              <a:off x="4822518" y="888145"/>
              <a:ext cx="2936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[]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008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Breitbild</PresentationFormat>
  <Paragraphs>110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Schneider</dc:creator>
  <cp:lastModifiedBy>Stefan Schneider</cp:lastModifiedBy>
  <cp:revision>24</cp:revision>
  <cp:lastPrinted>2020-12-27T09:39:00Z</cp:lastPrinted>
  <dcterms:created xsi:type="dcterms:W3CDTF">2020-06-29T06:53:01Z</dcterms:created>
  <dcterms:modified xsi:type="dcterms:W3CDTF">2020-12-27T18:25:57Z</dcterms:modified>
</cp:coreProperties>
</file>