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E65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5C06-8672-4EA4-8322-40F24C5052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7A6E-0162-41F1-A926-11B652CD4C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8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5C06-8672-4EA4-8322-40F24C5052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7A6E-0162-41F1-A926-11B652CD4C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6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5C06-8672-4EA4-8322-40F24C5052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7A6E-0162-41F1-A926-11B652CD4C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4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5C06-8672-4EA4-8322-40F24C5052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7A6E-0162-41F1-A926-11B652CD4C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5C06-8672-4EA4-8322-40F24C5052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7A6E-0162-41F1-A926-11B652CD4C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4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5C06-8672-4EA4-8322-40F24C5052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7A6E-0162-41F1-A926-11B652CD4C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1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5C06-8672-4EA4-8322-40F24C5052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7A6E-0162-41F1-A926-11B652CD4C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5C06-8672-4EA4-8322-40F24C5052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7A6E-0162-41F1-A926-11B652CD4C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5C06-8672-4EA4-8322-40F24C5052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7A6E-0162-41F1-A926-11B652CD4C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5C06-8672-4EA4-8322-40F24C5052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7A6E-0162-41F1-A926-11B652CD4C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3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5C06-8672-4EA4-8322-40F24C5052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87A6E-0162-41F1-A926-11B652CD4C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65C06-8672-4EA4-8322-40F24C50521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87A6E-0162-41F1-A926-11B652CD4C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8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23431"/>
              </p:ext>
            </p:extLst>
          </p:nvPr>
        </p:nvGraphicFramePr>
        <p:xfrm>
          <a:off x="266688" y="745066"/>
          <a:ext cx="11395043" cy="5234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0838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  <a:gridCol w="221263"/>
              </a:tblGrid>
              <a:tr h="5757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1984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1985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1986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1987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1988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1989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1999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2013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2014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2015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2016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New</a:t>
                      </a:r>
                      <a:r>
                        <a:rPr lang="de-DE" baseline="0" dirty="0" err="1" smtClean="0"/>
                        <a:t>born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children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 – 3 </a:t>
                      </a:r>
                      <a:r>
                        <a:rPr lang="de-DE" dirty="0" err="1" smtClean="0"/>
                        <a:t>years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old</a:t>
                      </a:r>
                      <a:r>
                        <a:rPr lang="de-DE" dirty="0" smtClean="0"/>
                        <a:t> (MuKi2)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r>
                        <a:rPr lang="de-DE" baseline="0" dirty="0" smtClean="0"/>
                        <a:t> – 5 </a:t>
                      </a:r>
                      <a:r>
                        <a:rPr lang="de-DE" baseline="0" dirty="0" err="1" smtClean="0"/>
                        <a:t>years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old</a:t>
                      </a:r>
                      <a:r>
                        <a:rPr lang="de-DE" baseline="0" dirty="0" smtClean="0"/>
                        <a:t> (MuKi3)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7 – 8 </a:t>
                      </a:r>
                      <a:r>
                        <a:rPr lang="de-DE" dirty="0" err="1" smtClean="0"/>
                        <a:t>years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old</a:t>
                      </a:r>
                      <a:r>
                        <a:rPr lang="de-DE" dirty="0" smtClean="0"/>
                        <a:t> (FID)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9 – 10 </a:t>
                      </a:r>
                      <a:r>
                        <a:rPr lang="de-DE" dirty="0" err="1" smtClean="0"/>
                        <a:t>years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old</a:t>
                      </a:r>
                      <a:r>
                        <a:rPr lang="de-DE" dirty="0" smtClean="0"/>
                        <a:t> (MuKi5)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11 – 12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years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old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pupils</a:t>
                      </a:r>
                      <a:r>
                        <a:rPr lang="de-DE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13-</a:t>
                      </a:r>
                      <a:r>
                        <a:rPr lang="de-DE" baseline="0" dirty="0" smtClean="0"/>
                        <a:t> 14 </a:t>
                      </a:r>
                      <a:r>
                        <a:rPr lang="de-DE" baseline="0" dirty="0" err="1" smtClean="0"/>
                        <a:t>years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old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early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youth</a:t>
                      </a:r>
                      <a:r>
                        <a:rPr lang="de-DE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16 – 17 </a:t>
                      </a:r>
                      <a:r>
                        <a:rPr lang="de-DE" baseline="0" dirty="0" err="1" smtClean="0"/>
                        <a:t>years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old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youth</a:t>
                      </a:r>
                      <a:r>
                        <a:rPr lang="de-DE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Individual Questionnaire</a:t>
                      </a:r>
                    </a:p>
                    <a:p>
                      <a:r>
                        <a:rPr lang="de-DE" sz="1400" baseline="0" dirty="0" smtClean="0"/>
                        <a:t>18 </a:t>
                      </a:r>
                      <a:r>
                        <a:rPr lang="de-DE" sz="1400" baseline="0" dirty="0" err="1" smtClean="0"/>
                        <a:t>years</a:t>
                      </a:r>
                      <a:r>
                        <a:rPr lang="de-DE" sz="1400" baseline="0" dirty="0" smtClean="0"/>
                        <a:t> and </a:t>
                      </a:r>
                      <a:r>
                        <a:rPr lang="de-DE" sz="1400" baseline="0" dirty="0" err="1" smtClean="0"/>
                        <a:t>older</a:t>
                      </a:r>
                      <a:r>
                        <a:rPr lang="de-DE" sz="1400" baseline="0" dirty="0" smtClean="0"/>
                        <a:t> (individual)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18 </a:t>
                      </a:r>
                      <a:r>
                        <a:rPr lang="de-DE" baseline="0" dirty="0" err="1" smtClean="0"/>
                        <a:t>years</a:t>
                      </a:r>
                      <a:r>
                        <a:rPr lang="de-DE" baseline="0" dirty="0" smtClean="0"/>
                        <a:t> and </a:t>
                      </a:r>
                      <a:r>
                        <a:rPr lang="de-DE" baseline="0" dirty="0" err="1" smtClean="0"/>
                        <a:t>older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biography</a:t>
                      </a:r>
                      <a:r>
                        <a:rPr lang="de-DE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Head of Household (household)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Deceased </a:t>
                      </a:r>
                      <a:r>
                        <a:rPr lang="de-DE" baseline="0" dirty="0" err="1" smtClean="0"/>
                        <a:t>persons</a:t>
                      </a:r>
                      <a:endParaRPr lang="de-D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46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3234"/>
              </p:ext>
            </p:extLst>
          </p:nvPr>
        </p:nvGraphicFramePr>
        <p:xfrm>
          <a:off x="457200" y="0"/>
          <a:ext cx="10260000" cy="773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0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468000"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                                                                    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Years</a:t>
                      </a:r>
                    </a:p>
                    <a:p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Questionnaires</a:t>
                      </a:r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                                             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1984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T w="12700" cmpd="sng">
                      <a:noFill/>
                    </a:lnT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1985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1986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1987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1988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1989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1990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1991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1992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1993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1994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1994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1995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1996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1997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1998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1999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2000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2001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2002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2003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2004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2005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2006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2007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2008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2009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2010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2011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2012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2013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2014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2015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2016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2017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8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Household </a:t>
                      </a:r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Questionnaire</a:t>
                      </a:r>
                      <a:endParaRPr lang="de-DE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Individual </a:t>
                      </a:r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Questionnaire</a:t>
                      </a:r>
                      <a:endParaRPr lang="de-DE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Biography Questionnaire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Mother-Child</a:t>
                      </a:r>
                      <a:r>
                        <a:rPr lang="de-DE" sz="1000" baseline="0" dirty="0" smtClean="0">
                          <a:solidFill>
                            <a:schemeClr val="bg1"/>
                          </a:solidFill>
                        </a:rPr>
                        <a:t> Questionnaire A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Mother-Child</a:t>
                      </a:r>
                      <a:r>
                        <a:rPr lang="de-DE" sz="1000" baseline="0" dirty="0" smtClean="0">
                          <a:solidFill>
                            <a:schemeClr val="bg1"/>
                          </a:solidFill>
                        </a:rPr>
                        <a:t> Questionnaire B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Mother-Child Questionnaire C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Parents Questionnaire D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Mother-Child Questionnaire E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Pupils Questionnaire 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Early Youth Questionnaire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Youth Questionnaire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„Lust</a:t>
                      </a:r>
                      <a:r>
                        <a:rPr lang="de-DE" sz="1000" baseline="0" dirty="0" smtClean="0">
                          <a:solidFill>
                            <a:schemeClr val="bg1"/>
                          </a:solidFill>
                        </a:rPr>
                        <a:t> auf DJ“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„Lücke“ Questionnaire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Deceased Persons</a:t>
                      </a:r>
                      <a:r>
                        <a:rPr lang="de-DE" sz="1000" baseline="0" dirty="0" smtClean="0">
                          <a:solidFill>
                            <a:schemeClr val="bg1"/>
                          </a:solidFill>
                        </a:rPr>
                        <a:t> Questionnaire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Gripping Strength</a:t>
                      </a:r>
                      <a:r>
                        <a:rPr lang="de-DE" sz="1000" baseline="0" dirty="0" smtClean="0">
                          <a:solidFill>
                            <a:schemeClr val="bg1"/>
                          </a:solidFill>
                        </a:rPr>
                        <a:t> Test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Individual Biography Questionnaire </a:t>
                      </a:r>
                    </a:p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(New Respondents IAB-SOEP-Migration</a:t>
                      </a:r>
                      <a:r>
                        <a:rPr lang="de-DE" sz="1000" baseline="0" dirty="0" smtClean="0">
                          <a:solidFill>
                            <a:schemeClr val="bg1"/>
                          </a:solidFill>
                        </a:rPr>
                        <a:t> Sample)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Individual Questionnaire </a:t>
                      </a:r>
                    </a:p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(Reinterviewed IAB-SOEP-Migration Sample)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Youth Questionnaire</a:t>
                      </a:r>
                    </a:p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(IAB-SOEP-Migration</a:t>
                      </a:r>
                      <a:r>
                        <a:rPr lang="de-DE" sz="1000" baseline="0" dirty="0" smtClean="0">
                          <a:solidFill>
                            <a:schemeClr val="bg1"/>
                          </a:solidFill>
                        </a:rPr>
                        <a:t> Sample)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Household Questionnaire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(IAB-SOEP-Migration Sample)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Individual Biography Questionnaire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(New Respondents IAB-BAMF-SOEP-Refugee</a:t>
                      </a:r>
                      <a:r>
                        <a:rPr lang="de-DE" sz="1000" baseline="0" dirty="0" smtClean="0">
                          <a:solidFill>
                            <a:schemeClr val="bg1"/>
                          </a:solidFill>
                        </a:rPr>
                        <a:t> Sample)</a:t>
                      </a:r>
                      <a:endParaRPr lang="en-US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Individual Biography  Questionnaire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(Reinterviewed IAB-BAMF-SOEP-Refugee Sample)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Household Questionnaire</a:t>
                      </a:r>
                      <a:endParaRPr kumimoji="0" lang="de-DE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de-DE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IAB-BAMF-SOEP-Refugee </a:t>
                      </a:r>
                      <a:r>
                        <a:rPr kumimoji="0" lang="de-DE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Sample)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Gerader Verbinder 6"/>
          <p:cNvCxnSpPr/>
          <p:nvPr/>
        </p:nvCxnSpPr>
        <p:spPr>
          <a:xfrm>
            <a:off x="457200" y="0"/>
            <a:ext cx="2724411" cy="438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50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Breitbild</PresentationFormat>
  <Paragraphs>114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Company>DIW Berlin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Kara, Selin</dc:creator>
  <cp:lastModifiedBy>Kara, Selin</cp:lastModifiedBy>
  <cp:revision>16</cp:revision>
  <dcterms:created xsi:type="dcterms:W3CDTF">2018-08-29T14:01:59Z</dcterms:created>
  <dcterms:modified xsi:type="dcterms:W3CDTF">2018-08-31T13:36:03Z</dcterms:modified>
</cp:coreProperties>
</file>