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E647F-3E35-CCCD-D57E-0A4C692DD95D}" v="950" dt="2024-05-31T06:13:14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1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D569992-E356-2974-921C-C7914AE46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5" r="9091" b="507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784" y="978408"/>
            <a:ext cx="11338838" cy="4282925"/>
          </a:xfrm>
        </p:spPr>
        <p:txBody>
          <a:bodyPr anchor="t">
            <a:normAutofit/>
          </a:bodyPr>
          <a:lstStyle/>
          <a:p>
            <a:r>
              <a:rPr lang="en-GB" sz="6600" dirty="0"/>
              <a:t>Stefan George</a:t>
            </a:r>
            <a:br>
              <a:rPr lang="en-GB" sz="6600" dirty="0"/>
            </a:br>
            <a:br>
              <a:rPr lang="en-GB" sz="6600" dirty="0"/>
            </a:br>
            <a:r>
              <a:rPr lang="en-GB" sz="6600" dirty="0"/>
              <a:t>Heart Attack Indicators</a:t>
            </a:r>
            <a:br>
              <a:rPr lang="en-GB" sz="6600" dirty="0"/>
            </a:b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GB" sz="5400" b="1" i="0" dirty="0">
                <a:ea typeface="+mn-lt"/>
                <a:cs typeface="+mn-lt"/>
              </a:rPr>
              <a:t>Sprint 1</a:t>
            </a:r>
            <a:endParaRPr lang="en-US" sz="5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C29D-0740-B261-2089-8FE09054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Heart Disease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8D39-E07A-5361-B9FA-4391D9FA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169" y="976067"/>
            <a:ext cx="6341073" cy="55780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1200" dirty="0"/>
          </a:p>
          <a:p>
            <a:r>
              <a:rPr lang="en-GB" dirty="0"/>
              <a:t>What is Heart Disease?</a:t>
            </a:r>
          </a:p>
          <a:p>
            <a:pPr marL="342900" indent="-342900">
              <a:buChar char="•"/>
            </a:pPr>
            <a:r>
              <a:rPr lang="en-GB" dirty="0"/>
              <a:t>Usually culminates in heart attacks </a:t>
            </a:r>
          </a:p>
          <a:p>
            <a:pPr marL="342900" indent="-342900">
              <a:buChar char="•"/>
            </a:pPr>
            <a:endParaRPr lang="en-GB" dirty="0"/>
          </a:p>
          <a:p>
            <a:r>
              <a:rPr lang="en-GB" dirty="0"/>
              <a:t>Why is Heart Disease a Problem?</a:t>
            </a:r>
          </a:p>
          <a:p>
            <a:pPr marL="342900" indent="-342900">
              <a:buChar char="•"/>
            </a:pPr>
            <a:r>
              <a:rPr lang="en-GB" dirty="0"/>
              <a:t>2019 – Approx. 17.4M people – 34% Global Deaths</a:t>
            </a:r>
          </a:p>
          <a:p>
            <a:pPr marL="342900" indent="-342900">
              <a:buChar char="•"/>
            </a:pPr>
            <a:endParaRPr lang="en-GB" dirty="0"/>
          </a:p>
          <a:p>
            <a:r>
              <a:rPr lang="en-GB" dirty="0"/>
              <a:t>Opportunity to Help?</a:t>
            </a:r>
          </a:p>
          <a:p>
            <a:pPr marL="342900" indent="-342900">
              <a:buChar char="•"/>
            </a:pPr>
            <a:r>
              <a:rPr lang="en-GB" dirty="0"/>
              <a:t>Data Science &amp; Medical / Healthcare</a:t>
            </a:r>
          </a:p>
          <a:p>
            <a:pPr marL="342900" indent="-342900">
              <a:buChar char="•"/>
            </a:pPr>
            <a:endParaRPr lang="en-GB" dirty="0"/>
          </a:p>
          <a:p>
            <a:r>
              <a:rPr lang="en-GB" dirty="0"/>
              <a:t>Is Data Science an Solution?</a:t>
            </a:r>
          </a:p>
          <a:p>
            <a:pPr marL="342900" indent="-342900">
              <a:buChar char="•"/>
            </a:pPr>
            <a:r>
              <a:rPr lang="en-GB" dirty="0"/>
              <a:t>Potentially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1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6ED4-7152-4EBB-DD3E-CDD3DC7F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1605"/>
            <a:ext cx="5701540" cy="4870457"/>
          </a:xfrm>
        </p:spPr>
        <p:txBody>
          <a:bodyPr/>
          <a:lstStyle/>
          <a:p>
            <a:r>
              <a:rPr lang="en-GB" dirty="0"/>
              <a:t>A new solution to early diagnosis,</a:t>
            </a:r>
            <a:br>
              <a:rPr lang="en-GB" dirty="0"/>
            </a:br>
            <a:r>
              <a:rPr lang="en-GB" dirty="0"/>
              <a:t>Heart Attack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BF49-E053-455A-FA95-D476B8FB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200" dirty="0">
              <a:ea typeface="+mn-lt"/>
              <a:cs typeface="+mn-lt"/>
            </a:endParaRPr>
          </a:p>
          <a:p>
            <a:pPr>
              <a:buFont typeface="Arial"/>
            </a:pPr>
            <a:endParaRPr lang="en-GB" sz="1200" dirty="0"/>
          </a:p>
          <a:p>
            <a:pPr>
              <a:buFont typeface="Arial"/>
            </a:pPr>
            <a:endParaRPr lang="en-GB" sz="1200" dirty="0"/>
          </a:p>
          <a:p>
            <a:r>
              <a:rPr lang="en-GB" dirty="0"/>
              <a:t>Heart Attack Indicator. Ok. What is it?</a:t>
            </a:r>
          </a:p>
          <a:p>
            <a:pPr marL="342900" indent="-342900">
              <a:buChar char="•"/>
            </a:pPr>
            <a:r>
              <a:rPr lang="en-GB" dirty="0"/>
              <a:t>Indicator is a data informed decision.</a:t>
            </a:r>
          </a:p>
          <a:p>
            <a:pPr marL="342900" indent="-342900">
              <a:buChar char="•"/>
            </a:pPr>
            <a:endParaRPr lang="en-GB" dirty="0"/>
          </a:p>
          <a:p>
            <a:r>
              <a:rPr lang="en-GB" dirty="0"/>
              <a:t>How will it work?</a:t>
            </a:r>
          </a:p>
          <a:p>
            <a:pPr marL="342900" indent="-342900">
              <a:buChar char="•"/>
            </a:pPr>
            <a:r>
              <a:rPr lang="en-GB" dirty="0"/>
              <a:t>Data, Program, Decision (DPD)</a:t>
            </a:r>
          </a:p>
          <a:p>
            <a:pPr marL="342900" indent="-342900"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1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B425-0EEF-1635-C285-6B2B0945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1605"/>
            <a:ext cx="5606290" cy="4870457"/>
          </a:xfrm>
        </p:spPr>
        <p:txBody>
          <a:bodyPr/>
          <a:lstStyle/>
          <a:p>
            <a:r>
              <a:rPr lang="en-GB" dirty="0"/>
              <a:t>Give it to me straight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0FED-CD38-1E44-86BB-0F7D5D74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200" dirty="0"/>
          </a:p>
          <a:p>
            <a:r>
              <a:rPr lang="en-GB" dirty="0"/>
              <a:t>Impact</a:t>
            </a:r>
          </a:p>
          <a:p>
            <a:pPr marL="342900" indent="-342900">
              <a:buChar char="•"/>
            </a:pPr>
            <a:r>
              <a:rPr lang="en-GB" dirty="0"/>
              <a:t>An option for people who want to know</a:t>
            </a:r>
          </a:p>
          <a:p>
            <a:pPr marL="342900" indent="-342900">
              <a:buChar char="•"/>
            </a:pPr>
            <a:r>
              <a:rPr lang="en-GB" dirty="0"/>
              <a:t>A potential data driven tool for the healthcare industry</a:t>
            </a:r>
          </a:p>
          <a:p>
            <a:pPr marL="342900" indent="-342900">
              <a:buChar char="•"/>
            </a:pPr>
            <a:r>
              <a:rPr lang="en-GB" dirty="0"/>
              <a:t>Lowers wait times</a:t>
            </a:r>
          </a:p>
          <a:p>
            <a:pPr marL="342900" indent="-342900">
              <a:buChar char="•"/>
            </a:pPr>
            <a:r>
              <a:rPr lang="en-GB" dirty="0"/>
              <a:t>Early Diagnosis</a:t>
            </a:r>
          </a:p>
          <a:p>
            <a:endParaRPr lang="en-GB" dirty="0"/>
          </a:p>
          <a:p>
            <a:r>
              <a:rPr lang="en-GB" dirty="0"/>
              <a:t>Leads to a longer more fulfilled life.</a:t>
            </a:r>
          </a:p>
        </p:txBody>
      </p:sp>
    </p:spTree>
    <p:extLst>
      <p:ext uri="{BB962C8B-B14F-4D97-AF65-F5344CB8AC3E}">
        <p14:creationId xmlns:p14="http://schemas.microsoft.com/office/powerpoint/2010/main" val="322880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0AF8-C1BF-19F1-6D26-C21E80A8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data saying?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CE8D-9169-F639-9F53-ACC89E51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067"/>
            <a:ext cx="5021182" cy="55031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GB" sz="1200" dirty="0"/>
          </a:p>
          <a:p>
            <a:r>
              <a:rPr lang="en-GB" dirty="0"/>
              <a:t>Data</a:t>
            </a:r>
          </a:p>
          <a:p>
            <a:pPr marL="342900" indent="-342900">
              <a:buChar char="•"/>
            </a:pPr>
            <a:r>
              <a:rPr lang="en-GB" dirty="0"/>
              <a:t>CDC Annual Data Collection Campaign</a:t>
            </a:r>
          </a:p>
          <a:p>
            <a:pPr marL="342900" indent="-342900">
              <a:buChar char="•"/>
            </a:pPr>
            <a:r>
              <a:rPr lang="en-GB" dirty="0"/>
              <a:t>Kaggle</a:t>
            </a:r>
          </a:p>
          <a:p>
            <a:pPr marL="342900" indent="-342900">
              <a:buChar char="•"/>
            </a:pPr>
            <a:r>
              <a:rPr lang="en-GB" dirty="0"/>
              <a:t>Data Columns Split</a:t>
            </a:r>
          </a:p>
          <a:p>
            <a:endParaRPr lang="en-GB" dirty="0"/>
          </a:p>
          <a:p>
            <a:r>
              <a:rPr lang="en-GB" dirty="0"/>
              <a:t>Data Quality Concerns</a:t>
            </a:r>
          </a:p>
          <a:p>
            <a:pPr marL="342900" indent="-342900">
              <a:buChar char="•"/>
            </a:pPr>
            <a:r>
              <a:rPr lang="en-GB" dirty="0"/>
              <a:t>Responses</a:t>
            </a:r>
          </a:p>
          <a:p>
            <a:pPr marL="342900" indent="-342900">
              <a:buChar char="•"/>
            </a:pPr>
            <a:r>
              <a:rPr lang="en-GB" dirty="0"/>
              <a:t>Duplicates</a:t>
            </a:r>
          </a:p>
          <a:p>
            <a:pPr marL="342900" indent="-342900">
              <a:buChar char="•"/>
            </a:pPr>
            <a:r>
              <a:rPr lang="en-GB" dirty="0"/>
              <a:t>Null Values </a:t>
            </a:r>
          </a:p>
          <a:p>
            <a:endParaRPr lang="en-GB" dirty="0"/>
          </a:p>
          <a:p>
            <a:r>
              <a:rPr lang="en-GB" dirty="0"/>
              <a:t>The data from the initial EDA shows: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GB" dirty="0"/>
              <a:t>Data Design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GB" dirty="0"/>
              <a:t>Outliers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GB" dirty="0"/>
              <a:t>Correlations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GB" dirty="0"/>
          </a:p>
          <a:p>
            <a:pPr marL="342900" indent="-342900"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BA3E-97AC-FFF2-E60E-42CC776F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next?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4CE9-DF53-99F9-FA22-C92EA9B7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200" dirty="0"/>
          </a:p>
          <a:p>
            <a:pPr>
              <a:buFont typeface="Arial"/>
            </a:pPr>
            <a:endParaRPr lang="en-GB" sz="1200" dirty="0"/>
          </a:p>
          <a:p>
            <a:r>
              <a:rPr lang="en-GB" dirty="0"/>
              <a:t>Next Steps:</a:t>
            </a:r>
          </a:p>
          <a:p>
            <a:pPr marL="342900" indent="-342900">
              <a:buChar char="•"/>
            </a:pPr>
            <a:r>
              <a:rPr lang="en-GB" dirty="0"/>
              <a:t>Data Preprocessing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Logistic Regression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953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D569992-E356-2974-921C-C7914AE46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05" r="-2" b="-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388" y="978408"/>
            <a:ext cx="10708967" cy="1245677"/>
          </a:xfrm>
        </p:spPr>
        <p:txBody>
          <a:bodyPr anchor="t">
            <a:normAutofit/>
          </a:bodyPr>
          <a:lstStyle/>
          <a:p>
            <a:pPr algn="ctr"/>
            <a:r>
              <a:rPr lang="en-GB" sz="7200" dirty="0">
                <a:solidFill>
                  <a:srgbClr val="FFFFFF"/>
                </a:solidFill>
              </a:rPr>
              <a:t>Thank You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2674" y="3427897"/>
            <a:ext cx="5040785" cy="1724029"/>
          </a:xfrm>
        </p:spPr>
        <p:txBody>
          <a:bodyPr anchor="t">
            <a:normAutofit/>
          </a:bodyPr>
          <a:lstStyle/>
          <a:p>
            <a:pPr algn="ctr"/>
            <a:r>
              <a:rPr lang="en-GB" sz="6600" b="1" i="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529E7"/>
      </a:accent1>
      <a:accent2>
        <a:srgbClr val="5830D9"/>
      </a:accent2>
      <a:accent3>
        <a:srgbClr val="294BE7"/>
      </a:accent3>
      <a:accent4>
        <a:srgbClr val="1788D5"/>
      </a:accent4>
      <a:accent5>
        <a:srgbClr val="22BFBD"/>
      </a:accent5>
      <a:accent6>
        <a:srgbClr val="16C67A"/>
      </a:accent6>
      <a:hlink>
        <a:srgbClr val="3897A8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GestaltVTI</vt:lpstr>
      <vt:lpstr>Stefan George  Heart Attack Indicators </vt:lpstr>
      <vt:lpstr>Heart Disease </vt:lpstr>
      <vt:lpstr>A new solution to early diagnosis, Heart Attack Indicator</vt:lpstr>
      <vt:lpstr>Give it to me straight Doc</vt:lpstr>
      <vt:lpstr>What is the data saying?</vt:lpstr>
      <vt:lpstr>What's next?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335</cp:revision>
  <dcterms:created xsi:type="dcterms:W3CDTF">2024-05-31T00:01:47Z</dcterms:created>
  <dcterms:modified xsi:type="dcterms:W3CDTF">2024-05-31T06:15:01Z</dcterms:modified>
</cp:coreProperties>
</file>