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4" r:id="rId6"/>
    <p:sldId id="279" r:id="rId7"/>
    <p:sldId id="389" r:id="rId8"/>
    <p:sldId id="278" r:id="rId9"/>
    <p:sldId id="277" r:id="rId10"/>
    <p:sldId id="321" r:id="rId11"/>
    <p:sldId id="391"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s.amadeus.com/blog/amadues-api-django-python-sdk"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989407"/>
            <a:ext cx="4003197" cy="3032968"/>
          </a:xfrm>
        </p:spPr>
        <p:txBody>
          <a:bodyPr anchor="b" anchorCtr="0">
            <a:normAutofit fontScale="90000"/>
          </a:bodyPr>
          <a:lstStyle/>
          <a:p>
            <a:r>
              <a:rPr lang="en-US" dirty="0" err="1"/>
              <a:t>DrectWeather</a:t>
            </a:r>
            <a:r>
              <a:rPr lang="en-US" dirty="0"/>
              <a:t>:</a:t>
            </a:r>
            <a:br>
              <a:rPr lang="en-US" dirty="0"/>
            </a:br>
            <a:r>
              <a:rPr lang="en-US" dirty="0"/>
              <a:t>A Journey Through Travel &amp; Weather Forecast</a:t>
            </a:r>
          </a:p>
        </p:txBody>
      </p:sp>
      <p:pic>
        <p:nvPicPr>
          <p:cNvPr id="14" name="Picture Placeholder 13">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a:blip r:embed="rId3"/>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4216770"/>
            <a:ext cx="3565524" cy="2237749"/>
          </a:xfrm>
        </p:spPr>
        <p:txBody>
          <a:bodyPr>
            <a:normAutofit/>
          </a:bodyPr>
          <a:lstStyle/>
          <a:p>
            <a:r>
              <a:rPr lang="en-US" dirty="0"/>
              <a:t>Project Leads:</a:t>
            </a:r>
          </a:p>
          <a:p>
            <a:r>
              <a:rPr lang="en-US" dirty="0"/>
              <a:t>Stefan </a:t>
            </a:r>
            <a:r>
              <a:rPr lang="en-US" dirty="0" err="1"/>
              <a:t>Kniejski</a:t>
            </a:r>
            <a:endParaRPr lang="en-US" dirty="0"/>
          </a:p>
          <a:p>
            <a:r>
              <a:rPr lang="en-US" dirty="0"/>
              <a:t>Brian Paniagua</a:t>
            </a:r>
          </a:p>
          <a:p>
            <a:r>
              <a:rPr lang="en-US" dirty="0"/>
              <a:t>Eze </a:t>
            </a:r>
            <a:r>
              <a:rPr lang="en-US" dirty="0" err="1"/>
              <a:t>Odimegwu</a:t>
            </a:r>
            <a:endParaRPr lang="en-US" dirty="0"/>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Monday, October 23,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0000" lnSpcReduction="20000"/>
          </a:bodyPr>
          <a:lstStyle/>
          <a:p>
            <a:r>
              <a:rPr lang="en-US" dirty="0"/>
              <a:t>In our fast-paced world, travel enthusiasts and adventure-seekers rely on travel and weather forecast applications to plan their journeys effectively.  </a:t>
            </a:r>
            <a:r>
              <a:rPr lang="en-US" dirty="0" err="1"/>
              <a:t>DrectWeather</a:t>
            </a:r>
            <a:r>
              <a:rPr lang="en-US" dirty="0"/>
              <a:t> is your ultimate travel companion, combining cutting-edge data visualization with travel and weather forecast capabilities. In this data visualization story, we embark on a journey to explore the features that make </a:t>
            </a:r>
            <a:r>
              <a:rPr lang="en-US" dirty="0" err="1"/>
              <a:t>DrectWeather</a:t>
            </a:r>
            <a:r>
              <a:rPr lang="en-US" dirty="0"/>
              <a:t> indispensable for travelers. Let’s experience a seamless and informed voyage through its travel dashboard, real-time flight status updates and insightful weather forecasts.</a:t>
            </a:r>
          </a:p>
        </p:txBody>
      </p:sp>
    </p:spTree>
    <p:extLst>
      <p:ext uri="{BB962C8B-B14F-4D97-AF65-F5344CB8AC3E}">
        <p14:creationId xmlns:p14="http://schemas.microsoft.com/office/powerpoint/2010/main" val="215888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673430" y="4098072"/>
            <a:ext cx="4500562" cy="1562959"/>
          </a:xfrm>
        </p:spPr>
        <p:txBody>
          <a:bodyPr vert="horz" wrap="square" lIns="0" tIns="0" rIns="0" bIns="0" rtlCol="0" anchor="t" anchorCtr="0">
            <a:normAutofit/>
          </a:bodyPr>
          <a:lstStyle/>
          <a:p>
            <a:r>
              <a:rPr lang="en-US" sz="3400" kern="1200" dirty="0">
                <a:solidFill>
                  <a:schemeClr val="tx1"/>
                </a:solidFill>
                <a:latin typeface="+mj-lt"/>
                <a:ea typeface="+mj-ea"/>
                <a:cs typeface="+mj-cs"/>
              </a:rPr>
              <a:t>Part 1: Travel Dashboard Display</a:t>
            </a:r>
          </a:p>
        </p:txBody>
      </p:sp>
      <p:sp>
        <p:nvSpPr>
          <p:cNvPr id="34" name="Oval 33">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4916547" y="4098072"/>
            <a:ext cx="6724590" cy="1562959"/>
          </a:xfrm>
        </p:spPr>
        <p:txBody>
          <a:bodyPr vert="horz" wrap="square" lIns="0" tIns="0" rIns="0" bIns="0" rtlCol="0" anchor="t">
            <a:normAutofit/>
          </a:bodyPr>
          <a:lstStyle/>
          <a:p>
            <a:pPr marL="0" indent="0"/>
            <a:r>
              <a:rPr lang="en-US" sz="1600" dirty="0"/>
              <a:t>The journey begins with a visualization that showcases the travel dashboard that </a:t>
            </a:r>
            <a:r>
              <a:rPr lang="en-US" sz="1600" dirty="0" err="1"/>
              <a:t>DrectWeather</a:t>
            </a:r>
            <a:r>
              <a:rPr lang="en-US" sz="1600" dirty="0"/>
              <a:t> covers. This interactive tool will be used to input your departure and destination city of choice within the confines of the USA. A set departure date and number of adults will be needed to provide additional data analysis for travel and weather forecasting. </a:t>
            </a:r>
          </a:p>
          <a:p>
            <a:pPr>
              <a:buFont typeface="Arial" panose="020B0604020202020204" pitchFamily="34" charset="0"/>
              <a:buChar char="•"/>
            </a:pPr>
            <a:endParaRPr lang="en-US" sz="1600"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pic>
        <p:nvPicPr>
          <p:cNvPr id="3" name="Picture 2" descr="A computer screen shot of a computer screen&#10;&#10;Description automatically generated">
            <a:extLst>
              <a:ext uri="{FF2B5EF4-FFF2-40B4-BE49-F238E27FC236}">
                <a16:creationId xmlns:a16="http://schemas.microsoft.com/office/drawing/2014/main" id="{8AFA5C9C-8A8F-C150-76CF-C9E4B5BF8033}"/>
              </a:ext>
            </a:extLst>
          </p:cNvPr>
          <p:cNvPicPr>
            <a:picLocks noChangeAspect="1"/>
          </p:cNvPicPr>
          <p:nvPr/>
        </p:nvPicPr>
        <p:blipFill>
          <a:blip r:embed="rId2"/>
          <a:stretch>
            <a:fillRect/>
          </a:stretch>
        </p:blipFill>
        <p:spPr>
          <a:xfrm>
            <a:off x="879658" y="674225"/>
            <a:ext cx="10432684" cy="1943268"/>
          </a:xfrm>
          <a:prstGeom prst="rect">
            <a:avLst/>
          </a:prstGeom>
        </p:spPr>
      </p:pic>
    </p:spTree>
    <p:extLst>
      <p:ext uri="{BB962C8B-B14F-4D97-AF65-F5344CB8AC3E}">
        <p14:creationId xmlns:p14="http://schemas.microsoft.com/office/powerpoint/2010/main" val="39551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1" name="Freeform: Shape 2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Oval 2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210043" y="4353718"/>
            <a:ext cx="4847239" cy="1433571"/>
          </a:xfrm>
        </p:spPr>
        <p:txBody>
          <a:bodyPr vert="horz" wrap="square" lIns="0" tIns="0" rIns="0" bIns="0" rtlCol="0" anchor="t" anchorCtr="0">
            <a:normAutofit fontScale="90000"/>
          </a:bodyPr>
          <a:lstStyle/>
          <a:p>
            <a:pPr>
              <a:lnSpc>
                <a:spcPct val="100000"/>
              </a:lnSpc>
            </a:pPr>
            <a:r>
              <a:rPr lang="en-US" dirty="0"/>
              <a:t>Part 2: Map Destination Metrics</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tretch/>
        </p:blipFill>
        <p:spPr>
          <a:xfrm>
            <a:off x="716973" y="549275"/>
            <a:ext cx="3233304" cy="3233304"/>
          </a:xfrm>
          <a:prstGeom prst="ellipse">
            <a:avLst/>
          </a:prstGeom>
          <a:ln>
            <a:noFill/>
          </a:ln>
          <a:effectLst>
            <a:softEdge rad="112500"/>
          </a:effectLst>
        </p:spPr>
      </p:pic>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3"/>
          <a:stretch/>
        </p:blipFill>
        <p:spPr>
          <a:xfrm>
            <a:off x="4461886" y="549275"/>
            <a:ext cx="3233304" cy="3233304"/>
          </a:xfrm>
          <a:custGeom>
            <a:avLst/>
            <a:gdLst/>
            <a:ahLst/>
            <a:cxnLst/>
            <a:rect l="l" t="t" r="r" b="b"/>
            <a:pathLst>
              <a:path w="4064400" h="3782578">
                <a:moveTo>
                  <a:pt x="0" y="0"/>
                </a:moveTo>
                <a:lnTo>
                  <a:pt x="4064400" y="0"/>
                </a:lnTo>
                <a:lnTo>
                  <a:pt x="4064400" y="3782578"/>
                </a:lnTo>
                <a:lnTo>
                  <a:pt x="0" y="3782578"/>
                </a:lnTo>
                <a:close/>
              </a:path>
            </a:pathLst>
          </a:custGeo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tretch/>
        </p:blipFill>
        <p:spPr>
          <a:xfrm>
            <a:off x="8246069" y="549275"/>
            <a:ext cx="3224612" cy="3233304"/>
          </a:xfrm>
          <a:prstGeom prst="ellipse">
            <a:avLst/>
          </a:prstGeom>
          <a:ln>
            <a:noFill/>
          </a:ln>
          <a:effectLst>
            <a:softEdge rad="112500"/>
          </a:effectLst>
        </p:spPr>
      </p:pic>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267325" y="4352484"/>
            <a:ext cx="6373813" cy="1584823"/>
          </a:xfrm>
        </p:spPr>
        <p:txBody>
          <a:bodyPr vert="horz" wrap="square" lIns="0" tIns="0" rIns="0" bIns="0" rtlCol="0" anchor="t">
            <a:normAutofit fontScale="92500" lnSpcReduction="10000"/>
          </a:bodyPr>
          <a:lstStyle/>
          <a:p>
            <a:pPr marL="0" indent="0">
              <a:lnSpc>
                <a:spcPct val="100000"/>
              </a:lnSpc>
            </a:pPr>
            <a:endParaRPr lang="en-US" sz="600" dirty="0"/>
          </a:p>
          <a:p>
            <a:pPr marL="0" indent="0">
              <a:lnSpc>
                <a:spcPct val="100000"/>
              </a:lnSpc>
            </a:pPr>
            <a:r>
              <a:rPr lang="en-US" sz="1600" dirty="0"/>
              <a:t>As you delves deeper into your travel plans. </a:t>
            </a:r>
            <a:r>
              <a:rPr lang="en-US" sz="1600" dirty="0" err="1"/>
              <a:t>DrectWeather</a:t>
            </a:r>
            <a:r>
              <a:rPr lang="en-US" sz="1600" dirty="0"/>
              <a:t> provides an interactive map showcasing your final destination. It’s not just any map; it’s a dynamic visualization that pinpoints your destination and displays nearby attractions. You can zoom in to explore local point of interest, making it easier to plan your adventures. Clicking the icon provides a general idea of weather forecasts for the destination city.</a:t>
            </a:r>
          </a:p>
        </p:txBody>
      </p:sp>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r>
              <a:rPr lang="en-US" dirty="0"/>
              <a:t>Monday, October 23,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49537" y="561926"/>
            <a:ext cx="11091600" cy="1332000"/>
          </a:xfrm>
        </p:spPr>
        <p:txBody>
          <a:bodyPr/>
          <a:lstStyle/>
          <a:p>
            <a:r>
              <a:rPr lang="en-US" dirty="0"/>
              <a:t>Flight Tracker / Status Updates</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t>Monday, October 23,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Source: </a:t>
            </a:r>
            <a:r>
              <a:rPr lang="en-US" dirty="0">
                <a:hlinkClick r:id="rId2"/>
              </a:rPr>
              <a:t>Amadeus Python SDK | Amadeus for Developers</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6" name="Content Placeholder 5" descr="A table with numbers and a price&#10;&#10;Description automatically generated">
            <a:extLst>
              <a:ext uri="{FF2B5EF4-FFF2-40B4-BE49-F238E27FC236}">
                <a16:creationId xmlns:a16="http://schemas.microsoft.com/office/drawing/2014/main" id="{1BD72B92-AA4B-8D94-B336-4D356ECDBAEE}"/>
              </a:ext>
            </a:extLst>
          </p:cNvPr>
          <p:cNvPicPr>
            <a:picLocks noGrp="1" noChangeAspect="1"/>
          </p:cNvPicPr>
          <p:nvPr>
            <p:ph idx="1"/>
          </p:nvPr>
        </p:nvPicPr>
        <p:blipFill>
          <a:blip r:embed="rId3"/>
          <a:stretch>
            <a:fillRect/>
          </a:stretch>
        </p:blipFill>
        <p:spPr>
          <a:xfrm>
            <a:off x="2544109" y="1974908"/>
            <a:ext cx="7102455" cy="2331922"/>
          </a:xfrm>
        </p:spPr>
      </p:pic>
      <p:sp>
        <p:nvSpPr>
          <p:cNvPr id="7" name="TextBox 6">
            <a:extLst>
              <a:ext uri="{FF2B5EF4-FFF2-40B4-BE49-F238E27FC236}">
                <a16:creationId xmlns:a16="http://schemas.microsoft.com/office/drawing/2014/main" id="{98F66005-833E-DD91-E07A-7531DE6F4C03}"/>
              </a:ext>
            </a:extLst>
          </p:cNvPr>
          <p:cNvSpPr txBox="1"/>
          <p:nvPr/>
        </p:nvSpPr>
        <p:spPr>
          <a:xfrm>
            <a:off x="937250" y="4760759"/>
            <a:ext cx="8709314" cy="923330"/>
          </a:xfrm>
          <a:prstGeom prst="rect">
            <a:avLst/>
          </a:prstGeom>
          <a:noFill/>
        </p:spPr>
        <p:txBody>
          <a:bodyPr wrap="square" rtlCol="0">
            <a:spAutoFit/>
          </a:bodyPr>
          <a:lstStyle/>
          <a:p>
            <a:pPr marL="285750" indent="-285750">
              <a:buFont typeface="Arial" panose="020B0604020202020204" pitchFamily="34" charset="0"/>
              <a:buChar char="•"/>
            </a:pPr>
            <a:r>
              <a:rPr lang="en-US" dirty="0"/>
              <a:t>Currently displayed is the top 10 fastest flights headed to the destination city.</a:t>
            </a:r>
          </a:p>
          <a:p>
            <a:pPr marL="285750" indent="-285750">
              <a:buFont typeface="Arial" panose="020B0604020202020204" pitchFamily="34" charset="0"/>
              <a:buChar char="•"/>
            </a:pPr>
            <a:r>
              <a:rPr lang="en-US" dirty="0"/>
              <a:t>The relevant statistics measured shows duration, departure and arrival time, pricing and carrier information. There is a one stop restriction for all destination flights.</a:t>
            </a: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031875"/>
          </a:xfrm>
        </p:spPr>
        <p:txBody>
          <a:bodyPr/>
          <a:lstStyle/>
          <a:p>
            <a:r>
              <a:rPr lang="en-US" dirty="0"/>
              <a:t>Temperature Travel Forecasts (F, C)</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dirty="0"/>
              <a:t>Monday, October 23, 2023</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9" name="Content Placeholder 8" descr="A screenshot of a computer screen&#10;&#10;Description automatically generated">
            <a:extLst>
              <a:ext uri="{FF2B5EF4-FFF2-40B4-BE49-F238E27FC236}">
                <a16:creationId xmlns:a16="http://schemas.microsoft.com/office/drawing/2014/main" id="{17E25014-4DF8-3003-4276-232CA890EFAF}"/>
              </a:ext>
            </a:extLst>
          </p:cNvPr>
          <p:cNvPicPr>
            <a:picLocks noGrp="1" noChangeAspect="1"/>
          </p:cNvPicPr>
          <p:nvPr>
            <p:ph idx="1"/>
          </p:nvPr>
        </p:nvPicPr>
        <p:blipFill>
          <a:blip r:embed="rId2"/>
          <a:stretch>
            <a:fillRect/>
          </a:stretch>
        </p:blipFill>
        <p:spPr>
          <a:xfrm>
            <a:off x="680244" y="1419225"/>
            <a:ext cx="5286375" cy="3467100"/>
          </a:xfrm>
        </p:spPr>
      </p:pic>
      <p:pic>
        <p:nvPicPr>
          <p:cNvPr id="12" name="Picture 11" descr="A screenshot of a computer&#10;&#10;Description automatically generated">
            <a:extLst>
              <a:ext uri="{FF2B5EF4-FFF2-40B4-BE49-F238E27FC236}">
                <a16:creationId xmlns:a16="http://schemas.microsoft.com/office/drawing/2014/main" id="{10B50FEB-4306-7FAB-3D27-1A3C26B05F05}"/>
              </a:ext>
            </a:extLst>
          </p:cNvPr>
          <p:cNvPicPr>
            <a:picLocks noChangeAspect="1"/>
          </p:cNvPicPr>
          <p:nvPr/>
        </p:nvPicPr>
        <p:blipFill>
          <a:blip r:embed="rId3"/>
          <a:stretch>
            <a:fillRect/>
          </a:stretch>
        </p:blipFill>
        <p:spPr>
          <a:xfrm>
            <a:off x="6096000" y="1581150"/>
            <a:ext cx="5545137" cy="3305175"/>
          </a:xfrm>
          <a:prstGeom prst="rect">
            <a:avLst/>
          </a:prstGeom>
        </p:spPr>
      </p:pic>
      <p:sp>
        <p:nvSpPr>
          <p:cNvPr id="14" name="TextBox 13">
            <a:extLst>
              <a:ext uri="{FF2B5EF4-FFF2-40B4-BE49-F238E27FC236}">
                <a16:creationId xmlns:a16="http://schemas.microsoft.com/office/drawing/2014/main" id="{F44A6CCF-507F-9A59-65AF-F56028799B42}"/>
              </a:ext>
            </a:extLst>
          </p:cNvPr>
          <p:cNvSpPr txBox="1"/>
          <p:nvPr/>
        </p:nvSpPr>
        <p:spPr>
          <a:xfrm>
            <a:off x="941033" y="5366551"/>
            <a:ext cx="1070010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Travel forecasts displayed in Fahrenheit and Celsius for easier accessibility for users</a:t>
            </a:r>
          </a:p>
        </p:txBody>
      </p:sp>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pPr marL="342900" indent="-342900">
              <a:buFont typeface="Arial" panose="020B0604020202020204" pitchFamily="34" charset="0"/>
              <a:buChar char="•"/>
            </a:pPr>
            <a:r>
              <a:rPr lang="en-US" dirty="0"/>
              <a:t>Make mention of flight demo after presentation is over</a:t>
            </a:r>
          </a:p>
          <a:p>
            <a:pPr marL="342900" indent="-342900">
              <a:buFont typeface="Arial" panose="020B0604020202020204" pitchFamily="34" charset="0"/>
              <a:buChar char="•"/>
            </a:pPr>
            <a:r>
              <a:rPr lang="en-US" dirty="0"/>
              <a:t>Then present class with questions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56002182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{0B2AAEF2-5F0D-4225-B36F-29DEA84C2EE6}tf33713516_win32</Template>
  <TotalTime>1091</TotalTime>
  <Words>475</Words>
  <Application>Microsoft Office PowerPoint</Application>
  <PresentationFormat>Widescreen</PresentationFormat>
  <Paragraphs>50</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Walbaum Display</vt:lpstr>
      <vt:lpstr>3DFloatVTI</vt:lpstr>
      <vt:lpstr>DrectWeather: A Journey Through Travel &amp; Weather Forecast</vt:lpstr>
      <vt:lpstr>Introduction</vt:lpstr>
      <vt:lpstr>Part 1: Travel Dashboard Display</vt:lpstr>
      <vt:lpstr>Part 2: Map Destination Metrics</vt:lpstr>
      <vt:lpstr>Flight Tracker / Status Updates</vt:lpstr>
      <vt:lpstr>Temperature Travel Forecasts (F, C)</vt:lpstr>
      <vt:lpstr>Summary</vt:lpstr>
      <vt:lpstr>Thank You</vt:lpstr>
      <vt:lpstr>Topic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DrectWeather: A Journey Through Travel &amp; Weather Forecast</dc:title>
  <dc:creator>EZE ODIMEGWU</dc:creator>
  <cp:lastModifiedBy>EZE ODIMEGWU</cp:lastModifiedBy>
  <cp:revision>1</cp:revision>
  <dcterms:created xsi:type="dcterms:W3CDTF">2023-10-24T01:33:42Z</dcterms:created>
  <dcterms:modified xsi:type="dcterms:W3CDTF">2023-10-24T19:45:02Z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