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4" r:id="rId6"/>
    <p:sldId id="279" r:id="rId7"/>
    <p:sldId id="389" r:id="rId8"/>
    <p:sldId id="278" r:id="rId9"/>
    <p:sldId id="277" r:id="rId10"/>
    <p:sldId id="321"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hyperlink" Target="https://openweathermap.org/api" TargetMode="Externa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s.amadeus.com/blog/amadues-api-django-python-sdk"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hyperlink" Target="https://openweathermap.org/ap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nationsonline.org/oneworld/IATA_Codes/airport_code_list.htm" TargetMode="External"/><Relationship Id="rId1" Type="http://schemas.openxmlformats.org/officeDocument/2006/relationships/slideLayout" Target="../slideLayouts/slideLayout1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989407"/>
            <a:ext cx="4003197" cy="3032968"/>
          </a:xfrm>
        </p:spPr>
        <p:txBody>
          <a:bodyPr anchor="b" anchorCtr="0">
            <a:normAutofit fontScale="90000"/>
          </a:bodyPr>
          <a:lstStyle/>
          <a:p>
            <a:r>
              <a:rPr lang="en-US" dirty="0"/>
              <a:t>DrectWeather:</a:t>
            </a:r>
            <a:br>
              <a:rPr lang="en-US" dirty="0"/>
            </a:br>
            <a:r>
              <a:rPr lang="en-US" dirty="0"/>
              <a:t>A Journey Through Travel &amp; Weather Forecast</a:t>
            </a:r>
          </a:p>
        </p:txBody>
      </p:sp>
      <p:pic>
        <p:nvPicPr>
          <p:cNvPr id="14" name="Picture Placeholder 13">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a:blip r:embed="rId3"/>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6770"/>
            <a:ext cx="3565524" cy="2237749"/>
          </a:xfrm>
        </p:spPr>
        <p:txBody>
          <a:bodyPr>
            <a:normAutofit/>
          </a:bodyPr>
          <a:lstStyle/>
          <a:p>
            <a:r>
              <a:rPr lang="en-US" dirty="0"/>
              <a:t>Project Leads:</a:t>
            </a:r>
          </a:p>
          <a:p>
            <a:r>
              <a:rPr lang="en-US" dirty="0"/>
              <a:t>Stefan </a:t>
            </a:r>
            <a:r>
              <a:rPr lang="en-US" dirty="0" err="1"/>
              <a:t>Kniejski</a:t>
            </a:r>
            <a:endParaRPr lang="en-US" dirty="0"/>
          </a:p>
          <a:p>
            <a:r>
              <a:rPr lang="en-US" dirty="0"/>
              <a:t>Brian Paniagua</a:t>
            </a:r>
          </a:p>
          <a:p>
            <a:r>
              <a:rPr lang="en-US" dirty="0"/>
              <a:t>Eze </a:t>
            </a:r>
            <a:r>
              <a:rPr lang="en-US" dirty="0" err="1"/>
              <a:t>Odimegwu</a:t>
            </a:r>
            <a:endParaRPr lang="en-US" dirty="0"/>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l="29" r="1" b="1"/>
          <a:stretch/>
        </p:blipFill>
        <p:spPr>
          <a:xfrm>
            <a:off x="20" y="1"/>
            <a:ext cx="3049180" cy="3777175"/>
          </a:xfrm>
          <a:custGeom>
            <a:avLst/>
            <a:gdLst/>
            <a:ahLst/>
            <a:cxnLst/>
            <a:rect l="l" t="t" r="r" b="b"/>
            <a:pathLst>
              <a:path w="3049200" h="3777175">
                <a:moveTo>
                  <a:pt x="0" y="0"/>
                </a:moveTo>
                <a:lnTo>
                  <a:pt x="3049200" y="0"/>
                </a:lnTo>
                <a:lnTo>
                  <a:pt x="3049200" y="3777175"/>
                </a:lnTo>
                <a:lnTo>
                  <a:pt x="0" y="3777175"/>
                </a:lnTo>
                <a:close/>
              </a:path>
            </a:pathLst>
          </a:custGeom>
        </p:spPr>
      </p:pic>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r="29" b="1"/>
          <a:stretch/>
        </p:blipFill>
        <p:spPr>
          <a:xfrm>
            <a:off x="3046800" y="1"/>
            <a:ext cx="3049200" cy="3777175"/>
          </a:xfrm>
          <a:custGeom>
            <a:avLst/>
            <a:gdLst/>
            <a:ahLst/>
            <a:cxnLst/>
            <a:rect l="l" t="t" r="r" b="b"/>
            <a:pathLst>
              <a:path w="3049200" h="3777175">
                <a:moveTo>
                  <a:pt x="0" y="0"/>
                </a:moveTo>
                <a:lnTo>
                  <a:pt x="3049200" y="0"/>
                </a:lnTo>
                <a:lnTo>
                  <a:pt x="3049200" y="3777175"/>
                </a:lnTo>
                <a:lnTo>
                  <a:pt x="0" y="3777175"/>
                </a:lnTo>
                <a:close/>
              </a:path>
            </a:pathLst>
          </a:custGeo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r="29" b="1"/>
          <a:stretch/>
        </p:blipFill>
        <p:spPr>
          <a:xfrm>
            <a:off x="6093600" y="1"/>
            <a:ext cx="3049200" cy="3777175"/>
          </a:xfrm>
          <a:custGeom>
            <a:avLst/>
            <a:gdLst/>
            <a:ahLst/>
            <a:cxnLst/>
            <a:rect l="l" t="t" r="r" b="b"/>
            <a:pathLst>
              <a:path w="3049200" h="3777175">
                <a:moveTo>
                  <a:pt x="0" y="0"/>
                </a:moveTo>
                <a:lnTo>
                  <a:pt x="3049200" y="0"/>
                </a:lnTo>
                <a:lnTo>
                  <a:pt x="3049200" y="3777175"/>
                </a:lnTo>
                <a:lnTo>
                  <a:pt x="0" y="3777175"/>
                </a:lnTo>
                <a:close/>
              </a:path>
            </a:pathLst>
          </a:custGeom>
        </p:spPr>
      </p:pic>
      <p:pic>
        <p:nvPicPr>
          <p:cNvPr id="23" name="Picture Placeholder 22" descr="A room with rows of monitors and people sitting on the seats&#10;&#10;Description automatically generated with medium confidence">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a:srcRect l="15730" r="30586" b="1"/>
          <a:stretch/>
        </p:blipFill>
        <p:spPr>
          <a:xfrm>
            <a:off x="9142800" y="1"/>
            <a:ext cx="3049200" cy="3777175"/>
          </a:xfrm>
          <a:custGeom>
            <a:avLst/>
            <a:gdLst/>
            <a:ahLst/>
            <a:cxnLst/>
            <a:rect l="l" t="t" r="r" b="b"/>
            <a:pathLst>
              <a:path w="3049200" h="3777175">
                <a:moveTo>
                  <a:pt x="0" y="0"/>
                </a:moveTo>
                <a:lnTo>
                  <a:pt x="3049200" y="0"/>
                </a:lnTo>
                <a:lnTo>
                  <a:pt x="3049200" y="3777175"/>
                </a:lnTo>
                <a:lnTo>
                  <a:pt x="0" y="3777175"/>
                </a:lnTo>
                <a:close/>
              </a:path>
            </a:pathLst>
          </a:custGeom>
        </p:spPr>
      </p:pic>
      <p:sp>
        <p:nvSpPr>
          <p:cNvPr id="38" name="Rectangle 37">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Introduction</a:t>
            </a:r>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571400" y="4513562"/>
            <a:ext cx="6373813" cy="1562959"/>
          </a:xfrm>
          <a:noFill/>
        </p:spPr>
        <p:txBody>
          <a:bodyPr vert="horz" wrap="square" lIns="0" tIns="0" rIns="0" bIns="0" rtlCol="0" anchor="t">
            <a:normAutofit/>
          </a:bodyPr>
          <a:lstStyle/>
          <a:p>
            <a:pPr marL="0" indent="0">
              <a:lnSpc>
                <a:spcPct val="100000"/>
              </a:lnSpc>
              <a:buNone/>
            </a:pPr>
            <a:r>
              <a:rPr lang="en-US" sz="1400" dirty="0"/>
              <a:t>In our fast-paced world, travel enthusiasts and adventure-seekers rely on travel and weather forecast applications to plan their journeys effectively.  DrectWeather is your ultimate travel companion, combining cutting-edge data visualization with travel and weather forecast capabilities. In this data visualization story, we embark on a journey to explore the features that make DrectWeather indispensable for travelers. Let’s experience a seamless and informed voyage through its travel dashboard, real-time flight status updates and insightful weather forecasts.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Monday, October 23,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673430" y="4098072"/>
            <a:ext cx="4500562" cy="1562959"/>
          </a:xfrm>
        </p:spPr>
        <p:txBody>
          <a:bodyPr vert="horz" wrap="square" lIns="0" tIns="0" rIns="0" bIns="0" rtlCol="0" anchor="t" anchorCtr="0">
            <a:normAutofit/>
          </a:bodyPr>
          <a:lstStyle/>
          <a:p>
            <a:r>
              <a:rPr lang="en-US" sz="3400" kern="1200" dirty="0">
                <a:solidFill>
                  <a:schemeClr val="tx1"/>
                </a:solidFill>
                <a:latin typeface="+mj-lt"/>
                <a:ea typeface="+mj-ea"/>
                <a:cs typeface="+mj-cs"/>
              </a:rPr>
              <a:t>Part 1: Travel Dashboard Display</a:t>
            </a:r>
          </a:p>
        </p:txBody>
      </p:sp>
      <p:sp>
        <p:nvSpPr>
          <p:cNvPr id="34" name="Oval 33">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4916547" y="4098072"/>
            <a:ext cx="6724590" cy="1562959"/>
          </a:xfrm>
        </p:spPr>
        <p:txBody>
          <a:bodyPr vert="horz" wrap="square" lIns="0" tIns="0" rIns="0" bIns="0" rtlCol="0" anchor="t">
            <a:normAutofit/>
          </a:bodyPr>
          <a:lstStyle/>
          <a:p>
            <a:pPr marL="0" indent="0"/>
            <a:r>
              <a:rPr lang="en-US" sz="1600" dirty="0"/>
              <a:t>We start our adventure with the DrectWeather travel dashboard.  At a glance, it displays essential information about your upcoming journey.  You see your departure and destination details, departure date and choice in the number of adults traveling with you or otherwise. This real-time display ensures you’re well-prepared for your adventure!</a:t>
            </a:r>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Monday, October 23, 2023</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pic>
        <p:nvPicPr>
          <p:cNvPr id="3" name="Picture 2" descr="A computer screen shot of a computer screen&#10;&#10;Description automatically generated">
            <a:extLst>
              <a:ext uri="{FF2B5EF4-FFF2-40B4-BE49-F238E27FC236}">
                <a16:creationId xmlns:a16="http://schemas.microsoft.com/office/drawing/2014/main" id="{8AFA5C9C-8A8F-C150-76CF-C9E4B5BF8033}"/>
              </a:ext>
            </a:extLst>
          </p:cNvPr>
          <p:cNvPicPr>
            <a:picLocks noChangeAspect="1"/>
          </p:cNvPicPr>
          <p:nvPr/>
        </p:nvPicPr>
        <p:blipFill>
          <a:blip r:embed="rId2"/>
          <a:stretch>
            <a:fillRect/>
          </a:stretch>
        </p:blipFill>
        <p:spPr>
          <a:xfrm>
            <a:off x="879658" y="674225"/>
            <a:ext cx="10432684" cy="1943268"/>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1" name="Freeform: Shape 2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210043" y="4353718"/>
            <a:ext cx="4847239" cy="1433571"/>
          </a:xfrm>
        </p:spPr>
        <p:txBody>
          <a:bodyPr vert="horz" wrap="square" lIns="0" tIns="0" rIns="0" bIns="0" rtlCol="0" anchor="t" anchorCtr="0">
            <a:normAutofit fontScale="90000"/>
          </a:bodyPr>
          <a:lstStyle/>
          <a:p>
            <a:pPr>
              <a:lnSpc>
                <a:spcPct val="100000"/>
              </a:lnSpc>
            </a:pPr>
            <a:r>
              <a:rPr lang="en-US" dirty="0"/>
              <a:t>Part 2: Map Destination Metrics</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tretch/>
        </p:blipFill>
        <p:spPr>
          <a:xfrm>
            <a:off x="716973" y="549275"/>
            <a:ext cx="3233304" cy="3233304"/>
          </a:xfrm>
          <a:prstGeom prst="rect">
            <a:avLst/>
          </a:prstGeom>
          <a:ln>
            <a:noFill/>
          </a:ln>
          <a:effectLst>
            <a:softEdge rad="112500"/>
          </a:effectLst>
        </p:spPr>
      </p:pic>
      <p:pic>
        <p:nvPicPr>
          <p:cNvPr id="8" name="Picture Placeholder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a:blip r:embed="rId3"/>
          <a:stretch/>
        </p:blipFill>
        <p:spPr>
          <a:xfrm>
            <a:off x="4461886" y="549275"/>
            <a:ext cx="3233304" cy="3233304"/>
          </a:xfrm>
          <a:custGeom>
            <a:avLst/>
            <a:gdLst/>
            <a:ahLst/>
            <a:cxnLst/>
            <a:rect l="l" t="t" r="r" b="b"/>
            <a:pathLst>
              <a:path w="4064400" h="3782578">
                <a:moveTo>
                  <a:pt x="0" y="0"/>
                </a:moveTo>
                <a:lnTo>
                  <a:pt x="4064400" y="0"/>
                </a:lnTo>
                <a:lnTo>
                  <a:pt x="4064400" y="3782578"/>
                </a:lnTo>
                <a:lnTo>
                  <a:pt x="0" y="3782578"/>
                </a:lnTo>
                <a:close/>
              </a:path>
            </a:pathLst>
          </a:custGeo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tretch/>
        </p:blipFill>
        <p:spPr>
          <a:xfrm>
            <a:off x="8246069" y="549275"/>
            <a:ext cx="3224612" cy="3233304"/>
          </a:xfrm>
          <a:prstGeom prst="rect">
            <a:avLst/>
          </a:prstGeom>
          <a:ln>
            <a:noFill/>
          </a:ln>
          <a:effectLst>
            <a:softEdge rad="112500"/>
          </a:effectLst>
        </p:spPr>
      </p:pic>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267325" y="4354931"/>
            <a:ext cx="6373813" cy="1516227"/>
          </a:xfrm>
        </p:spPr>
        <p:txBody>
          <a:bodyPr vert="horz" wrap="square" lIns="0" tIns="0" rIns="0" bIns="0" rtlCol="0" anchor="t">
            <a:normAutofit fontScale="92500"/>
          </a:bodyPr>
          <a:lstStyle/>
          <a:p>
            <a:pPr marL="0" indent="0">
              <a:lnSpc>
                <a:spcPct val="100000"/>
              </a:lnSpc>
            </a:pPr>
            <a:endParaRPr lang="en-US" sz="600" dirty="0"/>
          </a:p>
          <a:p>
            <a:pPr marL="0" indent="0">
              <a:lnSpc>
                <a:spcPct val="100000"/>
              </a:lnSpc>
            </a:pPr>
            <a:r>
              <a:rPr lang="en-US" sz="1600" dirty="0"/>
              <a:t>As you delve deeper into your travel plans. DrectWeather provides an interactive map showcasing your destination. It’s not just any map; it’s a dynamic visualization that pinpoints your destination and displays nearby attractions. You can zoom in to explore local point of interest, making it easier to plan your adventures. Clicking the icon provides a general idea of weather forecasts for the destination city.</a:t>
            </a:r>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r>
              <a:rPr lang="en-US" dirty="0"/>
              <a:t>Monday, October 23,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dirty="0"/>
              <a:t>Source:</a:t>
            </a:r>
            <a:r>
              <a:rPr lang="en-US" kern="1200" dirty="0">
                <a:solidFill>
                  <a:schemeClr val="tx1">
                    <a:alpha val="80000"/>
                  </a:schemeClr>
                </a:solidFill>
                <a:latin typeface="+mn-lt"/>
                <a:ea typeface="+mn-ea"/>
                <a:cs typeface="+mn-cs"/>
              </a:rPr>
              <a:t> </a:t>
            </a:r>
            <a:r>
              <a:rPr lang="en-US" dirty="0">
                <a:hlinkClick r:id="rId5"/>
              </a:rPr>
              <a:t>Weather API - OpenWeatherMap</a:t>
            </a:r>
            <a:endParaRPr lang="en-US" kern="1200" dirty="0">
              <a:solidFill>
                <a:schemeClr val="tx1">
                  <a:alpha val="80000"/>
                </a:schemeClr>
              </a:solidFill>
              <a:latin typeface="+mn-lt"/>
              <a:ea typeface="+mn-ea"/>
              <a:cs typeface="+mn-cs"/>
            </a:endParaRP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49537" y="561926"/>
            <a:ext cx="11091600" cy="1332000"/>
          </a:xfrm>
        </p:spPr>
        <p:txBody>
          <a:bodyPr/>
          <a:lstStyle/>
          <a:p>
            <a:pPr algn="ctr"/>
            <a:r>
              <a:rPr lang="en-US" dirty="0"/>
              <a:t>Part 3: Flight Tracker / Status Updates</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Monday, October 23, 2023</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Source: </a:t>
            </a:r>
            <a:r>
              <a:rPr lang="en-US" dirty="0">
                <a:hlinkClick r:id="rId2"/>
              </a:rPr>
              <a:t>Amadeus Python SDK | Amadeus for Developers</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6" name="Content Placeholder 5" descr="A table with numbers and a price&#10;&#10;Description automatically generated">
            <a:extLst>
              <a:ext uri="{FF2B5EF4-FFF2-40B4-BE49-F238E27FC236}">
                <a16:creationId xmlns:a16="http://schemas.microsoft.com/office/drawing/2014/main" id="{1BD72B92-AA4B-8D94-B336-4D356ECDBAEE}"/>
              </a:ext>
            </a:extLst>
          </p:cNvPr>
          <p:cNvPicPr>
            <a:picLocks noGrp="1" noChangeAspect="1"/>
          </p:cNvPicPr>
          <p:nvPr>
            <p:ph idx="1"/>
          </p:nvPr>
        </p:nvPicPr>
        <p:blipFill>
          <a:blip r:embed="rId3"/>
          <a:stretch>
            <a:fillRect/>
          </a:stretch>
        </p:blipFill>
        <p:spPr>
          <a:xfrm>
            <a:off x="2544107" y="1788477"/>
            <a:ext cx="7102455" cy="2331922"/>
          </a:xfrm>
        </p:spPr>
      </p:pic>
      <p:sp>
        <p:nvSpPr>
          <p:cNvPr id="7" name="TextBox 6">
            <a:extLst>
              <a:ext uri="{FF2B5EF4-FFF2-40B4-BE49-F238E27FC236}">
                <a16:creationId xmlns:a16="http://schemas.microsoft.com/office/drawing/2014/main" id="{98F66005-833E-DD91-E07A-7531DE6F4C03}"/>
              </a:ext>
            </a:extLst>
          </p:cNvPr>
          <p:cNvSpPr txBox="1"/>
          <p:nvPr/>
        </p:nvSpPr>
        <p:spPr>
          <a:xfrm>
            <a:off x="882419" y="4598231"/>
            <a:ext cx="10425833" cy="1200329"/>
          </a:xfrm>
          <a:prstGeom prst="rect">
            <a:avLst/>
          </a:prstGeom>
          <a:noFill/>
        </p:spPr>
        <p:txBody>
          <a:bodyPr wrap="square" rtlCol="0">
            <a:spAutoFit/>
          </a:bodyPr>
          <a:lstStyle/>
          <a:p>
            <a:r>
              <a:rPr lang="en-US" b="0" i="0" dirty="0">
                <a:solidFill>
                  <a:schemeClr val="tx1">
                    <a:lumMod val="65000"/>
                  </a:schemeClr>
                </a:solidFill>
                <a:effectLst/>
              </a:rPr>
              <a:t>Your journey is never complete without up-to-the-minute flight status updates. DrectWeather ensures you're always in the know with a live flight tracking feature. </a:t>
            </a:r>
            <a:r>
              <a:rPr lang="en-US" dirty="0">
                <a:solidFill>
                  <a:schemeClr val="tx1">
                    <a:lumMod val="65000"/>
                  </a:schemeClr>
                </a:solidFill>
              </a:rPr>
              <a:t>Currently displayed is the top 10 fastest flights headed to the destination city.  </a:t>
            </a:r>
            <a:r>
              <a:rPr lang="en-US" b="0" i="0" dirty="0">
                <a:solidFill>
                  <a:schemeClr val="tx1">
                    <a:lumMod val="65000"/>
                  </a:schemeClr>
                </a:solidFill>
                <a:effectLst/>
              </a:rPr>
              <a:t>The tracker displays your plane’s estimated duration, departure and arrival time, pricing, carrier information and total stops required.</a:t>
            </a:r>
            <a:endParaRPr lang="en-US" dirty="0">
              <a:solidFill>
                <a:schemeClr val="tx1">
                  <a:lumMod val="65000"/>
                </a:schemeClr>
              </a:solidFill>
            </a:endParaRPr>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1" y="196901"/>
            <a:ext cx="11309705" cy="1384250"/>
          </a:xfrm>
        </p:spPr>
        <p:txBody>
          <a:bodyPr/>
          <a:lstStyle/>
          <a:p>
            <a:pPr algn="ctr"/>
            <a:r>
              <a:rPr lang="en-US" dirty="0"/>
              <a:t>Part 4: Weather Insights Before Departure (Temps; F, C)</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Monday, October 23, 2023</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9" name="Content Placeholder 8" descr="A screenshot of a computer screen&#10;&#10;Description automatically generated">
            <a:extLst>
              <a:ext uri="{FF2B5EF4-FFF2-40B4-BE49-F238E27FC236}">
                <a16:creationId xmlns:a16="http://schemas.microsoft.com/office/drawing/2014/main" id="{17E25014-4DF8-3003-4276-232CA890EFAF}"/>
              </a:ext>
            </a:extLst>
          </p:cNvPr>
          <p:cNvPicPr>
            <a:picLocks noGrp="1" noChangeAspect="1"/>
          </p:cNvPicPr>
          <p:nvPr>
            <p:ph idx="1"/>
          </p:nvPr>
        </p:nvPicPr>
        <p:blipFill>
          <a:blip r:embed="rId2"/>
          <a:stretch>
            <a:fillRect/>
          </a:stretch>
        </p:blipFill>
        <p:spPr>
          <a:xfrm>
            <a:off x="680244" y="1419225"/>
            <a:ext cx="5286375" cy="3467100"/>
          </a:xfrm>
        </p:spPr>
      </p:pic>
      <p:pic>
        <p:nvPicPr>
          <p:cNvPr id="12" name="Picture 11" descr="A screenshot of a computer&#10;&#10;Description automatically generated">
            <a:extLst>
              <a:ext uri="{FF2B5EF4-FFF2-40B4-BE49-F238E27FC236}">
                <a16:creationId xmlns:a16="http://schemas.microsoft.com/office/drawing/2014/main" id="{10B50FEB-4306-7FAB-3D27-1A3C26B05F05}"/>
              </a:ext>
            </a:extLst>
          </p:cNvPr>
          <p:cNvPicPr>
            <a:picLocks noChangeAspect="1"/>
          </p:cNvPicPr>
          <p:nvPr/>
        </p:nvPicPr>
        <p:blipFill>
          <a:blip r:embed="rId3"/>
          <a:stretch>
            <a:fillRect/>
          </a:stretch>
        </p:blipFill>
        <p:spPr>
          <a:xfrm>
            <a:off x="6096000" y="1581150"/>
            <a:ext cx="5545137" cy="3305175"/>
          </a:xfrm>
          <a:prstGeom prst="rect">
            <a:avLst/>
          </a:prstGeom>
        </p:spPr>
      </p:pic>
      <p:sp>
        <p:nvSpPr>
          <p:cNvPr id="14" name="TextBox 13">
            <a:extLst>
              <a:ext uri="{FF2B5EF4-FFF2-40B4-BE49-F238E27FC236}">
                <a16:creationId xmlns:a16="http://schemas.microsoft.com/office/drawing/2014/main" id="{F44A6CCF-507F-9A59-65AF-F56028799B42}"/>
              </a:ext>
            </a:extLst>
          </p:cNvPr>
          <p:cNvSpPr txBox="1"/>
          <p:nvPr/>
        </p:nvSpPr>
        <p:spPr>
          <a:xfrm>
            <a:off x="972930" y="4977110"/>
            <a:ext cx="9987378" cy="923330"/>
          </a:xfrm>
          <a:prstGeom prst="rect">
            <a:avLst/>
          </a:prstGeom>
          <a:noFill/>
        </p:spPr>
        <p:txBody>
          <a:bodyPr wrap="square" rtlCol="0">
            <a:spAutoFit/>
          </a:bodyPr>
          <a:lstStyle/>
          <a:p>
            <a:r>
              <a:rPr lang="en-US" b="0" i="0" dirty="0">
                <a:solidFill>
                  <a:schemeClr val="tx1">
                    <a:lumMod val="50000"/>
                  </a:schemeClr>
                </a:solidFill>
                <a:effectLst/>
              </a:rPr>
              <a:t>To plan for your journey effectively, DrectWeather equips you with a unique bar chart illustrating weather temperatures in the week leading up to your departure. The chart shows daily high and low temperatures, allowing you to pack and prepare for the conditions you'll encounter at your destination.</a:t>
            </a:r>
            <a:endParaRPr lang="en-US" dirty="0">
              <a:solidFill>
                <a:schemeClr val="tx1">
                  <a:lumMod val="50000"/>
                </a:schemeClr>
              </a:solidFill>
            </a:endParaRPr>
          </a:p>
        </p:txBody>
      </p:sp>
      <p:sp>
        <p:nvSpPr>
          <p:cNvPr id="2" name="Footer Placeholder 13">
            <a:extLst>
              <a:ext uri="{FF2B5EF4-FFF2-40B4-BE49-F238E27FC236}">
                <a16:creationId xmlns:a16="http://schemas.microsoft.com/office/drawing/2014/main" id="{8739D329-7847-2033-D400-4B919E861ECC}"/>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dirty="0"/>
              <a:t>Source:</a:t>
            </a:r>
            <a:r>
              <a:rPr lang="en-US" kern="1200" dirty="0">
                <a:solidFill>
                  <a:schemeClr val="tx1">
                    <a:alpha val="80000"/>
                  </a:schemeClr>
                </a:solidFill>
                <a:latin typeface="+mn-lt"/>
                <a:ea typeface="+mn-ea"/>
                <a:cs typeface="+mn-cs"/>
              </a:rPr>
              <a:t> </a:t>
            </a:r>
            <a:r>
              <a:rPr lang="en-US" dirty="0">
                <a:hlinkClick r:id="rId4"/>
              </a:rPr>
              <a:t>Weather API - OpenWeatherMap</a:t>
            </a:r>
            <a:endParaRPr lang="en-US" kern="1200" dirty="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Conclusion</a:t>
            </a:r>
          </a:p>
        </p:txBody>
      </p:sp>
      <p:pic>
        <p:nvPicPr>
          <p:cNvPr id="16" name="Picture Placeholder 15" descr="An airplane taking off at sunset&#10;&#10;Description automatically generate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a:srcRect t="50260" b="171"/>
          <a:stretch/>
        </p:blipFill>
        <p:spPr>
          <a:xfrm>
            <a:off x="0" y="0"/>
            <a:ext cx="12192000" cy="3776472"/>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29" name="Oval 28">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7325" y="4508500"/>
            <a:ext cx="6373813" cy="1562959"/>
          </a:xfrm>
        </p:spPr>
        <p:txBody>
          <a:bodyPr vert="horz" wrap="square" lIns="0" tIns="0" rIns="0" bIns="0" rtlCol="0" anchor="t">
            <a:normAutofit/>
          </a:bodyPr>
          <a:lstStyle/>
          <a:p>
            <a:pPr>
              <a:lnSpc>
                <a:spcPct val="100000"/>
              </a:lnSpc>
            </a:pPr>
            <a:r>
              <a:rPr lang="en-US" sz="1400" dirty="0"/>
              <a:t>DrectWeather transforms travel and weather forecasting into an engaging experience. Its comprehensive data visualizations provide travelers with the tools they need to make the most of their journeys. From the travel dashboard to the interactive map, real-time flight status updates, and the insightful weather temperature chart, DrectWeather ensures your adventures are seamless, informed, and unforgettable. It’s time to set sail with DrectWeather, your key to exploring the world with clarity. Bon voyage!</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2" name="Date Placeholder 3">
            <a:extLst>
              <a:ext uri="{FF2B5EF4-FFF2-40B4-BE49-F238E27FC236}">
                <a16:creationId xmlns:a16="http://schemas.microsoft.com/office/drawing/2014/main" id="{BA5BCB4C-0AFB-22C5-5688-00DE4B5AFC46}"/>
              </a:ext>
            </a:extLst>
          </p:cNvPr>
          <p:cNvSpPr>
            <a:spLocks noGrp="1"/>
          </p:cNvSpPr>
          <p:nvPr>
            <p:ph type="dt" sz="half" idx="10"/>
          </p:nvPr>
        </p:nvSpPr>
        <p:spPr>
          <a:xfrm>
            <a:off x="550863" y="6507212"/>
            <a:ext cx="2628900" cy="153888"/>
          </a:xfrm>
        </p:spPr>
        <p:txBody>
          <a:bodyPr/>
          <a:lstStyle/>
          <a:p>
            <a:r>
              <a:rPr lang="en-US" dirty="0"/>
              <a:t>Monday, October 23, 2023</a:t>
            </a:r>
          </a:p>
        </p:txBody>
      </p:sp>
    </p:spTree>
    <p:extLst>
      <p:ext uri="{BB962C8B-B14F-4D97-AF65-F5344CB8AC3E}">
        <p14:creationId xmlns:p14="http://schemas.microsoft.com/office/powerpoint/2010/main" val="35215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And it’s a wrap!</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1561136"/>
          </a:xfrm>
        </p:spPr>
        <p:txBody>
          <a:bodyPr/>
          <a:lstStyle/>
          <a:p>
            <a:pPr marL="0" indent="0"/>
            <a:r>
              <a:rPr lang="en-US" dirty="0"/>
              <a:t>Now to head over to the demo portion of this presentation. Thank you for listening.</a:t>
            </a:r>
          </a:p>
          <a:p>
            <a:pPr marL="0" indent="0"/>
            <a:r>
              <a:rPr lang="en-US" sz="1100" dirty="0"/>
              <a:t>Additional Data Sets for this project can be found here (IATA codes): </a:t>
            </a:r>
            <a:r>
              <a:rPr lang="en-US" sz="1100" dirty="0">
                <a:hlinkClick r:id="rId2"/>
              </a:rPr>
              <a:t>https://www.nationsonline.org/oneworld/IATA_Codes/airport_code_list.htm</a:t>
            </a:r>
            <a:endParaRPr lang="en-US" sz="1100" dirty="0"/>
          </a:p>
          <a:p>
            <a:pPr marL="0" indent="0"/>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 name="Date Placeholder 3">
            <a:extLst>
              <a:ext uri="{FF2B5EF4-FFF2-40B4-BE49-F238E27FC236}">
                <a16:creationId xmlns:a16="http://schemas.microsoft.com/office/drawing/2014/main" id="{F20BDD45-D004-6006-4CFA-BEA6F4AF25DC}"/>
              </a:ext>
            </a:extLst>
          </p:cNvPr>
          <p:cNvSpPr>
            <a:spLocks noGrp="1"/>
          </p:cNvSpPr>
          <p:nvPr>
            <p:ph type="dt" sz="half" idx="10"/>
          </p:nvPr>
        </p:nvSpPr>
        <p:spPr>
          <a:xfrm>
            <a:off x="550863" y="6507212"/>
            <a:ext cx="2628900" cy="153888"/>
          </a:xfrm>
        </p:spPr>
        <p:txBody>
          <a:bodyPr/>
          <a:lstStyle/>
          <a:p>
            <a:r>
              <a:rPr lang="en-US" dirty="0"/>
              <a:t>Monday, October 23, 2023</a:t>
            </a:r>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{0B2AAEF2-5F0D-4225-B36F-29DEA84C2EE6}tf33713516_win32</Template>
  <TotalTime>1365</TotalTime>
  <Words>590</Words>
  <Application>Microsoft Office PowerPoint</Application>
  <PresentationFormat>Widescreen</PresentationFormat>
  <Paragraphs>41</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DrectWeather: A Journey Through Travel &amp; Weather Forecast</vt:lpstr>
      <vt:lpstr>Introduction</vt:lpstr>
      <vt:lpstr>Part 1: Travel Dashboard Display</vt:lpstr>
      <vt:lpstr>Part 2: Map Destination Metrics</vt:lpstr>
      <vt:lpstr>Part 3: Flight Tracker / Status Updates</vt:lpstr>
      <vt:lpstr>Part 4: Weather Insights Before Departure (Temps; F, C)</vt:lpstr>
      <vt:lpstr>Conclusion</vt:lpstr>
      <vt:lpstr>And it’s a wrap!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DrectWeather: A Journey Through Travel &amp; Weather Forecast</dc:title>
  <dc:creator>EZE ODIMEGWU</dc:creator>
  <cp:lastModifiedBy>EZE ODIMEGWU</cp:lastModifiedBy>
  <cp:revision>8</cp:revision>
  <dcterms:created xsi:type="dcterms:W3CDTF">2023-10-24T01:33:42Z</dcterms:created>
  <dcterms:modified xsi:type="dcterms:W3CDTF">2023-10-25T00:48:44Z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