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1" r:id="rId22"/>
    <p:sldId id="282" r:id="rId23"/>
    <p:sldId id="283" r:id="rId24"/>
    <p:sldId id="278" r:id="rId25"/>
    <p:sldId id="279" r:id="rId26"/>
    <p:sldId id="280" r:id="rId27"/>
    <p:sldId id="277" r:id="rId28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57" autoAdjust="0"/>
    <p:restoredTop sz="94660"/>
  </p:normalViewPr>
  <p:slideViewPr>
    <p:cSldViewPr>
      <p:cViewPr varScale="1">
        <p:scale>
          <a:sx n="78" d="100"/>
          <a:sy n="78" d="100"/>
        </p:scale>
        <p:origin x="150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94945-3F2E-4156-A98E-1506C19B289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F5395-FADA-4BDB-8CD8-FD95BC9DF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0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5395-FADA-4BDB-8CD8-FD95BC9DFF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5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5395-FADA-4BDB-8CD8-FD95BC9DFF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5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2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47010D-371F-42FB-8C3C-FEF254D2066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2892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B7E82-F447-4329-85A3-DA2C9B94E0E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768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87DF7-492B-497C-A5EB-D3F3B716DC0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4093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179DB-B617-4CD7-8423-C895C9C5911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532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4749B-5DFF-4499-8027-51D24379740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8106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A0089-1408-4068-BB8A-7D87F79EA06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1470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DDBCA-CBB6-4256-A3CE-DABBB50DEB6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932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8775F-19AF-460B-9986-F7747CF1CC5A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6868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9CD49-3625-4400-A873-1BD3295E5FB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7547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88012-E14D-4D2B-BB2A-04F849E6D98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5245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47380-656B-4742-AED2-4FCEC9CFE22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002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48963-4847-4B91-96E6-C7C1B390340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6734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/>
            </a:lvl1pPr>
          </a:lstStyle>
          <a:p>
            <a:pPr>
              <a:defRPr/>
            </a:pPr>
            <a:fld id="{9F5D8D28-F772-428D-B5A3-5776A4C4659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 smtClean="0"/>
              <a:t>Internal </a:t>
            </a:r>
            <a:r>
              <a:rPr lang="en-US" sz="3200" b="1" dirty="0" smtClean="0"/>
              <a:t>representations of numbers</a:t>
            </a:r>
            <a:endParaRPr lang="ro-RO" sz="3200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5307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400" b="1" smtClean="0"/>
              <a:t>Representations </a:t>
            </a:r>
            <a:r>
              <a:rPr lang="en-US" sz="2400" b="1" smtClean="0"/>
              <a:t>of</a:t>
            </a:r>
            <a:r>
              <a:rPr lang="en-US" sz="2400" b="1" smtClean="0"/>
              <a:t> </a:t>
            </a:r>
            <a:r>
              <a:rPr lang="en-US" sz="2400" b="1" i="1" dirty="0" smtClean="0"/>
              <a:t>integers</a:t>
            </a:r>
            <a:r>
              <a:rPr lang="en-US" sz="2400" b="1" dirty="0" smtClean="0"/>
              <a:t>: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/>
              <a:t> </a:t>
            </a:r>
            <a:r>
              <a:rPr lang="en-US" sz="2200" b="1" i="1" dirty="0" smtClean="0"/>
              <a:t>unsigned representation</a:t>
            </a:r>
            <a:r>
              <a:rPr lang="en-US" sz="2200" b="1" dirty="0" smtClean="0"/>
              <a:t>: only for natural numbers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 signed representations (codes)</a:t>
            </a:r>
            <a:r>
              <a:rPr lang="en-US" sz="2200" b="1" dirty="0" smtClean="0"/>
              <a:t>: for integers with sign</a:t>
            </a:r>
          </a:p>
          <a:p>
            <a:pPr lvl="2" eaLnBrk="1" hangingPunct="1">
              <a:lnSpc>
                <a:spcPct val="125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 b="1" dirty="0" smtClean="0"/>
              <a:t>direct code</a:t>
            </a:r>
          </a:p>
          <a:p>
            <a:pPr lvl="2" eaLnBrk="1" hangingPunct="1">
              <a:lnSpc>
                <a:spcPct val="125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 b="1" dirty="0" smtClean="0"/>
              <a:t>inverse code (one’s complement)</a:t>
            </a:r>
          </a:p>
          <a:p>
            <a:pPr lvl="2" eaLnBrk="1" hangingPunct="1">
              <a:lnSpc>
                <a:spcPct val="125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 b="1" dirty="0" smtClean="0"/>
              <a:t>complementary code (two’s complement)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400" b="1" dirty="0" smtClean="0"/>
              <a:t>Representations </a:t>
            </a:r>
            <a:r>
              <a:rPr lang="en-US" sz="2400" b="1" dirty="0" smtClean="0"/>
              <a:t>of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real numbers</a:t>
            </a:r>
            <a:r>
              <a:rPr lang="en-US" sz="2400" b="1" dirty="0" smtClean="0"/>
              <a:t>: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fixed-point representation</a:t>
            </a:r>
            <a:r>
              <a:rPr lang="en-US" sz="2200" b="1" dirty="0" smtClean="0"/>
              <a:t>	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floating-point representation</a:t>
            </a:r>
            <a:endParaRPr lang="ro-RO" sz="2200" b="1" i="1" dirty="0" smtClean="0"/>
          </a:p>
        </p:txBody>
      </p:sp>
      <p:pic>
        <p:nvPicPr>
          <p:cNvPr id="30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b="1" smtClean="0"/>
              <a:t>Addition and subtraction of integers   </a:t>
            </a:r>
            <a:br>
              <a:rPr lang="en-US" sz="3200" b="1" smtClean="0"/>
            </a:br>
            <a:r>
              <a:rPr lang="en-US" sz="3200" b="1" smtClean="0"/>
              <a:t>                                  in complementary code</a:t>
            </a:r>
            <a:endParaRPr lang="ro-RO" sz="3200" b="1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631826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5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Examples</a:t>
            </a:r>
            <a:endParaRPr lang="ro-RO" sz="3600" b="1" smtClean="0"/>
          </a:p>
        </p:txBody>
      </p:sp>
      <p:graphicFrame>
        <p:nvGraphicFramePr>
          <p:cNvPr id="22549" name="Group 21"/>
          <p:cNvGraphicFramePr>
            <a:graphicFrameLocks noGrp="1"/>
          </p:cNvGraphicFramePr>
          <p:nvPr>
            <p:ph idx="1"/>
          </p:nvPr>
        </p:nvGraphicFramePr>
        <p:xfrm>
          <a:off x="609600" y="1524000"/>
          <a:ext cx="8077200" cy="4994276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32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92457"/>
            <a:ext cx="710406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72390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76800"/>
            <a:ext cx="75358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8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88987"/>
          </a:xfrm>
        </p:spPr>
        <p:txBody>
          <a:bodyPr/>
          <a:lstStyle/>
          <a:p>
            <a:pPr eaLnBrk="1" hangingPunct="1"/>
            <a:r>
              <a:rPr lang="en-US" sz="3200" b="1" u="sng" smtClean="0"/>
              <a:t>Subunitary convention</a:t>
            </a:r>
            <a:r>
              <a:rPr lang="ro-RO" smtClean="0"/>
              <a:t> 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627" name="Group 51"/>
          <p:cNvGraphicFramePr>
            <a:graphicFrameLocks noGrp="1"/>
          </p:cNvGraphicFramePr>
          <p:nvPr>
            <p:ph type="tbl" idx="1"/>
          </p:nvPr>
        </p:nvGraphicFramePr>
        <p:xfrm>
          <a:off x="609600" y="3200400"/>
          <a:ext cx="8229600" cy="3048000"/>
        </p:xfrm>
        <a:graphic>
          <a:graphicData uri="http://schemas.openxmlformats.org/drawingml/2006/table">
            <a:tbl>
              <a:tblPr/>
              <a:tblGrid>
                <a:gridCol w="3810000"/>
                <a:gridCol w="4419600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351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35814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3581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800600"/>
            <a:ext cx="5105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077200" cy="1143000"/>
          </a:xfrm>
        </p:spPr>
        <p:txBody>
          <a:bodyPr/>
          <a:lstStyle/>
          <a:p>
            <a:pPr eaLnBrk="1" hangingPunct="1"/>
            <a:r>
              <a:rPr lang="en-US" sz="3800" b="1" i="1" u="sng" smtClean="0"/>
              <a:t>Codes</a:t>
            </a:r>
            <a:r>
              <a:rPr lang="en-US" sz="3800" smtClean="0"/>
              <a:t> </a:t>
            </a:r>
            <a:r>
              <a:rPr lang="en-US" sz="3800" b="1" smtClean="0"/>
              <a:t>for signed subunitary numbers</a:t>
            </a:r>
            <a:endParaRPr lang="ro-RO" sz="3800" b="1" smtClean="0"/>
          </a:p>
        </p:txBody>
      </p:sp>
      <p:graphicFrame>
        <p:nvGraphicFramePr>
          <p:cNvPr id="26652" name="Group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013617"/>
              </p:ext>
            </p:extLst>
          </p:nvPr>
        </p:nvGraphicFramePr>
        <p:xfrm>
          <a:off x="228600" y="1600200"/>
          <a:ext cx="8763000" cy="4530725"/>
        </p:xfrm>
        <a:graphic>
          <a:graphicData uri="http://schemas.openxmlformats.org/drawingml/2006/table">
            <a:tbl>
              <a:tblPr/>
              <a:tblGrid>
                <a:gridCol w="4267200"/>
                <a:gridCol w="4495800"/>
              </a:tblGrid>
              <a:tr h="453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371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43243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98626"/>
            <a:ext cx="3962400" cy="409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u="sng" smtClean="0"/>
              <a:t>Addition and subtraction</a:t>
            </a:r>
            <a:r>
              <a:rPr lang="en-US" sz="3200" b="1" smtClean="0"/>
              <a:t> of subunitary numbers in complementary code</a:t>
            </a:r>
            <a:endParaRPr lang="ro-RO" sz="3200" b="1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3999"/>
            <a:ext cx="807720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5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610600" cy="1143000"/>
          </a:xfrm>
        </p:spPr>
        <p:txBody>
          <a:bodyPr/>
          <a:lstStyle/>
          <a:p>
            <a:pPr eaLnBrk="1" hangingPunct="1"/>
            <a:r>
              <a:rPr lang="en-US" sz="3200" b="1" u="sng" smtClean="0"/>
              <a:t>Examples</a:t>
            </a:r>
            <a:r>
              <a:rPr lang="en-US" sz="3200" b="1" smtClean="0"/>
              <a:t> </a:t>
            </a:r>
            <a:br>
              <a:rPr lang="en-US" sz="3200" b="1" smtClean="0"/>
            </a:br>
            <a:r>
              <a:rPr lang="en-US" sz="3200" b="1" smtClean="0"/>
              <a:t>addition and subtraction of </a:t>
            </a:r>
            <a:r>
              <a:rPr lang="en-US" sz="3200" b="1" dirty="0" err="1" smtClean="0"/>
              <a:t>subunitary</a:t>
            </a:r>
            <a:r>
              <a:rPr lang="en-US" sz="3200" b="1" dirty="0" smtClean="0"/>
              <a:t> numbers</a:t>
            </a:r>
            <a:endParaRPr lang="ro-RO" sz="3200" b="1" dirty="0" smtClean="0"/>
          </a:p>
        </p:txBody>
      </p:sp>
      <p:graphicFrame>
        <p:nvGraphicFramePr>
          <p:cNvPr id="29719" name="Group 23"/>
          <p:cNvGraphicFramePr>
            <a:graphicFrameLocks noGrp="1"/>
          </p:cNvGraphicFramePr>
          <p:nvPr>
            <p:ph idx="1"/>
          </p:nvPr>
        </p:nvGraphicFramePr>
        <p:xfrm>
          <a:off x="914400" y="1447800"/>
          <a:ext cx="7772400" cy="5232400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742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4770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0400"/>
            <a:ext cx="65532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3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05400"/>
            <a:ext cx="6694488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4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Fixed-point representation</a:t>
            </a:r>
            <a:r>
              <a:rPr lang="ro-RO" sz="3200" smtClean="0"/>
              <a:t> </a:t>
            </a:r>
            <a:r>
              <a:rPr lang="en-US" sz="3200" b="1" smtClean="0"/>
              <a:t>of real numbers</a:t>
            </a:r>
            <a:endParaRPr lang="ro-RO" sz="3200" b="1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915" y="1524000"/>
            <a:ext cx="8153400" cy="4953000"/>
          </a:xfrm>
        </p:spPr>
        <p:txBody>
          <a:bodyPr/>
          <a:lstStyle/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dirty="0" smtClean="0"/>
              <a:t>Dimensions of memory location:  </a:t>
            </a:r>
            <a:r>
              <a:rPr lang="en-US" sz="2000" b="1" i="1" dirty="0" smtClean="0"/>
              <a:t>n </a:t>
            </a:r>
            <a:r>
              <a:rPr lang="en-US" sz="2000" b="1" dirty="0" smtClean="0"/>
              <a:t>= 16,32,64  bits</a:t>
            </a:r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dirty="0" smtClean="0"/>
              <a:t>3 zones of the memory location with predefined dimensions (1,I,F): </a:t>
            </a:r>
            <a:r>
              <a:rPr lang="it-IT" sz="2000" b="1" dirty="0" smtClean="0"/>
              <a:t>1+I+F = </a:t>
            </a:r>
            <a:r>
              <a:rPr lang="it-IT" sz="2000" b="1" i="1" dirty="0" smtClean="0"/>
              <a:t>n </a:t>
            </a:r>
            <a:r>
              <a:rPr lang="it-IT" sz="2000" b="1" dirty="0" smtClean="0"/>
              <a:t>bits </a:t>
            </a:r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endParaRPr lang="en-US" sz="500" b="1" dirty="0" smtClean="0"/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u="sng" dirty="0" smtClean="0"/>
              <a:t>the most significant bit (S)</a:t>
            </a:r>
            <a:r>
              <a:rPr lang="en-US" sz="2000" b="1" dirty="0" smtClean="0"/>
              <a:t>, position </a:t>
            </a:r>
            <a:r>
              <a:rPr lang="en-US" sz="2000" b="1" i="1" dirty="0" smtClean="0"/>
              <a:t>n</a:t>
            </a:r>
            <a:r>
              <a:rPr lang="en-US" sz="2000" b="1" dirty="0" smtClean="0"/>
              <a:t>-1, is the sign bit with the values: 0 for positive numbers and 1 for negative numbers;</a:t>
            </a:r>
          </a:p>
          <a:p>
            <a:pPr lvl="1" eaLnBrk="1" hangingPunct="1">
              <a:buClr>
                <a:schemeClr val="tx1"/>
              </a:buClr>
            </a:pPr>
            <a:endParaRPr lang="en-US" sz="500" b="1" dirty="0" smtClean="0"/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dirty="0" smtClean="0"/>
              <a:t>the decimal point has a </a:t>
            </a:r>
            <a:r>
              <a:rPr lang="en-US" sz="2000" b="1" i="1" u="sng" dirty="0" smtClean="0"/>
              <a:t>fixed position</a:t>
            </a:r>
            <a:r>
              <a:rPr lang="en-US" sz="2000" b="1" dirty="0" smtClean="0"/>
              <a:t>, a virtual one, separating the integer part from the fractional one;</a:t>
            </a:r>
            <a:endParaRPr lang="ro-RO" sz="2000" b="1" dirty="0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24400"/>
            <a:ext cx="7391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6334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en-US" sz="3200" b="1" smtClean="0"/>
              <a:t>Fixed-point representation (contd.)</a:t>
            </a:r>
            <a:endParaRPr lang="ro-RO" sz="3200" b="1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t"/>
            </a:pPr>
            <a:r>
              <a:rPr lang="en-US" sz="1800" b="1" u="sng" dirty="0" smtClean="0"/>
              <a:t>the integer part</a:t>
            </a:r>
            <a:r>
              <a:rPr lang="en-US" sz="1800" b="1" dirty="0" smtClean="0"/>
              <a:t> (I bits) 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 memorizes (aligned to the right relative to the virtual position of the decimal point) the digits of the absolute integer value of the number converted into binary;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 if I &gt; the number of digits of the binary representation of the absolute integer value of the number, the remaining bits to the left are filled with 0.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 if I &lt;  the number of digits of the binary representation of the absolute value of the number, then </a:t>
            </a:r>
            <a:r>
              <a:rPr lang="en-US" sz="1800" b="1" u="sng" dirty="0" smtClean="0"/>
              <a:t>the most significant digits of the integer part are lost   </a:t>
            </a:r>
            <a:r>
              <a:rPr lang="en-US" sz="1800" b="1" dirty="0" smtClean="0">
                <a:solidFill>
                  <a:schemeClr val="accent2"/>
                </a:solidFill>
              </a:rPr>
              <a:t>(!! disadvantage).</a:t>
            </a:r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t"/>
            </a:pPr>
            <a:r>
              <a:rPr lang="en-US" sz="1800" b="1" dirty="0" smtClean="0"/>
              <a:t>t</a:t>
            </a:r>
            <a:r>
              <a:rPr lang="en-US" sz="1800" b="1" u="sng" dirty="0" smtClean="0"/>
              <a:t>he fractional part</a:t>
            </a:r>
            <a:r>
              <a:rPr lang="en-US" sz="1800" b="1" dirty="0" smtClean="0"/>
              <a:t> (F bits)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memorizes (aligned to the left relative to the virtual position of the decimal point) the digits of the fractional part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if F &gt; the number of binary digits of the fractional part then the remaining digits to the right are filled with 0.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if F &lt; the number of binary digits of the fractional part then the least significant digits of the fractional part are lost.</a:t>
            </a:r>
            <a:r>
              <a:rPr lang="en-US" sz="1800" dirty="0" smtClean="0"/>
              <a:t> </a:t>
            </a:r>
            <a:endParaRPr lang="ro-RO" sz="1800" dirty="0" smtClean="0"/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b="1" smtClean="0"/>
              <a:t>Fixed-point representation (contd.)</a:t>
            </a:r>
            <a:endParaRPr lang="ro-RO" sz="2600" b="1" smtClean="0"/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92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636587"/>
          </a:xfrm>
        </p:spPr>
        <p:txBody>
          <a:bodyPr/>
          <a:lstStyle/>
          <a:p>
            <a:pPr eaLnBrk="1" hangingPunct="1"/>
            <a:r>
              <a:rPr lang="en-US" sz="2600" b="1" u="sng" smtClean="0"/>
              <a:t>Example 1</a:t>
            </a:r>
            <a:endParaRPr lang="ro-RO" sz="2600" b="1" u="sng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08" y="1106487"/>
            <a:ext cx="7781192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772400" cy="325438"/>
          </a:xfrm>
        </p:spPr>
        <p:txBody>
          <a:bodyPr/>
          <a:lstStyle/>
          <a:p>
            <a:pPr eaLnBrk="1" hangingPunct="1"/>
            <a:r>
              <a:rPr lang="it-IT" sz="2800" b="1" dirty="0" smtClean="0"/>
              <a:t>Binary representations of integers</a:t>
            </a:r>
            <a:endParaRPr lang="ro-RO" sz="28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10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02" y="1198562"/>
            <a:ext cx="8610600" cy="527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en-US" sz="2600" b="1" u="sng" smtClean="0"/>
              <a:t>Example 2</a:t>
            </a:r>
            <a:endParaRPr lang="ro-RO" sz="2600" b="1" u="sng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22263"/>
            <a:ext cx="8153400" cy="941387"/>
          </a:xfrm>
        </p:spPr>
        <p:txBody>
          <a:bodyPr/>
          <a:lstStyle/>
          <a:p>
            <a:pPr eaLnBrk="1" hangingPunct="1"/>
            <a:r>
              <a:rPr lang="en-US" sz="3200" b="1" smtClean="0"/>
              <a:t> </a:t>
            </a:r>
            <a:r>
              <a:rPr lang="en-US" sz="2800" b="1" smtClean="0"/>
              <a:t>Floating point representation of real numbers</a:t>
            </a:r>
            <a:endParaRPr lang="ro-RO" sz="2800" b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4196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000" b="1" smtClean="0"/>
              <a:t>used to represent very large and very small numbers with a high precision</a:t>
            </a:r>
            <a:endParaRPr lang="en-US" sz="2000" b="1" i="1" smtClean="0"/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000" b="1" i="1" u="sng" smtClean="0"/>
              <a:t>advantage</a:t>
            </a:r>
            <a:r>
              <a:rPr lang="en-US" sz="2000" b="1" smtClean="0"/>
              <a:t>: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2000" b="1" smtClean="0"/>
              <a:t>          if there is an overflow, then the </a:t>
            </a:r>
            <a:r>
              <a:rPr lang="en-US" sz="2000" b="1" i="1" smtClean="0"/>
              <a:t>least significant digits are lost</a:t>
            </a:r>
            <a:endParaRPr lang="ro-RO" sz="2000" b="1" i="1" smtClean="0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777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Definitions</a:t>
            </a:r>
            <a:endParaRPr lang="ro-RO" sz="3200" b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Floating point representation (contd.)</a:t>
            </a:r>
            <a:endParaRPr lang="ro-RO" sz="3200" b="1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it-IT" sz="2800" b="1" smtClean="0"/>
              <a:t>IEEE Standards:  1&lt;mantissa&lt; 2</a:t>
            </a:r>
            <a:r>
              <a:rPr lang="ro-RO" smtClean="0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865187"/>
          </a:xfrm>
        </p:spPr>
        <p:txBody>
          <a:bodyPr/>
          <a:lstStyle/>
          <a:p>
            <a:pPr eaLnBrk="1" hangingPunct="1"/>
            <a:r>
              <a:rPr lang="en-US" sz="2800" b="1" u="sng" smtClean="0"/>
              <a:t>Floating point representation</a:t>
            </a:r>
            <a:r>
              <a:rPr lang="en-US" sz="2800" smtClean="0"/>
              <a:t> (contd.)</a:t>
            </a:r>
            <a:endParaRPr lang="ro-RO" sz="280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077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Min and max values</a:t>
            </a:r>
            <a:endParaRPr lang="ro-RO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9475"/>
            <a:ext cx="8229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382000" cy="554037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sz="2700" b="1" dirty="0" smtClean="0"/>
              <a:t>      </a:t>
            </a:r>
            <a:r>
              <a:rPr lang="en-US" sz="2700" b="1" u="sng" dirty="0" smtClean="0"/>
              <a:t>Example</a:t>
            </a:r>
            <a:r>
              <a:rPr lang="en-US" sz="2700" b="1" dirty="0" smtClean="0"/>
              <a:t>: </a:t>
            </a:r>
            <a:r>
              <a:rPr lang="en-US" sz="2400" b="1" dirty="0" smtClean="0"/>
              <a:t>Represent in floating point notation,</a:t>
            </a:r>
            <a:br>
              <a:rPr lang="en-US" sz="2400" b="1" dirty="0" smtClean="0"/>
            </a:br>
            <a:r>
              <a:rPr lang="en-US" sz="2400" b="1" dirty="0" smtClean="0"/>
              <a:t>             single precision, with mantissa&gt;1, the number  2530,41.</a:t>
            </a:r>
            <a:endParaRPr lang="ro-RO" sz="2400" b="1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6176"/>
            <a:ext cx="8534400" cy="540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3651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z="2800" b="1" dirty="0" smtClean="0"/>
              <a:t>Unsigned representation</a:t>
            </a:r>
            <a:endParaRPr lang="ro-RO" sz="2800" b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924800" cy="45307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94" y="15240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382000" cy="1143000"/>
          </a:xfrm>
        </p:spPr>
        <p:txBody>
          <a:bodyPr/>
          <a:lstStyle/>
          <a:p>
            <a:pPr eaLnBrk="1" hangingPunct="1"/>
            <a:r>
              <a:rPr lang="en-US" sz="2800" b="1" smtClean="0"/>
              <a:t>Examples of representations and operations on 8 bits</a:t>
            </a:r>
            <a:endParaRPr lang="ro-RO" sz="2800" b="1" smtClean="0"/>
          </a:p>
        </p:txBody>
      </p:sp>
      <p:graphicFrame>
        <p:nvGraphicFramePr>
          <p:cNvPr id="12318" name="Group 30"/>
          <p:cNvGraphicFramePr>
            <a:graphicFrameLocks noGrp="1"/>
          </p:cNvGraphicFramePr>
          <p:nvPr>
            <p:ph idx="1"/>
          </p:nvPr>
        </p:nvGraphicFramePr>
        <p:xfrm>
          <a:off x="381000" y="1524000"/>
          <a:ext cx="8534400" cy="4364038"/>
        </p:xfrm>
        <a:graphic>
          <a:graphicData uri="http://schemas.openxmlformats.org/drawingml/2006/table">
            <a:tbl>
              <a:tblPr/>
              <a:tblGrid>
                <a:gridCol w="4343400"/>
                <a:gridCol w="4191000"/>
              </a:tblGrid>
              <a:tr h="220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158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3810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5000"/>
            <a:ext cx="3657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4114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38600"/>
            <a:ext cx="4038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2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Signed representations – </a:t>
            </a:r>
            <a:r>
              <a:rPr lang="en-US" sz="2800" b="1" i="1" u="sng" dirty="0" smtClean="0"/>
              <a:t>codes</a:t>
            </a:r>
            <a:r>
              <a:rPr lang="en-US" sz="2800" b="1" i="1" dirty="0" smtClean="0"/>
              <a:t/>
            </a:r>
            <a:br>
              <a:rPr lang="en-US" sz="2800" b="1" i="1" dirty="0" smtClean="0"/>
            </a:br>
            <a:r>
              <a:rPr lang="en-US" sz="2800" b="1" dirty="0" smtClean="0"/>
              <a:t>		(direct, inverse, complementary)</a:t>
            </a:r>
            <a:endParaRPr lang="ro-RO" sz="2800" b="1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17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524000"/>
            <a:ext cx="8001000" cy="4784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z="3600" b="1" smtClean="0"/>
              <a:t>Direct code</a:t>
            </a:r>
            <a:endParaRPr lang="ro-RO" sz="3600" b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77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0"/>
            <a:ext cx="6334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772400" cy="609600"/>
          </a:xfrm>
        </p:spPr>
        <p:txBody>
          <a:bodyPr/>
          <a:lstStyle/>
          <a:p>
            <a:pPr eaLnBrk="1" hangingPunct="1"/>
            <a:r>
              <a:rPr lang="en-US" sz="3200" b="1" smtClean="0"/>
              <a:t>Inverse code (one’s complement)</a:t>
            </a:r>
            <a:endParaRPr lang="ro-RO" sz="3200" b="1" smtClean="0"/>
          </a:p>
        </p:txBody>
      </p:sp>
      <p:sp>
        <p:nvSpPr>
          <p:cNvPr id="9219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17" y="1524000"/>
            <a:ext cx="8001000" cy="441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772400" cy="685800"/>
          </a:xfrm>
        </p:spPr>
        <p:txBody>
          <a:bodyPr/>
          <a:lstStyle/>
          <a:p>
            <a:pPr eaLnBrk="1" hangingPunct="1"/>
            <a:r>
              <a:rPr lang="en-US" sz="3200" b="1" smtClean="0"/>
              <a:t>Complementary code (two’s complement)</a:t>
            </a:r>
            <a:endParaRPr lang="ro-RO" sz="3200" b="1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34" y="1503362"/>
            <a:ext cx="8305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Examples of codes on 8 bits</a:t>
            </a:r>
            <a:endParaRPr lang="ro-RO" sz="3600" b="1" smtClean="0"/>
          </a:p>
        </p:txBody>
      </p:sp>
      <p:graphicFrame>
        <p:nvGraphicFramePr>
          <p:cNvPr id="18460" name="Group 28"/>
          <p:cNvGraphicFramePr>
            <a:graphicFrameLocks noGrp="1"/>
          </p:cNvGraphicFramePr>
          <p:nvPr>
            <p:ph idx="1"/>
          </p:nvPr>
        </p:nvGraphicFramePr>
        <p:xfrm>
          <a:off x="914400" y="1600200"/>
          <a:ext cx="6705600" cy="4648200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2265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2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275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5105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38600"/>
            <a:ext cx="5181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o-RO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o-RO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3ED583A30E24F8919E2C8E1A2CFE0" ma:contentTypeVersion="3" ma:contentTypeDescription="Create a new document." ma:contentTypeScope="" ma:versionID="60a71b3b8a0c70ff0f8ae4459dcd225d">
  <xsd:schema xmlns:xsd="http://www.w3.org/2001/XMLSchema" xmlns:xs="http://www.w3.org/2001/XMLSchema" xmlns:p="http://schemas.microsoft.com/office/2006/metadata/properties" xmlns:ns2="84f5ebbe-e4a1-4f2d-be05-153acf23f567" targetNamespace="http://schemas.microsoft.com/office/2006/metadata/properties" ma:root="true" ma:fieldsID="cf4352c0fe1c4027dd59df58abab31d0" ns2:_="">
    <xsd:import namespace="84f5ebbe-e4a1-4f2d-be05-153acf23f5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5ebbe-e4a1-4f2d-be05-153acf23f5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D44069-B99F-4396-92E2-AC5CA2596983}"/>
</file>

<file path=customXml/itemProps2.xml><?xml version="1.0" encoding="utf-8"?>
<ds:datastoreItem xmlns:ds="http://schemas.openxmlformats.org/officeDocument/2006/customXml" ds:itemID="{1D843F63-2A4D-4FC2-8442-440E31A9471D}"/>
</file>

<file path=customXml/itemProps3.xml><?xml version="1.0" encoding="utf-8"?>
<ds:datastoreItem xmlns:ds="http://schemas.openxmlformats.org/officeDocument/2006/customXml" ds:itemID="{9BF21608-7BB2-487A-809F-BD76AD5AECF1}"/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6258</TotalTime>
  <Words>452</Words>
  <Application>Microsoft Office PowerPoint</Application>
  <PresentationFormat>On-screen Show (4:3)</PresentationFormat>
  <Paragraphs>55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Layers</vt:lpstr>
      <vt:lpstr>Internal representations of numbers</vt:lpstr>
      <vt:lpstr>Binary representations of integers</vt:lpstr>
      <vt:lpstr>Unsigned representation</vt:lpstr>
      <vt:lpstr>Examples of representations and operations on 8 bits</vt:lpstr>
      <vt:lpstr>Signed representations – codes   (direct, inverse, complementary)</vt:lpstr>
      <vt:lpstr>Direct code</vt:lpstr>
      <vt:lpstr>Inverse code (one’s complement)</vt:lpstr>
      <vt:lpstr>Complementary code (two’s complement)</vt:lpstr>
      <vt:lpstr>Examples of codes on 8 bits</vt:lpstr>
      <vt:lpstr>Addition and subtraction of integers                                      in complementary code</vt:lpstr>
      <vt:lpstr>Examples</vt:lpstr>
      <vt:lpstr>Subunitary convention </vt:lpstr>
      <vt:lpstr>Codes for signed subunitary numbers</vt:lpstr>
      <vt:lpstr>Addition and subtraction of subunitary numbers in complementary code</vt:lpstr>
      <vt:lpstr>Examples  addition and subtraction of subunitary numbers</vt:lpstr>
      <vt:lpstr>Fixed-point representation of real numbers</vt:lpstr>
      <vt:lpstr>Fixed-point representation (contd.)</vt:lpstr>
      <vt:lpstr>Fixed-point representation (contd.)</vt:lpstr>
      <vt:lpstr>Example 1</vt:lpstr>
      <vt:lpstr>Example 2</vt:lpstr>
      <vt:lpstr> Floating point representation of real numbers</vt:lpstr>
      <vt:lpstr>Definitions</vt:lpstr>
      <vt:lpstr>Floating point representation (contd.)</vt:lpstr>
      <vt:lpstr>IEEE Standards:  1&lt;mantissa&lt; 2 </vt:lpstr>
      <vt:lpstr>Floating point representation (contd.)</vt:lpstr>
      <vt:lpstr>Min and max values</vt:lpstr>
      <vt:lpstr>      Example: Represent in floating point notation,              single precision, with mantissa&gt;1, the number  2530,41.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 representations</dc:title>
  <dc:creator>Iulian Lupea</dc:creator>
  <cp:lastModifiedBy>Windows User</cp:lastModifiedBy>
  <cp:revision>100</cp:revision>
  <dcterms:created xsi:type="dcterms:W3CDTF">2017-10-08T16:17:14Z</dcterms:created>
  <dcterms:modified xsi:type="dcterms:W3CDTF">2022-10-12T15:31:17Z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0x010100FC23ED583A30E24F8919E2C8E1A2CFE0</vt:lpwstr>
  </property>
</Properties>
</file>