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Sortări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61.351999999999997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2-4284-B459-F27D5D4222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Radix10.000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Sortări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23.13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2-4284-B459-F27D5D4222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Radix2la16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Sortări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42-4284-B459-F27D5D4222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Sortări</c:v>
                </c:pt>
              </c:strCache>
            </c:strRef>
          </c:cat>
          <c:val>
            <c:numRef>
              <c:f>Sheet1!$E$2</c:f>
              <c:numCache>
                <c:formatCode>#,##0</c:formatCode>
                <c:ptCount val="1"/>
                <c:pt idx="0">
                  <c:v>135.60400000000001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42-4284-B459-F27D5D4222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Sortări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42-4284-B459-F27D5D4222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Sortări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42-4284-B459-F27D5D4222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Quick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Sortări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42-4284-B459-F27D5D422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465931712"/>
        <c:axId val="1465497648"/>
      </c:barChart>
      <c:catAx>
        <c:axId val="146593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497648"/>
        <c:crosses val="autoZero"/>
        <c:auto val="1"/>
        <c:lblAlgn val="ctr"/>
        <c:lblOffset val="100"/>
        <c:noMultiLvlLbl val="0"/>
      </c:catAx>
      <c:valAx>
        <c:axId val="14654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93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2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6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8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8C8457-9A6F-402A-9C4F-0EF08DFA136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39861F5-04A4-448A-AC94-0BDCA98C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7381-1A4D-6E3D-26EF-5DF20E0DA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</a:t>
            </a:r>
            <a:r>
              <a:rPr lang="ro-RO" dirty="0"/>
              <a:t>tări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E6B72-4590-7E56-3543-72A4AB934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Mocanu Ștefan 133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8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91E7-AF93-4308-9162-23F2B35E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Radix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0F6E-D524-853B-7B9C-12FE34FB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Am implementat 3 baze pentru a le compara:</a:t>
            </a:r>
          </a:p>
          <a:p>
            <a:r>
              <a:rPr lang="ro-RO" dirty="0"/>
              <a:t>10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a </a:t>
            </a:r>
            <a:r>
              <a:rPr lang="ro-RO" dirty="0">
                <a:solidFill>
                  <a:srgbClr val="00B050"/>
                </a:solidFill>
                <a:sym typeface="Wingdings" panose="05000000000000000000" pitchFamily="2" charset="2"/>
              </a:rPr>
              <a:t>fost cea mai eficientă sortare pentru 1.000 de elemente</a:t>
            </a:r>
          </a:p>
          <a:p>
            <a:pPr marL="457200" lvl="1" indent="0">
              <a:buNone/>
            </a:pPr>
            <a:r>
              <a:rPr lang="ro-RO" dirty="0">
                <a:solidFill>
                  <a:srgbClr val="92D050"/>
                </a:solidFill>
              </a:rPr>
              <a:t>*pentru</a:t>
            </a:r>
            <a:r>
              <a:rPr lang="en-US" dirty="0">
                <a:solidFill>
                  <a:srgbClr val="92D050"/>
                </a:solidFill>
              </a:rPr>
              <a:t> 1.000 de </a:t>
            </a:r>
            <a:r>
              <a:rPr lang="ro-RO" dirty="0">
                <a:solidFill>
                  <a:srgbClr val="92D050"/>
                </a:solidFill>
              </a:rPr>
              <a:t>elemente</a:t>
            </a:r>
            <a:r>
              <a:rPr lang="en-US" dirty="0">
                <a:solidFill>
                  <a:srgbClr val="92D050"/>
                </a:solidFill>
              </a:rPr>
              <a:t> p</a:t>
            </a:r>
            <a:r>
              <a:rPr lang="ro-RO" dirty="0">
                <a:solidFill>
                  <a:srgbClr val="92D050"/>
                </a:solidFill>
              </a:rPr>
              <a:t>ână în 10⁹ a fost cea mai eficienta implementare a radix sortului</a:t>
            </a:r>
          </a:p>
          <a:p>
            <a:r>
              <a:rPr lang="ro-RO" dirty="0"/>
              <a:t>10⁴ </a:t>
            </a:r>
            <a:r>
              <a:rPr lang="ro-RO" dirty="0">
                <a:sym typeface="Wingdings" panose="05000000000000000000" pitchFamily="2" charset="2"/>
              </a:rPr>
              <a:t> </a:t>
            </a:r>
            <a:r>
              <a:rPr lang="ro-RO" dirty="0">
                <a:solidFill>
                  <a:srgbClr val="00B050"/>
                </a:solidFill>
                <a:sym typeface="Wingdings" panose="05000000000000000000" pitchFamily="2" charset="2"/>
              </a:rPr>
              <a:t>pentru 10</a:t>
            </a:r>
            <a:r>
              <a:rPr lang="ro-RO" dirty="0">
                <a:solidFill>
                  <a:srgbClr val="00B050"/>
                </a:solidFill>
              </a:rPr>
              <a:t>⁶</a:t>
            </a:r>
            <a:r>
              <a:rPr lang="ro-RO" dirty="0">
                <a:solidFill>
                  <a:srgbClr val="00B050"/>
                </a:solidFill>
                <a:sym typeface="Wingdings" panose="05000000000000000000" pitchFamily="2" charset="2"/>
              </a:rPr>
              <a:t> de elemente până în 10</a:t>
            </a:r>
            <a:r>
              <a:rPr lang="ro-RO" dirty="0">
                <a:solidFill>
                  <a:srgbClr val="00B050"/>
                </a:solidFill>
              </a:rPr>
              <a:t>⁶</a:t>
            </a:r>
            <a:r>
              <a:rPr lang="ro-RO" dirty="0">
                <a:solidFill>
                  <a:srgbClr val="00B050"/>
                </a:solidFill>
                <a:sym typeface="Wingdings" panose="05000000000000000000" pitchFamily="2" charset="2"/>
              </a:rPr>
              <a:t> cea mai eficientă </a:t>
            </a:r>
            <a:r>
              <a:rPr lang="ro-RO" dirty="0">
                <a:solidFill>
                  <a:srgbClr val="00B050"/>
                </a:solidFill>
              </a:rPr>
              <a:t>implementare a radix sortului</a:t>
            </a:r>
          </a:p>
          <a:p>
            <a:r>
              <a:rPr lang="ro-RO" dirty="0"/>
              <a:t>2¹⁶ </a:t>
            </a:r>
            <a:r>
              <a:rPr lang="ro-RO" dirty="0">
                <a:sym typeface="Wingdings" panose="05000000000000000000" pitchFamily="2" charset="2"/>
              </a:rPr>
              <a:t> </a:t>
            </a:r>
            <a:r>
              <a:rPr lang="ro-RO" dirty="0">
                <a:solidFill>
                  <a:srgbClr val="00B050"/>
                </a:solidFill>
                <a:sym typeface="Wingdings" panose="05000000000000000000" pitchFamily="2" charset="2"/>
              </a:rPr>
              <a:t>pentru restul testelor cea mai eficientă </a:t>
            </a:r>
            <a:r>
              <a:rPr lang="ro-RO" dirty="0">
                <a:solidFill>
                  <a:srgbClr val="00B050"/>
                </a:solidFill>
              </a:rPr>
              <a:t>implementare a radix sortului</a:t>
            </a:r>
          </a:p>
          <a:p>
            <a:pPr marL="457200" lvl="1" indent="0">
              <a:buNone/>
            </a:pPr>
            <a:r>
              <a:rPr lang="ro-RO" dirty="0">
                <a:solidFill>
                  <a:srgbClr val="92D050"/>
                </a:solidFill>
              </a:rPr>
              <a:t>*pentru 10⁶ de elemente până în 10⁶ cea mai eficientă sortare per total</a:t>
            </a:r>
          </a:p>
        </p:txBody>
      </p:sp>
    </p:spTree>
    <p:extLst>
      <p:ext uri="{BB962C8B-B14F-4D97-AF65-F5344CB8AC3E}">
        <p14:creationId xmlns:p14="http://schemas.microsoft.com/office/powerpoint/2010/main" val="20714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AC88-566D-7CD8-B375-C7B54892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Radix sort – cazuri particulare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02FC-EBF2-CEB8-1536-0AB196FF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375"/>
            <a:ext cx="9850515" cy="855922"/>
          </a:xfrm>
        </p:spPr>
        <p:txBody>
          <a:bodyPr/>
          <a:lstStyle/>
          <a:p>
            <a:r>
              <a:rPr lang="ro-RO" dirty="0">
                <a:solidFill>
                  <a:srgbClr val="00B050"/>
                </a:solidFill>
              </a:rPr>
              <a:t>Pentru toate cazurile particulare(șir constant, șir crescător, șir descrescător), implementările Radix sort au ocupat locurile 2, 3, 4 la viteza de executare.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8FCD5-E8FF-C10E-D893-AA61A545A7F5}"/>
              </a:ext>
            </a:extLst>
          </p:cNvPr>
          <p:cNvSpPr txBox="1"/>
          <p:nvPr/>
        </p:nvSpPr>
        <p:spPr>
          <a:xfrm>
            <a:off x="838200" y="5246977"/>
            <a:ext cx="9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C00000"/>
                </a:solidFill>
              </a:rPr>
              <a:t>Ocupă spațiu suplimentar -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C00000"/>
                </a:solidFill>
              </a:rPr>
              <a:t>Bazele mici la vectori mari sunt ineficiente ca timp de executare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728F19-59D1-B73B-1BC3-1F047F0A6566}"/>
              </a:ext>
            </a:extLst>
          </p:cNvPr>
          <p:cNvSpPr txBox="1">
            <a:spLocks/>
          </p:cNvSpPr>
          <p:nvPr/>
        </p:nvSpPr>
        <p:spPr bwMode="black">
          <a:xfrm>
            <a:off x="2231136" y="355770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Radix sort – dezavantaje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8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34F0-9E8C-8F82-C465-C0D0729B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Merge sort + Quick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6E13-829A-574A-5F1D-DA17AAEA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Rezultate comparabile cu Quick Sort la timpul de executare</a:t>
            </a:r>
          </a:p>
          <a:p>
            <a:pPr lvl="1"/>
            <a:r>
              <a:rPr lang="ro-RO" dirty="0">
                <a:solidFill>
                  <a:srgbClr val="00B050"/>
                </a:solidFill>
              </a:rPr>
              <a:t>Pentru puține numere(</a:t>
            </a:r>
            <a:r>
              <a:rPr lang="en-US" dirty="0">
                <a:solidFill>
                  <a:srgbClr val="00B050"/>
                </a:solidFill>
              </a:rPr>
              <a:t>&lt;10</a:t>
            </a:r>
            <a:r>
              <a:rPr lang="ro-RO" dirty="0">
                <a:solidFill>
                  <a:srgbClr val="00B050"/>
                </a:solidFill>
              </a:rPr>
              <a:t>⁶) este printre primele sortări ca timp de executare</a:t>
            </a:r>
          </a:p>
          <a:p>
            <a:pPr lvl="1"/>
            <a:r>
              <a:rPr lang="ro-RO" dirty="0">
                <a:solidFill>
                  <a:srgbClr val="C00000"/>
                </a:solidFill>
              </a:rPr>
              <a:t>Pentru multe numere(</a:t>
            </a:r>
            <a:r>
              <a:rPr lang="en-US" dirty="0">
                <a:solidFill>
                  <a:srgbClr val="C00000"/>
                </a:solidFill>
              </a:rPr>
              <a:t>&gt;10</a:t>
            </a:r>
            <a:r>
              <a:rPr lang="ro-RO" dirty="0">
                <a:solidFill>
                  <a:srgbClr val="C00000"/>
                </a:solidFill>
              </a:rPr>
              <a:t>⁶)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o-RO" dirty="0">
                <a:solidFill>
                  <a:srgbClr val="C00000"/>
                </a:solidFill>
              </a:rPr>
              <a:t>se clasează pe ultimul loc ca timp de executare(500+ secunde)</a:t>
            </a:r>
          </a:p>
          <a:p>
            <a:pPr lvl="1"/>
            <a:r>
              <a:rPr lang="ro-RO" dirty="0">
                <a:solidFill>
                  <a:srgbClr val="C00000"/>
                </a:solidFill>
              </a:rPr>
              <a:t>La cazurile particulare Merge sort se clasează la coada clasamentului împreună cu Quick sort ca timp de executare</a:t>
            </a:r>
          </a:p>
          <a:p>
            <a:r>
              <a:rPr lang="ro-RO" dirty="0"/>
              <a:t>Spre deosebire de Quick sort, Merge sort poate rula pentru orice test, Quick sort având riscul să intre într-o recursie prea adâncă pentru Python în cazul în care numărul de elemente din șir este mult mai mare decât maximul posibil.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0A8-A192-D227-56FF-CDAF6B5F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Shell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8A2A-AA60-D6BB-5AE1-F6ACAEEC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24813"/>
            <a:ext cx="7729728" cy="3101983"/>
          </a:xfrm>
        </p:spPr>
        <p:txBody>
          <a:bodyPr/>
          <a:lstStyle/>
          <a:p>
            <a:r>
              <a:rPr lang="ro-RO" dirty="0">
                <a:solidFill>
                  <a:srgbClr val="00B050"/>
                </a:solidFill>
              </a:rPr>
              <a:t>Se clasează pe primul loc la teste cu puține numere.</a:t>
            </a:r>
          </a:p>
          <a:p>
            <a:r>
              <a:rPr lang="ro-RO" dirty="0">
                <a:solidFill>
                  <a:srgbClr val="C00000"/>
                </a:solidFill>
              </a:rPr>
              <a:t>La testele cu 10⁶ numere se clasează pe ultimul loc.</a:t>
            </a:r>
          </a:p>
          <a:p>
            <a:r>
              <a:rPr lang="ro-RO" dirty="0">
                <a:solidFill>
                  <a:srgbClr val="C00000"/>
                </a:solidFill>
              </a:rPr>
              <a:t>La testele cu 10⁹ numere shell sort este prea lent.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6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3891-0BCC-04B7-88CE-C6037D69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Count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196E-232C-49D0-23C8-01F606FF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solidFill>
                  <a:srgbClr val="00B050"/>
                </a:solidFill>
              </a:rPr>
              <a:t>Cel mai rapid algoritm de sortare(unde poate rula).</a:t>
            </a:r>
          </a:p>
          <a:p>
            <a:r>
              <a:rPr lang="ro-RO" dirty="0">
                <a:solidFill>
                  <a:srgbClr val="C00000"/>
                </a:solidFill>
              </a:rPr>
              <a:t>Are limitări:</a:t>
            </a:r>
          </a:p>
          <a:p>
            <a:pPr lvl="1"/>
            <a:r>
              <a:rPr lang="ro-RO" dirty="0">
                <a:solidFill>
                  <a:srgbClr val="C00000"/>
                </a:solidFill>
              </a:rPr>
              <a:t>Pentru șiruri care au maximul prea mare nu poate aloca spațiul necesar.</a:t>
            </a:r>
          </a:p>
          <a:p>
            <a:pPr lvl="1"/>
            <a:r>
              <a:rPr lang="ro-RO" dirty="0">
                <a:solidFill>
                  <a:srgbClr val="C00000"/>
                </a:solidFill>
              </a:rPr>
              <a:t>Pentru șiruri cu puține elemente și maximul mult mai mare devine mai încet decât alți algoritmi</a:t>
            </a:r>
          </a:p>
        </p:txBody>
      </p:sp>
    </p:spTree>
    <p:extLst>
      <p:ext uri="{BB962C8B-B14F-4D97-AF65-F5344CB8AC3E}">
        <p14:creationId xmlns:p14="http://schemas.microsoft.com/office/powerpoint/2010/main" val="27322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FA3D-80C8-41F1-0230-6E0BDFAE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Graficul rentabilității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EE9E6F-83B8-B766-A1B3-6F21FD6B6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09491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254474-30C8-3DAE-7B46-7C286F1041AD}"/>
              </a:ext>
            </a:extLst>
          </p:cNvPr>
          <p:cNvSpPr txBox="1"/>
          <p:nvPr/>
        </p:nvSpPr>
        <p:spPr>
          <a:xfrm>
            <a:off x="2405848" y="5740400"/>
            <a:ext cx="7555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>
                    <a:lumMod val="50000"/>
                  </a:schemeClr>
                </a:solidFill>
              </a:rPr>
              <a:t>S-a făcut media aritmetică dintre timpul în secunde de rulare al fiecărui test pentru fiecare sortare.</a:t>
            </a:r>
          </a:p>
          <a:p>
            <a:r>
              <a:rPr lang="ro-RO" sz="1600" dirty="0">
                <a:solidFill>
                  <a:schemeClr val="bg1">
                    <a:lumMod val="50000"/>
                  </a:schemeClr>
                </a:solidFill>
              </a:rPr>
              <a:t>Unde nu exista un rezultat valid s-a introdus valoarea maximă de la acel test.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595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344</TotalTime>
  <Words>384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Sortări</vt:lpstr>
      <vt:lpstr>Radix sort</vt:lpstr>
      <vt:lpstr>Radix sort – cazuri particulare</vt:lpstr>
      <vt:lpstr>Merge sort + Quick Sort</vt:lpstr>
      <vt:lpstr>Shell sort</vt:lpstr>
      <vt:lpstr>Count sort</vt:lpstr>
      <vt:lpstr>Graficul rentabilității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</dc:title>
  <dc:creator>Stefan Mocanu</dc:creator>
  <cp:lastModifiedBy>Stefan Mocanu</cp:lastModifiedBy>
  <cp:revision>3</cp:revision>
  <dcterms:created xsi:type="dcterms:W3CDTF">2023-03-18T16:16:04Z</dcterms:created>
  <dcterms:modified xsi:type="dcterms:W3CDTF">2023-03-18T22:01:31Z</dcterms:modified>
</cp:coreProperties>
</file>