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f97bde6d5_1_62:notes"/>
          <p:cNvSpPr txBox="1"/>
          <p:nvPr>
            <p:ph idx="1" type="body"/>
          </p:nvPr>
        </p:nvSpPr>
        <p:spPr>
          <a:xfrm>
            <a:off x="914507" y="4342450"/>
            <a:ext cx="5028986" cy="41143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ef97bde6d5_1_62:notes"/>
          <p:cNvSpPr/>
          <p:nvPr>
            <p:ph idx="2" type="sldImg"/>
          </p:nvPr>
        </p:nvSpPr>
        <p:spPr>
          <a:xfrm>
            <a:off x="110510" y="686536"/>
            <a:ext cx="6638582" cy="34282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f97bde6d5_2_95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ef97bde6d5_2_95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f97bde6d5_2_112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f97bde6d5_2_112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f97bde6d5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f97bde6d5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f97bde6d5_2_246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ef97bde6d5_2_246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f97bde6d5_2_155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f97bde6d5_2_155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f97bde6d5_2_133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ef97bde6d5_2_133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f97bde6d5_2_176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ef97bde6d5_2_176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f97bde6d5_2_189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ef97bde6d5_2_189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f97bde6d5_2_233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ef97bde6d5_2_233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f97bde6d5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f97bde6d5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f97bde6d5_1_73:notes"/>
          <p:cNvSpPr txBox="1"/>
          <p:nvPr>
            <p:ph idx="1" type="body"/>
          </p:nvPr>
        </p:nvSpPr>
        <p:spPr>
          <a:xfrm>
            <a:off x="914507" y="4342450"/>
            <a:ext cx="5028986" cy="411436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ef97bde6d5_1_73:notes"/>
          <p:cNvSpPr/>
          <p:nvPr>
            <p:ph idx="2" type="sldImg"/>
          </p:nvPr>
        </p:nvSpPr>
        <p:spPr>
          <a:xfrm>
            <a:off x="110510" y="686536"/>
            <a:ext cx="6638582" cy="342826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f97bde6d5_2_7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ef97bde6d5_2_7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f97bde6d5_2_32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ef97bde6d5_2_32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f97bde6d5_2_37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ef97bde6d5_2_37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f97bde6d5_2_47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ef97bde6d5_2_47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97bde6d5_2_55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ef97bde6d5_2_55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f97bde6d5_2_77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1ef97bde6d5_2_77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f97bde6d5_2_100:notes"/>
          <p:cNvSpPr txBox="1"/>
          <p:nvPr>
            <p:ph idx="1" type="body"/>
          </p:nvPr>
        </p:nvSpPr>
        <p:spPr>
          <a:xfrm>
            <a:off x="914507" y="4342450"/>
            <a:ext cx="5028900" cy="4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ef97bde6d5_2_100:notes"/>
          <p:cNvSpPr/>
          <p:nvPr>
            <p:ph idx="2" type="sldImg"/>
          </p:nvPr>
        </p:nvSpPr>
        <p:spPr>
          <a:xfrm>
            <a:off x="110510" y="686536"/>
            <a:ext cx="66387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showMasterSp="0">
  <p:cSld name="1_Titelfoli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logo4c" id="65" name="Google Shape;6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9306"/>
            <a:ext cx="9144000" cy="7135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353924" y="3520108"/>
            <a:ext cx="6400800" cy="11038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900"/>
              </a:spcBef>
              <a:spcAft>
                <a:spcPts val="0"/>
              </a:spcAft>
              <a:buSzPts val="1200"/>
              <a:buFont typeface="Noto Sans Symbols"/>
              <a:buNone/>
              <a:defRPr b="0">
                <a:solidFill>
                  <a:schemeClr val="dk1"/>
                </a:solidFill>
              </a:defRPr>
            </a:lvl1pPr>
            <a:lvl2pPr lvl="1" algn="l">
              <a:spcBef>
                <a:spcPts val="500"/>
              </a:spcBef>
              <a:spcAft>
                <a:spcPts val="0"/>
              </a:spcAft>
              <a:buSzPts val="1400"/>
              <a:buChar char="⮚"/>
              <a:defRPr/>
            </a:lvl2pPr>
            <a:lvl3pPr lvl="2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3pPr>
            <a:lvl4pPr lvl="3" algn="l"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4pPr>
            <a:lvl5pPr lvl="4" algn="l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5pPr>
            <a:lvl6pPr lvl="5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9pPr>
          </a:lstStyle>
          <a:p/>
        </p:txBody>
      </p:sp>
      <p:sp>
        <p:nvSpPr>
          <p:cNvPr id="67" name="Google Shape;67;p14"/>
          <p:cNvSpPr txBox="1"/>
          <p:nvPr/>
        </p:nvSpPr>
        <p:spPr>
          <a:xfrm>
            <a:off x="1403649" y="4677985"/>
            <a:ext cx="6480175" cy="2976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 u="none" cap="none" strike="noStrik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rPr>
              <a:t>https://se.informatik.uni-wuerzburg.de</a:t>
            </a:r>
            <a:endParaRPr sz="110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5191223"/>
            <a:ext cx="1777589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2768" y="5191223"/>
            <a:ext cx="1777589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5534" y="5191223"/>
            <a:ext cx="1777581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8936" y="5191223"/>
            <a:ext cx="1777589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77964" y="5191223"/>
            <a:ext cx="1759433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6246" y="250189"/>
            <a:ext cx="1845646" cy="60450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353924" y="2984918"/>
            <a:ext cx="6400800" cy="3196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1200"/>
              <a:buFont typeface="Noto Sans Symbols"/>
              <a:buNone/>
            </a:pPr>
            <a:r>
              <a:t/>
            </a:r>
            <a:endParaRPr sz="1100"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539753" y="22622"/>
            <a:ext cx="7993063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überschrift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_No Breadcrumbs">
  <p:cSld name="Titel und Inhalt_No Breadcrumb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39753" y="22622"/>
            <a:ext cx="7993063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39753" y="681540"/>
            <a:ext cx="7993063" cy="3888432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304800" lvl="0" marL="457200" algn="l">
              <a:spcBef>
                <a:spcPts val="900"/>
              </a:spcBef>
              <a:spcAft>
                <a:spcPts val="0"/>
              </a:spcAft>
              <a:buSzPts val="1200"/>
              <a:buFont typeface="Noto Sans Symbols"/>
              <a:buChar char="⮚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–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 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_Breadcrumb">
  <p:cSld name="Titel und Inhalt_Breadcrumb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539753" y="22622"/>
            <a:ext cx="7993063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39753" y="738039"/>
            <a:ext cx="7993063" cy="3831933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304800" lvl="0" marL="457200" algn="l">
              <a:spcBef>
                <a:spcPts val="900"/>
              </a:spcBef>
              <a:spcAft>
                <a:spcPts val="0"/>
              </a:spcAft>
              <a:buSzPts val="1200"/>
              <a:buFont typeface="Noto Sans Symbols"/>
              <a:buChar char="⮚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–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 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39753" y="22622"/>
            <a:ext cx="7993063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533400" y="685800"/>
            <a:ext cx="39243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700"/>
              <a:buFont typeface="Arial"/>
              <a:buNone/>
              <a:defRPr sz="2100"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⮚"/>
              <a:defRPr sz="1800"/>
            </a:lvl2pPr>
            <a:lvl3pPr indent="-323850" lvl="2" marL="1371600" algn="l"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 "/>
              <a:defRPr sz="1400"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Char char=" 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Char char=" 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Char char=" 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Char char=" "/>
              <a:defRPr sz="14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10100" y="685800"/>
            <a:ext cx="39243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700"/>
              <a:buFont typeface="Arial"/>
              <a:buNone/>
              <a:defRPr sz="2100"/>
            </a:lvl1pPr>
            <a:lvl2pPr indent="-342900" lvl="1" marL="914400" algn="l">
              <a:spcBef>
                <a:spcPts val="500"/>
              </a:spcBef>
              <a:spcAft>
                <a:spcPts val="0"/>
              </a:spcAft>
              <a:buSzPts val="1800"/>
              <a:buChar char="⮚"/>
              <a:defRPr sz="1800"/>
            </a:lvl2pPr>
            <a:lvl3pPr indent="-323850" lvl="2" marL="1371600" algn="l"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 "/>
              <a:defRPr sz="1400"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Char char=" 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Char char=" 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Char char=" 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Font typeface="Arial"/>
              <a:buChar char=" 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1pPr>
            <a:lvl2pPr indent="-323850" lvl="1" marL="914400" algn="l">
              <a:spcBef>
                <a:spcPts val="500"/>
              </a:spcBef>
              <a:spcAft>
                <a:spcPts val="0"/>
              </a:spcAft>
              <a:buSzPts val="1500"/>
              <a:buChar char="⮚"/>
              <a:defRPr sz="1500"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 "/>
              <a:defRPr sz="12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 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 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 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 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b="1" sz="18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1pPr>
            <a:lvl2pPr indent="-323850" lvl="1" marL="914400" algn="l">
              <a:spcBef>
                <a:spcPts val="500"/>
              </a:spcBef>
              <a:spcAft>
                <a:spcPts val="0"/>
              </a:spcAft>
              <a:buSzPts val="1500"/>
              <a:buChar char="⮚"/>
              <a:defRPr sz="1500"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 "/>
              <a:defRPr sz="1200"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 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 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 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rgbClr val="4D4D4D"/>
              </a:buClr>
              <a:buSzPts val="1200"/>
              <a:buFont typeface="Arial"/>
              <a:buChar char=" 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539753" y="22622"/>
            <a:ext cx="7993063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457202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525" lIns="69050" spcFirstLastPara="1" rIns="69050" wrap="square" tIns="34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900"/>
              <a:buFont typeface="Arial"/>
              <a:buNone/>
              <a:defRPr sz="2400"/>
            </a:lvl1pPr>
            <a:lvl2pPr indent="-361950" lvl="1" marL="914400" algn="l">
              <a:spcBef>
                <a:spcPts val="500"/>
              </a:spcBef>
              <a:spcAft>
                <a:spcPts val="0"/>
              </a:spcAft>
              <a:buSzPts val="2100"/>
              <a:buChar char="⮚"/>
              <a:defRPr sz="2100"/>
            </a:lvl2pPr>
            <a:lvl3pPr indent="-342900" lvl="2" marL="1371600" algn="l"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indent="-323850" lvl="3" marL="1828800" algn="l"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4pPr>
            <a:lvl5pPr indent="-323850" lvl="4" marL="2286000" algn="l"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 "/>
              <a:defRPr sz="1500"/>
            </a:lvl5pPr>
            <a:lvl6pPr indent="-32385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 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 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 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 "/>
              <a:defRPr sz="15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457202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800"/>
              <a:buFont typeface="Arial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525" lIns="69050" spcFirstLastPara="1" rIns="69050" wrap="square" tIns="345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800"/>
              <a:buFont typeface="Arial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4D4D4D"/>
              </a:buClr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539753" y="22622"/>
            <a:ext cx="7993063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 rot="5400000">
            <a:off x="2619375" y="-1400175"/>
            <a:ext cx="382905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⮚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 rot="5400000">
            <a:off x="5288161" y="1268615"/>
            <a:ext cx="4492228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 rot="5400000">
            <a:off x="1211461" y="-655435"/>
            <a:ext cx="4492228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⮚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 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400"/>
              <a:buChar char=" 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19" Type="http://schemas.openxmlformats.org/officeDocument/2006/relationships/theme" Target="../theme/theme2.xml"/><Relationship Id="rId6" Type="http://schemas.openxmlformats.org/officeDocument/2006/relationships/image" Target="../media/image3.gif"/><Relationship Id="rId1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11188" y="4677966"/>
            <a:ext cx="8532812" cy="465534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4F4F4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39753" y="22622"/>
            <a:ext cx="7993063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2000" u="none" cap="none" strike="noStrike">
                <a:solidFill>
                  <a:srgbClr val="063D7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33400" y="685800"/>
            <a:ext cx="8001000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63D79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63D79"/>
              </a:buClr>
              <a:buSzPts val="1400"/>
              <a:buFont typeface="Noto Sans Symbols"/>
              <a:buChar char="⮚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63D79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63D79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63D79"/>
              </a:buClr>
              <a:buSzPts val="1200"/>
              <a:buFont typeface="Arial"/>
              <a:buChar char=" 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D4D4D"/>
              </a:buClr>
              <a:buSzPts val="1500"/>
              <a:buFont typeface="Arial"/>
              <a:buChar char=" "/>
              <a:defRPr b="0" i="0" sz="1500" u="none" cap="none" strike="noStrike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3331528" y="4938713"/>
            <a:ext cx="246460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chemeClr val="dk1"/>
                </a:solidFill>
              </a:rPr>
              <a:t>Ștefan-Octavian Radu</a:t>
            </a:r>
            <a:endParaRPr sz="1100"/>
          </a:p>
        </p:txBody>
      </p:sp>
      <p:cxnSp>
        <p:nvCxnSpPr>
          <p:cNvPr id="55" name="Google Shape;55;p13"/>
          <p:cNvCxnSpPr/>
          <p:nvPr/>
        </p:nvCxnSpPr>
        <p:spPr>
          <a:xfrm>
            <a:off x="131764" y="519113"/>
            <a:ext cx="8856662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8722685" y="4806802"/>
            <a:ext cx="28637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9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‹#›</a:t>
            </a:fld>
            <a:endParaRPr b="1" i="0" sz="900" u="none" cap="none" strike="noStrike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282240" y="4677854"/>
            <a:ext cx="6563186" cy="260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>
                <a:solidFill>
                  <a:srgbClr val="8A8A8A"/>
                </a:solidFill>
              </a:rPr>
              <a:t>Trusted Execution Environments</a:t>
            </a:r>
            <a:endParaRPr sz="1100">
              <a:solidFill>
                <a:srgbClr val="8A8A8A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" y="5191223"/>
            <a:ext cx="1777589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32768" y="5191223"/>
            <a:ext cx="1777589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534" y="5191223"/>
            <a:ext cx="1777581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8936" y="5191223"/>
            <a:ext cx="1777589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77964" y="5191223"/>
            <a:ext cx="1759433" cy="2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" y="4675958"/>
            <a:ext cx="467542" cy="4675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sciencedirect.com/science/article/pii/S0167404823000901" TargetMode="External"/><Relationship Id="rId4" Type="http://schemas.openxmlformats.org/officeDocument/2006/relationships/hyperlink" Target="https://doi.org/10.1145/3600160.360016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4294967295" type="ctrTitle"/>
          </p:nvPr>
        </p:nvSpPr>
        <p:spPr>
          <a:xfrm>
            <a:off x="366751" y="1326872"/>
            <a:ext cx="8410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Trusted Execution Environments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 an overview -</a:t>
            </a:r>
            <a:endParaRPr/>
          </a:p>
        </p:txBody>
      </p:sp>
      <p:sp>
        <p:nvSpPr>
          <p:cNvPr id="117" name="Google Shape;117;p26"/>
          <p:cNvSpPr txBox="1"/>
          <p:nvPr>
            <p:ph idx="1" type="subTitle"/>
          </p:nvPr>
        </p:nvSpPr>
        <p:spPr>
          <a:xfrm>
            <a:off x="1371599" y="3193259"/>
            <a:ext cx="64008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/>
              <a:t>Ștefan-Octavian Radu</a:t>
            </a:r>
            <a:endParaRPr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b="0" lang="en-GB"/>
              <a:t>Advisor: </a:t>
            </a:r>
            <a:r>
              <a:rPr lang="en-GB"/>
              <a:t>Thomas Prantl</a:t>
            </a:r>
            <a:endParaRPr/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/>
              <a:t>24.01.2024</a:t>
            </a:r>
            <a:endParaRPr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Secure Storage</a:t>
            </a:r>
            <a:endParaRPr>
              <a:solidFill>
                <a:srgbClr val="063D79"/>
              </a:solidFill>
            </a:endParaRPr>
          </a:p>
        </p:txBody>
      </p:sp>
      <p:sp>
        <p:nvSpPr>
          <p:cNvPr id="178" name="Google Shape;178;p35"/>
          <p:cNvSpPr txBox="1"/>
          <p:nvPr/>
        </p:nvSpPr>
        <p:spPr>
          <a:xfrm>
            <a:off x="513500" y="1716750"/>
            <a:ext cx="8045700" cy="1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Sealing / Unsealing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encryption of state data across enclave instances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asymmetric key cryptography for (un)sealing a secret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symmetric key cryptography for (un)sealing data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most often based on TPM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Trusted IO</a:t>
            </a:r>
            <a:endParaRPr>
              <a:solidFill>
                <a:srgbClr val="063D79"/>
              </a:solidFill>
            </a:endParaRPr>
          </a:p>
        </p:txBody>
      </p:sp>
      <p:sp>
        <p:nvSpPr>
          <p:cNvPr id="184" name="Google Shape;184;p36"/>
          <p:cNvSpPr txBox="1"/>
          <p:nvPr/>
        </p:nvSpPr>
        <p:spPr>
          <a:xfrm>
            <a:off x="513500" y="943650"/>
            <a:ext cx="80457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Trusted Path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secure communication channel between enclaves and external devices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memory access control of an external IO device </a:t>
            </a:r>
            <a:endParaRPr sz="1600"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 sz="1600">
                <a:solidFill>
                  <a:schemeClr val="dk1"/>
                </a:solidFill>
              </a:rPr>
              <a:t>DMA</a:t>
            </a:r>
            <a:endParaRPr sz="1600"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 sz="1600">
                <a:solidFill>
                  <a:schemeClr val="dk1"/>
                </a:solidFill>
              </a:rPr>
              <a:t>MMIO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end-to-end encryption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36"/>
          <p:cNvSpPr txBox="1"/>
          <p:nvPr/>
        </p:nvSpPr>
        <p:spPr>
          <a:xfrm>
            <a:off x="513500" y="3090175"/>
            <a:ext cx="62148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Trusted Architecture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strictly dependent on the external device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</a:t>
            </a:r>
            <a:endParaRPr/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012" y="681550"/>
            <a:ext cx="2820526" cy="37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7"/>
          <p:cNvSpPr txBox="1"/>
          <p:nvPr/>
        </p:nvSpPr>
        <p:spPr>
          <a:xfrm>
            <a:off x="539750" y="1078000"/>
            <a:ext cx="2348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⮚"/>
            </a:pPr>
            <a:r>
              <a:rPr lang="en-GB" sz="1600">
                <a:solidFill>
                  <a:schemeClr val="dk1"/>
                </a:solidFill>
              </a:rPr>
              <a:t>Steady increase in usage since 2013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7252225" y="2310150"/>
            <a:ext cx="158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from </a:t>
            </a:r>
            <a:r>
              <a:rPr lang="en-GB" sz="1100">
                <a:solidFill>
                  <a:schemeClr val="dk1"/>
                </a:solidFill>
              </a:rPr>
              <a:t>Paju et 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[2]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Applications</a:t>
            </a:r>
            <a:endParaRPr>
              <a:solidFill>
                <a:srgbClr val="063D79"/>
              </a:solidFill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513500" y="779225"/>
            <a:ext cx="38058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Data analysis &amp; Cloud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most data processing is done through AI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protection of sensitive information</a:t>
            </a:r>
            <a:endParaRPr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>
                <a:solidFill>
                  <a:schemeClr val="dk1"/>
                </a:solidFill>
              </a:rPr>
              <a:t>healthcare data</a:t>
            </a:r>
            <a:endParaRPr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>
                <a:solidFill>
                  <a:schemeClr val="dk1"/>
                </a:solidFill>
              </a:rPr>
              <a:t>financial data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protection against compromised infrastructure in the cloud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513500" y="2688700"/>
            <a:ext cx="39048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Finance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Online payments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Mobile / Crypto Wallets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Peer-to-Peer (P2P) payments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point of sale terminals as mobile apps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blockchain clients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8"/>
          <p:cNvSpPr txBox="1"/>
          <p:nvPr/>
        </p:nvSpPr>
        <p:spPr>
          <a:xfrm>
            <a:off x="4929900" y="1468950"/>
            <a:ext cx="36813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Authentication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Biometric (esp. on mobile devices)</a:t>
            </a:r>
            <a:endParaRPr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>
                <a:solidFill>
                  <a:schemeClr val="dk1"/>
                </a:solidFill>
              </a:rPr>
              <a:t>fingerprint scanning</a:t>
            </a:r>
            <a:endParaRPr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>
                <a:solidFill>
                  <a:schemeClr val="dk1"/>
                </a:solidFill>
              </a:rPr>
              <a:t>face recognition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voice recognition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storage of sensitive data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cryptographic private keys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ex. Apple passkey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Applications</a:t>
            </a:r>
            <a:endParaRPr>
              <a:solidFill>
                <a:srgbClr val="063D79"/>
              </a:solidFill>
            </a:endParaRPr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650" y="765712"/>
            <a:ext cx="4448700" cy="36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/>
        </p:nvSpPr>
        <p:spPr>
          <a:xfrm>
            <a:off x="7252225" y="2310150"/>
            <a:ext cx="1581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from </a:t>
            </a:r>
            <a:r>
              <a:rPr lang="en-GB" sz="1100">
                <a:solidFill>
                  <a:schemeClr val="dk1"/>
                </a:solidFill>
              </a:rPr>
              <a:t>Paju et 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[2]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Application Development</a:t>
            </a:r>
            <a:endParaRPr>
              <a:solidFill>
                <a:srgbClr val="063D79"/>
              </a:solidFill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79100" y="1011425"/>
            <a:ext cx="4347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Software development kits (SDKs)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majority (21 / 23) support either Intel SGX, or ARM TrustZone (or both)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two offer support for RISC-V (Keystone)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539750" y="2764575"/>
            <a:ext cx="4347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Programming language support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the majority support either C or C++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some offer Rust or even Go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Java support for android applications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40"/>
          <p:cNvSpPr txBox="1"/>
          <p:nvPr/>
        </p:nvSpPr>
        <p:spPr>
          <a:xfrm>
            <a:off x="4887350" y="1468950"/>
            <a:ext cx="38445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Limitations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SDK choice usually depends of the platform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developers often constrained to use proprietary tools (ex. Knox)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open source alternatives (ex. OP-TEE / Trusty TEE)</a:t>
            </a:r>
            <a:endParaRPr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>
                <a:solidFill>
                  <a:schemeClr val="dk1"/>
                </a:solidFill>
              </a:rPr>
              <a:t>limited platform support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Trusted Containers (Tcons)</a:t>
            </a:r>
            <a:endParaRPr>
              <a:solidFill>
                <a:srgbClr val="063D79"/>
              </a:solidFill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479100" y="1011425"/>
            <a:ext cx="4347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Why?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adapting an app to run inside a TEE is difficult</a:t>
            </a:r>
            <a:endParaRPr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>
                <a:solidFill>
                  <a:schemeClr val="dk1"/>
                </a:solidFill>
              </a:rPr>
              <a:t>framework-specific changes</a:t>
            </a:r>
            <a:endParaRPr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>
                <a:solidFill>
                  <a:schemeClr val="dk1"/>
                </a:solidFill>
              </a:rPr>
              <a:t>architecture-specific changes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41"/>
          <p:cNvSpPr txBox="1"/>
          <p:nvPr/>
        </p:nvSpPr>
        <p:spPr>
          <a:xfrm>
            <a:off x="479100" y="2879500"/>
            <a:ext cx="42273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Solution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bridge the gap in TA development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run applications unmodified inside a TEE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automatic code modification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5233275" y="1964550"/>
            <a:ext cx="30000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Downsides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increase the TCB</a:t>
            </a:r>
            <a:endParaRPr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>
                <a:solidFill>
                  <a:schemeClr val="dk1"/>
                </a:solidFill>
              </a:rPr>
              <a:t>still limited platform support</a:t>
            </a:r>
            <a:endParaRPr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>
                <a:solidFill>
                  <a:schemeClr val="dk1"/>
                </a:solidFill>
              </a:rPr>
              <a:t>mostly limited to Intel SGX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Vulnerabilities</a:t>
            </a:r>
            <a:endParaRPr>
              <a:solidFill>
                <a:srgbClr val="063D7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Vulnerabilities</a:t>
            </a:r>
            <a:endParaRPr>
              <a:solidFill>
                <a:srgbClr val="063D79"/>
              </a:solidFill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50" y="673850"/>
            <a:ext cx="7221075" cy="36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>
            <a:off x="7639275" y="1757500"/>
            <a:ext cx="129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from </a:t>
            </a:r>
            <a:r>
              <a:rPr lang="en-GB" sz="1100">
                <a:solidFill>
                  <a:schemeClr val="dk1"/>
                </a:solidFill>
              </a:rPr>
              <a:t>Muñoz et 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[1]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42" name="Google Shape;242;p44"/>
          <p:cNvSpPr txBox="1"/>
          <p:nvPr/>
        </p:nvSpPr>
        <p:spPr>
          <a:xfrm>
            <a:off x="250850" y="716775"/>
            <a:ext cx="86184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03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1300"/>
              <a:buFont typeface="Noto Sans Symbols"/>
              <a:buAutoNum type="arabicPeriod"/>
            </a:pPr>
            <a:r>
              <a:rPr lang="en-GB" sz="1600">
                <a:solidFill>
                  <a:schemeClr val="dk2"/>
                </a:solidFill>
              </a:rPr>
              <a:t>Muñoz, A., Ríos, R., Román, R., López, J.: A survey on the (in)security of trusted execution en-vironments. Computers &amp; Security 129, 103180 (2023),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https://www.sciencedirect.com/science/article/pii/S0167404823000901</a:t>
            </a:r>
            <a:endParaRPr sz="1600">
              <a:solidFill>
                <a:schemeClr val="dk2"/>
              </a:solidFill>
            </a:endParaRPr>
          </a:p>
          <a:p>
            <a:pPr indent="-2603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1300"/>
              <a:buFont typeface="Noto Sans Symbols"/>
              <a:buAutoNum type="arabicPeriod"/>
            </a:pPr>
            <a:r>
              <a:rPr lang="en-GB" sz="1600">
                <a:solidFill>
                  <a:schemeClr val="dk2"/>
                </a:solidFill>
              </a:rPr>
              <a:t>Paju, A., Javed, M.O., Nurmi, J., Savimäki, J., McGillion, B., Brumley, B.B.: Sok: A systematic review of tee usage for developing trusted applications. In: Proceedings of the 18th International Conference on Availability, Reliability and Security. ARES ’23, Association for Computing Machinery, New York, NY, USA (2023),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https://doi.org/10.1145/3600160.3600169</a:t>
            </a:r>
            <a:endParaRPr sz="1600">
              <a:solidFill>
                <a:schemeClr val="dk2"/>
              </a:solidFill>
            </a:endParaRPr>
          </a:p>
          <a:p>
            <a:pPr indent="-2603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3D79"/>
              </a:buClr>
              <a:buSzPts val="1300"/>
              <a:buFont typeface="Noto Sans Symbols"/>
              <a:buAutoNum type="arabicPeriod"/>
            </a:pPr>
            <a:r>
              <a:rPr lang="en-GB" sz="1600">
                <a:solidFill>
                  <a:schemeClr val="dk2"/>
                </a:solidFill>
              </a:rPr>
              <a:t>Schneider, M., Masti, R.J., Shinde, S., Capkun, S., Perez, R.: Sok: Hardware-supported trusted execution environments (2022)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539753" y="22622"/>
            <a:ext cx="7993063" cy="484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aspects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539751" y="1410146"/>
            <a:ext cx="44073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⮚"/>
            </a:pPr>
            <a:r>
              <a:rPr lang="en-GB" sz="1600"/>
              <a:t>feature of modern processors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⮚"/>
            </a:pPr>
            <a:r>
              <a:rPr lang="en-GB" sz="1600"/>
              <a:t>(hardware) isolated execution environment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⮚"/>
            </a:pPr>
            <a:r>
              <a:rPr lang="en-GB" sz="1600"/>
              <a:t>integrity and privacy protection for</a:t>
            </a:r>
            <a:endParaRPr sz="1600"/>
          </a:p>
          <a:p>
            <a:pPr indent="-20955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GB" sz="1600"/>
              <a:t>executed code</a:t>
            </a:r>
            <a:endParaRPr sz="1600"/>
          </a:p>
          <a:p>
            <a:pPr indent="-20955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GB" sz="1600"/>
              <a:t>runtime states</a:t>
            </a:r>
            <a:endParaRPr sz="1600"/>
          </a:p>
          <a:p>
            <a:pPr indent="-20955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•"/>
            </a:pPr>
            <a:r>
              <a:rPr lang="en-GB" sz="1600"/>
              <a:t>stored data</a:t>
            </a:r>
            <a:endParaRPr sz="1600"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051" y="1434494"/>
            <a:ext cx="3892149" cy="22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Key Terms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539751" y="1410146"/>
            <a:ext cx="4407300" cy="23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Enclave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Trusted Computing Base (TCB)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Trusted Application (TA)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Trusted Execution Environment (TEE)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Trusted Platform Module (TPM)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Message Authentication Codes (MAC)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BUS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Hardware-based TEEs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539750" y="1212325"/>
            <a:ext cx="7753200" cy="30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most common, both in industry and in academia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spanning all architectures (Intel, AMD, ARM, RISC-V, etc.)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vast majority of applications run on:</a:t>
            </a:r>
            <a:endParaRPr sz="1600"/>
          </a:p>
          <a:p>
            <a:pPr indent="-20955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•"/>
            </a:pPr>
            <a:r>
              <a:rPr lang="en-GB" sz="1600"/>
              <a:t>Intel SGX</a:t>
            </a:r>
            <a:endParaRPr sz="1600"/>
          </a:p>
          <a:p>
            <a:pPr indent="-20955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•"/>
            </a:pPr>
            <a:r>
              <a:rPr lang="en-GB" sz="1600"/>
              <a:t>ARM TrustZone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4 security principles common across implementations</a:t>
            </a:r>
            <a:endParaRPr sz="1600"/>
          </a:p>
          <a:p>
            <a:pPr indent="-22860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Verifiable Launch</a:t>
            </a:r>
            <a:endParaRPr sz="1600"/>
          </a:p>
          <a:p>
            <a:pPr indent="-22860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Runtime Isolation</a:t>
            </a:r>
            <a:endParaRPr sz="1600"/>
          </a:p>
          <a:p>
            <a:pPr indent="-22860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Secure Storage</a:t>
            </a:r>
            <a:endParaRPr sz="1600"/>
          </a:p>
          <a:p>
            <a:pPr indent="-228600" lvl="1" marL="55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Trusted IO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Verifiable Launch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539750" y="1212325"/>
            <a:ext cx="7753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Static Root of Trust Measurement (SRTM)</a:t>
            </a:r>
            <a:endParaRPr b="1" sz="18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⮚"/>
            </a:pPr>
            <a:r>
              <a:rPr lang="en-GB" sz="1600"/>
              <a:t>unbroken chain of trust since boot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⮚"/>
            </a:pPr>
            <a:r>
              <a:rPr lang="en-GB" sz="1600"/>
              <a:t>hardware of immutable software</a:t>
            </a:r>
            <a:endParaRPr sz="1600"/>
          </a:p>
          <a:p>
            <a:pPr indent="-2603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-GB" sz="1600"/>
              <a:t>cannot guarantee mid-runtime state</a:t>
            </a:r>
            <a:endParaRPr sz="1600"/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850" y="2680450"/>
            <a:ext cx="5879001" cy="15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0"/>
          <p:cNvSpPr txBox="1"/>
          <p:nvPr/>
        </p:nvSpPr>
        <p:spPr>
          <a:xfrm>
            <a:off x="1833475" y="4183100"/>
            <a:ext cx="168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Schneider et al. [3]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Verifiable Launch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539750" y="1212325"/>
            <a:ext cx="77532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Dynamic Root of Trust Measurement (DRTM)</a:t>
            </a:r>
            <a:endParaRPr b="1" sz="1800"/>
          </a:p>
          <a:p>
            <a:pPr indent="-2476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⮚"/>
            </a:pPr>
            <a:r>
              <a:rPr lang="en-GB" sz="1600"/>
              <a:t>does not trust prior execution</a:t>
            </a:r>
            <a:endParaRPr sz="1600"/>
          </a:p>
          <a:p>
            <a:pPr indent="-2476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⮚"/>
            </a:pPr>
            <a:r>
              <a:rPr lang="en-GB" sz="1600"/>
              <a:t>based on architectural extensions</a:t>
            </a:r>
            <a:endParaRPr sz="1600"/>
          </a:p>
          <a:p>
            <a:pPr indent="-2476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oto Sans Symbols"/>
              <a:buChar char="⮚"/>
            </a:pPr>
            <a:r>
              <a:rPr lang="en-GB" sz="1600"/>
              <a:t>freezing runtime → loading a signed module → TCB</a:t>
            </a:r>
            <a:endParaRPr sz="1600"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25" y="2715027"/>
            <a:ext cx="6031352" cy="128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/>
        </p:nvSpPr>
        <p:spPr>
          <a:xfrm>
            <a:off x="1678650" y="4183100"/>
            <a:ext cx="168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Schneider et al. [3]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Verifiable Launch</a:t>
            </a:r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539750" y="909888"/>
            <a:ext cx="77532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Measurement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⮚"/>
            </a:pPr>
            <a:r>
              <a:rPr lang="en-GB" sz="1600">
                <a:solidFill>
                  <a:schemeClr val="dk1"/>
                </a:solidFill>
              </a:rPr>
              <a:t>hashing the next component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⮚"/>
            </a:pPr>
            <a:r>
              <a:rPr lang="en-GB" sz="1600">
                <a:solidFill>
                  <a:schemeClr val="dk1"/>
                </a:solidFill>
              </a:rPr>
              <a:t>storing the hash (TPM)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⮚"/>
            </a:pPr>
            <a:r>
              <a:rPr lang="en-GB" sz="1600">
                <a:solidFill>
                  <a:schemeClr val="dk1"/>
                </a:solidFill>
              </a:rPr>
              <a:t>additional integrity checking (usually)</a:t>
            </a:r>
            <a:endParaRPr b="1" sz="1800"/>
          </a:p>
        </p:txBody>
      </p:sp>
      <p:sp>
        <p:nvSpPr>
          <p:cNvPr id="159" name="Google Shape;159;p32"/>
          <p:cNvSpPr txBox="1"/>
          <p:nvPr/>
        </p:nvSpPr>
        <p:spPr>
          <a:xfrm>
            <a:off x="513500" y="2339525"/>
            <a:ext cx="8045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Attestation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a verifier checks the enclave upon starting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checks initial state, measurement and TCB against reference values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local / remote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0" name="Google Shape;160;p32"/>
          <p:cNvSpPr txBox="1"/>
          <p:nvPr/>
        </p:nvSpPr>
        <p:spPr>
          <a:xfrm>
            <a:off x="539750" y="3618250"/>
            <a:ext cx="73197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Provisioning</a:t>
            </a:r>
            <a:endParaRPr sz="1500">
              <a:solidFill>
                <a:schemeClr val="dk2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optional steps of securely transferring secrets to the enclave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Runtime Isolation</a:t>
            </a:r>
            <a:endParaRPr>
              <a:solidFill>
                <a:srgbClr val="063D79"/>
              </a:solidFill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513500" y="1716750"/>
            <a:ext cx="80457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CPU Isolation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secure context switch enforced by the TCB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saving the state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clearing the registers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loading of the next state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often based on architectural extensions or elevated privileges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539753" y="22622"/>
            <a:ext cx="7993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rgbClr val="063D79"/>
                </a:solidFill>
              </a:rPr>
              <a:t>Runtime Isolation</a:t>
            </a:r>
            <a:endParaRPr>
              <a:solidFill>
                <a:srgbClr val="063D79"/>
              </a:solidFill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513500" y="1381300"/>
            <a:ext cx="62091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Memory Isolation</a:t>
            </a:r>
            <a:endParaRPr b="1" sz="18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spatial partitioning</a:t>
            </a:r>
            <a:endParaRPr sz="1600"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 sz="1600">
                <a:solidFill>
                  <a:schemeClr val="dk1"/>
                </a:solidFill>
              </a:rPr>
              <a:t>for TCB</a:t>
            </a:r>
            <a:endParaRPr sz="1600"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 sz="1600">
                <a:solidFill>
                  <a:schemeClr val="dk1"/>
                </a:solidFill>
              </a:rPr>
              <a:t>enclaves with predictable requirements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spatio-temporal </a:t>
            </a:r>
            <a:r>
              <a:rPr lang="en-GB" sz="1600">
                <a:solidFill>
                  <a:schemeClr val="dk1"/>
                </a:solidFill>
              </a:rPr>
              <a:t>partitioning</a:t>
            </a:r>
            <a:endParaRPr sz="1600"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 sz="1600">
                <a:solidFill>
                  <a:schemeClr val="dk1"/>
                </a:solidFill>
              </a:rPr>
              <a:t>dynamic reallocation of memory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access control</a:t>
            </a:r>
            <a:endParaRPr sz="1600">
              <a:solidFill>
                <a:schemeClr val="dk1"/>
              </a:solidFill>
            </a:endParaRPr>
          </a:p>
          <a:p>
            <a:pPr indent="-196850" lvl="1" marL="55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•"/>
            </a:pPr>
            <a:r>
              <a:rPr lang="en-GB" sz="1600">
                <a:solidFill>
                  <a:schemeClr val="dk1"/>
                </a:solidFill>
              </a:rPr>
              <a:t>access control mechanism (MPU / MMU)</a:t>
            </a:r>
            <a:endParaRPr sz="1600">
              <a:solidFill>
                <a:schemeClr val="dk1"/>
              </a:solidFill>
            </a:endParaRPr>
          </a:p>
          <a:p>
            <a:pPr indent="-247650" lvl="0" marL="254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⮚"/>
            </a:pPr>
            <a:r>
              <a:rPr lang="en-GB" sz="1600">
                <a:solidFill>
                  <a:schemeClr val="dk1"/>
                </a:solidFill>
              </a:rPr>
              <a:t>cryptographical</a:t>
            </a:r>
            <a:r>
              <a:rPr lang="en-GB" sz="1600">
                <a:solidFill>
                  <a:schemeClr val="dk1"/>
                </a:solidFill>
              </a:rPr>
              <a:t> means (esp. BUS)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