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8"/>
  </p:notesMasterIdLst>
  <p:sldIdLst>
    <p:sldId id="257" r:id="rId3"/>
    <p:sldId id="452" r:id="rId4"/>
    <p:sldId id="794" r:id="rId5"/>
    <p:sldId id="795" r:id="rId6"/>
    <p:sldId id="593" r:id="rId7"/>
    <p:sldId id="797" r:id="rId8"/>
    <p:sldId id="796" r:id="rId9"/>
    <p:sldId id="592" r:id="rId10"/>
    <p:sldId id="798" r:id="rId11"/>
    <p:sldId id="594" r:id="rId12"/>
    <p:sldId id="698" r:id="rId13"/>
    <p:sldId id="721" r:id="rId14"/>
    <p:sldId id="699" r:id="rId15"/>
    <p:sldId id="702" r:id="rId16"/>
    <p:sldId id="703" r:id="rId17"/>
    <p:sldId id="704" r:id="rId18"/>
    <p:sldId id="458" r:id="rId19"/>
    <p:sldId id="595" r:id="rId20"/>
    <p:sldId id="596" r:id="rId21"/>
    <p:sldId id="597" r:id="rId22"/>
    <p:sldId id="598" r:id="rId23"/>
    <p:sldId id="826" r:id="rId24"/>
    <p:sldId id="471" r:id="rId25"/>
    <p:sldId id="472" r:id="rId26"/>
    <p:sldId id="694" r:id="rId27"/>
    <p:sldId id="763" r:id="rId28"/>
    <p:sldId id="747" r:id="rId29"/>
    <p:sldId id="588" r:id="rId30"/>
    <p:sldId id="589" r:id="rId31"/>
    <p:sldId id="590" r:id="rId32"/>
    <p:sldId id="591" r:id="rId33"/>
    <p:sldId id="599" r:id="rId34"/>
    <p:sldId id="600" r:id="rId35"/>
    <p:sldId id="641" r:id="rId36"/>
    <p:sldId id="601" r:id="rId37"/>
    <p:sldId id="602" r:id="rId38"/>
    <p:sldId id="603" r:id="rId39"/>
    <p:sldId id="604" r:id="rId40"/>
    <p:sldId id="605" r:id="rId41"/>
    <p:sldId id="606" r:id="rId42"/>
    <p:sldId id="607" r:id="rId43"/>
    <p:sldId id="608" r:id="rId44"/>
    <p:sldId id="757" r:id="rId45"/>
    <p:sldId id="609" r:id="rId46"/>
    <p:sldId id="610" r:id="rId47"/>
    <p:sldId id="706" r:id="rId48"/>
    <p:sldId id="799" r:id="rId49"/>
    <p:sldId id="800" r:id="rId50"/>
    <p:sldId id="801" r:id="rId51"/>
    <p:sldId id="802" r:id="rId52"/>
    <p:sldId id="803" r:id="rId53"/>
    <p:sldId id="804" r:id="rId54"/>
    <p:sldId id="805" r:id="rId55"/>
    <p:sldId id="756" r:id="rId56"/>
    <p:sldId id="758" r:id="rId57"/>
    <p:sldId id="755" r:id="rId58"/>
    <p:sldId id="612" r:id="rId59"/>
    <p:sldId id="613" r:id="rId60"/>
    <p:sldId id="614" r:id="rId61"/>
    <p:sldId id="707" r:id="rId62"/>
    <p:sldId id="615" r:id="rId63"/>
    <p:sldId id="616" r:id="rId64"/>
    <p:sldId id="743" r:id="rId65"/>
    <p:sldId id="617" r:id="rId66"/>
    <p:sldId id="618" r:id="rId67"/>
    <p:sldId id="642" r:id="rId68"/>
    <p:sldId id="619" r:id="rId69"/>
    <p:sldId id="620" r:id="rId70"/>
    <p:sldId id="621" r:id="rId71"/>
    <p:sldId id="622" r:id="rId72"/>
    <p:sldId id="624" r:id="rId73"/>
    <p:sldId id="752" r:id="rId74"/>
    <p:sldId id="744" r:id="rId75"/>
    <p:sldId id="623" r:id="rId76"/>
    <p:sldId id="625" r:id="rId77"/>
    <p:sldId id="627" r:id="rId78"/>
    <p:sldId id="628" r:id="rId79"/>
    <p:sldId id="629" r:id="rId80"/>
    <p:sldId id="630" r:id="rId81"/>
    <p:sldId id="631" r:id="rId82"/>
    <p:sldId id="632" r:id="rId83"/>
    <p:sldId id="726" r:id="rId84"/>
    <p:sldId id="727" r:id="rId85"/>
    <p:sldId id="728" r:id="rId86"/>
    <p:sldId id="774" r:id="rId87"/>
    <p:sldId id="729" r:id="rId88"/>
    <p:sldId id="730" r:id="rId89"/>
    <p:sldId id="764" r:id="rId90"/>
    <p:sldId id="731" r:id="rId91"/>
    <p:sldId id="633" r:id="rId92"/>
    <p:sldId id="634" r:id="rId93"/>
    <p:sldId id="635" r:id="rId94"/>
    <p:sldId id="636" r:id="rId95"/>
    <p:sldId id="637" r:id="rId96"/>
    <p:sldId id="640" r:id="rId97"/>
    <p:sldId id="638" r:id="rId98"/>
    <p:sldId id="759" r:id="rId99"/>
    <p:sldId id="745" r:id="rId100"/>
    <p:sldId id="737" r:id="rId101"/>
    <p:sldId id="739" r:id="rId102"/>
    <p:sldId id="738" r:id="rId103"/>
    <p:sldId id="771" r:id="rId104"/>
    <p:sldId id="772" r:id="rId105"/>
    <p:sldId id="775" r:id="rId106"/>
    <p:sldId id="773" r:id="rId107"/>
    <p:sldId id="776" r:id="rId108"/>
    <p:sldId id="777" r:id="rId109"/>
    <p:sldId id="710" r:id="rId110"/>
    <p:sldId id="733" r:id="rId111"/>
    <p:sldId id="708" r:id="rId112"/>
    <p:sldId id="765" r:id="rId113"/>
    <p:sldId id="788" r:id="rId114"/>
    <p:sldId id="784" r:id="rId115"/>
    <p:sldId id="734" r:id="rId116"/>
    <p:sldId id="735" r:id="rId117"/>
    <p:sldId id="761" r:id="rId118"/>
    <p:sldId id="762" r:id="rId119"/>
    <p:sldId id="827" r:id="rId120"/>
    <p:sldId id="828" r:id="rId121"/>
    <p:sldId id="829" r:id="rId122"/>
    <p:sldId id="644" r:id="rId123"/>
    <p:sldId id="647" r:id="rId124"/>
    <p:sldId id="651" r:id="rId125"/>
    <p:sldId id="780" r:id="rId126"/>
    <p:sldId id="831" r:id="rId127"/>
    <p:sldId id="832" r:id="rId128"/>
    <p:sldId id="833" r:id="rId129"/>
    <p:sldId id="834" r:id="rId130"/>
    <p:sldId id="659" r:id="rId131"/>
    <p:sldId id="660" r:id="rId132"/>
    <p:sldId id="661" r:id="rId133"/>
    <p:sldId id="767" r:id="rId134"/>
    <p:sldId id="665" r:id="rId135"/>
    <p:sldId id="807" r:id="rId136"/>
    <p:sldId id="808" r:id="rId137"/>
    <p:sldId id="809" r:id="rId138"/>
    <p:sldId id="810" r:id="rId139"/>
    <p:sldId id="811" r:id="rId140"/>
    <p:sldId id="812" r:id="rId141"/>
    <p:sldId id="815" r:id="rId142"/>
    <p:sldId id="813" r:id="rId143"/>
    <p:sldId id="556" r:id="rId144"/>
    <p:sldId id="816" r:id="rId145"/>
    <p:sldId id="817" r:id="rId146"/>
    <p:sldId id="835" r:id="rId147"/>
    <p:sldId id="818" r:id="rId148"/>
    <p:sldId id="819" r:id="rId149"/>
    <p:sldId id="820" r:id="rId150"/>
    <p:sldId id="837" r:id="rId151"/>
    <p:sldId id="838" r:id="rId152"/>
    <p:sldId id="839" r:id="rId153"/>
    <p:sldId id="840" r:id="rId154"/>
    <p:sldId id="836" r:id="rId155"/>
    <p:sldId id="821" r:id="rId156"/>
    <p:sldId id="822" r:id="rId157"/>
    <p:sldId id="823" r:id="rId158"/>
    <p:sldId id="825" r:id="rId159"/>
    <p:sldId id="824" r:id="rId160"/>
    <p:sldId id="841" r:id="rId161"/>
    <p:sldId id="566" r:id="rId162"/>
    <p:sldId id="789" r:id="rId163"/>
    <p:sldId id="790" r:id="rId164"/>
    <p:sldId id="791" r:id="rId165"/>
    <p:sldId id="792" r:id="rId166"/>
    <p:sldId id="793" r:id="rId16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17" autoAdjust="0"/>
    <p:restoredTop sz="94660"/>
  </p:normalViewPr>
  <p:slideViewPr>
    <p:cSldViewPr>
      <p:cViewPr varScale="1">
        <p:scale>
          <a:sx n="103" d="100"/>
          <a:sy n="103" d="100"/>
        </p:scale>
        <p:origin x="1686" y="96"/>
      </p:cViewPr>
      <p:guideLst>
        <p:guide orient="horz" pos="22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viewProps" Target="viewProp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theme" Target="theme/theme1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2" Type="http://schemas.openxmlformats.org/officeDocument/2006/relationships/tableStyles" Target="tableStyle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620C-6A93-48BF-BDB6-3996E17840D3}" type="datetimeFigureOut">
              <a:rPr lang="de-AT" smtClean="0"/>
              <a:pPr/>
              <a:t>20.08.2014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F75C6-CE60-4D55-80B2-FFD0CBD78E2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236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7693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597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008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869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8490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147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7433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3686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9964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316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83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4616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3665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5692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4968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3906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1605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6214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814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50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6169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51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1982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3540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55870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53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8018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56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5612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99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994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089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235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085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322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5919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093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86E757A7-D766-40FE-88CC-73173F7C3F6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A0D47915-D338-4E4E-8BBE-634847CCC35D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4A5DADB4-E763-4F9A-847A-1FDC95A41DD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ACA1C3A7-1498-4105-91F6-1CDE9D208CC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AB0E1532-7061-450A-BB65-93476CDBCC3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87687FAE-4B4A-4F86-81E9-30C0241482F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6123D17B-3841-4003-B8DD-C0A2BE912C7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3EEC8B72-AD1F-44F4-873E-2B46AB3FA4E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BFD525AA-BC8C-476E-A4A3-7A661D9FD645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CFDCE13F-FBF7-4488-A6A9-DD5DD386A902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4A58FA5E-D300-4390-8498-F8E6AEA716F3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78154AAB-E05E-4D3A-A682-4614B70AA554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20.08.2014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20.08.2014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20.08.2014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20.08.2014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20.08.2014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20.08.2014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20.08.2014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24725" y="6619875"/>
            <a:ext cx="1177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0611AFD9-20ED-491A-9677-B9E39A39D352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1630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Entities</a:t>
            </a:r>
            <a:endParaRPr lang="de-AT" sz="1600" dirty="0" smtClean="0">
              <a:solidFill>
                <a:schemeClr val="bg1"/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4" name="Textfeld 5"/>
          <p:cNvSpPr txBox="1">
            <a:spLocks noChangeArrowheads="1"/>
          </p:cNvSpPr>
          <p:nvPr/>
        </p:nvSpPr>
        <p:spPr bwMode="auto">
          <a:xfrm>
            <a:off x="6282190" y="2213865"/>
            <a:ext cx="8515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1200" dirty="0" err="1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first</a:t>
            </a:r>
            <a:r>
              <a:rPr lang="de-AT" sz="12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touch</a:t>
            </a:r>
            <a:endParaRPr lang="de-AT" sz="1200" dirty="0" smtClean="0">
              <a:solidFill>
                <a:schemeClr val="bg1"/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hteck 4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176588" cy="27384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flipV="1">
            <a:off x="4565650" y="4667250"/>
            <a:ext cx="2738438" cy="66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630863" y="5035550"/>
            <a:ext cx="2044700" cy="51911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1971675" cy="9128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012950" y="3435350"/>
            <a:ext cx="1459054" cy="400110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EJB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609850" y="3632200"/>
            <a:ext cx="2284600" cy="400110"/>
          </a:xfrm>
          <a:prstGeom prst="rect">
            <a:avLst/>
          </a:prstGeom>
          <a:noFill/>
          <a:scene3d>
            <a:camera prst="orthographicFront">
              <a:rot lat="0" lon="0" rev="126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 err="1">
                <a:solidFill>
                  <a:srgbClr val="2D2DB9">
                    <a:lumMod val="20000"/>
                    <a:lumOff val="80000"/>
                  </a:srgbClr>
                </a:solidFill>
              </a:rPr>
              <a:t>MessageDriven</a:t>
            </a: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 EJB</a:t>
            </a:r>
          </a:p>
        </p:txBody>
      </p:sp>
      <p:cxnSp>
        <p:nvCxnSpPr>
          <p:cNvPr id="36" name="Gerade Verbindung 35"/>
          <p:cNvCxnSpPr/>
          <p:nvPr/>
        </p:nvCxnSpPr>
        <p:spPr>
          <a:xfrm flipV="1">
            <a:off x="2260600" y="2628900"/>
            <a:ext cx="2978150" cy="14224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2838450" y="3340100"/>
            <a:ext cx="2667000" cy="10223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505200" y="3829050"/>
            <a:ext cx="2622550" cy="84455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219450" y="1320800"/>
            <a:ext cx="1467068" cy="307777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Singleton Session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2571750" y="2051050"/>
            <a:ext cx="1955800" cy="11112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571750" y="3028950"/>
            <a:ext cx="444500" cy="2667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3416300" y="1035050"/>
            <a:ext cx="1377950" cy="9715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416300" y="1892300"/>
            <a:ext cx="311150" cy="2222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124200" y="2190750"/>
            <a:ext cx="1204176" cy="369332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SF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78250" y="2686050"/>
            <a:ext cx="1217000" cy="369332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40150" y="462915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3.x</a:t>
            </a:r>
          </a:p>
        </p:txBody>
      </p:sp>
      <p:cxnSp>
        <p:nvCxnSpPr>
          <p:cNvPr id="43" name="Form 42"/>
          <p:cNvCxnSpPr/>
          <p:nvPr/>
        </p:nvCxnSpPr>
        <p:spPr>
          <a:xfrm flipH="1">
            <a:off x="3767045" y="4044668"/>
            <a:ext cx="304800" cy="666750"/>
          </a:xfrm>
          <a:prstGeom prst="bentConnector5">
            <a:avLst>
              <a:gd name="adj1" fmla="val -99842"/>
              <a:gd name="adj2" fmla="val 50000"/>
              <a:gd name="adj3" fmla="val 2372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417795" y="4182780"/>
            <a:ext cx="814647" cy="33855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102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6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Entities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114800" y="4648200"/>
            <a:ext cx="3676006" cy="276999"/>
          </a:xfrm>
          <a:prstGeom prst="rect">
            <a:avLst/>
          </a:prstGeom>
          <a:noFill/>
          <a:scene3d>
            <a:camera prst="orthographicFront">
              <a:rot lat="0" lon="0" rev="780001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/>
              <a:t>Namensänderung zeigt </a:t>
            </a:r>
            <a:r>
              <a:rPr lang="de-AT" sz="1200" dirty="0" smtClean="0"/>
              <a:t>größere </a:t>
            </a:r>
            <a:r>
              <a:rPr lang="de-AT" sz="1200" dirty="0"/>
              <a:t>Änderungen im Konzept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417119" y="4178096"/>
            <a:ext cx="814647" cy="338554"/>
          </a:xfrm>
          <a:prstGeom prst="rect">
            <a:avLst/>
          </a:prstGeom>
          <a:noFill/>
          <a:scene3d>
            <a:camera prst="orthographicFront">
              <a:rot lat="0" lon="0" rev="102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600" dirty="0">
                <a:solidFill>
                  <a:srgbClr val="0000FF"/>
                </a:solidFill>
              </a:rPr>
              <a:t>Entities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371850" y="396240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ejb</a:t>
            </a:r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2.x</a:t>
            </a:r>
          </a:p>
        </p:txBody>
      </p:sp>
      <p:sp>
        <p:nvSpPr>
          <p:cNvPr id="5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0" name="Rechteck 9"/>
          <p:cNvSpPr/>
          <p:nvPr/>
        </p:nvSpPr>
        <p:spPr>
          <a:xfrm>
            <a:off x="2951820" y="4086325"/>
            <a:ext cx="4140460" cy="1170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861810" y="3924055"/>
            <a:ext cx="1890210" cy="1710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906815" y="3969061"/>
            <a:ext cx="3780420" cy="1665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Beteiligte beim </a:t>
            </a:r>
            <a:r>
              <a:rPr lang="de-AT" sz="1000" dirty="0" err="1" smtClean="0"/>
              <a:t>Persistenzmanagement</a:t>
            </a:r>
            <a:endParaRPr lang="de-AT" sz="1000" dirty="0"/>
          </a:p>
        </p:txBody>
      </p:sp>
      <p:sp>
        <p:nvSpPr>
          <p:cNvPr id="9" name="Rechteck 8"/>
          <p:cNvSpPr/>
          <p:nvPr/>
        </p:nvSpPr>
        <p:spPr>
          <a:xfrm>
            <a:off x="4968080" y="3456075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6197965" y="3394445"/>
            <a:ext cx="2546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/>
              <a:t>Menge </a:t>
            </a:r>
            <a:r>
              <a:rPr lang="de-AT" sz="1200" dirty="0">
                <a:solidFill>
                  <a:srgbClr val="0000FF"/>
                </a:solidFill>
              </a:rPr>
              <a:t>alle</a:t>
            </a:r>
            <a:r>
              <a:rPr lang="de-AT" sz="1200" dirty="0"/>
              <a:t>r </a:t>
            </a:r>
            <a:r>
              <a:rPr lang="de-AT" sz="1200" dirty="0">
                <a:solidFill>
                  <a:srgbClr val="0000FF"/>
                </a:solidFill>
              </a:rPr>
              <a:t>Entitäten, </a:t>
            </a:r>
            <a:r>
              <a:rPr lang="de-AT" sz="1200" dirty="0"/>
              <a:t>die im Rahmen</a:t>
            </a:r>
          </a:p>
          <a:p>
            <a:r>
              <a:rPr lang="de-AT" sz="1200" dirty="0"/>
              <a:t>einer  Transaktionen  </a:t>
            </a:r>
            <a:r>
              <a:rPr lang="de-AT" sz="1200" dirty="0">
                <a:solidFill>
                  <a:srgbClr val="0000FF"/>
                </a:solidFill>
              </a:rPr>
              <a:t>gelesen</a:t>
            </a:r>
            <a:r>
              <a:rPr lang="de-AT" sz="1200" dirty="0"/>
              <a:t>,  </a:t>
            </a:r>
            <a:r>
              <a:rPr lang="de-AT" sz="1200" dirty="0">
                <a:solidFill>
                  <a:srgbClr val="0000FF"/>
                </a:solidFill>
              </a:rPr>
              <a:t>erzeugt</a:t>
            </a:r>
          </a:p>
          <a:p>
            <a:r>
              <a:rPr lang="de-AT" sz="1200" dirty="0"/>
              <a:t>und </a:t>
            </a:r>
            <a:r>
              <a:rPr lang="de-AT" sz="1200" dirty="0">
                <a:solidFill>
                  <a:srgbClr val="0000FF"/>
                </a:solidFill>
              </a:rPr>
              <a:t>verändert</a:t>
            </a:r>
            <a:r>
              <a:rPr lang="de-AT" sz="1200" dirty="0"/>
              <a:t> wurden …</a:t>
            </a:r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1532375" y="4464115"/>
            <a:ext cx="591046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/>
              <a:t>… und spätestens am Ende einer Transaktion mit der Datenbank abgeglichen werden müssen</a:t>
            </a:r>
            <a:endParaRPr lang="de-AT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4076945" y="315897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/>
              <a:t>S93a</a:t>
            </a:r>
            <a:endParaRPr lang="de-AT" sz="1200" dirty="0"/>
          </a:p>
        </p:txBody>
      </p:sp>
      <p:sp>
        <p:nvSpPr>
          <p:cNvPr id="18" name="Textfeld 19"/>
          <p:cNvSpPr txBox="1">
            <a:spLocks noChangeArrowheads="1"/>
          </p:cNvSpPr>
          <p:nvPr/>
        </p:nvSpPr>
        <p:spPr bwMode="auto">
          <a:xfrm>
            <a:off x="1532375" y="4464115"/>
            <a:ext cx="680827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Innerhalb eines </a:t>
            </a:r>
            <a:r>
              <a:rPr lang="de-AT" sz="1200" dirty="0" err="1" smtClean="0">
                <a:solidFill>
                  <a:srgbClr val="C00000"/>
                </a:solidFill>
              </a:rPr>
              <a:t>Persistenzkontexts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existiert für jeden Primärschlüsselwert nur eine einzige repräsentierende </a:t>
            </a:r>
          </a:p>
          <a:p>
            <a:pPr algn="ctr"/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die  von allen EJBs, die im gleichen Kontext arbeiten, gemeinsam genutzt wird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1710" y="2258870"/>
            <a:ext cx="58578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1781690" y="2123855"/>
            <a:ext cx="6030670" cy="20702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4076945" y="315897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/>
              <a:t>S93a</a:t>
            </a:r>
            <a:endParaRPr lang="de-AT" sz="1200" dirty="0"/>
          </a:p>
        </p:txBody>
      </p:sp>
      <p:sp>
        <p:nvSpPr>
          <p:cNvPr id="18" name="Textfeld 19"/>
          <p:cNvSpPr txBox="1">
            <a:spLocks noChangeArrowheads="1"/>
          </p:cNvSpPr>
          <p:nvPr/>
        </p:nvSpPr>
        <p:spPr bwMode="auto">
          <a:xfrm>
            <a:off x="1532375" y="4464115"/>
            <a:ext cx="680827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AT" sz="1200" dirty="0" smtClean="0"/>
              <a:t>Innerhalb eines </a:t>
            </a:r>
            <a:r>
              <a:rPr lang="de-AT" sz="1200" dirty="0" err="1" smtClean="0">
                <a:solidFill>
                  <a:srgbClr val="C00000"/>
                </a:solidFill>
              </a:rPr>
              <a:t>Persistenzkontexts</a:t>
            </a:r>
            <a:r>
              <a:rPr lang="de-AT" sz="1200" dirty="0" smtClean="0"/>
              <a:t> existiert für jeden Primärschlüsselwert nur eine </a:t>
            </a:r>
            <a:r>
              <a:rPr lang="de-AT" sz="1200" dirty="0" smtClean="0">
                <a:solidFill>
                  <a:srgbClr val="C00000"/>
                </a:solidFill>
              </a:rPr>
              <a:t>einzige</a:t>
            </a:r>
            <a:r>
              <a:rPr lang="de-AT" sz="1200" dirty="0" smtClean="0"/>
              <a:t> repräsentierende </a:t>
            </a:r>
          </a:p>
          <a:p>
            <a:pPr algn="ctr"/>
            <a:r>
              <a:rPr lang="de-AT" sz="1200" dirty="0" err="1" smtClean="0"/>
              <a:t>Entity</a:t>
            </a:r>
            <a:r>
              <a:rPr lang="de-AT" sz="1200" dirty="0" smtClean="0"/>
              <a:t>, die 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von allen EJBs, die im gleichen Kontext arbeiten, gemeinsam genutzt wird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1710" y="2258870"/>
            <a:ext cx="58578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 flipH="1">
            <a:off x="4481990" y="1808820"/>
            <a:ext cx="108012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707015" y="1988840"/>
            <a:ext cx="855095" cy="1530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1646675" y="2258870"/>
            <a:ext cx="2160240" cy="166518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4076945" y="315897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/>
              <a:t>S93a</a:t>
            </a:r>
            <a:endParaRPr lang="de-AT" sz="1200" dirty="0"/>
          </a:p>
        </p:txBody>
      </p:sp>
      <p:sp>
        <p:nvSpPr>
          <p:cNvPr id="18" name="Textfeld 19"/>
          <p:cNvSpPr txBox="1">
            <a:spLocks noChangeArrowheads="1"/>
          </p:cNvSpPr>
          <p:nvPr/>
        </p:nvSpPr>
        <p:spPr bwMode="auto">
          <a:xfrm>
            <a:off x="1532375" y="4464115"/>
            <a:ext cx="680827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AT" sz="1200" dirty="0" smtClean="0"/>
              <a:t>Innerhalb eines </a:t>
            </a:r>
            <a:r>
              <a:rPr lang="de-AT" sz="1200" dirty="0" err="1" smtClean="0">
                <a:solidFill>
                  <a:srgbClr val="C00000"/>
                </a:solidFill>
              </a:rPr>
              <a:t>Persistenzkontexts</a:t>
            </a:r>
            <a:r>
              <a:rPr lang="de-AT" sz="1200" dirty="0" smtClean="0"/>
              <a:t> existiert für jeden Primärschlüsselwert nur eine einzige repräsentierende </a:t>
            </a:r>
          </a:p>
          <a:p>
            <a:pPr algn="ctr"/>
            <a:r>
              <a:rPr lang="de-AT" sz="1200" dirty="0" err="1" smtClean="0"/>
              <a:t>Entity</a:t>
            </a:r>
            <a:r>
              <a:rPr lang="de-AT" sz="1200" dirty="0" smtClean="0"/>
              <a:t>, die  von allen EJBs,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im gleichen Kontext arbeiten</a:t>
            </a:r>
            <a:r>
              <a:rPr lang="de-AT" sz="1200" dirty="0" smtClean="0"/>
              <a:t>, gemeinsam genutzt wird</a:t>
            </a:r>
            <a:endParaRPr lang="de-AT" sz="1200" dirty="0"/>
          </a:p>
        </p:txBody>
      </p:sp>
      <p:sp>
        <p:nvSpPr>
          <p:cNvPr id="8" name="Textfeld 19"/>
          <p:cNvSpPr txBox="1">
            <a:spLocks noChangeArrowheads="1"/>
          </p:cNvSpPr>
          <p:nvPr/>
        </p:nvSpPr>
        <p:spPr bwMode="auto">
          <a:xfrm>
            <a:off x="4076945" y="315897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/>
              <a:t>S93a</a:t>
            </a:r>
            <a:endParaRPr lang="de-AT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1710" y="2258870"/>
            <a:ext cx="58578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 flipH="1">
            <a:off x="4481990" y="1808820"/>
            <a:ext cx="1080120" cy="108012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707015" y="1988840"/>
            <a:ext cx="855095" cy="153017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1331640" y="3383995"/>
            <a:ext cx="1080120" cy="10801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1421650" y="2483895"/>
            <a:ext cx="900101" cy="166518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4076945" y="315897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/>
              <a:t>S93a</a:t>
            </a:r>
            <a:endParaRPr lang="de-AT" sz="1200" dirty="0"/>
          </a:p>
        </p:txBody>
      </p:sp>
      <p:sp>
        <p:nvSpPr>
          <p:cNvPr id="18" name="Textfeld 19"/>
          <p:cNvSpPr txBox="1">
            <a:spLocks noChangeArrowheads="1"/>
          </p:cNvSpPr>
          <p:nvPr/>
        </p:nvSpPr>
        <p:spPr bwMode="auto">
          <a:xfrm>
            <a:off x="1532375" y="4464115"/>
            <a:ext cx="680827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AT" sz="1200" dirty="0" smtClean="0"/>
              <a:t>Innerhalb eines </a:t>
            </a:r>
            <a:r>
              <a:rPr lang="de-AT" sz="1200" dirty="0" err="1" smtClean="0">
                <a:solidFill>
                  <a:srgbClr val="C00000"/>
                </a:solidFill>
              </a:rPr>
              <a:t>Persistenzkontexts</a:t>
            </a:r>
            <a:r>
              <a:rPr lang="de-AT" sz="1200" dirty="0" smtClean="0"/>
              <a:t> existiert für jeden Primärschlüsselwert nur eine einzige repräsentierende </a:t>
            </a:r>
          </a:p>
          <a:p>
            <a:pPr algn="ctr"/>
            <a:r>
              <a:rPr lang="de-AT" sz="1200" dirty="0" err="1" smtClean="0"/>
              <a:t>Entity</a:t>
            </a:r>
            <a:r>
              <a:rPr lang="de-AT" sz="1200" dirty="0" smtClean="0"/>
              <a:t>, die  von allen EJBs, die im </a:t>
            </a:r>
            <a:r>
              <a:rPr lang="de-AT" sz="1200" dirty="0" smtClean="0">
                <a:solidFill>
                  <a:srgbClr val="C00000"/>
                </a:solidFill>
              </a:rPr>
              <a:t>gleichen</a:t>
            </a:r>
            <a:r>
              <a:rPr lang="de-AT" sz="1200" dirty="0" smtClean="0"/>
              <a:t> </a:t>
            </a:r>
            <a:r>
              <a:rPr lang="de-AT" sz="1200" dirty="0" smtClean="0">
                <a:solidFill>
                  <a:srgbClr val="C00000"/>
                </a:solidFill>
              </a:rPr>
              <a:t>Kontext</a:t>
            </a:r>
            <a:r>
              <a:rPr lang="de-AT" sz="1200" dirty="0" smtClean="0"/>
              <a:t> arbeiten, gemeinsam genutzt wird</a:t>
            </a:r>
            <a:endParaRPr lang="de-AT" sz="1200" dirty="0"/>
          </a:p>
        </p:txBody>
      </p:sp>
      <p:sp>
        <p:nvSpPr>
          <p:cNvPr id="8" name="Textfeld 19"/>
          <p:cNvSpPr txBox="1">
            <a:spLocks noChangeArrowheads="1"/>
          </p:cNvSpPr>
          <p:nvPr/>
        </p:nvSpPr>
        <p:spPr bwMode="auto">
          <a:xfrm>
            <a:off x="4076945" y="315897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/>
              <a:t>S93a</a:t>
            </a:r>
            <a:endParaRPr lang="de-AT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1710" y="2258870"/>
            <a:ext cx="58578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 flipH="1">
            <a:off x="4481990" y="1808820"/>
            <a:ext cx="1080120" cy="108012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707015" y="1988840"/>
            <a:ext cx="855095" cy="153017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1331640" y="3383995"/>
            <a:ext cx="1080120" cy="10801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1421650" y="2483895"/>
            <a:ext cx="900101" cy="166518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4076945" y="315897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/>
              <a:t>S93a</a:t>
            </a:r>
            <a:endParaRPr lang="de-AT" sz="1200" dirty="0"/>
          </a:p>
        </p:txBody>
      </p:sp>
      <p:sp>
        <p:nvSpPr>
          <p:cNvPr id="8" name="Textfeld 19"/>
          <p:cNvSpPr txBox="1">
            <a:spLocks noChangeArrowheads="1"/>
          </p:cNvSpPr>
          <p:nvPr/>
        </p:nvSpPr>
        <p:spPr bwMode="auto">
          <a:xfrm>
            <a:off x="4076945" y="315897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/>
              <a:t>S93a</a:t>
            </a:r>
            <a:endParaRPr lang="de-AT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1710" y="2258870"/>
            <a:ext cx="58578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 flipH="1">
            <a:off x="4481990" y="1808820"/>
            <a:ext cx="1080120" cy="108012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707015" y="1988840"/>
            <a:ext cx="855095" cy="153017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1331640" y="3383995"/>
            <a:ext cx="1080120" cy="108012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1421650" y="2483895"/>
            <a:ext cx="900101" cy="166518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9"/>
          <p:cNvSpPr txBox="1">
            <a:spLocks noChangeArrowheads="1"/>
          </p:cNvSpPr>
          <p:nvPr/>
        </p:nvSpPr>
        <p:spPr bwMode="auto">
          <a:xfrm>
            <a:off x="836585" y="4554125"/>
            <a:ext cx="80192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AT" sz="1200" dirty="0" smtClean="0"/>
              <a:t>Der </a:t>
            </a:r>
            <a:r>
              <a:rPr lang="de-AT" sz="1200" dirty="0" err="1" smtClean="0"/>
              <a:t>Application</a:t>
            </a:r>
            <a:r>
              <a:rPr lang="de-AT" sz="1200" dirty="0" smtClean="0"/>
              <a:t>-Server kann </a:t>
            </a:r>
            <a:r>
              <a:rPr lang="de-AT" sz="1200" dirty="0" smtClean="0">
                <a:solidFill>
                  <a:srgbClr val="C00000"/>
                </a:solidFill>
              </a:rPr>
              <a:t>vermeiden</a:t>
            </a:r>
            <a:r>
              <a:rPr lang="de-AT" sz="1200" dirty="0" smtClean="0"/>
              <a:t>, dass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Abfragen gegenüber der Datenbank unnötigerweise mehrfach ausgeführt werden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4076945" y="315897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/>
              <a:t>S93a</a:t>
            </a:r>
            <a:endParaRPr lang="de-AT" sz="1200" dirty="0"/>
          </a:p>
        </p:txBody>
      </p:sp>
      <p:sp>
        <p:nvSpPr>
          <p:cNvPr id="8" name="Textfeld 19"/>
          <p:cNvSpPr txBox="1">
            <a:spLocks noChangeArrowheads="1"/>
          </p:cNvSpPr>
          <p:nvPr/>
        </p:nvSpPr>
        <p:spPr bwMode="auto">
          <a:xfrm>
            <a:off x="4076945" y="315897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/>
              <a:t>S93a</a:t>
            </a:r>
            <a:endParaRPr lang="de-AT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1710" y="2258870"/>
            <a:ext cx="58578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 flipH="1">
            <a:off x="4481990" y="1808820"/>
            <a:ext cx="1080120" cy="108012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707015" y="1988840"/>
            <a:ext cx="855095" cy="153017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1331640" y="3383995"/>
            <a:ext cx="1080120" cy="108012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1421650" y="2483895"/>
            <a:ext cx="900101" cy="166518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9"/>
          <p:cNvSpPr txBox="1">
            <a:spLocks noChangeArrowheads="1"/>
          </p:cNvSpPr>
          <p:nvPr/>
        </p:nvSpPr>
        <p:spPr bwMode="auto">
          <a:xfrm>
            <a:off x="836585" y="4554125"/>
            <a:ext cx="80192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AT" sz="1200" dirty="0" smtClean="0"/>
              <a:t>Der </a:t>
            </a:r>
            <a:r>
              <a:rPr lang="de-AT" sz="1200" dirty="0" err="1" smtClean="0"/>
              <a:t>Application</a:t>
            </a:r>
            <a:r>
              <a:rPr lang="de-AT" sz="1200" dirty="0" smtClean="0"/>
              <a:t>-Server kann vermeiden, dass </a:t>
            </a:r>
            <a:r>
              <a:rPr lang="de-AT" sz="1200" dirty="0" smtClean="0">
                <a:solidFill>
                  <a:srgbClr val="C00000"/>
                </a:solidFill>
              </a:rPr>
              <a:t>Abfragen</a:t>
            </a:r>
            <a:r>
              <a:rPr lang="de-AT" sz="1200" dirty="0" smtClean="0"/>
              <a:t> gegenüber der Datenbank unnötigerweise </a:t>
            </a:r>
            <a:r>
              <a:rPr lang="de-AT" sz="1200" dirty="0" smtClean="0">
                <a:solidFill>
                  <a:srgbClr val="C00000"/>
                </a:solidFill>
              </a:rPr>
              <a:t>mehrfach</a:t>
            </a:r>
            <a:r>
              <a:rPr lang="de-AT" sz="1200" dirty="0" smtClean="0"/>
              <a:t> ausgeführt werden</a:t>
            </a:r>
            <a:endParaRPr lang="de-AT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4076945" y="315897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/>
              <a:t>S93a</a:t>
            </a:r>
            <a:endParaRPr lang="de-AT" sz="1200" dirty="0"/>
          </a:p>
        </p:txBody>
      </p:sp>
      <p:sp>
        <p:nvSpPr>
          <p:cNvPr id="8" name="Textfeld 19"/>
          <p:cNvSpPr txBox="1">
            <a:spLocks noChangeArrowheads="1"/>
          </p:cNvSpPr>
          <p:nvPr/>
        </p:nvSpPr>
        <p:spPr bwMode="auto">
          <a:xfrm>
            <a:off x="4076945" y="315897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/>
              <a:t>S93a</a:t>
            </a:r>
            <a:endParaRPr lang="de-AT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1710" y="2258870"/>
            <a:ext cx="58578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 flipH="1">
            <a:off x="4481990" y="1808820"/>
            <a:ext cx="1080120" cy="108012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707015" y="1988840"/>
            <a:ext cx="855095" cy="153017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1331640" y="3383995"/>
            <a:ext cx="1080120" cy="108012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1421650" y="2483895"/>
            <a:ext cx="900101" cy="166518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9"/>
          <p:cNvSpPr txBox="1">
            <a:spLocks noChangeArrowheads="1"/>
          </p:cNvSpPr>
          <p:nvPr/>
        </p:nvSpPr>
        <p:spPr bwMode="auto">
          <a:xfrm>
            <a:off x="836585" y="4554125"/>
            <a:ext cx="80192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AT" sz="1200" dirty="0" smtClean="0"/>
              <a:t>Der </a:t>
            </a:r>
            <a:r>
              <a:rPr lang="de-AT" sz="1200" dirty="0" err="1" smtClean="0"/>
              <a:t>Application</a:t>
            </a:r>
            <a:r>
              <a:rPr lang="de-AT" sz="1200" dirty="0" smtClean="0"/>
              <a:t>-Server kann vermeiden, dass </a:t>
            </a:r>
            <a:r>
              <a:rPr lang="de-AT" sz="1200" dirty="0" smtClean="0">
                <a:solidFill>
                  <a:srgbClr val="C00000"/>
                </a:solidFill>
              </a:rPr>
              <a:t>Abfragen</a:t>
            </a:r>
            <a:r>
              <a:rPr lang="de-AT" sz="1200" dirty="0" smtClean="0"/>
              <a:t> gegenüber der Datenbank unnötigerweise </a:t>
            </a:r>
            <a:r>
              <a:rPr lang="de-AT" sz="1200" dirty="0" smtClean="0">
                <a:solidFill>
                  <a:srgbClr val="C00000"/>
                </a:solidFill>
              </a:rPr>
              <a:t>mehrfach</a:t>
            </a:r>
            <a:r>
              <a:rPr lang="de-AT" sz="1200" dirty="0" smtClean="0"/>
              <a:t> ausgeführt werden</a:t>
            </a:r>
            <a:endParaRPr lang="de-AT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0" name="Rechteck 9"/>
          <p:cNvSpPr/>
          <p:nvPr/>
        </p:nvSpPr>
        <p:spPr>
          <a:xfrm>
            <a:off x="2951820" y="4086325"/>
            <a:ext cx="4140460" cy="1170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4968080" y="3456075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9"/>
          <p:cNvSpPr txBox="1">
            <a:spLocks noChangeArrowheads="1"/>
          </p:cNvSpPr>
          <p:nvPr/>
        </p:nvSpPr>
        <p:spPr bwMode="auto">
          <a:xfrm>
            <a:off x="836585" y="4554125"/>
            <a:ext cx="80192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AT" sz="1200" dirty="0" smtClean="0"/>
              <a:t>Der </a:t>
            </a:r>
            <a:r>
              <a:rPr lang="de-AT" sz="1200" dirty="0" err="1" smtClean="0"/>
              <a:t>Application</a:t>
            </a:r>
            <a:r>
              <a:rPr lang="de-AT" sz="1200" dirty="0" smtClean="0"/>
              <a:t>-Server kann vermeiden, dass </a:t>
            </a:r>
            <a:r>
              <a:rPr lang="de-AT" sz="1200" dirty="0" smtClean="0">
                <a:solidFill>
                  <a:srgbClr val="C00000"/>
                </a:solidFill>
              </a:rPr>
              <a:t>Abfragen</a:t>
            </a:r>
            <a:r>
              <a:rPr lang="de-AT" sz="1200" dirty="0" smtClean="0"/>
              <a:t> gegenüber der Datenbank </a:t>
            </a:r>
            <a:r>
              <a:rPr lang="de-AT" sz="1200" dirty="0" smtClean="0">
                <a:solidFill>
                  <a:srgbClr val="C00000"/>
                </a:solidFill>
              </a:rPr>
              <a:t>unnötigerweise</a:t>
            </a:r>
            <a:r>
              <a:rPr lang="de-AT" sz="1200" dirty="0" smtClean="0"/>
              <a:t> mehrfach ausgeführt werden</a:t>
            </a:r>
            <a:endParaRPr lang="de-AT" sz="1200" dirty="0"/>
          </a:p>
        </p:txBody>
      </p:sp>
      <p:sp>
        <p:nvSpPr>
          <p:cNvPr id="14" name="Textfeld 19"/>
          <p:cNvSpPr txBox="1">
            <a:spLocks noChangeArrowheads="1"/>
          </p:cNvSpPr>
          <p:nvPr/>
        </p:nvSpPr>
        <p:spPr bwMode="auto">
          <a:xfrm>
            <a:off x="6616700" y="3499693"/>
            <a:ext cx="171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/>
              <a:t>wirkt als eine Art </a:t>
            </a:r>
            <a:r>
              <a:rPr lang="de-AT" sz="1200" dirty="0">
                <a:solidFill>
                  <a:srgbClr val="0000FF"/>
                </a:solidFill>
              </a:rPr>
              <a:t>Cache</a:t>
            </a:r>
            <a:r>
              <a:rPr lang="de-AT" sz="1200" dirty="0"/>
              <a:t> </a:t>
            </a:r>
          </a:p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( First-Level-Cache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0" name="Rechteck 9"/>
          <p:cNvSpPr/>
          <p:nvPr/>
        </p:nvSpPr>
        <p:spPr>
          <a:xfrm>
            <a:off x="2951820" y="4086325"/>
            <a:ext cx="1710190" cy="11701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861810" y="3924055"/>
            <a:ext cx="1890210" cy="171019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906815" y="3969061"/>
            <a:ext cx="3780420" cy="1665184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968080" y="3456075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5157066" y="5049180"/>
            <a:ext cx="2115234" cy="1260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6192180" y="4869160"/>
            <a:ext cx="1322532" cy="1592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4977045" y="4599131"/>
            <a:ext cx="1080120" cy="629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6057525" y="5958425"/>
            <a:ext cx="2479675" cy="60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Hier  wird  deklarativ  festgelegt, welche</a:t>
            </a:r>
          </a:p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Entitätstypen wie auf welche Datenbank</a:t>
            </a:r>
          </a:p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abgebildet werden sollen…</a:t>
            </a:r>
          </a:p>
        </p:txBody>
      </p:sp>
      <p:sp>
        <p:nvSpPr>
          <p:cNvPr id="19" name="Textfeld 19"/>
          <p:cNvSpPr txBox="1">
            <a:spLocks noChangeArrowheads="1"/>
          </p:cNvSpPr>
          <p:nvPr/>
        </p:nvSpPr>
        <p:spPr bwMode="auto">
          <a:xfrm>
            <a:off x="5884540" y="6039290"/>
            <a:ext cx="287129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100" dirty="0" smtClean="0">
                <a:solidFill>
                  <a:srgbClr val="0000FF"/>
                </a:solidFill>
              </a:rPr>
              <a:t>Kein</a:t>
            </a:r>
            <a:r>
              <a:rPr lang="de-AT" sz="1100" dirty="0" smtClean="0"/>
              <a:t> </a:t>
            </a:r>
            <a:r>
              <a:rPr lang="de-AT" sz="1100" dirty="0" smtClean="0">
                <a:solidFill>
                  <a:srgbClr val="0000FF"/>
                </a:solidFill>
              </a:rPr>
              <a:t>Laufzeitobjekt</a:t>
            </a:r>
            <a:r>
              <a:rPr lang="de-AT" sz="1100" dirty="0" smtClean="0"/>
              <a:t> sondern eine Paketierungs-</a:t>
            </a:r>
          </a:p>
          <a:p>
            <a:pPr algn="ctr">
              <a:defRPr/>
            </a:pPr>
            <a:r>
              <a:rPr lang="de-AT" sz="1100" dirty="0" smtClean="0"/>
              <a:t>Einheit für </a:t>
            </a:r>
            <a:r>
              <a:rPr lang="de-AT" sz="1100" dirty="0" smtClean="0">
                <a:solidFill>
                  <a:srgbClr val="0000FF"/>
                </a:solidFill>
              </a:rPr>
              <a:t>O/R-Mapping -Informationen</a:t>
            </a:r>
            <a:endParaRPr lang="de-AT" sz="11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hteck 4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5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1907699" y="2564899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Konzept ORM:</a:t>
            </a:r>
            <a:endParaRPr lang="de-AT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1466655" y="2888940"/>
            <a:ext cx="644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/>
              <a:t>…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dabei geht es darum, Objekte einer  Java-Applikation auf Datensätze einer relationalen Datenbank</a:t>
            </a:r>
          </a:p>
          <a:p>
            <a:pPr algn="ctr"/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abzubilden, und umgekehrt.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4166956" y="2258871"/>
            <a:ext cx="2025224" cy="2925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5697125" y="2258870"/>
            <a:ext cx="495055" cy="2700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031940" y="1943835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ObjectRelationalMapping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031935" y="1943830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 smtClean="0"/>
              <a:t>ObjectRelationalMapping</a:t>
            </a:r>
            <a:endParaRPr lang="de-AT" sz="1200" dirty="0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296905" y="1474763"/>
            <a:ext cx="180020" cy="108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409369" y="1679601"/>
            <a:ext cx="719705" cy="103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0" name="Rechteck 9"/>
          <p:cNvSpPr/>
          <p:nvPr/>
        </p:nvSpPr>
        <p:spPr>
          <a:xfrm>
            <a:off x="2951820" y="4086325"/>
            <a:ext cx="1710190" cy="11701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4968080" y="3456075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5157066" y="5049180"/>
            <a:ext cx="2115234" cy="1260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6192180" y="4869160"/>
            <a:ext cx="1322532" cy="1592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4977045" y="4599131"/>
            <a:ext cx="1080120" cy="629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6057525" y="5958425"/>
            <a:ext cx="2479675" cy="60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100" dirty="0"/>
              <a:t>Hier  wird  </a:t>
            </a:r>
            <a:r>
              <a:rPr lang="de-AT" sz="1100" dirty="0">
                <a:solidFill>
                  <a:srgbClr val="0000FF"/>
                </a:solidFill>
              </a:rPr>
              <a:t>deklarativ</a:t>
            </a:r>
            <a:r>
              <a:rPr lang="de-AT" sz="1100" dirty="0"/>
              <a:t>  festgelegt, </a:t>
            </a: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welche</a:t>
            </a:r>
          </a:p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Entitätstypen wie auf welche Datenbank</a:t>
            </a:r>
          </a:p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abgebildet werden sollen…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0" name="Rechteck 9"/>
          <p:cNvSpPr/>
          <p:nvPr/>
        </p:nvSpPr>
        <p:spPr>
          <a:xfrm>
            <a:off x="2951820" y="4086325"/>
            <a:ext cx="1710190" cy="11701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4968080" y="3456075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5157066" y="5049180"/>
            <a:ext cx="2115234" cy="1260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6192180" y="4869160"/>
            <a:ext cx="1322532" cy="1592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4977045" y="4599131"/>
            <a:ext cx="1080120" cy="629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6057525" y="5958425"/>
            <a:ext cx="2479675" cy="60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100" dirty="0"/>
              <a:t>Hier  wird  </a:t>
            </a:r>
            <a:r>
              <a:rPr lang="de-AT" sz="1100" dirty="0">
                <a:solidFill>
                  <a:srgbClr val="0000FF"/>
                </a:solidFill>
              </a:rPr>
              <a:t>deklarativ</a:t>
            </a:r>
            <a:r>
              <a:rPr lang="de-AT" sz="1100" dirty="0"/>
              <a:t>  festgelegt, </a:t>
            </a:r>
            <a:r>
              <a:rPr lang="de-AT" sz="1100" dirty="0">
                <a:solidFill>
                  <a:srgbClr val="0000FF"/>
                </a:solidFill>
              </a:rPr>
              <a:t>welche</a:t>
            </a:r>
          </a:p>
          <a:p>
            <a:pPr>
              <a:defRPr/>
            </a:pPr>
            <a:r>
              <a:rPr lang="de-AT" sz="1100" dirty="0"/>
              <a:t>Entitätstypen </a:t>
            </a: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wie</a:t>
            </a:r>
            <a:r>
              <a:rPr lang="de-AT" sz="1100" dirty="0"/>
              <a:t> </a:t>
            </a: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auf welche Datenbank</a:t>
            </a:r>
          </a:p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abgebildet werden sollen</a:t>
            </a:r>
            <a:r>
              <a:rPr lang="de-AT" sz="1100" dirty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0" name="Rechteck 9"/>
          <p:cNvSpPr/>
          <p:nvPr/>
        </p:nvSpPr>
        <p:spPr>
          <a:xfrm>
            <a:off x="2951820" y="4086325"/>
            <a:ext cx="1710190" cy="11701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4968080" y="3456075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5157066" y="5049180"/>
            <a:ext cx="2115234" cy="1260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6192180" y="4869160"/>
            <a:ext cx="1322532" cy="1592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4977045" y="4599131"/>
            <a:ext cx="1080120" cy="629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6057525" y="5958425"/>
            <a:ext cx="2479675" cy="60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100" dirty="0"/>
              <a:t>Hier  wird  </a:t>
            </a:r>
            <a:r>
              <a:rPr lang="de-AT" sz="1100" dirty="0">
                <a:solidFill>
                  <a:srgbClr val="0000FF"/>
                </a:solidFill>
              </a:rPr>
              <a:t>deklarativ</a:t>
            </a:r>
            <a:r>
              <a:rPr lang="de-AT" sz="1100" dirty="0"/>
              <a:t>  festgelegt, </a:t>
            </a:r>
            <a:r>
              <a:rPr lang="de-AT" sz="1100" dirty="0">
                <a:solidFill>
                  <a:srgbClr val="0000FF"/>
                </a:solidFill>
              </a:rPr>
              <a:t>welche</a:t>
            </a:r>
          </a:p>
          <a:p>
            <a:pPr>
              <a:defRPr/>
            </a:pPr>
            <a:r>
              <a:rPr lang="de-AT" sz="1100" dirty="0"/>
              <a:t>Entitätstypen </a:t>
            </a:r>
            <a:r>
              <a:rPr lang="de-AT" sz="1100" dirty="0">
                <a:solidFill>
                  <a:srgbClr val="0000FF"/>
                </a:solidFill>
              </a:rPr>
              <a:t>wie</a:t>
            </a:r>
            <a:r>
              <a:rPr lang="de-AT" sz="1100" dirty="0"/>
              <a:t> </a:t>
            </a: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auf welche Datenbank</a:t>
            </a:r>
          </a:p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abgebildet werden sollen</a:t>
            </a:r>
            <a:r>
              <a:rPr lang="de-AT" sz="1100" dirty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0" name="Rechteck 9"/>
          <p:cNvSpPr/>
          <p:nvPr/>
        </p:nvSpPr>
        <p:spPr>
          <a:xfrm>
            <a:off x="2951820" y="4086325"/>
            <a:ext cx="1710190" cy="11701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4968080" y="3456075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5157066" y="5049180"/>
            <a:ext cx="2115234" cy="1260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6192180" y="4869160"/>
            <a:ext cx="1322532" cy="1592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4977045" y="4599131"/>
            <a:ext cx="1080120" cy="629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6057525" y="5958425"/>
            <a:ext cx="2479675" cy="60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100" dirty="0"/>
              <a:t>Hier  wird  </a:t>
            </a:r>
            <a:r>
              <a:rPr lang="de-AT" sz="1100" dirty="0">
                <a:solidFill>
                  <a:srgbClr val="0000FF"/>
                </a:solidFill>
              </a:rPr>
              <a:t>deklarativ</a:t>
            </a:r>
            <a:r>
              <a:rPr lang="de-AT" sz="1100" dirty="0"/>
              <a:t>  festgelegt, </a:t>
            </a:r>
            <a:r>
              <a:rPr lang="de-AT" sz="1100" dirty="0">
                <a:solidFill>
                  <a:srgbClr val="0000FF"/>
                </a:solidFill>
              </a:rPr>
              <a:t>welche</a:t>
            </a:r>
          </a:p>
          <a:p>
            <a:pPr>
              <a:defRPr/>
            </a:pPr>
            <a:r>
              <a:rPr lang="de-AT" sz="1100" dirty="0"/>
              <a:t>Entitätstypen </a:t>
            </a:r>
            <a:r>
              <a:rPr lang="de-AT" sz="1100" dirty="0">
                <a:solidFill>
                  <a:srgbClr val="0000FF"/>
                </a:solidFill>
              </a:rPr>
              <a:t>wie</a:t>
            </a:r>
            <a:r>
              <a:rPr lang="de-AT" sz="1100" dirty="0"/>
              <a:t> auf </a:t>
            </a:r>
            <a:r>
              <a:rPr lang="de-AT" sz="1100" dirty="0">
                <a:solidFill>
                  <a:srgbClr val="0000FF"/>
                </a:solidFill>
              </a:rPr>
              <a:t>welche</a:t>
            </a:r>
            <a:r>
              <a:rPr lang="de-AT" sz="1100" dirty="0"/>
              <a:t> Datenbank</a:t>
            </a:r>
          </a:p>
          <a:p>
            <a:pPr>
              <a:defRPr/>
            </a:pPr>
            <a:r>
              <a:rPr lang="de-AT" sz="1100" dirty="0"/>
              <a:t>abgebildet werden sollen…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0" name="Rechteck 9"/>
          <p:cNvSpPr/>
          <p:nvPr/>
        </p:nvSpPr>
        <p:spPr>
          <a:xfrm>
            <a:off x="2951820" y="4086325"/>
            <a:ext cx="1710190" cy="11701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4968080" y="3456075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5157066" y="5049180"/>
            <a:ext cx="2115234" cy="1260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6192180" y="4869160"/>
            <a:ext cx="1322532" cy="1592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4977045" y="4599131"/>
            <a:ext cx="1080120" cy="629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6057525" y="5958425"/>
            <a:ext cx="2479675" cy="60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Hier  wird  deklarativ  festgelegt, welche</a:t>
            </a:r>
          </a:p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Entitätstypen wie auf welche Datenbank</a:t>
            </a:r>
          </a:p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abgebildet werden sollen…</a:t>
            </a:r>
          </a:p>
        </p:txBody>
      </p:sp>
      <p:sp>
        <p:nvSpPr>
          <p:cNvPr id="19" name="Textfeld 19"/>
          <p:cNvSpPr txBox="1">
            <a:spLocks noChangeArrowheads="1"/>
          </p:cNvSpPr>
          <p:nvPr/>
        </p:nvSpPr>
        <p:spPr bwMode="auto">
          <a:xfrm>
            <a:off x="6108961" y="6039290"/>
            <a:ext cx="242245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100" dirty="0" smtClean="0"/>
              <a:t>Durch diverse </a:t>
            </a:r>
            <a:r>
              <a:rPr lang="de-AT" sz="1100" dirty="0" smtClean="0">
                <a:solidFill>
                  <a:srgbClr val="0000FF"/>
                </a:solidFill>
              </a:rPr>
              <a:t>Default-Strategien </a:t>
            </a:r>
          </a:p>
          <a:p>
            <a:pPr algn="ctr">
              <a:defRPr/>
            </a:pPr>
            <a:r>
              <a:rPr lang="de-AT" sz="1100" dirty="0" smtClean="0"/>
              <a:t>fallen diese Informationen minimal aus</a:t>
            </a:r>
            <a:endParaRPr lang="de-AT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655" y="1718810"/>
            <a:ext cx="4553252" cy="24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7672" y="4194287"/>
            <a:ext cx="4388799" cy="945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3491880" y="3293985"/>
            <a:ext cx="3915435" cy="2520280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016605" y="3924055"/>
            <a:ext cx="630070" cy="2250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836585" y="2348881"/>
            <a:ext cx="3150350" cy="4185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655" y="1718810"/>
            <a:ext cx="4553252" cy="24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7672" y="4194287"/>
            <a:ext cx="4388799" cy="945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3491880" y="3293985"/>
            <a:ext cx="3915435" cy="2520280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501770" y="2843935"/>
            <a:ext cx="4275475" cy="1575175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3303510"/>
            <a:ext cx="3921330" cy="2507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 flipH="1">
            <a:off x="5607116" y="503675"/>
            <a:ext cx="1845204" cy="2520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6192180" y="863715"/>
            <a:ext cx="1125126" cy="4770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655" y="1718810"/>
            <a:ext cx="4553252" cy="24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7672" y="4194287"/>
            <a:ext cx="4388799" cy="945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3491880" y="3293985"/>
            <a:ext cx="3915435" cy="2520280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3303510"/>
            <a:ext cx="3921330" cy="2507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2501770" y="2843935"/>
            <a:ext cx="4275475" cy="1575175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286635" y="1673804"/>
            <a:ext cx="6480720" cy="436548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6830" y="2581704"/>
            <a:ext cx="3510390" cy="1251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Textfeld 15"/>
          <p:cNvSpPr txBox="1"/>
          <p:nvPr/>
        </p:nvSpPr>
        <p:spPr>
          <a:xfrm>
            <a:off x="5451752" y="25536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jboss6</a:t>
            </a:r>
            <a:endParaRPr lang="de-AT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6944498" y="369491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jboss7</a:t>
            </a:r>
            <a:endParaRPr lang="de-AT" sz="1200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5153" y="3597636"/>
            <a:ext cx="3886382" cy="1415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830" y="2581704"/>
            <a:ext cx="3510390" cy="1251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Textfeld 15"/>
          <p:cNvSpPr txBox="1"/>
          <p:nvPr/>
        </p:nvSpPr>
        <p:spPr>
          <a:xfrm>
            <a:off x="5451752" y="25536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jboss6</a:t>
            </a:r>
            <a:endParaRPr lang="de-AT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6944498" y="369491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jboss7</a:t>
            </a:r>
            <a:endParaRPr lang="de-AT" sz="1200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153" y="3597636"/>
            <a:ext cx="3886382" cy="1415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1736685" y="3068960"/>
            <a:ext cx="1890210" cy="180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2917966" y="4153373"/>
            <a:ext cx="1890210" cy="180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509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830" y="2581704"/>
            <a:ext cx="3510390" cy="1251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Textfeld 15"/>
          <p:cNvSpPr txBox="1"/>
          <p:nvPr/>
        </p:nvSpPr>
        <p:spPr>
          <a:xfrm>
            <a:off x="5451752" y="25536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jboss6</a:t>
            </a:r>
            <a:endParaRPr lang="de-AT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6944498" y="369491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jboss7</a:t>
            </a:r>
            <a:endParaRPr lang="de-AT" sz="1200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153" y="3597636"/>
            <a:ext cx="3886382" cy="1415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Ellipse 3"/>
          <p:cNvSpPr/>
          <p:nvPr/>
        </p:nvSpPr>
        <p:spPr>
          <a:xfrm>
            <a:off x="2816805" y="3112315"/>
            <a:ext cx="1035115" cy="2700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/>
          <p:cNvSpPr/>
          <p:nvPr/>
        </p:nvSpPr>
        <p:spPr>
          <a:xfrm>
            <a:off x="4129631" y="4203416"/>
            <a:ext cx="1862199" cy="29890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0039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hteck 4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5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1907699" y="2564899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Konzept ORM:</a:t>
            </a:r>
            <a:endParaRPr lang="de-AT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1466655" y="2888940"/>
            <a:ext cx="644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/>
              <a:t>…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dabei geht es darum, Objekte einer  Java-Applikation auf Datensätze einer relationalen Datenbank</a:t>
            </a:r>
          </a:p>
          <a:p>
            <a:pPr algn="ctr"/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abzubilden, und umgekehrt.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4166955" y="2258870"/>
            <a:ext cx="1935217" cy="2700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5697125" y="2258870"/>
            <a:ext cx="495055" cy="2700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031940" y="1943835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ObjectRelationalMapping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031935" y="1943830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 smtClean="0"/>
              <a:t>ObjectRelationalMapping</a:t>
            </a:r>
            <a:endParaRPr lang="de-AT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830" y="2581704"/>
            <a:ext cx="3510390" cy="1251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Textfeld 15"/>
          <p:cNvSpPr txBox="1"/>
          <p:nvPr/>
        </p:nvSpPr>
        <p:spPr>
          <a:xfrm>
            <a:off x="5451752" y="25536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jboss6</a:t>
            </a:r>
            <a:endParaRPr lang="de-AT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6944498" y="369491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jboss7</a:t>
            </a:r>
            <a:endParaRPr lang="de-AT" sz="1200" dirty="0"/>
          </a:p>
        </p:txBody>
      </p:sp>
      <p:sp>
        <p:nvSpPr>
          <p:cNvPr id="5" name="Rechteck 4"/>
          <p:cNvSpPr/>
          <p:nvPr/>
        </p:nvSpPr>
        <p:spPr>
          <a:xfrm>
            <a:off x="1755346" y="3283567"/>
            <a:ext cx="3715067" cy="3296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153" y="3597636"/>
            <a:ext cx="3886382" cy="1415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chteck 10"/>
          <p:cNvSpPr/>
          <p:nvPr/>
        </p:nvSpPr>
        <p:spPr>
          <a:xfrm>
            <a:off x="2894866" y="4398928"/>
            <a:ext cx="4088742" cy="3296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0762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700" y="1133745"/>
            <a:ext cx="5067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6625" y="2213865"/>
            <a:ext cx="5133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926595" y="2033845"/>
            <a:ext cx="3555395" cy="675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1376645" y="3654025"/>
            <a:ext cx="3510390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646675" y="4779150"/>
            <a:ext cx="351039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1556665" y="5373360"/>
            <a:ext cx="3510390" cy="89095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1871700" y="3383995"/>
            <a:ext cx="4005445" cy="1125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3266855" y="3383995"/>
            <a:ext cx="2655296" cy="11251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19"/>
          <p:cNvSpPr txBox="1">
            <a:spLocks noChangeArrowheads="1"/>
          </p:cNvSpPr>
          <p:nvPr/>
        </p:nvSpPr>
        <p:spPr bwMode="auto">
          <a:xfrm>
            <a:off x="4121950" y="4329100"/>
            <a:ext cx="3139001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100" dirty="0" err="1">
                <a:solidFill>
                  <a:srgbClr val="0000FF"/>
                </a:solidFill>
              </a:rPr>
              <a:t>Dependency</a:t>
            </a:r>
            <a:r>
              <a:rPr lang="de-AT" sz="1100" dirty="0">
                <a:solidFill>
                  <a:srgbClr val="0000FF"/>
                </a:solidFill>
              </a:rPr>
              <a:t> </a:t>
            </a:r>
            <a:r>
              <a:rPr lang="de-AT" sz="1100" dirty="0" err="1">
                <a:solidFill>
                  <a:srgbClr val="0000FF"/>
                </a:solidFill>
              </a:rPr>
              <a:t>Injection</a:t>
            </a:r>
            <a:r>
              <a:rPr lang="de-AT" sz="1100" dirty="0">
                <a:solidFill>
                  <a:srgbClr val="0000FF"/>
                </a:solidFill>
              </a:rPr>
              <a:t>:</a:t>
            </a:r>
          </a:p>
          <a:p>
            <a:r>
              <a:rPr lang="de-AT" sz="1100" dirty="0"/>
              <a:t>anstelle umständlicher JNDI-Lookups der EJB wird </a:t>
            </a:r>
          </a:p>
        </p:txBody>
      </p:sp>
      <p:sp>
        <p:nvSpPr>
          <p:cNvPr id="16" name="Textfeld 19"/>
          <p:cNvSpPr txBox="1">
            <a:spLocks noChangeArrowheads="1"/>
          </p:cNvSpPr>
          <p:nvPr/>
        </p:nvSpPr>
        <p:spPr bwMode="auto">
          <a:xfrm>
            <a:off x="161510" y="3924055"/>
            <a:ext cx="3248005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…das Ergebnis wird in das annotierte Attribut injiziert , …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110" y="3654025"/>
            <a:ext cx="2250250" cy="802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Rechteck 21"/>
          <p:cNvSpPr/>
          <p:nvPr/>
        </p:nvSpPr>
        <p:spPr>
          <a:xfrm>
            <a:off x="3896925" y="1043735"/>
            <a:ext cx="5247075" cy="10801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3311860" y="2078850"/>
            <a:ext cx="1215135" cy="108012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4121950" y="2168860"/>
            <a:ext cx="450050" cy="99011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110" y="3601065"/>
            <a:ext cx="2385265" cy="8687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6835" y="2438890"/>
            <a:ext cx="3060340" cy="278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Ellipse 20"/>
          <p:cNvSpPr/>
          <p:nvPr/>
        </p:nvSpPr>
        <p:spPr>
          <a:xfrm>
            <a:off x="3851920" y="3248980"/>
            <a:ext cx="810090" cy="270030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Rechteck 27"/>
          <p:cNvSpPr/>
          <p:nvPr/>
        </p:nvSpPr>
        <p:spPr>
          <a:xfrm>
            <a:off x="3572745" y="3474005"/>
            <a:ext cx="1665185" cy="36004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2951820" y="2285945"/>
            <a:ext cx="3375375" cy="6750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411760" y="4329100"/>
            <a:ext cx="3825425" cy="11701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3311860" y="1943835"/>
            <a:ext cx="2385265" cy="1935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436985" y="2078850"/>
            <a:ext cx="1170130" cy="1845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761910" y="3978025"/>
            <a:ext cx="1125125" cy="1800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3761910" y="4185120"/>
            <a:ext cx="1125125" cy="1800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3806915" y="4419110"/>
            <a:ext cx="1305145" cy="1035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4932040" y="4329100"/>
            <a:ext cx="332421" cy="12775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34655" y="4122185"/>
            <a:ext cx="1125125" cy="27003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472" y="4018847"/>
            <a:ext cx="3195355" cy="1163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10451 0.003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0.14774 1.11111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6835" y="2438890"/>
            <a:ext cx="3060340" cy="278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Ellipse 20"/>
          <p:cNvSpPr/>
          <p:nvPr/>
        </p:nvSpPr>
        <p:spPr>
          <a:xfrm>
            <a:off x="3851920" y="3248980"/>
            <a:ext cx="810090" cy="270030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Rechteck 27"/>
          <p:cNvSpPr/>
          <p:nvPr/>
        </p:nvSpPr>
        <p:spPr>
          <a:xfrm>
            <a:off x="3572745" y="3474005"/>
            <a:ext cx="1665185" cy="36004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2951820" y="2285945"/>
            <a:ext cx="3375375" cy="6750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411760" y="4329100"/>
            <a:ext cx="3825425" cy="11701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3311860" y="1943835"/>
            <a:ext cx="2385265" cy="1935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436985" y="2078850"/>
            <a:ext cx="1170130" cy="1845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761910" y="3978025"/>
            <a:ext cx="1125125" cy="1800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/>
          <p:cNvSpPr/>
          <p:nvPr/>
        </p:nvSpPr>
        <p:spPr>
          <a:xfrm>
            <a:off x="3734655" y="4122185"/>
            <a:ext cx="1125125" cy="27003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" name="Gerade Verbindung mit Pfeil 16"/>
          <p:cNvCxnSpPr/>
          <p:nvPr/>
        </p:nvCxnSpPr>
        <p:spPr>
          <a:xfrm flipH="1" flipV="1">
            <a:off x="3806915" y="4419110"/>
            <a:ext cx="1305145" cy="1035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543" y="4054617"/>
            <a:ext cx="3178090" cy="1157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8" name="Gerade Verbindung mit Pfeil 17"/>
          <p:cNvCxnSpPr/>
          <p:nvPr/>
        </p:nvCxnSpPr>
        <p:spPr>
          <a:xfrm flipH="1" flipV="1">
            <a:off x="4932040" y="4329100"/>
            <a:ext cx="332421" cy="12775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6625" y="2213865"/>
            <a:ext cx="5133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926595" y="2033845"/>
            <a:ext cx="3555395" cy="675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1376645" y="3654025"/>
            <a:ext cx="3510390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646675" y="4779150"/>
            <a:ext cx="351039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1376644" y="5184196"/>
            <a:ext cx="5092433" cy="121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3311860" y="2078850"/>
            <a:ext cx="1215135" cy="108012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4121950" y="2168860"/>
            <a:ext cx="450050" cy="99011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543" y="4054617"/>
            <a:ext cx="3178090" cy="1157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3" name="Textfeld 19"/>
          <p:cNvSpPr txBox="1">
            <a:spLocks noChangeArrowheads="1"/>
          </p:cNvSpPr>
          <p:nvPr/>
        </p:nvSpPr>
        <p:spPr bwMode="auto">
          <a:xfrm>
            <a:off x="3733413" y="5094185"/>
            <a:ext cx="31390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Dependency</a:t>
            </a: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Injection</a:t>
            </a: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anstelle umständlicher JNDI-Lookups der EJB wird </a:t>
            </a: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4149" y="904360"/>
            <a:ext cx="2462008" cy="227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eck 3"/>
          <p:cNvSpPr/>
          <p:nvPr/>
        </p:nvSpPr>
        <p:spPr>
          <a:xfrm>
            <a:off x="5784149" y="904360"/>
            <a:ext cx="2523266" cy="227599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6625" y="2213865"/>
            <a:ext cx="5133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926595" y="2033845"/>
            <a:ext cx="3555395" cy="675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1376645" y="3654025"/>
            <a:ext cx="3510390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646675" y="4779150"/>
            <a:ext cx="351039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1376644" y="5184196"/>
            <a:ext cx="5092433" cy="121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3311860" y="2078850"/>
            <a:ext cx="1215135" cy="108012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4121950" y="2168860"/>
            <a:ext cx="450050" cy="99011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19"/>
          <p:cNvSpPr txBox="1">
            <a:spLocks noChangeArrowheads="1"/>
          </p:cNvSpPr>
          <p:nvPr/>
        </p:nvSpPr>
        <p:spPr bwMode="auto">
          <a:xfrm>
            <a:off x="3733413" y="5094185"/>
            <a:ext cx="31390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100" dirty="0" err="1">
                <a:solidFill>
                  <a:srgbClr val="0000FF"/>
                </a:solidFill>
              </a:rPr>
              <a:t>Dependency</a:t>
            </a:r>
            <a:r>
              <a:rPr lang="de-AT" sz="1100" dirty="0">
                <a:solidFill>
                  <a:srgbClr val="0000FF"/>
                </a:solidFill>
              </a:rPr>
              <a:t> </a:t>
            </a:r>
            <a:r>
              <a:rPr lang="de-AT" sz="1100" dirty="0" err="1">
                <a:solidFill>
                  <a:srgbClr val="0000FF"/>
                </a:solidFill>
              </a:rPr>
              <a:t>Injection</a:t>
            </a:r>
            <a:r>
              <a:rPr lang="de-AT" sz="1100" dirty="0">
                <a:solidFill>
                  <a:srgbClr val="0000FF"/>
                </a:solidFill>
              </a:rPr>
              <a:t>:</a:t>
            </a:r>
          </a:p>
          <a:p>
            <a:r>
              <a:rPr lang="de-AT" sz="1100" dirty="0"/>
              <a:t>anstelle umständlicher JNDI-Lookups der EJB wird </a:t>
            </a:r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1871700" y="3383995"/>
            <a:ext cx="4005445" cy="1125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3266855" y="3383995"/>
            <a:ext cx="2655296" cy="11251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543" y="4054617"/>
            <a:ext cx="3178090" cy="1157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4149" y="904360"/>
            <a:ext cx="2462008" cy="227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hteck 18"/>
          <p:cNvSpPr/>
          <p:nvPr/>
        </p:nvSpPr>
        <p:spPr>
          <a:xfrm>
            <a:off x="5784149" y="904360"/>
            <a:ext cx="2523266" cy="227599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6735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6625" y="2213865"/>
            <a:ext cx="5133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926595" y="2033845"/>
            <a:ext cx="3555395" cy="675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1376645" y="3654025"/>
            <a:ext cx="3510390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646675" y="4779150"/>
            <a:ext cx="351039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1376644" y="5184196"/>
            <a:ext cx="5092433" cy="121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3311860" y="2078850"/>
            <a:ext cx="1215135" cy="108012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4121950" y="2168860"/>
            <a:ext cx="450050" cy="99011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19"/>
          <p:cNvSpPr txBox="1">
            <a:spLocks noChangeArrowheads="1"/>
          </p:cNvSpPr>
          <p:nvPr/>
        </p:nvSpPr>
        <p:spPr bwMode="auto">
          <a:xfrm>
            <a:off x="3733413" y="5094185"/>
            <a:ext cx="31390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100" dirty="0" err="1">
                <a:solidFill>
                  <a:srgbClr val="0000FF"/>
                </a:solidFill>
              </a:rPr>
              <a:t>Dependency</a:t>
            </a:r>
            <a:r>
              <a:rPr lang="de-AT" sz="1100" dirty="0">
                <a:solidFill>
                  <a:srgbClr val="0000FF"/>
                </a:solidFill>
              </a:rPr>
              <a:t> </a:t>
            </a:r>
            <a:r>
              <a:rPr lang="de-AT" sz="1100" dirty="0" err="1">
                <a:solidFill>
                  <a:srgbClr val="0000FF"/>
                </a:solidFill>
              </a:rPr>
              <a:t>Injection</a:t>
            </a:r>
            <a:r>
              <a:rPr lang="de-AT" sz="1100" dirty="0">
                <a:solidFill>
                  <a:srgbClr val="0000FF"/>
                </a:solidFill>
              </a:rPr>
              <a:t>:</a:t>
            </a:r>
          </a:p>
          <a:p>
            <a:r>
              <a:rPr lang="de-AT" sz="1100" dirty="0"/>
              <a:t>anstelle umständlicher JNDI-Lookups der EJB wird </a:t>
            </a:r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1871700" y="3383995"/>
            <a:ext cx="4005445" cy="112512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3266855" y="3383995"/>
            <a:ext cx="2655296" cy="1125126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543" y="4054617"/>
            <a:ext cx="3178090" cy="1157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8" name="Gerade Verbindung 23"/>
          <p:cNvCxnSpPr/>
          <p:nvPr/>
        </p:nvCxnSpPr>
        <p:spPr>
          <a:xfrm flipH="1">
            <a:off x="3314966" y="2072629"/>
            <a:ext cx="1215135" cy="108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24"/>
          <p:cNvCxnSpPr/>
          <p:nvPr/>
        </p:nvCxnSpPr>
        <p:spPr>
          <a:xfrm flipH="1">
            <a:off x="4125056" y="2162639"/>
            <a:ext cx="450050" cy="99011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4149" y="904360"/>
            <a:ext cx="2462008" cy="227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hteck 25"/>
          <p:cNvSpPr/>
          <p:nvPr/>
        </p:nvSpPr>
        <p:spPr>
          <a:xfrm>
            <a:off x="5784149" y="904360"/>
            <a:ext cx="2523266" cy="227599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3398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6625" y="2213865"/>
            <a:ext cx="5133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926595" y="2033845"/>
            <a:ext cx="3555395" cy="675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1376645" y="3654025"/>
            <a:ext cx="3510390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646675" y="4779150"/>
            <a:ext cx="351039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1376644" y="5184196"/>
            <a:ext cx="5092433" cy="121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3311860" y="2078850"/>
            <a:ext cx="1215135" cy="108012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4121950" y="2168860"/>
            <a:ext cx="450050" cy="99011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19"/>
          <p:cNvSpPr txBox="1">
            <a:spLocks noChangeArrowheads="1"/>
          </p:cNvSpPr>
          <p:nvPr/>
        </p:nvSpPr>
        <p:spPr bwMode="auto">
          <a:xfrm>
            <a:off x="3733413" y="5094185"/>
            <a:ext cx="31390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100" dirty="0" err="1">
                <a:solidFill>
                  <a:srgbClr val="0000FF"/>
                </a:solidFill>
              </a:rPr>
              <a:t>Dependency</a:t>
            </a:r>
            <a:r>
              <a:rPr lang="de-AT" sz="1100" dirty="0">
                <a:solidFill>
                  <a:srgbClr val="0000FF"/>
                </a:solidFill>
              </a:rPr>
              <a:t> </a:t>
            </a:r>
            <a:r>
              <a:rPr lang="de-AT" sz="1100" dirty="0" err="1">
                <a:solidFill>
                  <a:srgbClr val="0000FF"/>
                </a:solidFill>
              </a:rPr>
              <a:t>Injection</a:t>
            </a:r>
            <a:r>
              <a:rPr lang="de-AT" sz="1100" dirty="0">
                <a:solidFill>
                  <a:srgbClr val="0000FF"/>
                </a:solidFill>
              </a:rPr>
              <a:t>:</a:t>
            </a:r>
          </a:p>
          <a:p>
            <a:r>
              <a:rPr lang="de-AT" sz="1100" dirty="0"/>
              <a:t>anstelle umständlicher JNDI-Lookups der EJB wird </a:t>
            </a:r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1871700" y="3383995"/>
            <a:ext cx="4005445" cy="112512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3266855" y="3383995"/>
            <a:ext cx="2655296" cy="1125126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543" y="4054617"/>
            <a:ext cx="3178090" cy="1157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8" name="Gerade Verbindung 23"/>
          <p:cNvCxnSpPr/>
          <p:nvPr/>
        </p:nvCxnSpPr>
        <p:spPr>
          <a:xfrm flipH="1">
            <a:off x="3314966" y="2072629"/>
            <a:ext cx="1215135" cy="108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24"/>
          <p:cNvCxnSpPr/>
          <p:nvPr/>
        </p:nvCxnSpPr>
        <p:spPr>
          <a:xfrm flipH="1">
            <a:off x="4125056" y="2162639"/>
            <a:ext cx="450050" cy="99011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4149" y="904360"/>
            <a:ext cx="2462008" cy="227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aute 3"/>
          <p:cNvSpPr/>
          <p:nvPr/>
        </p:nvSpPr>
        <p:spPr>
          <a:xfrm>
            <a:off x="5728163" y="652408"/>
            <a:ext cx="1263126" cy="1035115"/>
          </a:xfrm>
          <a:prstGeom prst="diamond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9856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6625" y="2213865"/>
            <a:ext cx="5133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926595" y="2033845"/>
            <a:ext cx="3555395" cy="675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1376645" y="3654025"/>
            <a:ext cx="3510390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646675" y="4779150"/>
            <a:ext cx="351039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1376644" y="5184196"/>
            <a:ext cx="5092433" cy="121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3311860" y="2078850"/>
            <a:ext cx="1215135" cy="108012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4121950" y="2168860"/>
            <a:ext cx="450050" cy="99011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19"/>
          <p:cNvSpPr txBox="1">
            <a:spLocks noChangeArrowheads="1"/>
          </p:cNvSpPr>
          <p:nvPr/>
        </p:nvSpPr>
        <p:spPr bwMode="auto">
          <a:xfrm>
            <a:off x="3733413" y="5094185"/>
            <a:ext cx="31390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100" dirty="0" err="1">
                <a:solidFill>
                  <a:srgbClr val="0000FF"/>
                </a:solidFill>
              </a:rPr>
              <a:t>Dependency</a:t>
            </a:r>
            <a:r>
              <a:rPr lang="de-AT" sz="1100" dirty="0">
                <a:solidFill>
                  <a:srgbClr val="0000FF"/>
                </a:solidFill>
              </a:rPr>
              <a:t> </a:t>
            </a:r>
            <a:r>
              <a:rPr lang="de-AT" sz="1100" dirty="0" err="1">
                <a:solidFill>
                  <a:srgbClr val="0000FF"/>
                </a:solidFill>
              </a:rPr>
              <a:t>Injection</a:t>
            </a:r>
            <a:r>
              <a:rPr lang="de-AT" sz="1100" dirty="0">
                <a:solidFill>
                  <a:srgbClr val="0000FF"/>
                </a:solidFill>
              </a:rPr>
              <a:t>:</a:t>
            </a:r>
          </a:p>
          <a:p>
            <a:r>
              <a:rPr lang="de-AT" sz="1100" dirty="0"/>
              <a:t>anstelle umständlicher JNDI-Lookups der EJB wird </a:t>
            </a:r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1871700" y="3383995"/>
            <a:ext cx="4005445" cy="112512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3266855" y="3383995"/>
            <a:ext cx="2655296" cy="1125126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543" y="4054617"/>
            <a:ext cx="3178090" cy="1157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8" name="Gerade Verbindung 23"/>
          <p:cNvCxnSpPr/>
          <p:nvPr/>
        </p:nvCxnSpPr>
        <p:spPr>
          <a:xfrm flipH="1">
            <a:off x="3314966" y="2072629"/>
            <a:ext cx="1215135" cy="108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24"/>
          <p:cNvCxnSpPr/>
          <p:nvPr/>
        </p:nvCxnSpPr>
        <p:spPr>
          <a:xfrm flipH="1">
            <a:off x="4125056" y="2162639"/>
            <a:ext cx="450050" cy="99011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4149" y="904360"/>
            <a:ext cx="2462008" cy="227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aute 3"/>
          <p:cNvSpPr/>
          <p:nvPr/>
        </p:nvSpPr>
        <p:spPr>
          <a:xfrm>
            <a:off x="5728163" y="652408"/>
            <a:ext cx="1263126" cy="1035115"/>
          </a:xfrm>
          <a:prstGeom prst="diamond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1153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700" y="1133745"/>
            <a:ext cx="5067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6625" y="2213865"/>
            <a:ext cx="5133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926595" y="2051775"/>
            <a:ext cx="3555395" cy="31503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646675" y="4779150"/>
            <a:ext cx="351039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1556665" y="5373360"/>
            <a:ext cx="3510390" cy="89095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aute 15"/>
          <p:cNvSpPr/>
          <p:nvPr/>
        </p:nvSpPr>
        <p:spPr>
          <a:xfrm>
            <a:off x="4149025" y="3186045"/>
            <a:ext cx="360040" cy="225025"/>
          </a:xfrm>
          <a:prstGeom prst="diamond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7" name="Raute 16"/>
          <p:cNvSpPr/>
          <p:nvPr/>
        </p:nvSpPr>
        <p:spPr>
          <a:xfrm>
            <a:off x="1610815" y="4023030"/>
            <a:ext cx="360040" cy="225025"/>
          </a:xfrm>
          <a:prstGeom prst="diamond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4481990" y="3383995"/>
            <a:ext cx="99011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1916706" y="2798930"/>
            <a:ext cx="2250249" cy="1305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 flipV="1">
            <a:off x="3761910" y="2798930"/>
            <a:ext cx="45005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hteck 4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5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1907699" y="2564899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Konzept ORM:</a:t>
            </a:r>
            <a:endParaRPr lang="de-AT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1466655" y="2888940"/>
            <a:ext cx="644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/>
              <a:t>… dabei geht es darum, Objekte einer  Java-Applikation auf Datensätze einer relationalen Datenbank</a:t>
            </a:r>
          </a:p>
          <a:p>
            <a:pPr algn="ctr"/>
            <a:r>
              <a:rPr lang="de-AT" sz="1200" dirty="0" smtClean="0"/>
              <a:t>abzubilden,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umgekehrt.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031935" y="1943830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ObjectRelationalMapping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" name="Form 11"/>
          <p:cNvCxnSpPr/>
          <p:nvPr/>
        </p:nvCxnSpPr>
        <p:spPr>
          <a:xfrm rot="16200000" flipH="1">
            <a:off x="5382090" y="1111243"/>
            <a:ext cx="270030" cy="3825425"/>
          </a:xfrm>
          <a:prstGeom prst="bentConnector5">
            <a:avLst>
              <a:gd name="adj1" fmla="val -84657"/>
              <a:gd name="adj2" fmla="val 62948"/>
              <a:gd name="adj3" fmla="val 1846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700" y="1133745"/>
            <a:ext cx="5067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6625" y="2213865"/>
            <a:ext cx="5133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926595" y="2051775"/>
            <a:ext cx="3555395" cy="31503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1556665" y="5373360"/>
            <a:ext cx="3510390" cy="89095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aute 15"/>
          <p:cNvSpPr/>
          <p:nvPr/>
        </p:nvSpPr>
        <p:spPr>
          <a:xfrm>
            <a:off x="4149025" y="3186045"/>
            <a:ext cx="360040" cy="225025"/>
          </a:xfrm>
          <a:prstGeom prst="diamond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7" name="Raute 16"/>
          <p:cNvSpPr/>
          <p:nvPr/>
        </p:nvSpPr>
        <p:spPr>
          <a:xfrm>
            <a:off x="1610815" y="4023030"/>
            <a:ext cx="360040" cy="225025"/>
          </a:xfrm>
          <a:prstGeom prst="diamond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4481990" y="3383995"/>
            <a:ext cx="990110" cy="72008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1916706" y="2798930"/>
            <a:ext cx="2250249" cy="130514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 flipV="1">
            <a:off x="3761910" y="2798930"/>
            <a:ext cx="450050" cy="36004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aute 18"/>
          <p:cNvSpPr/>
          <p:nvPr/>
        </p:nvSpPr>
        <p:spPr>
          <a:xfrm>
            <a:off x="2078795" y="4752075"/>
            <a:ext cx="360040" cy="225025"/>
          </a:xfrm>
          <a:prstGeom prst="diamond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2366757" y="3338990"/>
            <a:ext cx="2340258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700" y="1133745"/>
            <a:ext cx="5067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6625" y="2213865"/>
            <a:ext cx="5133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926595" y="2051775"/>
            <a:ext cx="3555395" cy="31503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aute 15"/>
          <p:cNvSpPr/>
          <p:nvPr/>
        </p:nvSpPr>
        <p:spPr>
          <a:xfrm>
            <a:off x="4149025" y="3186045"/>
            <a:ext cx="360040" cy="225025"/>
          </a:xfrm>
          <a:prstGeom prst="diamond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7" name="Raute 16"/>
          <p:cNvSpPr/>
          <p:nvPr/>
        </p:nvSpPr>
        <p:spPr>
          <a:xfrm>
            <a:off x="1610815" y="4023030"/>
            <a:ext cx="360040" cy="225025"/>
          </a:xfrm>
          <a:prstGeom prst="diamond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4481990" y="3383995"/>
            <a:ext cx="990110" cy="72008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1916706" y="2798930"/>
            <a:ext cx="2250249" cy="130514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 flipV="1">
            <a:off x="3761910" y="2798930"/>
            <a:ext cx="450050" cy="36004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aute 18"/>
          <p:cNvSpPr/>
          <p:nvPr/>
        </p:nvSpPr>
        <p:spPr>
          <a:xfrm>
            <a:off x="2078795" y="4752075"/>
            <a:ext cx="360040" cy="225025"/>
          </a:xfrm>
          <a:prstGeom prst="diamond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3131840" y="4689140"/>
            <a:ext cx="1440159" cy="90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2366757" y="3338990"/>
            <a:ext cx="2340258" cy="144016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xplosion 2 24"/>
          <p:cNvSpPr/>
          <p:nvPr/>
        </p:nvSpPr>
        <p:spPr>
          <a:xfrm>
            <a:off x="1286635" y="5496610"/>
            <a:ext cx="3150350" cy="540060"/>
          </a:xfrm>
          <a:prstGeom prst="irregularSeal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700" y="1133745"/>
            <a:ext cx="5067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6625" y="2213865"/>
            <a:ext cx="5133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926595" y="2051775"/>
            <a:ext cx="3555395" cy="31503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aute 15"/>
          <p:cNvSpPr/>
          <p:nvPr/>
        </p:nvSpPr>
        <p:spPr>
          <a:xfrm>
            <a:off x="4149025" y="3186045"/>
            <a:ext cx="360040" cy="225025"/>
          </a:xfrm>
          <a:prstGeom prst="diamond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7" name="Raute 16"/>
          <p:cNvSpPr/>
          <p:nvPr/>
        </p:nvSpPr>
        <p:spPr>
          <a:xfrm>
            <a:off x="1610815" y="4023030"/>
            <a:ext cx="360040" cy="225025"/>
          </a:xfrm>
          <a:prstGeom prst="diamond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4481990" y="3383995"/>
            <a:ext cx="990110" cy="72008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1916706" y="2798930"/>
            <a:ext cx="2250249" cy="130514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 flipV="1">
            <a:off x="3761910" y="2798930"/>
            <a:ext cx="450050" cy="36004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aute 18"/>
          <p:cNvSpPr/>
          <p:nvPr/>
        </p:nvSpPr>
        <p:spPr>
          <a:xfrm>
            <a:off x="2078795" y="4752075"/>
            <a:ext cx="360040" cy="225025"/>
          </a:xfrm>
          <a:prstGeom prst="diamond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3131840" y="4689140"/>
            <a:ext cx="1440159" cy="90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2366757" y="3338990"/>
            <a:ext cx="2340258" cy="144016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xplosion 2 24"/>
          <p:cNvSpPr/>
          <p:nvPr/>
        </p:nvSpPr>
        <p:spPr>
          <a:xfrm>
            <a:off x="1286635" y="5496610"/>
            <a:ext cx="3150350" cy="540060"/>
          </a:xfrm>
          <a:prstGeom prst="irregularSeal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403775"/>
            <a:ext cx="3154253" cy="4991345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3227483" y="3810110"/>
            <a:ext cx="3027093" cy="258501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2" name="Ellipse 21"/>
          <p:cNvSpPr/>
          <p:nvPr/>
        </p:nvSpPr>
        <p:spPr>
          <a:xfrm>
            <a:off x="3874422" y="2162452"/>
            <a:ext cx="810090" cy="270030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3716905" y="2362196"/>
            <a:ext cx="1530170" cy="36004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4" name="Gerade Verbindung mit Pfeil 23"/>
          <p:cNvCxnSpPr/>
          <p:nvPr/>
        </p:nvCxnSpPr>
        <p:spPr>
          <a:xfrm flipH="1">
            <a:off x="4859134" y="708978"/>
            <a:ext cx="1485166" cy="1215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4842029" y="843993"/>
            <a:ext cx="1412261" cy="20779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3716905" y="2933945"/>
            <a:ext cx="1125125" cy="270030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4696026" y="996393"/>
            <a:ext cx="1710665" cy="276061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015112" y="1206426"/>
            <a:ext cx="1319340" cy="3945392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403775"/>
            <a:ext cx="3154253" cy="4991345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3227483" y="3810110"/>
            <a:ext cx="3027093" cy="258501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2" name="Ellipse 21"/>
          <p:cNvSpPr/>
          <p:nvPr/>
        </p:nvSpPr>
        <p:spPr>
          <a:xfrm>
            <a:off x="3874422" y="2162452"/>
            <a:ext cx="810090" cy="270030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3716905" y="2362196"/>
            <a:ext cx="1530170" cy="36004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4" name="Gerade Verbindung mit Pfeil 23"/>
          <p:cNvCxnSpPr/>
          <p:nvPr/>
        </p:nvCxnSpPr>
        <p:spPr>
          <a:xfrm flipH="1">
            <a:off x="4859134" y="708978"/>
            <a:ext cx="1485166" cy="121513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4842029" y="843993"/>
            <a:ext cx="1412261" cy="2077987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3716905" y="2933945"/>
            <a:ext cx="1125125" cy="270030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4696026" y="996393"/>
            <a:ext cx="1710665" cy="276061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015112" y="1206426"/>
            <a:ext cx="1319340" cy="3945392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66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403775"/>
            <a:ext cx="3154253" cy="4991345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3874422" y="2162452"/>
            <a:ext cx="810090" cy="270030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3716905" y="2362196"/>
            <a:ext cx="1530170" cy="36004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Ellipse 25"/>
          <p:cNvSpPr/>
          <p:nvPr/>
        </p:nvSpPr>
        <p:spPr>
          <a:xfrm>
            <a:off x="3716905" y="2933945"/>
            <a:ext cx="1125125" cy="270030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4696026" y="996393"/>
            <a:ext cx="1710665" cy="276061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015112" y="1206426"/>
            <a:ext cx="1319340" cy="3945392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3041830" y="1313765"/>
            <a:ext cx="2655295" cy="246501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4680472" y="1018161"/>
            <a:ext cx="1710665" cy="2760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999558" y="1228194"/>
            <a:ext cx="1319340" cy="3945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4859134" y="708978"/>
            <a:ext cx="1485166" cy="121513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4842029" y="843993"/>
            <a:ext cx="1412261" cy="2077987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95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403775"/>
            <a:ext cx="3154253" cy="4991345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143125"/>
            <a:ext cx="3619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30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143125"/>
            <a:ext cx="3619500" cy="257175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816805" y="3158970"/>
            <a:ext cx="585065" cy="99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951820" y="3230318"/>
            <a:ext cx="3555395" cy="900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33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143125"/>
            <a:ext cx="3619500" cy="257175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816805" y="3158970"/>
            <a:ext cx="585065" cy="99011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951820" y="3230318"/>
            <a:ext cx="3555395" cy="90010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816805" y="3158970"/>
            <a:ext cx="585065" cy="45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2816805" y="3158970"/>
            <a:ext cx="2556248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581890" y="1853825"/>
            <a:ext cx="5130570" cy="1170130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3878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143125"/>
            <a:ext cx="3619500" cy="257175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816805" y="3158970"/>
            <a:ext cx="585065" cy="99011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951820" y="3230318"/>
            <a:ext cx="3555395" cy="90010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816805" y="3158970"/>
            <a:ext cx="585065" cy="45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2816805" y="3158970"/>
            <a:ext cx="2556248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682" y="1864770"/>
            <a:ext cx="5148190" cy="1200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9231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hteck 4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5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1907699" y="2564899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Konzept ORM:</a:t>
            </a:r>
            <a:endParaRPr lang="de-AT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1466655" y="2888940"/>
            <a:ext cx="644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/>
              <a:t>… dabei geht es darum, Objekte einer  Java-Applikation auf Datensätze einer relationalen Datenbank</a:t>
            </a:r>
          </a:p>
          <a:p>
            <a:pPr algn="ctr"/>
            <a:r>
              <a:rPr lang="de-AT" sz="1200" dirty="0" smtClean="0"/>
              <a:t>abzubilden, und umgekehrt.</a:t>
            </a:r>
            <a:endParaRPr lang="de-AT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4031935" y="1943830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ObjectRelationalMapping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Form 7"/>
          <p:cNvCxnSpPr/>
          <p:nvPr/>
        </p:nvCxnSpPr>
        <p:spPr>
          <a:xfrm rot="16200000" flipH="1">
            <a:off x="5382090" y="1111243"/>
            <a:ext cx="270030" cy="3825425"/>
          </a:xfrm>
          <a:prstGeom prst="bentConnector5">
            <a:avLst>
              <a:gd name="adj1" fmla="val -84657"/>
              <a:gd name="adj2" fmla="val 62948"/>
              <a:gd name="adj3" fmla="val 184657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143125"/>
            <a:ext cx="3619500" cy="257175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816805" y="3158970"/>
            <a:ext cx="585065" cy="99011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951820" y="3230318"/>
            <a:ext cx="3555395" cy="90010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816805" y="3158970"/>
            <a:ext cx="585065" cy="45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2816805" y="3158970"/>
            <a:ext cx="2556248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682" y="1864770"/>
            <a:ext cx="5148190" cy="1200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6173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143125"/>
            <a:ext cx="3619500" cy="257175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816805" y="3158970"/>
            <a:ext cx="585065" cy="99011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951820" y="3230318"/>
            <a:ext cx="3555395" cy="90010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816805" y="3158970"/>
            <a:ext cx="585065" cy="45005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4387079" y="3211656"/>
            <a:ext cx="1940116" cy="4873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5069635" y="2856282"/>
            <a:ext cx="1095142" cy="729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51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05" y="1268760"/>
            <a:ext cx="2757043" cy="187236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66555" y="2204941"/>
            <a:ext cx="4005445" cy="27992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5697125" y="1386763"/>
            <a:ext cx="2882267" cy="178235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4932040" y="4090364"/>
            <a:ext cx="3555395" cy="20289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05" y="1268760"/>
            <a:ext cx="2757043" cy="187236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66555" y="2204941"/>
            <a:ext cx="4005445" cy="27992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5922150" y="1988840"/>
            <a:ext cx="2657242" cy="40504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4932040" y="4090364"/>
            <a:ext cx="3555395" cy="20289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2546775" y="3348321"/>
            <a:ext cx="4140460" cy="1665184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1642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05" y="1268760"/>
            <a:ext cx="2757043" cy="187236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66555" y="2204941"/>
            <a:ext cx="4005445" cy="27992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5922150" y="1988840"/>
            <a:ext cx="2657242" cy="40504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4932040" y="4090364"/>
            <a:ext cx="3555395" cy="20289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559" y="3318532"/>
            <a:ext cx="4172649" cy="1735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eck 7"/>
          <p:cNvSpPr/>
          <p:nvPr/>
        </p:nvSpPr>
        <p:spPr>
          <a:xfrm>
            <a:off x="2906815" y="4090364"/>
            <a:ext cx="3330370" cy="77879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5828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05" y="1268760"/>
            <a:ext cx="2757043" cy="187236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66555" y="2204941"/>
            <a:ext cx="4005445" cy="27992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5922150" y="1988840"/>
            <a:ext cx="2657242" cy="40504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4932040" y="4090364"/>
            <a:ext cx="3555395" cy="20289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559" y="3318532"/>
            <a:ext cx="4172649" cy="1735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4399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05" y="1268760"/>
            <a:ext cx="2757043" cy="187236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66555" y="2204941"/>
            <a:ext cx="4005445" cy="27992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5922150" y="1988840"/>
            <a:ext cx="2657242" cy="40504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4932040" y="4090364"/>
            <a:ext cx="3555395" cy="20289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2546775" y="3348321"/>
            <a:ext cx="4140460" cy="1665184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979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05" y="1268760"/>
            <a:ext cx="2757043" cy="187236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66555" y="2204941"/>
            <a:ext cx="4005445" cy="27992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5922150" y="2204941"/>
            <a:ext cx="2657242" cy="18894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4932040" y="4090364"/>
            <a:ext cx="3555395" cy="20289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2546775" y="3348321"/>
            <a:ext cx="4140460" cy="1665184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5406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05" y="1268760"/>
            <a:ext cx="2757043" cy="187236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66555" y="2204941"/>
            <a:ext cx="4005445" cy="27992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5922150" y="2204941"/>
            <a:ext cx="2657242" cy="18894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4932040" y="4482776"/>
            <a:ext cx="3555395" cy="165520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192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05" y="1268760"/>
            <a:ext cx="2757043" cy="187236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66555" y="2204941"/>
            <a:ext cx="4005445" cy="27992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5922150" y="2204941"/>
            <a:ext cx="2657242" cy="18894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4932040" y="4790948"/>
            <a:ext cx="3555395" cy="142168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562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hteck 4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5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1907699" y="2564899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Konzept ORM:</a:t>
            </a:r>
            <a:endParaRPr lang="de-AT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1466655" y="2888940"/>
            <a:ext cx="644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dabei geht es darum, Objekte einer  Java-Applikation auf Datensätze einer relationalen Datenbank</a:t>
            </a:r>
          </a:p>
          <a:p>
            <a:pPr algn="ctr"/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abzubilden, und umgekehrt.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031935" y="1943830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ObjectRelationalMapping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211960" y="297877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Persistenz</a:t>
            </a:r>
            <a:endParaRPr lang="de-AT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3086835" y="3699030"/>
            <a:ext cx="33148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dauerhafte Ablage von Daten in Datenbanken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096360" y="3699030"/>
            <a:ext cx="33148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smtClean="0"/>
              <a:t> </a:t>
            </a:r>
            <a:r>
              <a:rPr lang="de-AT" sz="1200" dirty="0" smtClean="0"/>
              <a:t>… dauerhafte Ablage von Daten in Datenbanken</a:t>
            </a:r>
            <a:endParaRPr lang="de-AT" sz="1200" dirty="0"/>
          </a:p>
        </p:txBody>
      </p:sp>
      <p:cxnSp>
        <p:nvCxnSpPr>
          <p:cNvPr id="12" name="Form 11"/>
          <p:cNvCxnSpPr>
            <a:endCxn id="11" idx="1"/>
          </p:cNvCxnSpPr>
          <p:nvPr/>
        </p:nvCxnSpPr>
        <p:spPr>
          <a:xfrm flipH="1">
            <a:off x="3096360" y="3117270"/>
            <a:ext cx="1925437" cy="735649"/>
          </a:xfrm>
          <a:prstGeom prst="bentConnector5">
            <a:avLst>
              <a:gd name="adj1" fmla="val -11873"/>
              <a:gd name="adj2" fmla="val 48954"/>
              <a:gd name="adj3" fmla="val 11187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05" y="1268760"/>
            <a:ext cx="2757043" cy="187236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66555" y="2204941"/>
            <a:ext cx="4005445" cy="27992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5922150" y="2204941"/>
            <a:ext cx="2657242" cy="18894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4932040" y="5098866"/>
            <a:ext cx="3555395" cy="142168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660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05" y="1268760"/>
            <a:ext cx="2757043" cy="187236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66555" y="2204941"/>
            <a:ext cx="4005445" cy="27992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5922150" y="2204941"/>
            <a:ext cx="2657242" cy="18894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4932040" y="5294812"/>
            <a:ext cx="3555395" cy="105951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2393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05" y="1268760"/>
            <a:ext cx="2757043" cy="187236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66555" y="2204941"/>
            <a:ext cx="4005445" cy="27992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5922150" y="2204941"/>
            <a:ext cx="2657242" cy="18894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4932040" y="5490753"/>
            <a:ext cx="3555395" cy="105951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664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05" y="1268760"/>
            <a:ext cx="2757043" cy="187236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66555" y="2204941"/>
            <a:ext cx="4005445" cy="27992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5922150" y="2204941"/>
            <a:ext cx="2657242" cy="18894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5697125" y="2204941"/>
            <a:ext cx="630070" cy="176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5832140" y="2078850"/>
            <a:ext cx="2070230" cy="1800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94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05" y="1268760"/>
            <a:ext cx="2757043" cy="187236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66555" y="2204941"/>
            <a:ext cx="4005445" cy="27992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06113" y="5463226"/>
            <a:ext cx="2084878" cy="9858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1971098" y="5373216"/>
            <a:ext cx="2565285" cy="11701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5922150" y="2204941"/>
            <a:ext cx="2250250" cy="233949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5697125" y="2851190"/>
            <a:ext cx="765085" cy="233949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5329339" y="1206330"/>
            <a:ext cx="3250053" cy="208765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6115366" y="1170815"/>
            <a:ext cx="765085" cy="233949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566555" y="1925987"/>
            <a:ext cx="1710190" cy="233949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69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66555" y="2933944"/>
            <a:ext cx="4005445" cy="76508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530938" y="3856006"/>
            <a:ext cx="4005445" cy="6981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6113" y="5463226"/>
            <a:ext cx="2084878" cy="9858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1971098" y="5652906"/>
            <a:ext cx="2375877" cy="90910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aute 10"/>
          <p:cNvSpPr/>
          <p:nvPr/>
        </p:nvSpPr>
        <p:spPr>
          <a:xfrm>
            <a:off x="1151620" y="1947545"/>
            <a:ext cx="360040" cy="180020"/>
          </a:xfrm>
          <a:prstGeom prst="diamond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aute 11"/>
          <p:cNvSpPr/>
          <p:nvPr/>
        </p:nvSpPr>
        <p:spPr>
          <a:xfrm>
            <a:off x="1869134" y="2418273"/>
            <a:ext cx="360040" cy="180020"/>
          </a:xfrm>
          <a:prstGeom prst="diamond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4674515" y="3856006"/>
            <a:ext cx="4037945" cy="245331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57065" y="1088740"/>
            <a:ext cx="3270268" cy="61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4465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30938" y="3856006"/>
            <a:ext cx="4005445" cy="6981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6113" y="5463226"/>
            <a:ext cx="2084878" cy="9858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1971098" y="5742917"/>
            <a:ext cx="2375877" cy="847083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57065" y="1088740"/>
            <a:ext cx="3270268" cy="61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4674515" y="3856006"/>
            <a:ext cx="4037945" cy="245331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4340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30938" y="3856006"/>
            <a:ext cx="4005445" cy="6981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6113" y="5463226"/>
            <a:ext cx="2084878" cy="9858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1971098" y="5832927"/>
            <a:ext cx="2375877" cy="78506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4674515" y="3856006"/>
            <a:ext cx="4037945" cy="245331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57065" y="1088740"/>
            <a:ext cx="3270268" cy="61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0376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6113" y="5463226"/>
            <a:ext cx="2084878" cy="9858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57065" y="1088740"/>
            <a:ext cx="3270268" cy="61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4674515" y="3856006"/>
            <a:ext cx="4037945" cy="245331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1971098" y="5926234"/>
            <a:ext cx="2375877" cy="78506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9223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8" y="1723168"/>
            <a:ext cx="4281707" cy="341166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025" y="3969060"/>
            <a:ext cx="3782367" cy="21176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6113" y="5463226"/>
            <a:ext cx="2084878" cy="9858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57065" y="1088740"/>
            <a:ext cx="3270268" cy="61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4674515" y="3856006"/>
            <a:ext cx="4037945" cy="245331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9477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hteck 4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5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1907699" y="2564899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Konzept ORM:</a:t>
            </a:r>
            <a:endParaRPr lang="de-AT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1466655" y="2888940"/>
            <a:ext cx="644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dabei geht es darum, Objekte einer  Java-Applikation auf Datensätze einer relationalen Datenbank</a:t>
            </a:r>
          </a:p>
          <a:p>
            <a:pPr algn="ctr"/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abzubilden, und umgekehrt.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031935" y="1943830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ObjectRelationalMapping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211960" y="297877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Persistenz</a:t>
            </a:r>
            <a:endParaRPr lang="de-AT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3086835" y="3699030"/>
            <a:ext cx="33148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dauerhafte Ablage von Daten in Datenbanken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096360" y="3699030"/>
            <a:ext cx="33148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smtClean="0"/>
              <a:t> </a:t>
            </a:r>
            <a:r>
              <a:rPr lang="de-AT" sz="1200" dirty="0" smtClean="0"/>
              <a:t>… dauerhafte Ablage von Daten in Datenbanken</a:t>
            </a:r>
            <a:endParaRPr lang="de-AT" sz="1200" dirty="0"/>
          </a:p>
        </p:txBody>
      </p:sp>
      <p:cxnSp>
        <p:nvCxnSpPr>
          <p:cNvPr id="14" name="Form 13"/>
          <p:cNvCxnSpPr>
            <a:stCxn id="8" idx="3"/>
            <a:endCxn id="12" idx="1"/>
          </p:cNvCxnSpPr>
          <p:nvPr/>
        </p:nvCxnSpPr>
        <p:spPr>
          <a:xfrm flipH="1">
            <a:off x="3096360" y="3117270"/>
            <a:ext cx="1925437" cy="735649"/>
          </a:xfrm>
          <a:prstGeom prst="bentConnector5">
            <a:avLst>
              <a:gd name="adj1" fmla="val -11873"/>
              <a:gd name="adj2" fmla="val 48954"/>
              <a:gd name="adj3" fmla="val 11187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hteck 26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890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8350" y="1828800"/>
            <a:ext cx="56483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10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56965" y="1178750"/>
            <a:ext cx="333375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4" name="Gerade Verbindung 2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32" name="Textfeld 5"/>
          <p:cNvSpPr txBox="1">
            <a:spLocks noChangeArrowheads="1"/>
          </p:cNvSpPr>
          <p:nvPr/>
        </p:nvSpPr>
        <p:spPr bwMode="auto">
          <a:xfrm>
            <a:off x="5742130" y="1763815"/>
            <a:ext cx="1630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Entities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8" name="Textfeld 5"/>
          <p:cNvSpPr txBox="1">
            <a:spLocks noChangeArrowheads="1"/>
          </p:cNvSpPr>
          <p:nvPr/>
        </p:nvSpPr>
        <p:spPr bwMode="auto">
          <a:xfrm>
            <a:off x="6932340" y="1761530"/>
            <a:ext cx="8515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1200" dirty="0" err="1" smtClean="0">
                <a:solidFill>
                  <a:srgbClr val="C00000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first</a:t>
            </a:r>
            <a:r>
              <a:rPr lang="de-AT" sz="12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touch</a:t>
            </a:r>
            <a:endParaRPr lang="de-AT" sz="12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933945"/>
            <a:ext cx="828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1820" y="3654025"/>
            <a:ext cx="19145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2050" y="2888940"/>
            <a:ext cx="14192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120" y="3834045"/>
            <a:ext cx="1162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2816805" y="3383995"/>
            <a:ext cx="2070230" cy="945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97125" y="4059070"/>
            <a:ext cx="12477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/>
          <p:cNvSpPr/>
          <p:nvPr/>
        </p:nvSpPr>
        <p:spPr>
          <a:xfrm>
            <a:off x="5022049" y="2798930"/>
            <a:ext cx="2205245" cy="15301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32" name="Textfeld 5"/>
          <p:cNvSpPr txBox="1">
            <a:spLocks noChangeArrowheads="1"/>
          </p:cNvSpPr>
          <p:nvPr/>
        </p:nvSpPr>
        <p:spPr bwMode="auto">
          <a:xfrm>
            <a:off x="5742130" y="1763815"/>
            <a:ext cx="1630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Entities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8" name="Textfeld 5"/>
          <p:cNvSpPr txBox="1">
            <a:spLocks noChangeArrowheads="1"/>
          </p:cNvSpPr>
          <p:nvPr/>
        </p:nvSpPr>
        <p:spPr bwMode="auto">
          <a:xfrm>
            <a:off x="6932340" y="1761530"/>
            <a:ext cx="8515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1200" dirty="0" err="1" smtClean="0">
                <a:solidFill>
                  <a:srgbClr val="C00000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first</a:t>
            </a:r>
            <a:r>
              <a:rPr lang="de-AT" sz="12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touch</a:t>
            </a:r>
            <a:endParaRPr lang="de-AT" sz="12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933945"/>
            <a:ext cx="828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1820" y="3654025"/>
            <a:ext cx="19145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2050" y="2888940"/>
            <a:ext cx="14192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120" y="3834045"/>
            <a:ext cx="1162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Gerade Verbindung mit Pfeil 12"/>
          <p:cNvCxnSpPr/>
          <p:nvPr/>
        </p:nvCxnSpPr>
        <p:spPr>
          <a:xfrm>
            <a:off x="3896925" y="3203975"/>
            <a:ext cx="405045" cy="40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896925" y="3068960"/>
            <a:ext cx="855095" cy="630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97125" y="4059070"/>
            <a:ext cx="12477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/>
          <p:cNvSpPr/>
          <p:nvPr/>
        </p:nvSpPr>
        <p:spPr>
          <a:xfrm>
            <a:off x="5022049" y="2798930"/>
            <a:ext cx="2205245" cy="15301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5"/>
          <p:cNvSpPr txBox="1"/>
          <p:nvPr/>
        </p:nvSpPr>
        <p:spPr>
          <a:xfrm>
            <a:off x="6417205" y="2978950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Ziel lauffähiges System </a:t>
            </a:r>
            <a:r>
              <a:rPr lang="de-AT" sz="1000" dirty="0" smtClean="0">
                <a:solidFill>
                  <a:srgbClr val="C00000"/>
                </a:solidFill>
              </a:rPr>
              <a:t>wieder</a:t>
            </a:r>
            <a:r>
              <a:rPr lang="de-AT" sz="1000" dirty="0" smtClean="0"/>
              <a:t>herstellen</a:t>
            </a:r>
            <a:endParaRPr lang="de-AT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32" name="Textfeld 5"/>
          <p:cNvSpPr txBox="1">
            <a:spLocks noChangeArrowheads="1"/>
          </p:cNvSpPr>
          <p:nvPr/>
        </p:nvSpPr>
        <p:spPr bwMode="auto">
          <a:xfrm>
            <a:off x="5742130" y="1763815"/>
            <a:ext cx="1630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Entities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8" name="Textfeld 5"/>
          <p:cNvSpPr txBox="1">
            <a:spLocks noChangeArrowheads="1"/>
          </p:cNvSpPr>
          <p:nvPr/>
        </p:nvSpPr>
        <p:spPr bwMode="auto">
          <a:xfrm>
            <a:off x="6932340" y="1761530"/>
            <a:ext cx="8515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1200" dirty="0" err="1" smtClean="0">
                <a:solidFill>
                  <a:srgbClr val="C00000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first</a:t>
            </a:r>
            <a:r>
              <a:rPr lang="de-AT" sz="12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touch</a:t>
            </a:r>
            <a:endParaRPr lang="de-AT" sz="12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933945"/>
            <a:ext cx="828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1820" y="3654025"/>
            <a:ext cx="19145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2050" y="2888940"/>
            <a:ext cx="14192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120" y="3834045"/>
            <a:ext cx="1162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Gerade Verbindung mit Pfeil 12"/>
          <p:cNvCxnSpPr/>
          <p:nvPr/>
        </p:nvCxnSpPr>
        <p:spPr>
          <a:xfrm>
            <a:off x="3896925" y="3203975"/>
            <a:ext cx="405045" cy="40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896925" y="3068960"/>
            <a:ext cx="855095" cy="630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97125" y="4059070"/>
            <a:ext cx="12477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/>
          <p:cNvSpPr/>
          <p:nvPr/>
        </p:nvSpPr>
        <p:spPr>
          <a:xfrm>
            <a:off x="5022049" y="2798930"/>
            <a:ext cx="2205245" cy="15301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5"/>
          <p:cNvSpPr txBox="1"/>
          <p:nvPr/>
        </p:nvSpPr>
        <p:spPr>
          <a:xfrm>
            <a:off x="6417205" y="2978950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Ziel lauffähiges System </a:t>
            </a:r>
            <a:r>
              <a:rPr lang="de-AT" sz="1000" dirty="0" smtClean="0">
                <a:solidFill>
                  <a:srgbClr val="C00000"/>
                </a:solidFill>
              </a:rPr>
              <a:t>wieder</a:t>
            </a:r>
            <a:r>
              <a:rPr lang="de-AT" sz="1000" dirty="0" smtClean="0"/>
              <a:t>herstellen</a:t>
            </a:r>
            <a:endParaRPr lang="de-AT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32" name="Textfeld 5"/>
          <p:cNvSpPr txBox="1">
            <a:spLocks noChangeArrowheads="1"/>
          </p:cNvSpPr>
          <p:nvPr/>
        </p:nvSpPr>
        <p:spPr bwMode="auto">
          <a:xfrm>
            <a:off x="5742130" y="1763815"/>
            <a:ext cx="1630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Entities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8" name="Textfeld 5"/>
          <p:cNvSpPr txBox="1">
            <a:spLocks noChangeArrowheads="1"/>
          </p:cNvSpPr>
          <p:nvPr/>
        </p:nvSpPr>
        <p:spPr bwMode="auto">
          <a:xfrm>
            <a:off x="6932340" y="1761530"/>
            <a:ext cx="8515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1200" dirty="0" err="1" smtClean="0">
                <a:solidFill>
                  <a:srgbClr val="C00000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first</a:t>
            </a:r>
            <a:r>
              <a:rPr lang="de-AT" sz="12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touch</a:t>
            </a:r>
            <a:endParaRPr lang="de-AT" sz="12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933945"/>
            <a:ext cx="828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1820" y="3654025"/>
            <a:ext cx="19145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2050" y="2888940"/>
            <a:ext cx="14192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120" y="3834045"/>
            <a:ext cx="1162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6417205" y="2978950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Ziel lauffähiges System wiederherstellen</a:t>
            </a:r>
            <a:endParaRPr lang="de-AT" sz="1000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96925" y="3203975"/>
            <a:ext cx="405045" cy="40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896925" y="3068960"/>
            <a:ext cx="855095" cy="630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97125" y="4059070"/>
            <a:ext cx="12477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hteck 4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176588" cy="27384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flipV="1">
            <a:off x="4565650" y="4667250"/>
            <a:ext cx="2738438" cy="66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630863" y="5035550"/>
            <a:ext cx="2044700" cy="51911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1971675" cy="9128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012950" y="3435350"/>
            <a:ext cx="1459054" cy="400110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EJB</a:t>
            </a:r>
          </a:p>
        </p:txBody>
      </p:sp>
      <p:cxnSp>
        <p:nvCxnSpPr>
          <p:cNvPr id="36" name="Gerade Verbindung 35"/>
          <p:cNvCxnSpPr/>
          <p:nvPr/>
        </p:nvCxnSpPr>
        <p:spPr>
          <a:xfrm flipV="1">
            <a:off x="2260600" y="2628900"/>
            <a:ext cx="2978150" cy="14224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2838450" y="3340100"/>
            <a:ext cx="2667000" cy="10223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505200" y="3829050"/>
            <a:ext cx="2622550" cy="84455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219450" y="1320800"/>
            <a:ext cx="1467068" cy="307777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Singleton Session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2571750" y="2051050"/>
            <a:ext cx="1955800" cy="11112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571750" y="3028950"/>
            <a:ext cx="444500" cy="2667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3416300" y="1035050"/>
            <a:ext cx="1377950" cy="9715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416300" y="1892300"/>
            <a:ext cx="311150" cy="2222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124200" y="2190750"/>
            <a:ext cx="1204176" cy="369332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SF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78250" y="2686050"/>
            <a:ext cx="1217000" cy="369332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40150" y="462915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3.x</a:t>
            </a:r>
          </a:p>
        </p:txBody>
      </p:sp>
      <p:cxnSp>
        <p:nvCxnSpPr>
          <p:cNvPr id="43" name="Form 42"/>
          <p:cNvCxnSpPr>
            <a:stCxn id="33" idx="3"/>
            <a:endCxn id="34" idx="1"/>
          </p:cNvCxnSpPr>
          <p:nvPr/>
        </p:nvCxnSpPr>
        <p:spPr>
          <a:xfrm flipH="1">
            <a:off x="3740150" y="4116388"/>
            <a:ext cx="304800" cy="666750"/>
          </a:xfrm>
          <a:prstGeom prst="bentConnector5">
            <a:avLst>
              <a:gd name="adj1" fmla="val -99842"/>
              <a:gd name="adj2" fmla="val 50000"/>
              <a:gd name="adj3" fmla="val 237283"/>
            </a:avLst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38350" y="3987800"/>
            <a:ext cx="1335622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 err="1">
                <a:solidFill>
                  <a:srgbClr val="000000"/>
                </a:solidFill>
              </a:rPr>
              <a:t>package</a:t>
            </a:r>
            <a:r>
              <a:rPr lang="de-AT" sz="1200" dirty="0">
                <a:solidFill>
                  <a:srgbClr val="000000"/>
                </a:solidFill>
              </a:rPr>
              <a:t>: </a:t>
            </a:r>
            <a:r>
              <a:rPr lang="de-AT" sz="12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javax.ejb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400550" y="4654550"/>
            <a:ext cx="1875835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 err="1">
                <a:solidFill>
                  <a:srgbClr val="000000"/>
                </a:solidFill>
              </a:rPr>
              <a:t>package</a:t>
            </a:r>
            <a:r>
              <a:rPr lang="de-AT" sz="1200" dirty="0">
                <a:solidFill>
                  <a:srgbClr val="000000"/>
                </a:solidFill>
              </a:rPr>
              <a:t>: </a:t>
            </a:r>
            <a:r>
              <a:rPr lang="de-AT" sz="1200" dirty="0" err="1">
                <a:solidFill>
                  <a:srgbClr val="2D2DB9">
                    <a:lumMod val="20000"/>
                    <a:lumOff val="80000"/>
                  </a:srgbClr>
                </a:solidFill>
              </a:rPr>
              <a:t>javax.persistence</a:t>
            </a:r>
            <a:endParaRPr lang="de-AT" sz="1200" dirty="0">
              <a:solidFill>
                <a:srgbClr val="2D2DB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417119" y="4178096"/>
            <a:ext cx="814647" cy="33855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102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600" dirty="0"/>
              <a:t>Entities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371850" y="396240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2.x</a:t>
            </a:r>
          </a:p>
        </p:txBody>
      </p:sp>
      <p:sp>
        <p:nvSpPr>
          <p:cNvPr id="4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hteck 4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176588" cy="27384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flipV="1">
            <a:off x="4565650" y="4667250"/>
            <a:ext cx="2738438" cy="66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630863" y="5035550"/>
            <a:ext cx="2044700" cy="51911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1971675" cy="9128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012950" y="3435350"/>
            <a:ext cx="1459054" cy="400110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EJB</a:t>
            </a:r>
          </a:p>
        </p:txBody>
      </p:sp>
      <p:cxnSp>
        <p:nvCxnSpPr>
          <p:cNvPr id="36" name="Gerade Verbindung 35"/>
          <p:cNvCxnSpPr/>
          <p:nvPr/>
        </p:nvCxnSpPr>
        <p:spPr>
          <a:xfrm flipV="1">
            <a:off x="2260600" y="2628900"/>
            <a:ext cx="2978150" cy="14224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2838450" y="3340100"/>
            <a:ext cx="2667000" cy="10223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505200" y="3829050"/>
            <a:ext cx="2622550" cy="84455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219450" y="1320800"/>
            <a:ext cx="1467068" cy="307777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Singleton Session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2571750" y="2051050"/>
            <a:ext cx="1955800" cy="11112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571750" y="3028950"/>
            <a:ext cx="444500" cy="2667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3416300" y="1035050"/>
            <a:ext cx="1377950" cy="9715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416300" y="1892300"/>
            <a:ext cx="311150" cy="2222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124200" y="2190750"/>
            <a:ext cx="1204176" cy="369332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SF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78250" y="2686050"/>
            <a:ext cx="1217000" cy="369332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40150" y="462915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3.x</a:t>
            </a:r>
          </a:p>
        </p:txBody>
      </p:sp>
      <p:cxnSp>
        <p:nvCxnSpPr>
          <p:cNvPr id="43" name="Form 42"/>
          <p:cNvCxnSpPr>
            <a:stCxn id="33" idx="3"/>
            <a:endCxn id="34" idx="1"/>
          </p:cNvCxnSpPr>
          <p:nvPr/>
        </p:nvCxnSpPr>
        <p:spPr>
          <a:xfrm flipH="1">
            <a:off x="3740150" y="4116388"/>
            <a:ext cx="304800" cy="666750"/>
          </a:xfrm>
          <a:prstGeom prst="bentConnector5">
            <a:avLst>
              <a:gd name="adj1" fmla="val -99842"/>
              <a:gd name="adj2" fmla="val 50000"/>
              <a:gd name="adj3" fmla="val 237283"/>
            </a:avLst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38350" y="3987800"/>
            <a:ext cx="1335622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 err="1"/>
              <a:t>package</a:t>
            </a:r>
            <a:r>
              <a:rPr lang="de-AT" sz="1200" dirty="0"/>
              <a:t>: javax.</a:t>
            </a:r>
            <a:r>
              <a:rPr lang="de-AT" sz="1200" dirty="0">
                <a:solidFill>
                  <a:srgbClr val="0000FF"/>
                </a:solidFill>
              </a:rPr>
              <a:t>ejb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400550" y="4654550"/>
            <a:ext cx="1875835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 err="1">
                <a:solidFill>
                  <a:srgbClr val="000000"/>
                </a:solidFill>
              </a:rPr>
              <a:t>package</a:t>
            </a:r>
            <a:r>
              <a:rPr lang="de-AT" sz="1200" dirty="0">
                <a:solidFill>
                  <a:srgbClr val="000000"/>
                </a:solidFill>
              </a:rPr>
              <a:t>: </a:t>
            </a:r>
            <a:r>
              <a:rPr lang="de-AT" sz="1200" dirty="0" err="1">
                <a:solidFill>
                  <a:srgbClr val="2D2DB9">
                    <a:lumMod val="20000"/>
                    <a:lumOff val="80000"/>
                  </a:srgbClr>
                </a:solidFill>
              </a:rPr>
              <a:t>javax.persistence</a:t>
            </a:r>
            <a:endParaRPr lang="de-AT" sz="1200" dirty="0">
              <a:solidFill>
                <a:srgbClr val="2D2DB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417119" y="4178096"/>
            <a:ext cx="814647" cy="33855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102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600" dirty="0"/>
              <a:t>Entities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371850" y="396240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2.x</a:t>
            </a:r>
          </a:p>
        </p:txBody>
      </p:sp>
      <p:sp>
        <p:nvSpPr>
          <p:cNvPr id="4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hteck 4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176588" cy="27384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flipV="1">
            <a:off x="4565650" y="4667250"/>
            <a:ext cx="2738438" cy="66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630863" y="5035550"/>
            <a:ext cx="2044700" cy="51911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1971675" cy="9128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012950" y="3435350"/>
            <a:ext cx="1459054" cy="400110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EJB</a:t>
            </a:r>
          </a:p>
        </p:txBody>
      </p:sp>
      <p:cxnSp>
        <p:nvCxnSpPr>
          <p:cNvPr id="36" name="Gerade Verbindung 35"/>
          <p:cNvCxnSpPr/>
          <p:nvPr/>
        </p:nvCxnSpPr>
        <p:spPr>
          <a:xfrm flipV="1">
            <a:off x="2260600" y="2628900"/>
            <a:ext cx="2978150" cy="14224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2838450" y="3340100"/>
            <a:ext cx="2667000" cy="10223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505200" y="3829050"/>
            <a:ext cx="2622550" cy="84455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219450" y="1320800"/>
            <a:ext cx="1467068" cy="307777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Singleton Session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2571750" y="2051050"/>
            <a:ext cx="1955800" cy="11112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571750" y="3028950"/>
            <a:ext cx="444500" cy="2667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3416300" y="1035050"/>
            <a:ext cx="1377950" cy="9715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416300" y="1892300"/>
            <a:ext cx="311150" cy="2222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124200" y="2190750"/>
            <a:ext cx="1204176" cy="369332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SF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78250" y="2686050"/>
            <a:ext cx="1217000" cy="369332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40150" y="462915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3.x</a:t>
            </a:r>
          </a:p>
        </p:txBody>
      </p:sp>
      <p:cxnSp>
        <p:nvCxnSpPr>
          <p:cNvPr id="43" name="Form 42"/>
          <p:cNvCxnSpPr>
            <a:stCxn id="33" idx="3"/>
            <a:endCxn id="34" idx="1"/>
          </p:cNvCxnSpPr>
          <p:nvPr/>
        </p:nvCxnSpPr>
        <p:spPr>
          <a:xfrm flipH="1">
            <a:off x="3740150" y="4116388"/>
            <a:ext cx="304800" cy="666750"/>
          </a:xfrm>
          <a:prstGeom prst="bentConnector5">
            <a:avLst>
              <a:gd name="adj1" fmla="val -99842"/>
              <a:gd name="adj2" fmla="val 50000"/>
              <a:gd name="adj3" fmla="val 2372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38350" y="3987800"/>
            <a:ext cx="1335622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 err="1"/>
              <a:t>package</a:t>
            </a:r>
            <a:r>
              <a:rPr lang="de-AT" sz="1200" dirty="0"/>
              <a:t>: javax.</a:t>
            </a:r>
            <a:r>
              <a:rPr lang="de-AT" sz="1200" dirty="0">
                <a:solidFill>
                  <a:srgbClr val="0000FF"/>
                </a:solidFill>
              </a:rPr>
              <a:t>ejb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400550" y="4654550"/>
            <a:ext cx="1875835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 err="1"/>
              <a:t>package</a:t>
            </a:r>
            <a:r>
              <a:rPr lang="de-AT" sz="1200" dirty="0"/>
              <a:t>: </a:t>
            </a:r>
            <a:r>
              <a:rPr lang="de-AT" sz="1200" dirty="0" err="1"/>
              <a:t>javax.</a:t>
            </a:r>
            <a:r>
              <a:rPr lang="de-AT" sz="1200" dirty="0" err="1">
                <a:solidFill>
                  <a:srgbClr val="0000FF"/>
                </a:solidFill>
              </a:rPr>
              <a:t>persistence</a:t>
            </a:r>
            <a:endParaRPr lang="de-AT" sz="1200" dirty="0">
              <a:solidFill>
                <a:srgbClr val="0000FF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417119" y="4178096"/>
            <a:ext cx="814647" cy="33855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102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600" dirty="0"/>
              <a:t>Entities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371850" y="396240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2.x</a:t>
            </a:r>
          </a:p>
        </p:txBody>
      </p:sp>
      <p:sp>
        <p:nvSpPr>
          <p:cNvPr id="4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1630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rgbClr val="0000FF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Entities</a:t>
            </a:r>
            <a:endParaRPr lang="de-AT" sz="1600" dirty="0" smtClean="0">
              <a:solidFill>
                <a:srgbClr val="0000FF"/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v.3.1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7" name="Textfeld 5"/>
          <p:cNvSpPr txBox="1">
            <a:spLocks noChangeArrowheads="1"/>
          </p:cNvSpPr>
          <p:nvPr/>
        </p:nvSpPr>
        <p:spPr bwMode="auto">
          <a:xfrm>
            <a:off x="6282190" y="2213865"/>
            <a:ext cx="8515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12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first</a:t>
            </a:r>
            <a:r>
              <a:rPr lang="de-AT" sz="12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touch</a:t>
            </a:r>
            <a:endParaRPr lang="de-AT" sz="12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922150" y="1628800"/>
            <a:ext cx="360040" cy="585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012160" y="1718810"/>
            <a:ext cx="633398" cy="432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hteck 4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176588" cy="27384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flipV="1">
            <a:off x="4565650" y="4667250"/>
            <a:ext cx="2738438" cy="66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630863" y="5035550"/>
            <a:ext cx="2044700" cy="51911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1971675" cy="9128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012950" y="3435350"/>
            <a:ext cx="1459054" cy="400110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EJB</a:t>
            </a:r>
          </a:p>
        </p:txBody>
      </p:sp>
      <p:cxnSp>
        <p:nvCxnSpPr>
          <p:cNvPr id="36" name="Gerade Verbindung 35"/>
          <p:cNvCxnSpPr/>
          <p:nvPr/>
        </p:nvCxnSpPr>
        <p:spPr>
          <a:xfrm flipV="1">
            <a:off x="2260600" y="2628900"/>
            <a:ext cx="2978150" cy="14224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2838450" y="3340100"/>
            <a:ext cx="2667000" cy="10223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505200" y="3829050"/>
            <a:ext cx="2622550" cy="84455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219450" y="1320800"/>
            <a:ext cx="1467068" cy="307777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Singleton Session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2571750" y="2051050"/>
            <a:ext cx="1955800" cy="11112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571750" y="3028950"/>
            <a:ext cx="444500" cy="2667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3416300" y="1035050"/>
            <a:ext cx="1377950" cy="9715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416300" y="1892300"/>
            <a:ext cx="311150" cy="2222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124200" y="2190750"/>
            <a:ext cx="1204176" cy="369332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SF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78250" y="2686050"/>
            <a:ext cx="1217000" cy="369332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40150" y="462915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3.x</a:t>
            </a:r>
          </a:p>
        </p:txBody>
      </p:sp>
      <p:cxnSp>
        <p:nvCxnSpPr>
          <p:cNvPr id="43" name="Form 42"/>
          <p:cNvCxnSpPr>
            <a:stCxn id="33" idx="3"/>
            <a:endCxn id="34" idx="1"/>
          </p:cNvCxnSpPr>
          <p:nvPr/>
        </p:nvCxnSpPr>
        <p:spPr>
          <a:xfrm flipH="1">
            <a:off x="3740150" y="4116388"/>
            <a:ext cx="304800" cy="666750"/>
          </a:xfrm>
          <a:prstGeom prst="bentConnector5">
            <a:avLst>
              <a:gd name="adj1" fmla="val -99842"/>
              <a:gd name="adj2" fmla="val 50000"/>
              <a:gd name="adj3" fmla="val 2372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38350" y="3987800"/>
            <a:ext cx="1335622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 err="1"/>
              <a:t>package</a:t>
            </a:r>
            <a:r>
              <a:rPr lang="de-AT" sz="1200" dirty="0"/>
              <a:t>: javax.</a:t>
            </a:r>
            <a:r>
              <a:rPr lang="de-AT" sz="1200" dirty="0">
                <a:solidFill>
                  <a:srgbClr val="0000FF"/>
                </a:solidFill>
              </a:rPr>
              <a:t>ejb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400550" y="4654550"/>
            <a:ext cx="1875835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 err="1"/>
              <a:t>package</a:t>
            </a:r>
            <a:r>
              <a:rPr lang="de-AT" sz="1200" dirty="0"/>
              <a:t>: </a:t>
            </a:r>
            <a:r>
              <a:rPr lang="de-AT" sz="1200" dirty="0" err="1"/>
              <a:t>javax.</a:t>
            </a:r>
            <a:r>
              <a:rPr lang="de-AT" sz="1200" dirty="0" err="1">
                <a:solidFill>
                  <a:srgbClr val="0000FF"/>
                </a:solidFill>
              </a:rPr>
              <a:t>persistence</a:t>
            </a:r>
            <a:endParaRPr lang="de-AT" sz="1200" dirty="0">
              <a:solidFill>
                <a:srgbClr val="0000FF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417119" y="4178096"/>
            <a:ext cx="814647" cy="33855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102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600" dirty="0"/>
              <a:t>Entities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371850" y="396240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2.x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397878" y="4883818"/>
            <a:ext cx="944489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8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EJB 3.0 = JPA 1.0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5327650" y="4552282"/>
            <a:ext cx="944489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8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EJB 3.1 = JPA 2.0</a:t>
            </a:r>
          </a:p>
        </p:txBody>
      </p:sp>
      <p:cxnSp>
        <p:nvCxnSpPr>
          <p:cNvPr id="54" name="Form 53"/>
          <p:cNvCxnSpPr/>
          <p:nvPr/>
        </p:nvCxnSpPr>
        <p:spPr>
          <a:xfrm rot="5400000" flipH="1" flipV="1">
            <a:off x="5075238" y="4360862"/>
            <a:ext cx="546100" cy="930275"/>
          </a:xfrm>
          <a:prstGeom prst="bentConnector5">
            <a:avLst>
              <a:gd name="adj1" fmla="val -41793"/>
              <a:gd name="adj2" fmla="val 176757"/>
              <a:gd name="adj3" fmla="val 141793"/>
            </a:avLst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hteck 4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176588" cy="27384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flipV="1">
            <a:off x="4565650" y="4667250"/>
            <a:ext cx="2738438" cy="66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630863" y="5035550"/>
            <a:ext cx="2044700" cy="51911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1971675" cy="9128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012950" y="3435350"/>
            <a:ext cx="1459054" cy="400110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EJB</a:t>
            </a:r>
          </a:p>
        </p:txBody>
      </p:sp>
      <p:cxnSp>
        <p:nvCxnSpPr>
          <p:cNvPr id="36" name="Gerade Verbindung 35"/>
          <p:cNvCxnSpPr/>
          <p:nvPr/>
        </p:nvCxnSpPr>
        <p:spPr>
          <a:xfrm flipV="1">
            <a:off x="2260600" y="2628900"/>
            <a:ext cx="2978150" cy="14224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2838450" y="3340100"/>
            <a:ext cx="2667000" cy="10223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505200" y="3829050"/>
            <a:ext cx="2622550" cy="84455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219450" y="1320800"/>
            <a:ext cx="1467068" cy="307777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Singleton Session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2571750" y="2051050"/>
            <a:ext cx="1955800" cy="11112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571750" y="3028950"/>
            <a:ext cx="444500" cy="2667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3416300" y="1035050"/>
            <a:ext cx="1377950" cy="9715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416300" y="1892300"/>
            <a:ext cx="311150" cy="2222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124200" y="2190750"/>
            <a:ext cx="1204176" cy="369332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SF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78250" y="2686050"/>
            <a:ext cx="1217000" cy="369332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40150" y="462915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3.x</a:t>
            </a:r>
          </a:p>
        </p:txBody>
      </p:sp>
      <p:cxnSp>
        <p:nvCxnSpPr>
          <p:cNvPr id="43" name="Form 42"/>
          <p:cNvCxnSpPr>
            <a:stCxn id="33" idx="3"/>
            <a:endCxn id="34" idx="1"/>
          </p:cNvCxnSpPr>
          <p:nvPr/>
        </p:nvCxnSpPr>
        <p:spPr>
          <a:xfrm flipH="1">
            <a:off x="3740150" y="4116388"/>
            <a:ext cx="304800" cy="666750"/>
          </a:xfrm>
          <a:prstGeom prst="bentConnector5">
            <a:avLst>
              <a:gd name="adj1" fmla="val -99842"/>
              <a:gd name="adj2" fmla="val 50000"/>
              <a:gd name="adj3" fmla="val 2372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38350" y="3987800"/>
            <a:ext cx="1335622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 err="1"/>
              <a:t>package</a:t>
            </a:r>
            <a:r>
              <a:rPr lang="de-AT" sz="1200" dirty="0"/>
              <a:t>: javax.</a:t>
            </a:r>
            <a:r>
              <a:rPr lang="de-AT" sz="1200" dirty="0">
                <a:solidFill>
                  <a:srgbClr val="0000FF"/>
                </a:solidFill>
              </a:rPr>
              <a:t>ejb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400550" y="4654550"/>
            <a:ext cx="1875835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 err="1"/>
              <a:t>package</a:t>
            </a:r>
            <a:r>
              <a:rPr lang="de-AT" sz="1200" dirty="0"/>
              <a:t>: </a:t>
            </a:r>
            <a:r>
              <a:rPr lang="de-AT" sz="1200" dirty="0" err="1"/>
              <a:t>javax.</a:t>
            </a:r>
            <a:r>
              <a:rPr lang="de-AT" sz="1200" dirty="0" err="1">
                <a:solidFill>
                  <a:srgbClr val="0000FF"/>
                </a:solidFill>
              </a:rPr>
              <a:t>persistence</a:t>
            </a:r>
            <a:endParaRPr lang="de-AT" sz="1200" dirty="0">
              <a:solidFill>
                <a:srgbClr val="0000FF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417119" y="4178096"/>
            <a:ext cx="814647" cy="33855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102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600" dirty="0"/>
              <a:t>Entities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371850" y="396240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2.x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397878" y="4883818"/>
            <a:ext cx="944489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800" dirty="0"/>
              <a:t>EJB 3.0 = JPA 1.0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5327650" y="4552282"/>
            <a:ext cx="944489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800" dirty="0"/>
              <a:t>EJB 3.1 = JPA 2.0</a:t>
            </a:r>
          </a:p>
        </p:txBody>
      </p:sp>
      <p:cxnSp>
        <p:nvCxnSpPr>
          <p:cNvPr id="54" name="Form 53"/>
          <p:cNvCxnSpPr/>
          <p:nvPr/>
        </p:nvCxnSpPr>
        <p:spPr>
          <a:xfrm rot="5400000" flipH="1" flipV="1">
            <a:off x="5075238" y="4360862"/>
            <a:ext cx="546100" cy="930275"/>
          </a:xfrm>
          <a:prstGeom prst="bentConnector5">
            <a:avLst>
              <a:gd name="adj1" fmla="val -41793"/>
              <a:gd name="adj2" fmla="val 176757"/>
              <a:gd name="adj3" fmla="val 1417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hteck 4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176588" cy="27384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flipV="1">
            <a:off x="4565650" y="4667250"/>
            <a:ext cx="2738438" cy="66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630863" y="5035550"/>
            <a:ext cx="2044700" cy="51911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1971675" cy="9128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012950" y="3435350"/>
            <a:ext cx="1459054" cy="400110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EJB</a:t>
            </a:r>
          </a:p>
        </p:txBody>
      </p:sp>
      <p:cxnSp>
        <p:nvCxnSpPr>
          <p:cNvPr id="36" name="Gerade Verbindung 35"/>
          <p:cNvCxnSpPr/>
          <p:nvPr/>
        </p:nvCxnSpPr>
        <p:spPr>
          <a:xfrm flipV="1">
            <a:off x="2260600" y="2628900"/>
            <a:ext cx="2978150" cy="14224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2838450" y="3340100"/>
            <a:ext cx="2667000" cy="10223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505200" y="3829050"/>
            <a:ext cx="2622550" cy="84455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219450" y="1320800"/>
            <a:ext cx="1467068" cy="307777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Singleton Session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2571750" y="2051050"/>
            <a:ext cx="1955800" cy="11112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571750" y="3028950"/>
            <a:ext cx="444500" cy="2667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3416300" y="1035050"/>
            <a:ext cx="1377950" cy="9715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416300" y="1892300"/>
            <a:ext cx="311150" cy="2222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124200" y="2190750"/>
            <a:ext cx="1204176" cy="369332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SF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78250" y="2686050"/>
            <a:ext cx="1217000" cy="369332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40150" y="462915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3.x</a:t>
            </a:r>
          </a:p>
        </p:txBody>
      </p:sp>
      <p:cxnSp>
        <p:nvCxnSpPr>
          <p:cNvPr id="43" name="Form 42"/>
          <p:cNvCxnSpPr>
            <a:stCxn id="33" idx="3"/>
            <a:endCxn id="34" idx="1"/>
          </p:cNvCxnSpPr>
          <p:nvPr/>
        </p:nvCxnSpPr>
        <p:spPr>
          <a:xfrm flipH="1">
            <a:off x="3740150" y="4116388"/>
            <a:ext cx="304800" cy="666750"/>
          </a:xfrm>
          <a:prstGeom prst="bentConnector5">
            <a:avLst>
              <a:gd name="adj1" fmla="val -99842"/>
              <a:gd name="adj2" fmla="val 50000"/>
              <a:gd name="adj3" fmla="val 2372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38350" y="3987800"/>
            <a:ext cx="1335622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 err="1"/>
              <a:t>package</a:t>
            </a:r>
            <a:r>
              <a:rPr lang="de-AT" sz="1200" dirty="0"/>
              <a:t>: javax.</a:t>
            </a:r>
            <a:r>
              <a:rPr lang="de-AT" sz="1200" dirty="0">
                <a:solidFill>
                  <a:srgbClr val="0000FF"/>
                </a:solidFill>
              </a:rPr>
              <a:t>ejb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400550" y="4654550"/>
            <a:ext cx="1875835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 err="1"/>
              <a:t>package</a:t>
            </a:r>
            <a:r>
              <a:rPr lang="de-AT" sz="1200" dirty="0"/>
              <a:t>: </a:t>
            </a:r>
            <a:r>
              <a:rPr lang="de-AT" sz="1200" dirty="0" err="1"/>
              <a:t>javax.</a:t>
            </a:r>
            <a:r>
              <a:rPr lang="de-AT" sz="1200" dirty="0" err="1">
                <a:solidFill>
                  <a:srgbClr val="0000FF"/>
                </a:solidFill>
              </a:rPr>
              <a:t>persistence</a:t>
            </a:r>
            <a:endParaRPr lang="de-AT" sz="1200" dirty="0">
              <a:solidFill>
                <a:srgbClr val="0000FF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417119" y="4178096"/>
            <a:ext cx="814647" cy="33855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102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600" dirty="0"/>
              <a:t>Entities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371850" y="396240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2.x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397878" y="4883818"/>
            <a:ext cx="944489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800" dirty="0"/>
              <a:t>EJB 3.0 = JPA 1.0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5327650" y="4552282"/>
            <a:ext cx="944489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800" dirty="0"/>
              <a:t>EJB 3.1 = JPA 2.0</a:t>
            </a:r>
          </a:p>
        </p:txBody>
      </p:sp>
      <p:cxnSp>
        <p:nvCxnSpPr>
          <p:cNvPr id="54" name="Form 53"/>
          <p:cNvCxnSpPr/>
          <p:nvPr/>
        </p:nvCxnSpPr>
        <p:spPr>
          <a:xfrm rot="5400000" flipH="1" flipV="1">
            <a:off x="5075238" y="4360862"/>
            <a:ext cx="546100" cy="930275"/>
          </a:xfrm>
          <a:prstGeom prst="bentConnector5">
            <a:avLst>
              <a:gd name="adj1" fmla="val -41793"/>
              <a:gd name="adj2" fmla="val 176757"/>
              <a:gd name="adj3" fmla="val 1417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cxnSp>
        <p:nvCxnSpPr>
          <p:cNvPr id="56" name="Form 53"/>
          <p:cNvCxnSpPr/>
          <p:nvPr/>
        </p:nvCxnSpPr>
        <p:spPr>
          <a:xfrm rot="5400000" flipH="1" flipV="1">
            <a:off x="5521828" y="4229717"/>
            <a:ext cx="546100" cy="930275"/>
          </a:xfrm>
          <a:prstGeom prst="bentConnector5">
            <a:avLst>
              <a:gd name="adj1" fmla="val -41793"/>
              <a:gd name="adj2" fmla="val 176757"/>
              <a:gd name="adj3" fmla="val 1417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156672" y="3938672"/>
            <a:ext cx="944489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800" dirty="0"/>
              <a:t>EJB </a:t>
            </a:r>
            <a:r>
              <a:rPr lang="de-AT" sz="800" dirty="0" smtClean="0"/>
              <a:t>3.2 </a:t>
            </a:r>
            <a:r>
              <a:rPr lang="de-AT" sz="800" dirty="0"/>
              <a:t>= JPA </a:t>
            </a:r>
            <a:r>
              <a:rPr lang="de-AT" sz="800" dirty="0" smtClean="0"/>
              <a:t>2.1</a:t>
            </a:r>
            <a:endParaRPr lang="de-AT" sz="800" dirty="0"/>
          </a:p>
        </p:txBody>
      </p:sp>
    </p:spTree>
    <p:extLst>
      <p:ext uri="{BB962C8B-B14F-4D97-AF65-F5344CB8AC3E}">
        <p14:creationId xmlns:p14="http://schemas.microsoft.com/office/powerpoint/2010/main" val="94188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428750"/>
            <a:ext cx="42386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2571750" y="1416050"/>
            <a:ext cx="4318000" cy="23114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755900" y="4349750"/>
            <a:ext cx="4178300" cy="10668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311650" y="3727450"/>
            <a:ext cx="2578100" cy="6223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022350" y="3727450"/>
            <a:ext cx="2578100" cy="6223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176588" cy="27384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flipV="1">
            <a:off x="4527550" y="4667250"/>
            <a:ext cx="2738438" cy="66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630863" y="5035550"/>
            <a:ext cx="2044700" cy="51911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1971675" cy="9128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708400" y="3829050"/>
            <a:ext cx="488950" cy="4889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131840" y="3319940"/>
            <a:ext cx="3510390" cy="559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1" grpId="0" animBg="1"/>
      <p:bldP spid="21" grpId="1" animBg="1"/>
      <p:bldP spid="21" grpId="2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428750"/>
            <a:ext cx="42386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2571750" y="1416050"/>
            <a:ext cx="4318000" cy="23114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755900" y="4349750"/>
            <a:ext cx="4178300" cy="10668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311650" y="3727450"/>
            <a:ext cx="2578100" cy="6223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022350" y="3727450"/>
            <a:ext cx="2578100" cy="6223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176588" cy="27384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flipV="1">
            <a:off x="4527550" y="4667250"/>
            <a:ext cx="2738438" cy="66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630863" y="5035550"/>
            <a:ext cx="2044700" cy="51911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1971675" cy="9128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708400" y="3829050"/>
            <a:ext cx="488950" cy="4889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44824"/>
            <a:ext cx="3888432" cy="36004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/>
          <p:cNvSpPr txBox="1"/>
          <p:nvPr/>
        </p:nvSpPr>
        <p:spPr>
          <a:xfrm>
            <a:off x="1907704" y="2564904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Terminologie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067944" y="4221088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Terminologie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652120" y="3095855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Terminologie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907699" y="2564899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Terminologie</a:t>
            </a:r>
            <a:endParaRPr lang="de-AT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4067939" y="4221083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Terminologie</a:t>
            </a:r>
            <a:endParaRPr lang="de-AT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5652115" y="3095850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Terminologie</a:t>
            </a:r>
            <a:endParaRPr lang="de-AT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44824"/>
            <a:ext cx="3888432" cy="36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/>
          <p:cNvSpPr txBox="1"/>
          <p:nvPr/>
        </p:nvSpPr>
        <p:spPr>
          <a:xfrm>
            <a:off x="1907704" y="2564904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Terminologie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067944" y="4221088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Terminologie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652120" y="3095855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Terminologie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907699" y="2564899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Terminologie</a:t>
            </a:r>
            <a:endParaRPr lang="de-AT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4067939" y="4221083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Terminologie</a:t>
            </a:r>
            <a:endParaRPr lang="de-AT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5652115" y="3095850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Terminologie</a:t>
            </a:r>
            <a:endParaRPr lang="de-AT" sz="1200" dirty="0"/>
          </a:p>
        </p:txBody>
      </p:sp>
      <p:sp>
        <p:nvSpPr>
          <p:cNvPr id="12" name="Rechteck 11"/>
          <p:cNvSpPr/>
          <p:nvPr/>
        </p:nvSpPr>
        <p:spPr>
          <a:xfrm>
            <a:off x="3221850" y="1943835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221850" y="342900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5022050" y="459913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/>
          <p:cNvSpPr txBox="1"/>
          <p:nvPr/>
        </p:nvSpPr>
        <p:spPr>
          <a:xfrm>
            <a:off x="4662010" y="221386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DataSource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5652120" y="3095855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Terminologie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652115" y="3095850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Terminologie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662010" y="221386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 smtClean="0"/>
              <a:t>DataSource</a:t>
            </a:r>
            <a:endParaRPr lang="de-AT" sz="1200" dirty="0"/>
          </a:p>
        </p:txBody>
      </p:sp>
      <p:sp>
        <p:nvSpPr>
          <p:cNvPr id="13" name="Zylinder 12"/>
          <p:cNvSpPr/>
          <p:nvPr/>
        </p:nvSpPr>
        <p:spPr>
          <a:xfrm>
            <a:off x="5112060" y="3474005"/>
            <a:ext cx="585065" cy="810090"/>
          </a:xfrm>
          <a:prstGeom prst="can">
            <a:avLst>
              <a:gd name="adj" fmla="val 39652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2996825" y="2888940"/>
            <a:ext cx="720080" cy="675075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2141731" y="3429000"/>
            <a:ext cx="450050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4050990" y="3248979"/>
            <a:ext cx="495055" cy="1035115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708920"/>
            <a:ext cx="5441950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708920"/>
            <a:ext cx="5441950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4059515" y="3283700"/>
            <a:ext cx="488950" cy="977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211960" y="2060848"/>
            <a:ext cx="108012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 16"/>
          <p:cNvCxnSpPr/>
          <p:nvPr/>
        </p:nvCxnSpPr>
        <p:spPr>
          <a:xfrm rot="5400000">
            <a:off x="3873451" y="4448789"/>
            <a:ext cx="493713" cy="377825"/>
          </a:xfrm>
          <a:prstGeom prst="bentConnector4">
            <a:avLst>
              <a:gd name="adj1" fmla="val 50595"/>
              <a:gd name="adj2" fmla="val 1605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4"/>
          <p:cNvSpPr txBox="1">
            <a:spLocks noChangeArrowheads="1"/>
          </p:cNvSpPr>
          <p:nvPr/>
        </p:nvSpPr>
        <p:spPr bwMode="auto">
          <a:xfrm>
            <a:off x="3931395" y="4746445"/>
            <a:ext cx="3870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Dabei handelt es sich um ein so genanntes </a:t>
            </a:r>
            <a:r>
              <a:rPr lang="de-AT" sz="1200" dirty="0" err="1">
                <a:solidFill>
                  <a:srgbClr val="0000FF"/>
                </a:solidFill>
              </a:rPr>
              <a:t>Managed-Object</a:t>
            </a:r>
            <a:endParaRPr lang="de-AT" sz="12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d.h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vom Container verwaltetes Objekt</a:t>
            </a:r>
          </a:p>
        </p:txBody>
      </p:sp>
      <p:sp>
        <p:nvSpPr>
          <p:cNvPr id="22" name="Rechteck 21"/>
          <p:cNvSpPr/>
          <p:nvPr/>
        </p:nvSpPr>
        <p:spPr>
          <a:xfrm>
            <a:off x="6584200" y="4799860"/>
            <a:ext cx="1155700" cy="1778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860032" y="3284984"/>
            <a:ext cx="2664296" cy="122413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644008" y="2348880"/>
            <a:ext cx="576064" cy="2160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5292080" y="2348880"/>
            <a:ext cx="1296144" cy="23042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060848"/>
            <a:ext cx="2376264" cy="266429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708920"/>
            <a:ext cx="5441950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4059515" y="3283700"/>
            <a:ext cx="488950" cy="977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211960" y="2060848"/>
            <a:ext cx="108012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 16"/>
          <p:cNvCxnSpPr/>
          <p:nvPr/>
        </p:nvCxnSpPr>
        <p:spPr>
          <a:xfrm rot="5400000">
            <a:off x="3873451" y="4448789"/>
            <a:ext cx="493713" cy="377825"/>
          </a:xfrm>
          <a:prstGeom prst="bentConnector4">
            <a:avLst>
              <a:gd name="adj1" fmla="val 50595"/>
              <a:gd name="adj2" fmla="val 1605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4"/>
          <p:cNvSpPr txBox="1">
            <a:spLocks noChangeArrowheads="1"/>
          </p:cNvSpPr>
          <p:nvPr/>
        </p:nvSpPr>
        <p:spPr bwMode="auto">
          <a:xfrm>
            <a:off x="3931395" y="4746445"/>
            <a:ext cx="3870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Dabei handelt es sich um ein so genanntes </a:t>
            </a:r>
            <a:r>
              <a:rPr lang="de-AT" sz="1200" dirty="0" err="1">
                <a:solidFill>
                  <a:srgbClr val="0000FF"/>
                </a:solidFill>
              </a:rPr>
              <a:t>Managed-Object</a:t>
            </a:r>
            <a:endParaRPr lang="de-AT" sz="12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de-AT" sz="1200" dirty="0"/>
              <a:t>             </a:t>
            </a:r>
            <a:r>
              <a:rPr lang="de-AT" sz="1200" dirty="0" err="1"/>
              <a:t>d.h</a:t>
            </a:r>
            <a:r>
              <a:rPr lang="de-AT" sz="1200" dirty="0"/>
              <a:t> vom </a:t>
            </a:r>
            <a:r>
              <a:rPr lang="de-AT" sz="1200" dirty="0">
                <a:solidFill>
                  <a:srgbClr val="0000FF"/>
                </a:solidFill>
              </a:rPr>
              <a:t>Container verwaltetes </a:t>
            </a:r>
            <a:r>
              <a:rPr lang="de-AT" sz="1200" dirty="0"/>
              <a:t>Objekt</a:t>
            </a:r>
          </a:p>
        </p:txBody>
      </p:sp>
      <p:sp>
        <p:nvSpPr>
          <p:cNvPr id="14" name="Rechteck 13"/>
          <p:cNvSpPr/>
          <p:nvPr/>
        </p:nvSpPr>
        <p:spPr>
          <a:xfrm>
            <a:off x="5004336" y="4995246"/>
            <a:ext cx="1421942" cy="170911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860032" y="3284984"/>
            <a:ext cx="2664296" cy="122413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644008" y="2348880"/>
            <a:ext cx="576064" cy="2160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012" y="1628800"/>
            <a:ext cx="3154253" cy="4991345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v.3.1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3" name="Rechteck 2"/>
          <p:cNvSpPr/>
          <p:nvPr/>
        </p:nvSpPr>
        <p:spPr>
          <a:xfrm>
            <a:off x="2490012" y="1628800"/>
            <a:ext cx="3027093" cy="238526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5091980" y="2216150"/>
            <a:ext cx="1630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rgbClr val="0000FF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Entities</a:t>
            </a:r>
            <a:endParaRPr lang="de-AT" sz="1600" dirty="0" smtClean="0">
              <a:solidFill>
                <a:srgbClr val="0000FF"/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1" name="Textfeld 5"/>
          <p:cNvSpPr txBox="1">
            <a:spLocks noChangeArrowheads="1"/>
          </p:cNvSpPr>
          <p:nvPr/>
        </p:nvSpPr>
        <p:spPr bwMode="auto">
          <a:xfrm>
            <a:off x="6282190" y="2213865"/>
            <a:ext cx="12506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12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Jboss</a:t>
            </a:r>
            <a:r>
              <a:rPr lang="de-AT" sz="12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7 </a:t>
            </a:r>
            <a:r>
              <a:rPr lang="de-AT" sz="12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version</a:t>
            </a:r>
            <a:endParaRPr lang="de-AT" sz="12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85655" y="4035135"/>
            <a:ext cx="3027093" cy="258501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658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708920"/>
            <a:ext cx="5441950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4059515" y="3283700"/>
            <a:ext cx="488950" cy="977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19"/>
          <p:cNvSpPr txBox="1">
            <a:spLocks noChangeArrowheads="1"/>
          </p:cNvSpPr>
          <p:nvPr/>
        </p:nvSpPr>
        <p:spPr bwMode="auto">
          <a:xfrm>
            <a:off x="4091640" y="2273300"/>
            <a:ext cx="4059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wird vom </a:t>
            </a:r>
            <a:r>
              <a:rPr lang="de-AT" sz="1200" dirty="0">
                <a:solidFill>
                  <a:srgbClr val="0000FF"/>
                </a:solidFill>
              </a:rPr>
              <a:t>Administrator</a:t>
            </a:r>
            <a:r>
              <a:rPr lang="de-AT" sz="1200" dirty="0"/>
              <a:t> des </a:t>
            </a:r>
            <a:r>
              <a:rPr lang="de-AT" sz="1200" dirty="0" smtClean="0"/>
              <a:t>Applikation </a:t>
            </a:r>
            <a:r>
              <a:rPr lang="de-AT" sz="1200" dirty="0"/>
              <a:t>- Servers eingerichtet</a:t>
            </a:r>
          </a:p>
          <a:p>
            <a:pPr>
              <a:defRPr/>
            </a:pPr>
            <a:r>
              <a:rPr lang="de-AT" sz="1200" dirty="0"/>
              <a:t>und 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stellt die Schnittstelle zu einer bestimmten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Datenbank 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dar </a:t>
            </a:r>
          </a:p>
        </p:txBody>
      </p:sp>
      <p:cxnSp>
        <p:nvCxnSpPr>
          <p:cNvPr id="16" name="Form 15"/>
          <p:cNvCxnSpPr>
            <a:endCxn id="15" idx="1"/>
          </p:cNvCxnSpPr>
          <p:nvPr/>
        </p:nvCxnSpPr>
        <p:spPr>
          <a:xfrm rot="16200000" flipV="1">
            <a:off x="3873682" y="2722092"/>
            <a:ext cx="658167" cy="222250"/>
          </a:xfrm>
          <a:prstGeom prst="bentConnector4">
            <a:avLst>
              <a:gd name="adj1" fmla="val 32464"/>
              <a:gd name="adj2" fmla="val 2028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4860032" y="3284984"/>
            <a:ext cx="2664296" cy="122413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708920"/>
            <a:ext cx="5441950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4059515" y="3283700"/>
            <a:ext cx="488950" cy="977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19"/>
          <p:cNvSpPr txBox="1">
            <a:spLocks noChangeArrowheads="1"/>
          </p:cNvSpPr>
          <p:nvPr/>
        </p:nvSpPr>
        <p:spPr bwMode="auto">
          <a:xfrm>
            <a:off x="4091640" y="2273300"/>
            <a:ext cx="4059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wird vom Administrator des </a:t>
            </a:r>
            <a:r>
              <a:rPr lang="de-AT" sz="1200" dirty="0" smtClean="0"/>
              <a:t>Applikation </a:t>
            </a:r>
            <a:r>
              <a:rPr lang="de-AT" sz="1200" dirty="0"/>
              <a:t>- Servers eingerichtet</a:t>
            </a:r>
          </a:p>
          <a:p>
            <a:pPr>
              <a:defRPr/>
            </a:pPr>
            <a:r>
              <a:rPr lang="de-AT" sz="1200" dirty="0"/>
              <a:t>und stellt die </a:t>
            </a:r>
            <a:r>
              <a:rPr lang="de-AT" sz="1200" dirty="0">
                <a:solidFill>
                  <a:srgbClr val="0000FF"/>
                </a:solidFill>
              </a:rPr>
              <a:t>Schnittstelle</a:t>
            </a:r>
            <a:r>
              <a:rPr lang="de-AT" sz="1200" dirty="0"/>
              <a:t> zu einer bestimmten </a:t>
            </a:r>
            <a:r>
              <a:rPr lang="de-AT" sz="1200" dirty="0" smtClean="0"/>
              <a:t>Datenbank dar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6" name="Form 15"/>
          <p:cNvCxnSpPr>
            <a:endCxn id="15" idx="1"/>
          </p:cNvCxnSpPr>
          <p:nvPr/>
        </p:nvCxnSpPr>
        <p:spPr>
          <a:xfrm rot="16200000" flipV="1">
            <a:off x="3873682" y="2722092"/>
            <a:ext cx="658167" cy="222250"/>
          </a:xfrm>
          <a:prstGeom prst="bentConnector4">
            <a:avLst>
              <a:gd name="adj1" fmla="val 32464"/>
              <a:gd name="adj2" fmla="val 2028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708920"/>
            <a:ext cx="5441950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feld 19"/>
          <p:cNvSpPr txBox="1">
            <a:spLocks noChangeArrowheads="1"/>
          </p:cNvSpPr>
          <p:nvPr/>
        </p:nvSpPr>
        <p:spPr bwMode="auto">
          <a:xfrm>
            <a:off x="4091640" y="2273300"/>
            <a:ext cx="4059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wird vom Administrator des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Applikation 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 Servers eingerichtet</a:t>
            </a:r>
          </a:p>
          <a:p>
            <a:pPr>
              <a:defRPr/>
            </a:pP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stellt die Schnittstelle zu einer bestimmten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Datenbank dar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6" name="Form 15"/>
          <p:cNvCxnSpPr>
            <a:endCxn id="15" idx="1"/>
          </p:cNvCxnSpPr>
          <p:nvPr/>
        </p:nvCxnSpPr>
        <p:spPr>
          <a:xfrm rot="16200000" flipV="1">
            <a:off x="3873682" y="2722092"/>
            <a:ext cx="658167" cy="222250"/>
          </a:xfrm>
          <a:prstGeom prst="bentConnector4">
            <a:avLst>
              <a:gd name="adj1" fmla="val 32464"/>
              <a:gd name="adj2" fmla="val 202857"/>
            </a:avLst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571500" y="4371415"/>
            <a:ext cx="3667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Eine </a:t>
            </a:r>
            <a:r>
              <a:rPr lang="de-AT" sz="1200" i="1" dirty="0">
                <a:solidFill>
                  <a:srgbClr val="0000FF"/>
                </a:solidFill>
              </a:rPr>
              <a:t>Komponente</a:t>
            </a:r>
            <a:r>
              <a:rPr lang="de-AT" sz="1200" dirty="0"/>
              <a:t>, die Verbindung zu dieser Datenbank</a:t>
            </a:r>
          </a:p>
          <a:p>
            <a:pPr>
              <a:defRPr/>
            </a:pPr>
            <a:r>
              <a:rPr lang="de-AT" sz="1200" dirty="0"/>
              <a:t>aufnehmen  will, kann 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über die Data-Source eine JDBC</a:t>
            </a:r>
          </a:p>
          <a:p>
            <a:pPr>
              <a:defRPr/>
            </a:pP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Verbindung bekommen.</a:t>
            </a:r>
          </a:p>
        </p:txBody>
      </p:sp>
      <p:cxnSp>
        <p:nvCxnSpPr>
          <p:cNvPr id="12" name="Gewinkelte Verbindung 11"/>
          <p:cNvCxnSpPr/>
          <p:nvPr/>
        </p:nvCxnSpPr>
        <p:spPr>
          <a:xfrm rot="10800000" flipH="1">
            <a:off x="634255" y="3579530"/>
            <a:ext cx="1644650" cy="1035050"/>
          </a:xfrm>
          <a:prstGeom prst="bentConnector3">
            <a:avLst>
              <a:gd name="adj1" fmla="val -139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135465" y="3429750"/>
            <a:ext cx="444500" cy="622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564741" y="3834153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708920"/>
            <a:ext cx="5441950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571500" y="4371415"/>
            <a:ext cx="3667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Eine </a:t>
            </a:r>
            <a:r>
              <a:rPr lang="de-AT" sz="1200" i="1" dirty="0">
                <a:solidFill>
                  <a:srgbClr val="0000FF"/>
                </a:solidFill>
              </a:rPr>
              <a:t>Komponente</a:t>
            </a:r>
            <a:r>
              <a:rPr lang="de-AT" sz="1200" dirty="0"/>
              <a:t>, die Verbindung zu dieser Datenbank</a:t>
            </a:r>
          </a:p>
          <a:p>
            <a:pPr>
              <a:defRPr/>
            </a:pPr>
            <a:r>
              <a:rPr lang="de-AT" sz="1200" dirty="0"/>
              <a:t>aufnehmen  will, kann über die Data-Source eine JDBC</a:t>
            </a:r>
          </a:p>
          <a:p>
            <a:pPr>
              <a:defRPr/>
            </a:pPr>
            <a:r>
              <a:rPr lang="de-AT" sz="1200" dirty="0"/>
              <a:t>Verbindung bekommen.</a:t>
            </a:r>
          </a:p>
        </p:txBody>
      </p:sp>
      <p:cxnSp>
        <p:nvCxnSpPr>
          <p:cNvPr id="12" name="Gewinkelte Verbindung 11"/>
          <p:cNvCxnSpPr/>
          <p:nvPr/>
        </p:nvCxnSpPr>
        <p:spPr>
          <a:xfrm rot="10800000" flipH="1">
            <a:off x="634255" y="3579530"/>
            <a:ext cx="1644650" cy="1035050"/>
          </a:xfrm>
          <a:prstGeom prst="bentConnector3">
            <a:avLst>
              <a:gd name="adj1" fmla="val -139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135465" y="3429750"/>
            <a:ext cx="444500" cy="622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4059515" y="3283700"/>
            <a:ext cx="488950" cy="977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9" name="Zylinder 18"/>
          <p:cNvSpPr/>
          <p:nvPr/>
        </p:nvSpPr>
        <p:spPr>
          <a:xfrm>
            <a:off x="5130134" y="3492043"/>
            <a:ext cx="576064" cy="792088"/>
          </a:xfrm>
          <a:prstGeom prst="can">
            <a:avLst>
              <a:gd name="adj" fmla="val 3589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20" name="Gewinkelte Verbindung 19"/>
          <p:cNvCxnSpPr>
            <a:endCxn id="21" idx="1"/>
          </p:cNvCxnSpPr>
          <p:nvPr/>
        </p:nvCxnSpPr>
        <p:spPr>
          <a:xfrm rot="10800000">
            <a:off x="2644123" y="2217173"/>
            <a:ext cx="452437" cy="779462"/>
          </a:xfrm>
          <a:prstGeom prst="bentConnector3">
            <a:avLst>
              <a:gd name="adj1" fmla="val 150556"/>
            </a:avLst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19"/>
          <p:cNvSpPr txBox="1">
            <a:spLocks noChangeArrowheads="1"/>
          </p:cNvSpPr>
          <p:nvPr/>
        </p:nvSpPr>
        <p:spPr bwMode="auto">
          <a:xfrm>
            <a:off x="2644123" y="1894910"/>
            <a:ext cx="5594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 </a:t>
            </a:r>
            <a:r>
              <a:rPr lang="de-AT" sz="12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Komponente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die Verbindung zu dieser Datenbank aufnehmen will,  muss dabei </a:t>
            </a:r>
          </a:p>
          <a:p>
            <a:pPr>
              <a:defRPr/>
            </a:pP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 mit Treiberklassen, Datenbank - URLs und Benutzernamen hantieren, sondern</a:t>
            </a:r>
          </a:p>
          <a:p>
            <a:pPr>
              <a:defRPr/>
            </a:pP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                           man bezieht sich einfach auf einen logischen Namen</a:t>
            </a:r>
          </a:p>
        </p:txBody>
      </p:sp>
      <p:sp>
        <p:nvSpPr>
          <p:cNvPr id="23" name="Textfeld 52"/>
          <p:cNvSpPr txBox="1">
            <a:spLocks noChangeArrowheads="1"/>
          </p:cNvSpPr>
          <p:nvPr/>
        </p:nvSpPr>
        <p:spPr bwMode="auto">
          <a:xfrm>
            <a:off x="5363510" y="11075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1</a:t>
            </a:r>
          </a:p>
        </p:txBody>
      </p:sp>
      <p:sp>
        <p:nvSpPr>
          <p:cNvPr id="24" name="Textfeld 54"/>
          <p:cNvSpPr txBox="1">
            <a:spLocks noChangeArrowheads="1"/>
          </p:cNvSpPr>
          <p:nvPr/>
        </p:nvSpPr>
        <p:spPr bwMode="auto">
          <a:xfrm>
            <a:off x="5515910" y="12599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2</a:t>
            </a:r>
          </a:p>
        </p:txBody>
      </p:sp>
      <p:sp>
        <p:nvSpPr>
          <p:cNvPr id="25" name="Textfeld 55"/>
          <p:cNvSpPr txBox="1">
            <a:spLocks noChangeArrowheads="1"/>
          </p:cNvSpPr>
          <p:nvPr/>
        </p:nvSpPr>
        <p:spPr bwMode="auto">
          <a:xfrm>
            <a:off x="5274610" y="14631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3</a:t>
            </a: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564741" y="3834153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708920"/>
            <a:ext cx="5441950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571500" y="4371415"/>
            <a:ext cx="3667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Eine </a:t>
            </a:r>
            <a:r>
              <a:rPr lang="de-AT" sz="1200" i="1" dirty="0">
                <a:solidFill>
                  <a:srgbClr val="0000FF"/>
                </a:solidFill>
              </a:rPr>
              <a:t>Komponente</a:t>
            </a:r>
            <a:r>
              <a:rPr lang="de-AT" sz="1200" dirty="0"/>
              <a:t>, die Verbindung zu dieser Datenbank</a:t>
            </a:r>
          </a:p>
          <a:p>
            <a:pPr>
              <a:defRPr/>
            </a:pPr>
            <a:r>
              <a:rPr lang="de-AT" sz="1200" dirty="0"/>
              <a:t>aufnehmen  will, kann über die Data-Source eine JDBC</a:t>
            </a:r>
          </a:p>
          <a:p>
            <a:pPr>
              <a:defRPr/>
            </a:pPr>
            <a:r>
              <a:rPr lang="de-AT" sz="1200" dirty="0"/>
              <a:t>Verbindung bekommen.</a:t>
            </a:r>
          </a:p>
        </p:txBody>
      </p:sp>
      <p:cxnSp>
        <p:nvCxnSpPr>
          <p:cNvPr id="12" name="Gewinkelte Verbindung 11"/>
          <p:cNvCxnSpPr/>
          <p:nvPr/>
        </p:nvCxnSpPr>
        <p:spPr>
          <a:xfrm rot="10800000" flipH="1">
            <a:off x="634255" y="3579530"/>
            <a:ext cx="1644650" cy="1035050"/>
          </a:xfrm>
          <a:prstGeom prst="bentConnector3">
            <a:avLst>
              <a:gd name="adj1" fmla="val -139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135465" y="3429750"/>
            <a:ext cx="444500" cy="622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564741" y="3834153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059515" y="3283700"/>
            <a:ext cx="488950" cy="977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9" name="Zylinder 18"/>
          <p:cNvSpPr/>
          <p:nvPr/>
        </p:nvSpPr>
        <p:spPr>
          <a:xfrm>
            <a:off x="5130134" y="3492043"/>
            <a:ext cx="576064" cy="792088"/>
          </a:xfrm>
          <a:prstGeom prst="can">
            <a:avLst>
              <a:gd name="adj" fmla="val 3589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20" name="Gewinkelte Verbindung 19"/>
          <p:cNvCxnSpPr>
            <a:endCxn id="21" idx="1"/>
          </p:cNvCxnSpPr>
          <p:nvPr/>
        </p:nvCxnSpPr>
        <p:spPr>
          <a:xfrm rot="10800000">
            <a:off x="2644123" y="2217173"/>
            <a:ext cx="452437" cy="779462"/>
          </a:xfrm>
          <a:prstGeom prst="bentConnector3">
            <a:avLst>
              <a:gd name="adj1" fmla="val 1505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19"/>
          <p:cNvSpPr txBox="1">
            <a:spLocks noChangeArrowheads="1"/>
          </p:cNvSpPr>
          <p:nvPr/>
        </p:nvSpPr>
        <p:spPr bwMode="auto">
          <a:xfrm>
            <a:off x="2644123" y="1894910"/>
            <a:ext cx="5594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Eine </a:t>
            </a:r>
            <a:r>
              <a:rPr lang="de-AT" sz="1200" i="1" dirty="0">
                <a:solidFill>
                  <a:srgbClr val="0000FF"/>
                </a:solidFill>
              </a:rPr>
              <a:t>Komponente</a:t>
            </a:r>
            <a:r>
              <a:rPr lang="de-AT" sz="1200" dirty="0"/>
              <a:t>, die Verbindung zu dieser Datenbank aufnehmen will,  muss dabei </a:t>
            </a:r>
          </a:p>
          <a:p>
            <a:pPr>
              <a:defRPr/>
            </a:pPr>
            <a:r>
              <a:rPr lang="de-AT" sz="1200" dirty="0">
                <a:solidFill>
                  <a:srgbClr val="C00000"/>
                </a:solidFill>
              </a:rPr>
              <a:t>nicht</a:t>
            </a:r>
            <a:r>
              <a:rPr lang="de-AT" sz="1200" dirty="0"/>
              <a:t>  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mit Treiberklassen, Datenbank - URLs und Benutzernamen hantieren, sondern</a:t>
            </a:r>
          </a:p>
          <a:p>
            <a:pPr>
              <a:defRPr/>
            </a:pP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                           man bezieht sich einfach auf einen logischen Namen</a:t>
            </a:r>
          </a:p>
        </p:txBody>
      </p:sp>
      <p:sp>
        <p:nvSpPr>
          <p:cNvPr id="22" name="Ellipse 21"/>
          <p:cNvSpPr/>
          <p:nvPr/>
        </p:nvSpPr>
        <p:spPr>
          <a:xfrm>
            <a:off x="2664760" y="2142560"/>
            <a:ext cx="444500" cy="1778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23" name="Textfeld 52"/>
          <p:cNvSpPr txBox="1">
            <a:spLocks noChangeArrowheads="1"/>
          </p:cNvSpPr>
          <p:nvPr/>
        </p:nvSpPr>
        <p:spPr bwMode="auto">
          <a:xfrm>
            <a:off x="5363510" y="11075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1</a:t>
            </a:r>
          </a:p>
        </p:txBody>
      </p:sp>
      <p:sp>
        <p:nvSpPr>
          <p:cNvPr id="24" name="Textfeld 54"/>
          <p:cNvSpPr txBox="1">
            <a:spLocks noChangeArrowheads="1"/>
          </p:cNvSpPr>
          <p:nvPr/>
        </p:nvSpPr>
        <p:spPr bwMode="auto">
          <a:xfrm>
            <a:off x="5515910" y="12599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2</a:t>
            </a:r>
          </a:p>
        </p:txBody>
      </p:sp>
      <p:sp>
        <p:nvSpPr>
          <p:cNvPr id="25" name="Textfeld 55"/>
          <p:cNvSpPr txBox="1">
            <a:spLocks noChangeArrowheads="1"/>
          </p:cNvSpPr>
          <p:nvPr/>
        </p:nvSpPr>
        <p:spPr bwMode="auto">
          <a:xfrm>
            <a:off x="5274610" y="14631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708920"/>
            <a:ext cx="5441950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571500" y="4371415"/>
            <a:ext cx="3667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Eine </a:t>
            </a:r>
            <a:r>
              <a:rPr lang="de-AT" sz="1200" i="1" dirty="0">
                <a:solidFill>
                  <a:srgbClr val="0000FF"/>
                </a:solidFill>
              </a:rPr>
              <a:t>Komponente</a:t>
            </a:r>
            <a:r>
              <a:rPr lang="de-AT" sz="1200" dirty="0"/>
              <a:t>, die Verbindung zu dieser Datenbank</a:t>
            </a:r>
          </a:p>
          <a:p>
            <a:pPr>
              <a:defRPr/>
            </a:pPr>
            <a:r>
              <a:rPr lang="de-AT" sz="1200" dirty="0"/>
              <a:t>aufnehmen  will, kann über die Data-Source eine JDBC</a:t>
            </a:r>
          </a:p>
          <a:p>
            <a:pPr>
              <a:defRPr/>
            </a:pPr>
            <a:r>
              <a:rPr lang="de-AT" sz="1200" dirty="0"/>
              <a:t>Verbindung bekommen.</a:t>
            </a:r>
          </a:p>
        </p:txBody>
      </p:sp>
      <p:cxnSp>
        <p:nvCxnSpPr>
          <p:cNvPr id="12" name="Gewinkelte Verbindung 11"/>
          <p:cNvCxnSpPr/>
          <p:nvPr/>
        </p:nvCxnSpPr>
        <p:spPr>
          <a:xfrm rot="10800000" flipH="1">
            <a:off x="634255" y="3579530"/>
            <a:ext cx="1644650" cy="1035050"/>
          </a:xfrm>
          <a:prstGeom prst="bentConnector3">
            <a:avLst>
              <a:gd name="adj1" fmla="val -139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endCxn id="21" idx="1"/>
          </p:cNvCxnSpPr>
          <p:nvPr/>
        </p:nvCxnSpPr>
        <p:spPr>
          <a:xfrm rot="10800000">
            <a:off x="2644123" y="2217173"/>
            <a:ext cx="452437" cy="779462"/>
          </a:xfrm>
          <a:prstGeom prst="bentConnector3">
            <a:avLst>
              <a:gd name="adj1" fmla="val 1505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19"/>
          <p:cNvSpPr txBox="1">
            <a:spLocks noChangeArrowheads="1"/>
          </p:cNvSpPr>
          <p:nvPr/>
        </p:nvSpPr>
        <p:spPr bwMode="auto">
          <a:xfrm>
            <a:off x="2644123" y="1894910"/>
            <a:ext cx="5594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Eine </a:t>
            </a:r>
            <a:r>
              <a:rPr lang="de-AT" sz="1200" i="1" dirty="0">
                <a:solidFill>
                  <a:srgbClr val="0000FF"/>
                </a:solidFill>
              </a:rPr>
              <a:t>Komponente</a:t>
            </a:r>
            <a:r>
              <a:rPr lang="de-AT" sz="1200" dirty="0"/>
              <a:t>, die Verbindung zu dieser Datenbank aufnehmen will,  muss dabei </a:t>
            </a:r>
          </a:p>
          <a:p>
            <a:pPr>
              <a:defRPr/>
            </a:pPr>
            <a:r>
              <a:rPr lang="de-AT" sz="1200" dirty="0">
                <a:solidFill>
                  <a:srgbClr val="C00000"/>
                </a:solidFill>
              </a:rPr>
              <a:t>nicht</a:t>
            </a:r>
            <a:r>
              <a:rPr lang="de-AT" sz="1200" dirty="0"/>
              <a:t>  mit Treiberklassen, 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Datenbank - URLs und Benutzernamen </a:t>
            </a:r>
            <a:r>
              <a:rPr lang="de-AT" sz="1200" dirty="0"/>
              <a:t>hantieren, 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sondern</a:t>
            </a:r>
          </a:p>
          <a:p>
            <a:pPr>
              <a:defRPr/>
            </a:pP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                           man bezieht sich einfach auf einen logischen Namen</a:t>
            </a:r>
          </a:p>
        </p:txBody>
      </p:sp>
      <p:sp>
        <p:nvSpPr>
          <p:cNvPr id="22" name="Ellipse 21"/>
          <p:cNvSpPr/>
          <p:nvPr/>
        </p:nvSpPr>
        <p:spPr>
          <a:xfrm>
            <a:off x="2664760" y="2142560"/>
            <a:ext cx="444500" cy="1778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23" name="Textfeld 52"/>
          <p:cNvSpPr txBox="1">
            <a:spLocks noChangeArrowheads="1"/>
          </p:cNvSpPr>
          <p:nvPr/>
        </p:nvSpPr>
        <p:spPr bwMode="auto">
          <a:xfrm>
            <a:off x="5363510" y="11075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>
                <a:latin typeface="Segoe Script" pitchFamily="34" charset="0"/>
              </a:rPr>
              <a:t>1</a:t>
            </a:r>
          </a:p>
        </p:txBody>
      </p:sp>
      <p:sp>
        <p:nvSpPr>
          <p:cNvPr id="24" name="Textfeld 54"/>
          <p:cNvSpPr txBox="1">
            <a:spLocks noChangeArrowheads="1"/>
          </p:cNvSpPr>
          <p:nvPr/>
        </p:nvSpPr>
        <p:spPr bwMode="auto">
          <a:xfrm>
            <a:off x="5515910" y="12599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2</a:t>
            </a:r>
          </a:p>
        </p:txBody>
      </p:sp>
      <p:sp>
        <p:nvSpPr>
          <p:cNvPr id="25" name="Textfeld 55"/>
          <p:cNvSpPr txBox="1">
            <a:spLocks noChangeArrowheads="1"/>
          </p:cNvSpPr>
          <p:nvPr/>
        </p:nvSpPr>
        <p:spPr bwMode="auto">
          <a:xfrm>
            <a:off x="5274610" y="14631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708920"/>
            <a:ext cx="5441950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571500" y="4371415"/>
            <a:ext cx="3667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Eine </a:t>
            </a:r>
            <a:r>
              <a:rPr lang="de-AT" sz="1200" i="1" dirty="0">
                <a:solidFill>
                  <a:srgbClr val="0000FF"/>
                </a:solidFill>
              </a:rPr>
              <a:t>Komponente</a:t>
            </a:r>
            <a:r>
              <a:rPr lang="de-AT" sz="1200" dirty="0"/>
              <a:t>, die Verbindung zu dieser Datenbank</a:t>
            </a:r>
          </a:p>
          <a:p>
            <a:pPr>
              <a:defRPr/>
            </a:pPr>
            <a:r>
              <a:rPr lang="de-AT" sz="1200" dirty="0"/>
              <a:t>aufnehmen  will, kann über die Data-Source eine JDBC</a:t>
            </a:r>
          </a:p>
          <a:p>
            <a:pPr>
              <a:defRPr/>
            </a:pPr>
            <a:r>
              <a:rPr lang="de-AT" sz="1200" dirty="0"/>
              <a:t>Verbindung bekommen.</a:t>
            </a:r>
          </a:p>
        </p:txBody>
      </p:sp>
      <p:cxnSp>
        <p:nvCxnSpPr>
          <p:cNvPr id="12" name="Gewinkelte Verbindung 11"/>
          <p:cNvCxnSpPr/>
          <p:nvPr/>
        </p:nvCxnSpPr>
        <p:spPr>
          <a:xfrm rot="10800000" flipH="1">
            <a:off x="634255" y="3579530"/>
            <a:ext cx="1644650" cy="1035050"/>
          </a:xfrm>
          <a:prstGeom prst="bentConnector3">
            <a:avLst>
              <a:gd name="adj1" fmla="val -139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endCxn id="21" idx="1"/>
          </p:cNvCxnSpPr>
          <p:nvPr/>
        </p:nvCxnSpPr>
        <p:spPr>
          <a:xfrm rot="10800000">
            <a:off x="2644123" y="2217173"/>
            <a:ext cx="452437" cy="779462"/>
          </a:xfrm>
          <a:prstGeom prst="bentConnector3">
            <a:avLst>
              <a:gd name="adj1" fmla="val 1505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19"/>
          <p:cNvSpPr txBox="1">
            <a:spLocks noChangeArrowheads="1"/>
          </p:cNvSpPr>
          <p:nvPr/>
        </p:nvSpPr>
        <p:spPr bwMode="auto">
          <a:xfrm>
            <a:off x="2644123" y="1894910"/>
            <a:ext cx="5594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Eine </a:t>
            </a:r>
            <a:r>
              <a:rPr lang="de-AT" sz="1200" i="1" dirty="0">
                <a:solidFill>
                  <a:srgbClr val="0000FF"/>
                </a:solidFill>
              </a:rPr>
              <a:t>Komponente</a:t>
            </a:r>
            <a:r>
              <a:rPr lang="de-AT" sz="1200" dirty="0"/>
              <a:t>, die Verbindung zu dieser Datenbank aufnehmen will,  muss dabei </a:t>
            </a:r>
          </a:p>
          <a:p>
            <a:pPr>
              <a:defRPr/>
            </a:pPr>
            <a:r>
              <a:rPr lang="de-AT" sz="1200" dirty="0">
                <a:solidFill>
                  <a:srgbClr val="C00000"/>
                </a:solidFill>
              </a:rPr>
              <a:t>nicht</a:t>
            </a:r>
            <a:r>
              <a:rPr lang="de-AT" sz="1200" dirty="0"/>
              <a:t>  mit Treiberklassen, Datenbank - URLs und 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Benutzernamen </a:t>
            </a:r>
            <a:r>
              <a:rPr lang="de-AT" sz="1200" dirty="0"/>
              <a:t>hantieren, 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sondern</a:t>
            </a:r>
          </a:p>
          <a:p>
            <a:pPr>
              <a:defRPr/>
            </a:pP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                           man bezieht sich einfach auf einen logischen Namen</a:t>
            </a:r>
          </a:p>
        </p:txBody>
      </p:sp>
      <p:sp>
        <p:nvSpPr>
          <p:cNvPr id="22" name="Ellipse 21"/>
          <p:cNvSpPr/>
          <p:nvPr/>
        </p:nvSpPr>
        <p:spPr>
          <a:xfrm>
            <a:off x="2664760" y="2142560"/>
            <a:ext cx="444500" cy="1778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23" name="Textfeld 52"/>
          <p:cNvSpPr txBox="1">
            <a:spLocks noChangeArrowheads="1"/>
          </p:cNvSpPr>
          <p:nvPr/>
        </p:nvSpPr>
        <p:spPr bwMode="auto">
          <a:xfrm>
            <a:off x="5363510" y="11075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>
                <a:latin typeface="Segoe Script" pitchFamily="34" charset="0"/>
              </a:rPr>
              <a:t>1</a:t>
            </a:r>
          </a:p>
        </p:txBody>
      </p:sp>
      <p:sp>
        <p:nvSpPr>
          <p:cNvPr id="24" name="Textfeld 54"/>
          <p:cNvSpPr txBox="1">
            <a:spLocks noChangeArrowheads="1"/>
          </p:cNvSpPr>
          <p:nvPr/>
        </p:nvSpPr>
        <p:spPr bwMode="auto">
          <a:xfrm>
            <a:off x="5515910" y="12599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>
                <a:latin typeface="Segoe Script" pitchFamily="34" charset="0"/>
              </a:rPr>
              <a:t>2</a:t>
            </a:r>
          </a:p>
        </p:txBody>
      </p:sp>
      <p:sp>
        <p:nvSpPr>
          <p:cNvPr id="25" name="Textfeld 55"/>
          <p:cNvSpPr txBox="1">
            <a:spLocks noChangeArrowheads="1"/>
          </p:cNvSpPr>
          <p:nvPr/>
        </p:nvSpPr>
        <p:spPr bwMode="auto">
          <a:xfrm>
            <a:off x="5274610" y="14631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708920"/>
            <a:ext cx="5441950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571500" y="4371415"/>
            <a:ext cx="3667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Eine </a:t>
            </a:r>
            <a:r>
              <a:rPr lang="de-AT" sz="1200" i="1" dirty="0">
                <a:solidFill>
                  <a:srgbClr val="0000FF"/>
                </a:solidFill>
              </a:rPr>
              <a:t>Komponente</a:t>
            </a:r>
            <a:r>
              <a:rPr lang="de-AT" sz="1200" dirty="0"/>
              <a:t>, die Verbindung zu dieser Datenbank</a:t>
            </a:r>
          </a:p>
          <a:p>
            <a:pPr>
              <a:defRPr/>
            </a:pPr>
            <a:r>
              <a:rPr lang="de-AT" sz="1200" dirty="0"/>
              <a:t>aufnehmen  will, kann über die Data-Source eine JDBC</a:t>
            </a:r>
          </a:p>
          <a:p>
            <a:pPr>
              <a:defRPr/>
            </a:pPr>
            <a:r>
              <a:rPr lang="de-AT" sz="1200" dirty="0"/>
              <a:t>Verbindung bekommen.</a:t>
            </a:r>
          </a:p>
        </p:txBody>
      </p:sp>
      <p:cxnSp>
        <p:nvCxnSpPr>
          <p:cNvPr id="12" name="Gewinkelte Verbindung 11"/>
          <p:cNvCxnSpPr/>
          <p:nvPr/>
        </p:nvCxnSpPr>
        <p:spPr>
          <a:xfrm rot="10800000" flipH="1">
            <a:off x="634255" y="3579530"/>
            <a:ext cx="1644650" cy="1035050"/>
          </a:xfrm>
          <a:prstGeom prst="bentConnector3">
            <a:avLst>
              <a:gd name="adj1" fmla="val -139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endCxn id="21" idx="1"/>
          </p:cNvCxnSpPr>
          <p:nvPr/>
        </p:nvCxnSpPr>
        <p:spPr>
          <a:xfrm rot="10800000">
            <a:off x="2644123" y="2217173"/>
            <a:ext cx="452437" cy="779462"/>
          </a:xfrm>
          <a:prstGeom prst="bentConnector3">
            <a:avLst>
              <a:gd name="adj1" fmla="val 1505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19"/>
          <p:cNvSpPr txBox="1">
            <a:spLocks noChangeArrowheads="1"/>
          </p:cNvSpPr>
          <p:nvPr/>
        </p:nvSpPr>
        <p:spPr bwMode="auto">
          <a:xfrm>
            <a:off x="2644123" y="1894910"/>
            <a:ext cx="5594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Eine </a:t>
            </a:r>
            <a:r>
              <a:rPr lang="de-AT" sz="1200" i="1" dirty="0">
                <a:solidFill>
                  <a:srgbClr val="0000FF"/>
                </a:solidFill>
              </a:rPr>
              <a:t>Komponente</a:t>
            </a:r>
            <a:r>
              <a:rPr lang="de-AT" sz="1200" dirty="0"/>
              <a:t>, die Verbindung zu dieser Datenbank aufnehmen will,  muss dabei </a:t>
            </a:r>
          </a:p>
          <a:p>
            <a:pPr>
              <a:defRPr/>
            </a:pPr>
            <a:r>
              <a:rPr lang="de-AT" sz="1200" dirty="0">
                <a:solidFill>
                  <a:srgbClr val="C00000"/>
                </a:solidFill>
              </a:rPr>
              <a:t>nicht</a:t>
            </a:r>
            <a:r>
              <a:rPr lang="de-AT" sz="1200" dirty="0"/>
              <a:t>  mit Treiberklassen, Datenbank - URLs und Benutzernamen hantieren, sondern</a:t>
            </a:r>
          </a:p>
          <a:p>
            <a:pPr>
              <a:defRPr/>
            </a:pP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                           man bezieht sich einfach auf einen logischen Namen</a:t>
            </a:r>
          </a:p>
        </p:txBody>
      </p:sp>
      <p:sp>
        <p:nvSpPr>
          <p:cNvPr id="22" name="Ellipse 21"/>
          <p:cNvSpPr/>
          <p:nvPr/>
        </p:nvSpPr>
        <p:spPr>
          <a:xfrm>
            <a:off x="2664760" y="2142560"/>
            <a:ext cx="444500" cy="1778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23" name="Textfeld 52"/>
          <p:cNvSpPr txBox="1">
            <a:spLocks noChangeArrowheads="1"/>
          </p:cNvSpPr>
          <p:nvPr/>
        </p:nvSpPr>
        <p:spPr bwMode="auto">
          <a:xfrm>
            <a:off x="5363510" y="11075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>
                <a:latin typeface="Segoe Script" pitchFamily="34" charset="0"/>
              </a:rPr>
              <a:t>1</a:t>
            </a:r>
          </a:p>
        </p:txBody>
      </p:sp>
      <p:sp>
        <p:nvSpPr>
          <p:cNvPr id="24" name="Textfeld 54"/>
          <p:cNvSpPr txBox="1">
            <a:spLocks noChangeArrowheads="1"/>
          </p:cNvSpPr>
          <p:nvPr/>
        </p:nvSpPr>
        <p:spPr bwMode="auto">
          <a:xfrm>
            <a:off x="5515910" y="12599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>
                <a:latin typeface="Segoe Script" pitchFamily="34" charset="0"/>
              </a:rPr>
              <a:t>2</a:t>
            </a:r>
          </a:p>
        </p:txBody>
      </p:sp>
      <p:sp>
        <p:nvSpPr>
          <p:cNvPr id="25" name="Textfeld 55"/>
          <p:cNvSpPr txBox="1">
            <a:spLocks noChangeArrowheads="1"/>
          </p:cNvSpPr>
          <p:nvPr/>
        </p:nvSpPr>
        <p:spPr bwMode="auto">
          <a:xfrm>
            <a:off x="5274610" y="14631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708920"/>
            <a:ext cx="5441950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571500" y="4371415"/>
            <a:ext cx="3667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Eine </a:t>
            </a:r>
            <a:r>
              <a:rPr lang="de-AT" sz="1200" i="1" dirty="0">
                <a:solidFill>
                  <a:srgbClr val="0000FF"/>
                </a:solidFill>
              </a:rPr>
              <a:t>Komponente</a:t>
            </a:r>
            <a:r>
              <a:rPr lang="de-AT" sz="1200" dirty="0"/>
              <a:t>, die Verbindung zu dieser Datenbank</a:t>
            </a:r>
          </a:p>
          <a:p>
            <a:pPr>
              <a:defRPr/>
            </a:pPr>
            <a:r>
              <a:rPr lang="de-AT" sz="1200" dirty="0"/>
              <a:t>aufnehmen  will, kann über die Data-Source eine JDBC</a:t>
            </a:r>
          </a:p>
          <a:p>
            <a:pPr>
              <a:defRPr/>
            </a:pPr>
            <a:r>
              <a:rPr lang="de-AT" sz="1200" dirty="0"/>
              <a:t>Verbindung bekommen.</a:t>
            </a:r>
          </a:p>
        </p:txBody>
      </p:sp>
      <p:cxnSp>
        <p:nvCxnSpPr>
          <p:cNvPr id="12" name="Gewinkelte Verbindung 11"/>
          <p:cNvCxnSpPr/>
          <p:nvPr/>
        </p:nvCxnSpPr>
        <p:spPr>
          <a:xfrm rot="10800000" flipH="1">
            <a:off x="634255" y="3579530"/>
            <a:ext cx="1644650" cy="1035050"/>
          </a:xfrm>
          <a:prstGeom prst="bentConnector3">
            <a:avLst>
              <a:gd name="adj1" fmla="val -139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endCxn id="21" idx="1"/>
          </p:cNvCxnSpPr>
          <p:nvPr/>
        </p:nvCxnSpPr>
        <p:spPr>
          <a:xfrm rot="10800000">
            <a:off x="2644123" y="2217173"/>
            <a:ext cx="452437" cy="779462"/>
          </a:xfrm>
          <a:prstGeom prst="bentConnector3">
            <a:avLst>
              <a:gd name="adj1" fmla="val 1505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19"/>
          <p:cNvSpPr txBox="1">
            <a:spLocks noChangeArrowheads="1"/>
          </p:cNvSpPr>
          <p:nvPr/>
        </p:nvSpPr>
        <p:spPr bwMode="auto">
          <a:xfrm>
            <a:off x="2644123" y="1894910"/>
            <a:ext cx="5594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Eine </a:t>
            </a:r>
            <a:r>
              <a:rPr lang="de-AT" sz="1200" i="1" dirty="0">
                <a:solidFill>
                  <a:srgbClr val="0000FF"/>
                </a:solidFill>
              </a:rPr>
              <a:t>Komponente</a:t>
            </a:r>
            <a:r>
              <a:rPr lang="de-AT" sz="1200" dirty="0"/>
              <a:t>, die Verbindung zu dieser Datenbank aufnehmen will,  muss dabei </a:t>
            </a:r>
          </a:p>
          <a:p>
            <a:pPr>
              <a:defRPr/>
            </a:pPr>
            <a:r>
              <a:rPr lang="de-AT" sz="1200" dirty="0">
                <a:solidFill>
                  <a:srgbClr val="C00000"/>
                </a:solidFill>
              </a:rPr>
              <a:t>nicht</a:t>
            </a:r>
            <a:r>
              <a:rPr lang="de-AT" sz="1200" dirty="0"/>
              <a:t>  mit Treiberklassen, Datenbank - URLs und Benutzernamen hantieren, sondern</a:t>
            </a:r>
          </a:p>
          <a:p>
            <a:pPr>
              <a:defRPr/>
            </a:pP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                           </a:t>
            </a:r>
            <a:r>
              <a:rPr lang="de-AT" sz="1200" dirty="0"/>
              <a:t>man bezieht sich einfach auf einen logischen Namen</a:t>
            </a:r>
          </a:p>
        </p:txBody>
      </p:sp>
      <p:sp>
        <p:nvSpPr>
          <p:cNvPr id="22" name="Ellipse 21"/>
          <p:cNvSpPr/>
          <p:nvPr/>
        </p:nvSpPr>
        <p:spPr>
          <a:xfrm>
            <a:off x="2664760" y="2142560"/>
            <a:ext cx="444500" cy="1778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23" name="Textfeld 52"/>
          <p:cNvSpPr txBox="1">
            <a:spLocks noChangeArrowheads="1"/>
          </p:cNvSpPr>
          <p:nvPr/>
        </p:nvSpPr>
        <p:spPr bwMode="auto">
          <a:xfrm>
            <a:off x="5363510" y="11075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>
                <a:latin typeface="Segoe Script" pitchFamily="34" charset="0"/>
              </a:rPr>
              <a:t>1</a:t>
            </a:r>
          </a:p>
        </p:txBody>
      </p:sp>
      <p:sp>
        <p:nvSpPr>
          <p:cNvPr id="24" name="Textfeld 54"/>
          <p:cNvSpPr txBox="1">
            <a:spLocks noChangeArrowheads="1"/>
          </p:cNvSpPr>
          <p:nvPr/>
        </p:nvSpPr>
        <p:spPr bwMode="auto">
          <a:xfrm>
            <a:off x="5515910" y="12599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>
                <a:latin typeface="Segoe Script" pitchFamily="34" charset="0"/>
              </a:rPr>
              <a:t>2</a:t>
            </a:r>
          </a:p>
        </p:txBody>
      </p:sp>
      <p:sp>
        <p:nvSpPr>
          <p:cNvPr id="25" name="Textfeld 55"/>
          <p:cNvSpPr txBox="1">
            <a:spLocks noChangeArrowheads="1"/>
          </p:cNvSpPr>
          <p:nvPr/>
        </p:nvSpPr>
        <p:spPr bwMode="auto">
          <a:xfrm>
            <a:off x="5274610" y="14631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>
                <a:latin typeface="Segoe Script" pitchFamily="34" charset="0"/>
              </a:rPr>
              <a:t>3</a:t>
            </a:r>
          </a:p>
        </p:txBody>
      </p:sp>
      <p:sp>
        <p:nvSpPr>
          <p:cNvPr id="26" name="Rechteck 25"/>
          <p:cNvSpPr/>
          <p:nvPr/>
        </p:nvSpPr>
        <p:spPr>
          <a:xfrm>
            <a:off x="2988980" y="2924943"/>
            <a:ext cx="711200" cy="6291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708920"/>
            <a:ext cx="5441950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571500" y="4371415"/>
            <a:ext cx="3667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/>
              <a:t>Eine </a:t>
            </a:r>
            <a:r>
              <a:rPr lang="de-AT" sz="1200" i="1" dirty="0">
                <a:solidFill>
                  <a:srgbClr val="0000FF"/>
                </a:solidFill>
              </a:rPr>
              <a:t>Komponente</a:t>
            </a:r>
            <a:r>
              <a:rPr lang="de-AT" sz="1200" dirty="0"/>
              <a:t>, die Verbindung zu dieser Datenbank</a:t>
            </a:r>
          </a:p>
          <a:p>
            <a:pPr>
              <a:defRPr/>
            </a:pPr>
            <a:r>
              <a:rPr lang="de-AT" sz="1200" dirty="0"/>
              <a:t>aufnehmen  will, kann über die Data-Source eine JDBC</a:t>
            </a:r>
          </a:p>
          <a:p>
            <a:pPr>
              <a:defRPr/>
            </a:pPr>
            <a:r>
              <a:rPr lang="de-AT" sz="1200" dirty="0"/>
              <a:t>Verbindung bekommen.</a:t>
            </a:r>
          </a:p>
        </p:txBody>
      </p:sp>
      <p:cxnSp>
        <p:nvCxnSpPr>
          <p:cNvPr id="12" name="Gewinkelte Verbindung 11"/>
          <p:cNvCxnSpPr/>
          <p:nvPr/>
        </p:nvCxnSpPr>
        <p:spPr>
          <a:xfrm rot="10800000" flipH="1">
            <a:off x="634255" y="3579530"/>
            <a:ext cx="1644650" cy="1035050"/>
          </a:xfrm>
          <a:prstGeom prst="bentConnector3">
            <a:avLst>
              <a:gd name="adj1" fmla="val -139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endCxn id="21" idx="1"/>
          </p:cNvCxnSpPr>
          <p:nvPr/>
        </p:nvCxnSpPr>
        <p:spPr>
          <a:xfrm rot="10800000">
            <a:off x="2644123" y="2217173"/>
            <a:ext cx="452437" cy="779462"/>
          </a:xfrm>
          <a:prstGeom prst="bentConnector3">
            <a:avLst>
              <a:gd name="adj1" fmla="val 1505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19"/>
          <p:cNvSpPr txBox="1">
            <a:spLocks noChangeArrowheads="1"/>
          </p:cNvSpPr>
          <p:nvPr/>
        </p:nvSpPr>
        <p:spPr bwMode="auto">
          <a:xfrm>
            <a:off x="2644123" y="1894910"/>
            <a:ext cx="5594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 </a:t>
            </a:r>
            <a:r>
              <a:rPr lang="de-AT" sz="12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Komponente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die Verbindung zu dieser Datenbank aufnehmen will,  muss dabei </a:t>
            </a:r>
          </a:p>
          <a:p>
            <a:pPr>
              <a:defRPr/>
            </a:pP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 mit Treiberklassen, Datenbank - URLs und Benutzernamen hantieren, sondern</a:t>
            </a:r>
          </a:p>
          <a:p>
            <a:pPr>
              <a:defRPr/>
            </a:pP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                           man bezieht sich einfach auf einen logischen Namen</a:t>
            </a:r>
          </a:p>
        </p:txBody>
      </p:sp>
      <p:sp>
        <p:nvSpPr>
          <p:cNvPr id="23" name="Textfeld 52"/>
          <p:cNvSpPr txBox="1">
            <a:spLocks noChangeArrowheads="1"/>
          </p:cNvSpPr>
          <p:nvPr/>
        </p:nvSpPr>
        <p:spPr bwMode="auto">
          <a:xfrm>
            <a:off x="5363510" y="11075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1</a:t>
            </a:r>
          </a:p>
        </p:txBody>
      </p:sp>
      <p:sp>
        <p:nvSpPr>
          <p:cNvPr id="24" name="Textfeld 54"/>
          <p:cNvSpPr txBox="1">
            <a:spLocks noChangeArrowheads="1"/>
          </p:cNvSpPr>
          <p:nvPr/>
        </p:nvSpPr>
        <p:spPr bwMode="auto">
          <a:xfrm>
            <a:off x="5515910" y="12599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2</a:t>
            </a:r>
          </a:p>
        </p:txBody>
      </p:sp>
      <p:sp>
        <p:nvSpPr>
          <p:cNvPr id="25" name="Textfeld 55"/>
          <p:cNvSpPr txBox="1">
            <a:spLocks noChangeArrowheads="1"/>
          </p:cNvSpPr>
          <p:nvPr/>
        </p:nvSpPr>
        <p:spPr bwMode="auto">
          <a:xfrm>
            <a:off x="5274610" y="1463110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3</a:t>
            </a:r>
          </a:p>
        </p:txBody>
      </p:sp>
      <p:sp>
        <p:nvSpPr>
          <p:cNvPr id="26" name="Rechteck 25"/>
          <p:cNvSpPr/>
          <p:nvPr/>
        </p:nvSpPr>
        <p:spPr>
          <a:xfrm>
            <a:off x="2988980" y="2924943"/>
            <a:ext cx="711200" cy="6291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9"/>
          <p:cNvSpPr txBox="1">
            <a:spLocks noChangeArrowheads="1"/>
          </p:cNvSpPr>
          <p:nvPr/>
        </p:nvSpPr>
        <p:spPr bwMode="auto">
          <a:xfrm>
            <a:off x="3347864" y="1988840"/>
            <a:ext cx="3547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AT" sz="1200" dirty="0"/>
              <a:t>EJB - Programmierer werden von technischen Details </a:t>
            </a:r>
            <a:endParaRPr lang="de-AT" sz="1200" dirty="0" smtClean="0"/>
          </a:p>
          <a:p>
            <a:pPr algn="ctr"/>
            <a:r>
              <a:rPr lang="de-AT" sz="1200" dirty="0" smtClean="0">
                <a:solidFill>
                  <a:srgbClr val="C00000"/>
                </a:solidFill>
              </a:rPr>
              <a:t>entlastet</a:t>
            </a:r>
            <a:endParaRPr lang="de-AT" sz="1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012" y="1628800"/>
            <a:ext cx="3154253" cy="4991345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v.3.1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5091980" y="2216150"/>
            <a:ext cx="1630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rgbClr val="0000FF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Entities</a:t>
            </a:r>
            <a:endParaRPr lang="de-AT" sz="1600" dirty="0" smtClean="0">
              <a:solidFill>
                <a:srgbClr val="0000FF"/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1" name="Textfeld 5"/>
          <p:cNvSpPr txBox="1">
            <a:spLocks noChangeArrowheads="1"/>
          </p:cNvSpPr>
          <p:nvPr/>
        </p:nvSpPr>
        <p:spPr bwMode="auto">
          <a:xfrm>
            <a:off x="6282190" y="2213865"/>
            <a:ext cx="12506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12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Jboss</a:t>
            </a:r>
            <a:r>
              <a:rPr lang="de-AT" sz="12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7 </a:t>
            </a:r>
            <a:r>
              <a:rPr lang="de-AT" sz="12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version</a:t>
            </a:r>
            <a:endParaRPr lang="de-AT" sz="12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85655" y="4035135"/>
            <a:ext cx="3027093" cy="258501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2186735" y="2303875"/>
            <a:ext cx="810090" cy="99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339135" y="2456275"/>
            <a:ext cx="2502895" cy="106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3806915" y="1628800"/>
            <a:ext cx="360040" cy="270030"/>
          </a:xfrm>
          <a:prstGeom prst="ellips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249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2708920"/>
            <a:ext cx="3007916" cy="259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hteck 28"/>
          <p:cNvSpPr/>
          <p:nvPr/>
        </p:nvSpPr>
        <p:spPr>
          <a:xfrm>
            <a:off x="2051720" y="3645024"/>
            <a:ext cx="1512168" cy="36004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1763688" y="2276872"/>
            <a:ext cx="3312368" cy="18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3347864" y="2276872"/>
            <a:ext cx="1728192" cy="1872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899592" y="2060848"/>
            <a:ext cx="50405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1115616" y="2132856"/>
            <a:ext cx="1791816" cy="567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9"/>
          <p:cNvSpPr txBox="1">
            <a:spLocks noChangeArrowheads="1"/>
          </p:cNvSpPr>
          <p:nvPr/>
        </p:nvSpPr>
        <p:spPr bwMode="auto">
          <a:xfrm>
            <a:off x="3347864" y="1988840"/>
            <a:ext cx="3547766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AT" sz="1200" dirty="0"/>
              <a:t>EJB - Programmierer werden von technischen Details </a:t>
            </a:r>
            <a:endParaRPr lang="de-AT" sz="1200" dirty="0" smtClean="0"/>
          </a:p>
          <a:p>
            <a:pPr algn="ctr"/>
            <a:r>
              <a:rPr lang="de-AT" sz="1200" dirty="0" smtClean="0">
                <a:solidFill>
                  <a:srgbClr val="C00000"/>
                </a:solidFill>
              </a:rPr>
              <a:t>entlastet</a:t>
            </a:r>
            <a:endParaRPr lang="de-AT" sz="1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484784"/>
            <a:ext cx="4864624" cy="470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Gerade Verbindung mit Pfeil 11"/>
          <p:cNvCxnSpPr/>
          <p:nvPr/>
        </p:nvCxnSpPr>
        <p:spPr>
          <a:xfrm flipH="1">
            <a:off x="2627784" y="1628800"/>
            <a:ext cx="5256584" cy="2088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6804248" y="1628800"/>
            <a:ext cx="1080120" cy="2088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3627093"/>
            <a:ext cx="4968552" cy="38693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5148064" y="1340768"/>
            <a:ext cx="3818674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Aufrufer erhält eine  JDBC - Verbindung, wobei im Normalfall  keine</a:t>
            </a: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neue physische Verbindung hergestellt wird. Sondern der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Applikation-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 verwaltet einen Pool vorbereiteter geöffneter Verbindungen,…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1331640" y="2078850"/>
            <a:ext cx="1440160" cy="549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1241630" y="1043735"/>
            <a:ext cx="1935215" cy="14941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484784"/>
            <a:ext cx="4864624" cy="470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Gerade Verbindung mit Pfeil 12"/>
          <p:cNvCxnSpPr/>
          <p:nvPr/>
        </p:nvCxnSpPr>
        <p:spPr>
          <a:xfrm flipH="1">
            <a:off x="6804248" y="1628800"/>
            <a:ext cx="1080120" cy="2088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52"/>
          <p:cNvSpPr txBox="1">
            <a:spLocks noChangeArrowheads="1"/>
          </p:cNvSpPr>
          <p:nvPr/>
        </p:nvSpPr>
        <p:spPr bwMode="auto">
          <a:xfrm>
            <a:off x="6583784" y="2247528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latin typeface="Segoe Script" pitchFamily="34" charset="0"/>
              </a:rPr>
              <a:t>1</a:t>
            </a:r>
          </a:p>
        </p:txBody>
      </p:sp>
      <p:sp>
        <p:nvSpPr>
          <p:cNvPr id="17" name="Textfeld 54"/>
          <p:cNvSpPr txBox="1">
            <a:spLocks noChangeArrowheads="1"/>
          </p:cNvSpPr>
          <p:nvPr/>
        </p:nvSpPr>
        <p:spPr bwMode="auto">
          <a:xfrm>
            <a:off x="6736184" y="2399928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latin typeface="Segoe Script" pitchFamily="34" charset="0"/>
              </a:rPr>
              <a:t>2</a:t>
            </a:r>
          </a:p>
        </p:txBody>
      </p:sp>
      <p:sp>
        <p:nvSpPr>
          <p:cNvPr id="18" name="Textfeld 55"/>
          <p:cNvSpPr txBox="1">
            <a:spLocks noChangeArrowheads="1"/>
          </p:cNvSpPr>
          <p:nvPr/>
        </p:nvSpPr>
        <p:spPr bwMode="auto">
          <a:xfrm>
            <a:off x="6494884" y="2603128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latin typeface="Segoe Script" pitchFamily="34" charset="0"/>
              </a:rPr>
              <a:t>3</a:t>
            </a:r>
          </a:p>
        </p:txBody>
      </p:sp>
      <p:sp>
        <p:nvSpPr>
          <p:cNvPr id="19" name="Textfeld 55"/>
          <p:cNvSpPr txBox="1">
            <a:spLocks noChangeArrowheads="1"/>
          </p:cNvSpPr>
          <p:nvPr/>
        </p:nvSpPr>
        <p:spPr bwMode="auto">
          <a:xfrm>
            <a:off x="6228184" y="2780928"/>
            <a:ext cx="315913" cy="3079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b" anchorCtr="1">
            <a:spAutoFit/>
          </a:bodyPr>
          <a:lstStyle/>
          <a:p>
            <a:r>
              <a:rPr lang="de-AT" sz="1400">
                <a:solidFill>
                  <a:srgbClr val="0000FF"/>
                </a:solidFill>
                <a:latin typeface="Segoe Script" pitchFamily="34" charset="0"/>
              </a:rPr>
              <a:t>4</a:t>
            </a:r>
          </a:p>
        </p:txBody>
      </p:sp>
      <p:sp>
        <p:nvSpPr>
          <p:cNvPr id="15" name="Rechteck 14"/>
          <p:cNvSpPr/>
          <p:nvPr/>
        </p:nvSpPr>
        <p:spPr>
          <a:xfrm>
            <a:off x="2231740" y="1403776"/>
            <a:ext cx="3645405" cy="221439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echteck 20"/>
          <p:cNvSpPr/>
          <p:nvPr/>
        </p:nvSpPr>
        <p:spPr>
          <a:xfrm>
            <a:off x="2366755" y="4059070"/>
            <a:ext cx="5400600" cy="211523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5148064" y="1340768"/>
            <a:ext cx="3818674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000" dirty="0"/>
              <a:t>Aufrufer erhält eine  JDBC - Verbindung, wobei im Normalfall  </a:t>
            </a:r>
            <a:r>
              <a:rPr lang="de-AT" sz="1000" dirty="0">
                <a:solidFill>
                  <a:srgbClr val="0000FF"/>
                </a:solidFill>
              </a:rPr>
              <a:t>keine</a:t>
            </a:r>
          </a:p>
          <a:p>
            <a:r>
              <a:rPr lang="de-AT" sz="1000" dirty="0"/>
              <a:t>neue physische Verbindung hergestellt wird. Sondern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der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Applikation-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 verwaltet einen Pool vorbereiteter geöffneter Verbindungen,…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627784" y="1628800"/>
            <a:ext cx="5256584" cy="2088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3627093"/>
            <a:ext cx="4968552" cy="38693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484784"/>
            <a:ext cx="4864624" cy="470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Gerade Verbindung mit Pfeil 12"/>
          <p:cNvCxnSpPr/>
          <p:nvPr/>
        </p:nvCxnSpPr>
        <p:spPr>
          <a:xfrm flipH="1">
            <a:off x="6804248" y="1628800"/>
            <a:ext cx="1080120" cy="2088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52"/>
          <p:cNvSpPr txBox="1">
            <a:spLocks noChangeArrowheads="1"/>
          </p:cNvSpPr>
          <p:nvPr/>
        </p:nvSpPr>
        <p:spPr bwMode="auto">
          <a:xfrm>
            <a:off x="6583784" y="2247528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latin typeface="Segoe Script" pitchFamily="34" charset="0"/>
              </a:rPr>
              <a:t>1</a:t>
            </a:r>
          </a:p>
        </p:txBody>
      </p:sp>
      <p:sp>
        <p:nvSpPr>
          <p:cNvPr id="17" name="Textfeld 54"/>
          <p:cNvSpPr txBox="1">
            <a:spLocks noChangeArrowheads="1"/>
          </p:cNvSpPr>
          <p:nvPr/>
        </p:nvSpPr>
        <p:spPr bwMode="auto">
          <a:xfrm>
            <a:off x="6736184" y="2399928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latin typeface="Segoe Script" pitchFamily="34" charset="0"/>
              </a:rPr>
              <a:t>2</a:t>
            </a:r>
          </a:p>
        </p:txBody>
      </p:sp>
      <p:sp>
        <p:nvSpPr>
          <p:cNvPr id="18" name="Textfeld 55"/>
          <p:cNvSpPr txBox="1">
            <a:spLocks noChangeArrowheads="1"/>
          </p:cNvSpPr>
          <p:nvPr/>
        </p:nvSpPr>
        <p:spPr bwMode="auto">
          <a:xfrm>
            <a:off x="6494884" y="2603128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latin typeface="Segoe Script" pitchFamily="34" charset="0"/>
              </a:rPr>
              <a:t>3</a:t>
            </a:r>
          </a:p>
        </p:txBody>
      </p:sp>
      <p:sp>
        <p:nvSpPr>
          <p:cNvPr id="19" name="Textfeld 55"/>
          <p:cNvSpPr txBox="1">
            <a:spLocks noChangeArrowheads="1"/>
          </p:cNvSpPr>
          <p:nvPr/>
        </p:nvSpPr>
        <p:spPr bwMode="auto">
          <a:xfrm>
            <a:off x="6228184" y="2780928"/>
            <a:ext cx="315913" cy="3079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b" anchorCtr="1">
            <a:spAutoFit/>
          </a:bodyPr>
          <a:lstStyle/>
          <a:p>
            <a:r>
              <a:rPr lang="de-AT" sz="1400">
                <a:solidFill>
                  <a:srgbClr val="0000FF"/>
                </a:solidFill>
                <a:latin typeface="Segoe Script" pitchFamily="34" charset="0"/>
              </a:rPr>
              <a:t>4</a:t>
            </a:r>
          </a:p>
        </p:txBody>
      </p:sp>
      <p:sp>
        <p:nvSpPr>
          <p:cNvPr id="15" name="Rechteck 14"/>
          <p:cNvSpPr/>
          <p:nvPr/>
        </p:nvSpPr>
        <p:spPr>
          <a:xfrm>
            <a:off x="2231740" y="1403776"/>
            <a:ext cx="3645405" cy="221439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echteck 20"/>
          <p:cNvSpPr/>
          <p:nvPr/>
        </p:nvSpPr>
        <p:spPr>
          <a:xfrm>
            <a:off x="2366755" y="4059070"/>
            <a:ext cx="5400600" cy="211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5148064" y="1340768"/>
            <a:ext cx="3818674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000" dirty="0"/>
              <a:t>Aufrufer erhält eine  JDBC - Verbindung, wobei im Normalfall  </a:t>
            </a:r>
            <a:r>
              <a:rPr lang="de-AT" sz="1000" dirty="0">
                <a:solidFill>
                  <a:srgbClr val="0000FF"/>
                </a:solidFill>
              </a:rPr>
              <a:t>keine</a:t>
            </a:r>
          </a:p>
          <a:p>
            <a:r>
              <a:rPr lang="de-AT" sz="1000" dirty="0"/>
              <a:t>neue physische Verbindung hergestellt wird. Sondern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der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Applikation-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 verwaltet einen Pool vorbereiteter geöffneter Verbindungen,…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627784" y="1628800"/>
            <a:ext cx="5256584" cy="2088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3627093"/>
            <a:ext cx="4968552" cy="38693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19"/>
          <p:cNvSpPr txBox="1">
            <a:spLocks noChangeArrowheads="1"/>
          </p:cNvSpPr>
          <p:nvPr/>
        </p:nvSpPr>
        <p:spPr bwMode="auto">
          <a:xfrm>
            <a:off x="3138686" y="4677643"/>
            <a:ext cx="3416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>
                <a:solidFill>
                  <a:schemeClr val="accent6">
                    <a:lumMod val="20000"/>
                    <a:lumOff val="80000"/>
                  </a:schemeClr>
                </a:solidFill>
              </a:rPr>
              <a:t>der getConnection( ) Aufruf  ist deshalb nicht teuer</a:t>
            </a:r>
          </a:p>
        </p:txBody>
      </p:sp>
      <p:sp>
        <p:nvSpPr>
          <p:cNvPr id="23" name="Textfeld 19"/>
          <p:cNvSpPr txBox="1">
            <a:spLocks noChangeArrowheads="1"/>
          </p:cNvSpPr>
          <p:nvPr/>
        </p:nvSpPr>
        <p:spPr bwMode="auto">
          <a:xfrm>
            <a:off x="3610174" y="4442693"/>
            <a:ext cx="1984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 Bezug auf Ressourcenverbrauch</a:t>
            </a:r>
          </a:p>
        </p:txBody>
      </p:sp>
      <p:sp>
        <p:nvSpPr>
          <p:cNvPr id="24" name="Textfeld 19"/>
          <p:cNvSpPr txBox="1">
            <a:spLocks noChangeArrowheads="1"/>
          </p:cNvSpPr>
          <p:nvPr/>
        </p:nvSpPr>
        <p:spPr bwMode="auto">
          <a:xfrm>
            <a:off x="3995936" y="4941168"/>
            <a:ext cx="11890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 Bezug auf Dauer</a:t>
            </a:r>
          </a:p>
        </p:txBody>
      </p:sp>
      <p:cxnSp>
        <p:nvCxnSpPr>
          <p:cNvPr id="25" name="Gekrümmte Verbindung 24"/>
          <p:cNvCxnSpPr/>
          <p:nvPr/>
        </p:nvCxnSpPr>
        <p:spPr>
          <a:xfrm rot="5400000" flipH="1" flipV="1">
            <a:off x="4662686" y="4407768"/>
            <a:ext cx="266700" cy="444500"/>
          </a:xfrm>
          <a:prstGeom prst="curvedConnector3">
            <a:avLst>
              <a:gd name="adj1" fmla="val 185714"/>
            </a:avLst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/>
          <p:cNvCxnSpPr/>
          <p:nvPr/>
        </p:nvCxnSpPr>
        <p:spPr>
          <a:xfrm rot="16200000" flipH="1">
            <a:off x="4662686" y="4807818"/>
            <a:ext cx="266700" cy="444500"/>
          </a:xfrm>
          <a:prstGeom prst="curvedConnector3">
            <a:avLst>
              <a:gd name="adj1" fmla="val 185714"/>
            </a:avLst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484784"/>
            <a:ext cx="4864624" cy="470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Gerade Verbindung mit Pfeil 12"/>
          <p:cNvCxnSpPr/>
          <p:nvPr/>
        </p:nvCxnSpPr>
        <p:spPr>
          <a:xfrm flipH="1">
            <a:off x="6804248" y="1628800"/>
            <a:ext cx="1080120" cy="2088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3627093"/>
            <a:ext cx="4968552" cy="38693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52"/>
          <p:cNvSpPr txBox="1">
            <a:spLocks noChangeArrowheads="1"/>
          </p:cNvSpPr>
          <p:nvPr/>
        </p:nvSpPr>
        <p:spPr bwMode="auto">
          <a:xfrm>
            <a:off x="6583784" y="2247528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latin typeface="Segoe Script" pitchFamily="34" charset="0"/>
              </a:rPr>
              <a:t>1</a:t>
            </a:r>
          </a:p>
        </p:txBody>
      </p:sp>
      <p:sp>
        <p:nvSpPr>
          <p:cNvPr id="17" name="Textfeld 54"/>
          <p:cNvSpPr txBox="1">
            <a:spLocks noChangeArrowheads="1"/>
          </p:cNvSpPr>
          <p:nvPr/>
        </p:nvSpPr>
        <p:spPr bwMode="auto">
          <a:xfrm>
            <a:off x="6736184" y="2399928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latin typeface="Segoe Script" pitchFamily="34" charset="0"/>
              </a:rPr>
              <a:t>2</a:t>
            </a:r>
          </a:p>
        </p:txBody>
      </p:sp>
      <p:sp>
        <p:nvSpPr>
          <p:cNvPr id="18" name="Textfeld 55"/>
          <p:cNvSpPr txBox="1">
            <a:spLocks noChangeArrowheads="1"/>
          </p:cNvSpPr>
          <p:nvPr/>
        </p:nvSpPr>
        <p:spPr bwMode="auto">
          <a:xfrm>
            <a:off x="6494884" y="2603128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latin typeface="Segoe Script" pitchFamily="34" charset="0"/>
              </a:rPr>
              <a:t>3</a:t>
            </a:r>
          </a:p>
        </p:txBody>
      </p:sp>
      <p:sp>
        <p:nvSpPr>
          <p:cNvPr id="19" name="Textfeld 55"/>
          <p:cNvSpPr txBox="1">
            <a:spLocks noChangeArrowheads="1"/>
          </p:cNvSpPr>
          <p:nvPr/>
        </p:nvSpPr>
        <p:spPr bwMode="auto">
          <a:xfrm>
            <a:off x="6228184" y="2780928"/>
            <a:ext cx="315913" cy="3079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solidFill>
                  <a:srgbClr val="0000FF"/>
                </a:solidFill>
                <a:latin typeface="Segoe Script" pitchFamily="34" charset="0"/>
              </a:rPr>
              <a:t>4</a:t>
            </a:r>
          </a:p>
        </p:txBody>
      </p:sp>
      <p:sp>
        <p:nvSpPr>
          <p:cNvPr id="15" name="Rechteck 14"/>
          <p:cNvSpPr/>
          <p:nvPr/>
        </p:nvSpPr>
        <p:spPr>
          <a:xfrm>
            <a:off x="1979712" y="4041212"/>
            <a:ext cx="6336704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19"/>
          <p:cNvSpPr txBox="1">
            <a:spLocks noChangeArrowheads="1"/>
          </p:cNvSpPr>
          <p:nvPr/>
        </p:nvSpPr>
        <p:spPr bwMode="auto">
          <a:xfrm>
            <a:off x="3138686" y="4677643"/>
            <a:ext cx="3416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/>
              <a:t>der getConnection( ) Aufruf  ist deshalb nicht teuer</a:t>
            </a:r>
          </a:p>
        </p:txBody>
      </p:sp>
      <p:sp>
        <p:nvSpPr>
          <p:cNvPr id="23" name="Textfeld 19"/>
          <p:cNvSpPr txBox="1">
            <a:spLocks noChangeArrowheads="1"/>
          </p:cNvSpPr>
          <p:nvPr/>
        </p:nvSpPr>
        <p:spPr bwMode="auto">
          <a:xfrm>
            <a:off x="3610174" y="4442693"/>
            <a:ext cx="1984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in Bezug auf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Ressourcenverbrauch</a:t>
            </a:r>
          </a:p>
        </p:txBody>
      </p:sp>
      <p:sp>
        <p:nvSpPr>
          <p:cNvPr id="24" name="Textfeld 19"/>
          <p:cNvSpPr txBox="1">
            <a:spLocks noChangeArrowheads="1"/>
          </p:cNvSpPr>
          <p:nvPr/>
        </p:nvSpPr>
        <p:spPr bwMode="auto">
          <a:xfrm>
            <a:off x="3995936" y="4941168"/>
            <a:ext cx="11890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in Bezug auf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Dauer</a:t>
            </a:r>
          </a:p>
        </p:txBody>
      </p:sp>
      <p:cxnSp>
        <p:nvCxnSpPr>
          <p:cNvPr id="25" name="Gekrümmte Verbindung 24"/>
          <p:cNvCxnSpPr/>
          <p:nvPr/>
        </p:nvCxnSpPr>
        <p:spPr>
          <a:xfrm rot="5400000" flipH="1" flipV="1">
            <a:off x="4662686" y="4407768"/>
            <a:ext cx="266700" cy="444500"/>
          </a:xfrm>
          <a:prstGeom prst="curvedConnector3">
            <a:avLst>
              <a:gd name="adj1" fmla="val 185714"/>
            </a:avLst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/>
          <p:cNvCxnSpPr/>
          <p:nvPr/>
        </p:nvCxnSpPr>
        <p:spPr>
          <a:xfrm rot="16200000" flipH="1">
            <a:off x="4662686" y="4807818"/>
            <a:ext cx="266700" cy="444500"/>
          </a:xfrm>
          <a:prstGeom prst="curvedConnector3">
            <a:avLst>
              <a:gd name="adj1" fmla="val 185714"/>
            </a:avLst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231740" y="1403776"/>
            <a:ext cx="3645405" cy="221439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627784" y="1628800"/>
            <a:ext cx="5256584" cy="2088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5148064" y="1340768"/>
            <a:ext cx="3818674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000" dirty="0"/>
              <a:t>Aufrufer erhält eine  JDBC - Verbindung, wobei im Normalfall  keine</a:t>
            </a:r>
          </a:p>
          <a:p>
            <a:r>
              <a:rPr lang="de-AT" sz="1000" dirty="0"/>
              <a:t>neue physische Verbindung hergestellt wird. Sondern der </a:t>
            </a:r>
            <a:r>
              <a:rPr lang="de-AT" sz="1000" dirty="0" smtClean="0"/>
              <a:t>Applikation-</a:t>
            </a:r>
            <a:endParaRPr lang="de-AT" sz="1000" dirty="0"/>
          </a:p>
          <a:p>
            <a:r>
              <a:rPr lang="de-AT" sz="1000" dirty="0"/>
              <a:t>Server verwaltet einen </a:t>
            </a:r>
            <a:r>
              <a:rPr lang="de-AT" sz="1000" dirty="0">
                <a:solidFill>
                  <a:srgbClr val="0000FF"/>
                </a:solidFill>
              </a:rPr>
              <a:t>Pool</a:t>
            </a:r>
            <a:r>
              <a:rPr lang="de-AT" sz="1000" dirty="0"/>
              <a:t> vorbereiteter geöffneter Verbindungen,…</a:t>
            </a:r>
          </a:p>
        </p:txBody>
      </p:sp>
      <p:sp>
        <p:nvSpPr>
          <p:cNvPr id="9" name="Ellipse 8"/>
          <p:cNvSpPr/>
          <p:nvPr/>
        </p:nvSpPr>
        <p:spPr>
          <a:xfrm>
            <a:off x="6345017" y="1691843"/>
            <a:ext cx="360040" cy="159870"/>
          </a:xfrm>
          <a:prstGeom prst="ellipse">
            <a:avLst/>
          </a:prstGeom>
          <a:noFill/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484784"/>
            <a:ext cx="4864624" cy="470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Gerade Verbindung mit Pfeil 12"/>
          <p:cNvCxnSpPr/>
          <p:nvPr/>
        </p:nvCxnSpPr>
        <p:spPr>
          <a:xfrm flipH="1">
            <a:off x="6804248" y="1628800"/>
            <a:ext cx="1080120" cy="2088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3627093"/>
            <a:ext cx="4968552" cy="38693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52"/>
          <p:cNvSpPr txBox="1">
            <a:spLocks noChangeArrowheads="1"/>
          </p:cNvSpPr>
          <p:nvPr/>
        </p:nvSpPr>
        <p:spPr bwMode="auto">
          <a:xfrm>
            <a:off x="6583784" y="2247528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latin typeface="Segoe Script" pitchFamily="34" charset="0"/>
              </a:rPr>
              <a:t>1</a:t>
            </a:r>
          </a:p>
        </p:txBody>
      </p:sp>
      <p:sp>
        <p:nvSpPr>
          <p:cNvPr id="17" name="Textfeld 54"/>
          <p:cNvSpPr txBox="1">
            <a:spLocks noChangeArrowheads="1"/>
          </p:cNvSpPr>
          <p:nvPr/>
        </p:nvSpPr>
        <p:spPr bwMode="auto">
          <a:xfrm>
            <a:off x="6736184" y="2399928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latin typeface="Segoe Script" pitchFamily="34" charset="0"/>
              </a:rPr>
              <a:t>2</a:t>
            </a:r>
          </a:p>
        </p:txBody>
      </p:sp>
      <p:sp>
        <p:nvSpPr>
          <p:cNvPr id="18" name="Textfeld 55"/>
          <p:cNvSpPr txBox="1">
            <a:spLocks noChangeArrowheads="1"/>
          </p:cNvSpPr>
          <p:nvPr/>
        </p:nvSpPr>
        <p:spPr bwMode="auto">
          <a:xfrm>
            <a:off x="6494884" y="2603128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latin typeface="Segoe Script" pitchFamily="34" charset="0"/>
              </a:rPr>
              <a:t>3</a:t>
            </a:r>
          </a:p>
        </p:txBody>
      </p:sp>
      <p:sp>
        <p:nvSpPr>
          <p:cNvPr id="19" name="Textfeld 55"/>
          <p:cNvSpPr txBox="1">
            <a:spLocks noChangeArrowheads="1"/>
          </p:cNvSpPr>
          <p:nvPr/>
        </p:nvSpPr>
        <p:spPr bwMode="auto">
          <a:xfrm>
            <a:off x="6228184" y="2780928"/>
            <a:ext cx="315913" cy="3079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solidFill>
                  <a:srgbClr val="0000FF"/>
                </a:solidFill>
                <a:latin typeface="Segoe Script" pitchFamily="34" charset="0"/>
              </a:rPr>
              <a:t>4</a:t>
            </a:r>
          </a:p>
        </p:txBody>
      </p:sp>
      <p:sp>
        <p:nvSpPr>
          <p:cNvPr id="15" name="Rechteck 14"/>
          <p:cNvSpPr/>
          <p:nvPr/>
        </p:nvSpPr>
        <p:spPr>
          <a:xfrm>
            <a:off x="1979712" y="4041212"/>
            <a:ext cx="6336704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19"/>
          <p:cNvSpPr txBox="1">
            <a:spLocks noChangeArrowheads="1"/>
          </p:cNvSpPr>
          <p:nvPr/>
        </p:nvSpPr>
        <p:spPr bwMode="auto">
          <a:xfrm>
            <a:off x="3138686" y="4677643"/>
            <a:ext cx="3416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/>
              <a:t>der getConnection( ) Aufruf  ist deshalb nicht teuer</a:t>
            </a:r>
          </a:p>
        </p:txBody>
      </p:sp>
      <p:sp>
        <p:nvSpPr>
          <p:cNvPr id="23" name="Textfeld 19"/>
          <p:cNvSpPr txBox="1">
            <a:spLocks noChangeArrowheads="1"/>
          </p:cNvSpPr>
          <p:nvPr/>
        </p:nvSpPr>
        <p:spPr bwMode="auto">
          <a:xfrm>
            <a:off x="3610174" y="4442693"/>
            <a:ext cx="1984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in Bezug auf </a:t>
            </a:r>
            <a:r>
              <a:rPr lang="de-AT" sz="1000" dirty="0">
                <a:solidFill>
                  <a:srgbClr val="0000FF"/>
                </a:solidFill>
              </a:rPr>
              <a:t>Ressourcenverbrauch</a:t>
            </a:r>
          </a:p>
        </p:txBody>
      </p:sp>
      <p:cxnSp>
        <p:nvCxnSpPr>
          <p:cNvPr id="25" name="Gekrümmte Verbindung 24"/>
          <p:cNvCxnSpPr/>
          <p:nvPr/>
        </p:nvCxnSpPr>
        <p:spPr>
          <a:xfrm rot="5400000" flipH="1" flipV="1">
            <a:off x="4662686" y="4407768"/>
            <a:ext cx="266700" cy="444500"/>
          </a:xfrm>
          <a:prstGeom prst="curvedConnector3">
            <a:avLst>
              <a:gd name="adj1" fmla="val 185714"/>
            </a:avLst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231740" y="1403776"/>
            <a:ext cx="3645405" cy="221439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5148064" y="1340768"/>
            <a:ext cx="3818674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000" dirty="0"/>
              <a:t>Aufrufer erhält eine  JDBC - Verbindung, wobei im Normalfall  keine</a:t>
            </a:r>
          </a:p>
          <a:p>
            <a:r>
              <a:rPr lang="de-AT" sz="1000" dirty="0"/>
              <a:t>neue physische Verbindung hergestellt wird. Sondern der </a:t>
            </a:r>
            <a:r>
              <a:rPr lang="de-AT" sz="1000" dirty="0" smtClean="0"/>
              <a:t>Applikation-</a:t>
            </a:r>
            <a:endParaRPr lang="de-AT" sz="1000" dirty="0"/>
          </a:p>
          <a:p>
            <a:r>
              <a:rPr lang="de-AT" sz="1000" dirty="0"/>
              <a:t>Server verwaltet einen </a:t>
            </a:r>
            <a:r>
              <a:rPr lang="de-AT" sz="1000" dirty="0">
                <a:solidFill>
                  <a:srgbClr val="0000FF"/>
                </a:solidFill>
              </a:rPr>
              <a:t>Pool</a:t>
            </a:r>
            <a:r>
              <a:rPr lang="de-AT" sz="1000" dirty="0"/>
              <a:t> vorbereiteter geöffneter Verbindungen,…</a:t>
            </a:r>
          </a:p>
        </p:txBody>
      </p:sp>
      <p:sp>
        <p:nvSpPr>
          <p:cNvPr id="9" name="Ellipse 8"/>
          <p:cNvSpPr/>
          <p:nvPr/>
        </p:nvSpPr>
        <p:spPr>
          <a:xfrm>
            <a:off x="6345017" y="1691843"/>
            <a:ext cx="360040" cy="159870"/>
          </a:xfrm>
          <a:prstGeom prst="ellipse">
            <a:avLst/>
          </a:prstGeom>
          <a:noFill/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627784" y="1628800"/>
            <a:ext cx="5256584" cy="2088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19"/>
          <p:cNvSpPr txBox="1">
            <a:spLocks noChangeArrowheads="1"/>
          </p:cNvSpPr>
          <p:nvPr/>
        </p:nvSpPr>
        <p:spPr bwMode="auto">
          <a:xfrm>
            <a:off x="3995936" y="4941168"/>
            <a:ext cx="11890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in Bezug auf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Dauer</a:t>
            </a:r>
          </a:p>
        </p:txBody>
      </p:sp>
      <p:cxnSp>
        <p:nvCxnSpPr>
          <p:cNvPr id="28" name="Gekrümmte Verbindung 27"/>
          <p:cNvCxnSpPr/>
          <p:nvPr/>
        </p:nvCxnSpPr>
        <p:spPr>
          <a:xfrm rot="16200000" flipH="1">
            <a:off x="4662686" y="4807818"/>
            <a:ext cx="266700" cy="444500"/>
          </a:xfrm>
          <a:prstGeom prst="curvedConnector3">
            <a:avLst>
              <a:gd name="adj1" fmla="val 185714"/>
            </a:avLst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484784"/>
            <a:ext cx="4864624" cy="470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Gerade Verbindung mit Pfeil 12"/>
          <p:cNvCxnSpPr/>
          <p:nvPr/>
        </p:nvCxnSpPr>
        <p:spPr>
          <a:xfrm flipH="1">
            <a:off x="6804248" y="1628800"/>
            <a:ext cx="1080120" cy="2088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3627093"/>
            <a:ext cx="4968552" cy="38693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52"/>
          <p:cNvSpPr txBox="1">
            <a:spLocks noChangeArrowheads="1"/>
          </p:cNvSpPr>
          <p:nvPr/>
        </p:nvSpPr>
        <p:spPr bwMode="auto">
          <a:xfrm>
            <a:off x="6583784" y="2247528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latin typeface="Segoe Script" pitchFamily="34" charset="0"/>
              </a:rPr>
              <a:t>1</a:t>
            </a:r>
          </a:p>
        </p:txBody>
      </p:sp>
      <p:sp>
        <p:nvSpPr>
          <p:cNvPr id="17" name="Textfeld 54"/>
          <p:cNvSpPr txBox="1">
            <a:spLocks noChangeArrowheads="1"/>
          </p:cNvSpPr>
          <p:nvPr/>
        </p:nvSpPr>
        <p:spPr bwMode="auto">
          <a:xfrm>
            <a:off x="6736184" y="2399928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latin typeface="Segoe Script" pitchFamily="34" charset="0"/>
              </a:rPr>
              <a:t>2</a:t>
            </a:r>
          </a:p>
        </p:txBody>
      </p:sp>
      <p:sp>
        <p:nvSpPr>
          <p:cNvPr id="18" name="Textfeld 55"/>
          <p:cNvSpPr txBox="1">
            <a:spLocks noChangeArrowheads="1"/>
          </p:cNvSpPr>
          <p:nvPr/>
        </p:nvSpPr>
        <p:spPr bwMode="auto">
          <a:xfrm>
            <a:off x="6494884" y="2603128"/>
            <a:ext cx="31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latin typeface="Segoe Script" pitchFamily="34" charset="0"/>
              </a:rPr>
              <a:t>3</a:t>
            </a:r>
          </a:p>
        </p:txBody>
      </p:sp>
      <p:sp>
        <p:nvSpPr>
          <p:cNvPr id="19" name="Textfeld 55"/>
          <p:cNvSpPr txBox="1">
            <a:spLocks noChangeArrowheads="1"/>
          </p:cNvSpPr>
          <p:nvPr/>
        </p:nvSpPr>
        <p:spPr bwMode="auto">
          <a:xfrm>
            <a:off x="6228184" y="2780928"/>
            <a:ext cx="315913" cy="3079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>
                <a:solidFill>
                  <a:srgbClr val="0000FF"/>
                </a:solidFill>
                <a:latin typeface="Segoe Script" pitchFamily="34" charset="0"/>
              </a:rPr>
              <a:t>4</a:t>
            </a:r>
          </a:p>
        </p:txBody>
      </p:sp>
      <p:sp>
        <p:nvSpPr>
          <p:cNvPr id="15" name="Rechteck 14"/>
          <p:cNvSpPr/>
          <p:nvPr/>
        </p:nvSpPr>
        <p:spPr>
          <a:xfrm>
            <a:off x="1979712" y="4041212"/>
            <a:ext cx="6336704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19"/>
          <p:cNvSpPr txBox="1">
            <a:spLocks noChangeArrowheads="1"/>
          </p:cNvSpPr>
          <p:nvPr/>
        </p:nvSpPr>
        <p:spPr bwMode="auto">
          <a:xfrm>
            <a:off x="3138686" y="4677643"/>
            <a:ext cx="3416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/>
              <a:t>der getConnection( ) Aufruf  ist deshalb nicht teuer</a:t>
            </a:r>
          </a:p>
        </p:txBody>
      </p:sp>
      <p:sp>
        <p:nvSpPr>
          <p:cNvPr id="23" name="Textfeld 19"/>
          <p:cNvSpPr txBox="1">
            <a:spLocks noChangeArrowheads="1"/>
          </p:cNvSpPr>
          <p:nvPr/>
        </p:nvSpPr>
        <p:spPr bwMode="auto">
          <a:xfrm>
            <a:off x="3610174" y="4442693"/>
            <a:ext cx="1984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in Bezug auf </a:t>
            </a:r>
            <a:r>
              <a:rPr lang="de-AT" sz="1000" dirty="0">
                <a:solidFill>
                  <a:srgbClr val="0000FF"/>
                </a:solidFill>
              </a:rPr>
              <a:t>Ressourcenverbrauch</a:t>
            </a:r>
          </a:p>
        </p:txBody>
      </p:sp>
      <p:sp>
        <p:nvSpPr>
          <p:cNvPr id="24" name="Textfeld 19"/>
          <p:cNvSpPr txBox="1">
            <a:spLocks noChangeArrowheads="1"/>
          </p:cNvSpPr>
          <p:nvPr/>
        </p:nvSpPr>
        <p:spPr bwMode="auto">
          <a:xfrm>
            <a:off x="3995936" y="4941168"/>
            <a:ext cx="11890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in Bezug auf </a:t>
            </a:r>
            <a:r>
              <a:rPr lang="de-AT" sz="1000" dirty="0">
                <a:solidFill>
                  <a:srgbClr val="0000FF"/>
                </a:solidFill>
              </a:rPr>
              <a:t>Dauer</a:t>
            </a:r>
          </a:p>
        </p:txBody>
      </p:sp>
      <p:cxnSp>
        <p:nvCxnSpPr>
          <p:cNvPr id="25" name="Gekrümmte Verbindung 24"/>
          <p:cNvCxnSpPr/>
          <p:nvPr/>
        </p:nvCxnSpPr>
        <p:spPr>
          <a:xfrm rot="5400000" flipH="1" flipV="1">
            <a:off x="4662686" y="4407768"/>
            <a:ext cx="266700" cy="444500"/>
          </a:xfrm>
          <a:prstGeom prst="curvedConnector3">
            <a:avLst>
              <a:gd name="adj1" fmla="val 185714"/>
            </a:avLst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/>
          <p:cNvCxnSpPr/>
          <p:nvPr/>
        </p:nvCxnSpPr>
        <p:spPr>
          <a:xfrm rot="16200000" flipH="1">
            <a:off x="4662686" y="4807818"/>
            <a:ext cx="266700" cy="444500"/>
          </a:xfrm>
          <a:prstGeom prst="curvedConnector3">
            <a:avLst>
              <a:gd name="adj1" fmla="val 185714"/>
            </a:avLst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231740" y="1403776"/>
            <a:ext cx="3645405" cy="221439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5148064" y="1340768"/>
            <a:ext cx="3818674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000" dirty="0"/>
              <a:t>Aufrufer erhält eine  JDBC - Verbindung, wobei im Normalfall  keine</a:t>
            </a:r>
          </a:p>
          <a:p>
            <a:r>
              <a:rPr lang="de-AT" sz="1000" dirty="0"/>
              <a:t>neue physische Verbindung hergestellt wird. Sondern der </a:t>
            </a:r>
            <a:r>
              <a:rPr lang="de-AT" sz="1000" dirty="0" smtClean="0"/>
              <a:t>Applikation-</a:t>
            </a:r>
            <a:endParaRPr lang="de-AT" sz="1000" dirty="0"/>
          </a:p>
          <a:p>
            <a:r>
              <a:rPr lang="de-AT" sz="1000" dirty="0"/>
              <a:t>Server verwaltet einen </a:t>
            </a:r>
            <a:r>
              <a:rPr lang="de-AT" sz="1000" dirty="0">
                <a:solidFill>
                  <a:srgbClr val="0000FF"/>
                </a:solidFill>
              </a:rPr>
              <a:t>Pool</a:t>
            </a:r>
            <a:r>
              <a:rPr lang="de-AT" sz="1000" dirty="0"/>
              <a:t> vorbereiteter geöffneter Verbindungen,…</a:t>
            </a:r>
          </a:p>
        </p:txBody>
      </p:sp>
      <p:sp>
        <p:nvSpPr>
          <p:cNvPr id="9" name="Ellipse 8"/>
          <p:cNvSpPr/>
          <p:nvPr/>
        </p:nvSpPr>
        <p:spPr>
          <a:xfrm>
            <a:off x="6345017" y="1691843"/>
            <a:ext cx="360040" cy="159870"/>
          </a:xfrm>
          <a:prstGeom prst="ellipse">
            <a:avLst/>
          </a:prstGeom>
          <a:noFill/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627784" y="1628800"/>
            <a:ext cx="5256584" cy="2088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484784"/>
            <a:ext cx="4864624" cy="470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2411760" y="3627093"/>
            <a:ext cx="4968552" cy="38693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1979712" y="4041212"/>
            <a:ext cx="6336704" cy="244827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echteck 20"/>
          <p:cNvSpPr/>
          <p:nvPr/>
        </p:nvSpPr>
        <p:spPr>
          <a:xfrm>
            <a:off x="2231740" y="1403776"/>
            <a:ext cx="3645405" cy="221439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5148064" y="1340768"/>
            <a:ext cx="3818674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Aufrufer erhält eine  JDBC - Verbindung, wobei im Normalfall  keine</a:t>
            </a: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neue physische Verbindung hergestellt wird. Sondern der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Applikation-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 verwaltet einen Pool vorbereiteter geöffneter Verbindungen,…</a:t>
            </a:r>
          </a:p>
        </p:txBody>
      </p:sp>
    </p:spTree>
    <p:extLst>
      <p:ext uri="{BB962C8B-B14F-4D97-AF65-F5344CB8AC3E}">
        <p14:creationId xmlns:p14="http://schemas.microsoft.com/office/powerpoint/2010/main" val="374713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484784"/>
            <a:ext cx="4864624" cy="470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hteck 20"/>
          <p:cNvSpPr/>
          <p:nvPr/>
        </p:nvSpPr>
        <p:spPr>
          <a:xfrm>
            <a:off x="2231740" y="1403776"/>
            <a:ext cx="3645405" cy="141871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5148064" y="1340768"/>
            <a:ext cx="3818674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Aufrufer erhält eine  JDBC - Verbindung, wobei im Normalfall  keine</a:t>
            </a: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neue physische Verbindung hergestellt wird. Sondern der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Applikation-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 verwaltet einen Pool vorbereiteter geöffneter Verbindungen,…</a:t>
            </a:r>
          </a:p>
        </p:txBody>
      </p:sp>
      <p:sp>
        <p:nvSpPr>
          <p:cNvPr id="9" name="Rechteck 8"/>
          <p:cNvSpPr/>
          <p:nvPr/>
        </p:nvSpPr>
        <p:spPr>
          <a:xfrm>
            <a:off x="2096725" y="4558989"/>
            <a:ext cx="4068052" cy="1628863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2411760" y="2894170"/>
            <a:ext cx="4968552" cy="165995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871700" y="1988840"/>
            <a:ext cx="945105" cy="135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024100" y="2141240"/>
            <a:ext cx="1917830" cy="119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475190" y="237078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jdbc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2888153" y="3194644"/>
            <a:ext cx="630070" cy="315035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8779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484784"/>
            <a:ext cx="4864624" cy="470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hteck 20"/>
          <p:cNvSpPr/>
          <p:nvPr/>
        </p:nvSpPr>
        <p:spPr>
          <a:xfrm>
            <a:off x="2231740" y="1403776"/>
            <a:ext cx="3645405" cy="141871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5148064" y="1340768"/>
            <a:ext cx="3818674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Aufrufer erhält eine  JDBC - Verbindung, wobei im Normalfall  keine</a:t>
            </a: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neue physische Verbindung hergestellt wird. Sondern der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Applikation-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 verwaltet einen Pool vorbereiteter geöffneter Verbindungen,…</a:t>
            </a:r>
          </a:p>
        </p:txBody>
      </p:sp>
      <p:sp>
        <p:nvSpPr>
          <p:cNvPr id="9" name="Rechteck 8"/>
          <p:cNvSpPr/>
          <p:nvPr/>
        </p:nvSpPr>
        <p:spPr>
          <a:xfrm>
            <a:off x="2096725" y="4558989"/>
            <a:ext cx="4068052" cy="1628863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2411760" y="2894170"/>
            <a:ext cx="4968552" cy="165995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871700" y="1988840"/>
            <a:ext cx="945105" cy="135015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024100" y="2141240"/>
            <a:ext cx="1917830" cy="119775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1871700" y="1988840"/>
            <a:ext cx="1125125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024100" y="2141240"/>
            <a:ext cx="2052845" cy="200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6475190" y="237078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jdbc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3086688" y="4135579"/>
            <a:ext cx="675221" cy="165902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7288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hteck 4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176588" cy="27384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flipV="1">
            <a:off x="4565650" y="4667250"/>
            <a:ext cx="2738438" cy="66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630863" y="5035550"/>
            <a:ext cx="2044700" cy="51911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1971675" cy="9128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012950" y="3435350"/>
            <a:ext cx="1459054" cy="400110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EJB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609850" y="3632200"/>
            <a:ext cx="2284600" cy="400110"/>
          </a:xfrm>
          <a:prstGeom prst="rect">
            <a:avLst/>
          </a:prstGeom>
          <a:noFill/>
          <a:scene3d>
            <a:camera prst="orthographicFront">
              <a:rot lat="0" lon="0" rev="126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 err="1">
                <a:solidFill>
                  <a:srgbClr val="2D2DB9">
                    <a:lumMod val="20000"/>
                    <a:lumOff val="80000"/>
                  </a:srgbClr>
                </a:solidFill>
              </a:rPr>
              <a:t>MessageDriven</a:t>
            </a: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 EJB</a:t>
            </a:r>
          </a:p>
        </p:txBody>
      </p:sp>
      <p:cxnSp>
        <p:nvCxnSpPr>
          <p:cNvPr id="36" name="Gerade Verbindung 35"/>
          <p:cNvCxnSpPr/>
          <p:nvPr/>
        </p:nvCxnSpPr>
        <p:spPr>
          <a:xfrm flipV="1">
            <a:off x="2260600" y="2628900"/>
            <a:ext cx="2978150" cy="14224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2838450" y="3340100"/>
            <a:ext cx="2667000" cy="10223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505200" y="3829050"/>
            <a:ext cx="2622550" cy="84455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219450" y="1320800"/>
            <a:ext cx="1467068" cy="307777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Singleton Session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2571750" y="2051050"/>
            <a:ext cx="1955800" cy="11112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571750" y="3028950"/>
            <a:ext cx="444500" cy="2667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3416300" y="1035050"/>
            <a:ext cx="1377950" cy="9715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416300" y="1892300"/>
            <a:ext cx="311150" cy="2222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124200" y="2190750"/>
            <a:ext cx="1204176" cy="369332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SF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78250" y="2686050"/>
            <a:ext cx="1217000" cy="369332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40150" y="462915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ejb</a:t>
            </a:r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3.x</a:t>
            </a:r>
          </a:p>
        </p:txBody>
      </p:sp>
      <p:cxnSp>
        <p:nvCxnSpPr>
          <p:cNvPr id="43" name="Form 42"/>
          <p:cNvCxnSpPr>
            <a:stCxn id="33" idx="3"/>
            <a:endCxn id="34" idx="1"/>
          </p:cNvCxnSpPr>
          <p:nvPr/>
        </p:nvCxnSpPr>
        <p:spPr>
          <a:xfrm flipH="1">
            <a:off x="3740150" y="4116388"/>
            <a:ext cx="304800" cy="666750"/>
          </a:xfrm>
          <a:prstGeom prst="bentConnector5">
            <a:avLst>
              <a:gd name="adj1" fmla="val -99842"/>
              <a:gd name="adj2" fmla="val 50000"/>
              <a:gd name="adj3" fmla="val 2372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328145" y="4093130"/>
            <a:ext cx="1301959" cy="400110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102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 err="1" smtClean="0">
                <a:solidFill>
                  <a:srgbClr val="2D2DB9">
                    <a:lumMod val="20000"/>
                    <a:lumOff val="80000"/>
                  </a:srgbClr>
                </a:solidFill>
              </a:rPr>
              <a:t>Entity</a:t>
            </a:r>
            <a:r>
              <a:rPr lang="de-AT" sz="2000" dirty="0" smtClean="0">
                <a:solidFill>
                  <a:srgbClr val="2D2DB9">
                    <a:lumMod val="20000"/>
                    <a:lumOff val="80000"/>
                  </a:srgbClr>
                </a:solidFill>
              </a:rPr>
              <a:t> EJB</a:t>
            </a:r>
            <a:endParaRPr lang="de-AT" sz="2000" dirty="0">
              <a:solidFill>
                <a:srgbClr val="2D2DB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114800" y="4648200"/>
            <a:ext cx="3555782" cy="276999"/>
          </a:xfrm>
          <a:prstGeom prst="rect">
            <a:avLst/>
          </a:prstGeom>
          <a:noFill/>
          <a:scene3d>
            <a:camera prst="orthographicFront">
              <a:rot lat="0" lon="0" rev="780001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>
                <a:solidFill>
                  <a:srgbClr val="000000"/>
                </a:solidFill>
              </a:rPr>
              <a:t>Namensänderung</a:t>
            </a:r>
            <a:r>
              <a:rPr lang="de-AT" sz="12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 zeigt große Änderungen im Konzept</a:t>
            </a:r>
          </a:p>
        </p:txBody>
      </p:sp>
      <p:sp>
        <p:nvSpPr>
          <p:cNvPr id="4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371850" y="396240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2.x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484784"/>
            <a:ext cx="4864624" cy="470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hteck 20"/>
          <p:cNvSpPr/>
          <p:nvPr/>
        </p:nvSpPr>
        <p:spPr>
          <a:xfrm>
            <a:off x="2231740" y="1403776"/>
            <a:ext cx="5265585" cy="315215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5148064" y="1340768"/>
            <a:ext cx="3818674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Aufrufer erhält eine  JDBC - Verbindung, wobei im Normalfall  keine</a:t>
            </a: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neue physische Verbindung hergestellt wird. Sondern der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Applikation-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 verwaltet einen Pool vorbereiteter geöffneter Verbindungen,…</a:t>
            </a:r>
          </a:p>
        </p:txBody>
      </p:sp>
      <p:sp>
        <p:nvSpPr>
          <p:cNvPr id="9" name="Rechteck 8"/>
          <p:cNvSpPr/>
          <p:nvPr/>
        </p:nvSpPr>
        <p:spPr>
          <a:xfrm>
            <a:off x="2096725" y="4558989"/>
            <a:ext cx="4068052" cy="1628863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/>
          <p:cNvSpPr txBox="1"/>
          <p:nvPr/>
        </p:nvSpPr>
        <p:spPr>
          <a:xfrm>
            <a:off x="6761172" y="2276836"/>
            <a:ext cx="811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jpa</a:t>
            </a:r>
            <a:endParaRPr lang="de-AT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475190" y="237078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jdbc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16307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484784"/>
            <a:ext cx="4864624" cy="470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hteck 20"/>
          <p:cNvSpPr/>
          <p:nvPr/>
        </p:nvSpPr>
        <p:spPr>
          <a:xfrm>
            <a:off x="2231740" y="1403776"/>
            <a:ext cx="5265585" cy="315215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5148064" y="1340768"/>
            <a:ext cx="3818674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Aufrufer erhält eine  JDBC - Verbindung, wobei im Normalfall  keine</a:t>
            </a: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neue physische Verbindung hergestellt wird. Sondern der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Applikation-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 verwaltet einen Pool vorbereiteter geöffneter Verbindungen,…</a:t>
            </a:r>
          </a:p>
        </p:txBody>
      </p:sp>
      <p:sp>
        <p:nvSpPr>
          <p:cNvPr id="9" name="Rechteck 8"/>
          <p:cNvSpPr/>
          <p:nvPr/>
        </p:nvSpPr>
        <p:spPr>
          <a:xfrm>
            <a:off x="2096725" y="4558989"/>
            <a:ext cx="4068052" cy="1628863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/>
          <p:cNvSpPr txBox="1"/>
          <p:nvPr/>
        </p:nvSpPr>
        <p:spPr>
          <a:xfrm>
            <a:off x="6761172" y="2276836"/>
            <a:ext cx="811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jpa</a:t>
            </a:r>
            <a:endParaRPr lang="de-AT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475190" y="237078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jdbc</a:t>
            </a:r>
            <a:endParaRPr lang="de-A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768373" y="2277190"/>
            <a:ext cx="811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 err="1" smtClean="0"/>
              <a:t>jpa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1207092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484784"/>
            <a:ext cx="4864624" cy="470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hteck 20"/>
          <p:cNvSpPr/>
          <p:nvPr/>
        </p:nvSpPr>
        <p:spPr>
          <a:xfrm>
            <a:off x="2231740" y="1403776"/>
            <a:ext cx="5265585" cy="315215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5148064" y="1340768"/>
            <a:ext cx="3818674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Aufrufer erhält eine  JDBC - Verbindung, wobei im Normalfall  keine</a:t>
            </a: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neue physische Verbindung hergestellt wird. Sondern der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Applikation-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 verwaltet einen Pool vorbereiteter geöffneter Verbindungen,…</a:t>
            </a:r>
          </a:p>
        </p:txBody>
      </p:sp>
      <p:sp>
        <p:nvSpPr>
          <p:cNvPr id="9" name="Rechteck 8"/>
          <p:cNvSpPr/>
          <p:nvPr/>
        </p:nvSpPr>
        <p:spPr>
          <a:xfrm>
            <a:off x="2096725" y="4558989"/>
            <a:ext cx="4068052" cy="1628863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/>
          <p:cNvSpPr txBox="1"/>
          <p:nvPr/>
        </p:nvSpPr>
        <p:spPr>
          <a:xfrm>
            <a:off x="6761172" y="2276836"/>
            <a:ext cx="811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jpa</a:t>
            </a:r>
            <a:endParaRPr lang="de-AT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475190" y="237078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jdbc</a:t>
            </a:r>
            <a:endParaRPr lang="de-A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768373" y="2277190"/>
            <a:ext cx="811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 err="1" smtClean="0"/>
              <a:t>jpa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2272234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484784"/>
            <a:ext cx="4864624" cy="470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hteck 20"/>
          <p:cNvSpPr/>
          <p:nvPr/>
        </p:nvSpPr>
        <p:spPr>
          <a:xfrm>
            <a:off x="2231740" y="1403776"/>
            <a:ext cx="5265585" cy="315215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5148064" y="1340768"/>
            <a:ext cx="3818674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Aufrufer erhält eine  JDBC - Verbindung, wobei im Normalfall  keine</a:t>
            </a: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neue physische Verbindung hergestellt wird. Sondern der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Applikation-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 verwaltet einen Pool vorbereiteter geöffneter Verbindungen,…</a:t>
            </a:r>
          </a:p>
        </p:txBody>
      </p:sp>
      <p:sp>
        <p:nvSpPr>
          <p:cNvPr id="9" name="Rechteck 8"/>
          <p:cNvSpPr/>
          <p:nvPr/>
        </p:nvSpPr>
        <p:spPr>
          <a:xfrm>
            <a:off x="2096725" y="4558989"/>
            <a:ext cx="4068052" cy="1628863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/>
          <p:cNvSpPr txBox="1"/>
          <p:nvPr/>
        </p:nvSpPr>
        <p:spPr>
          <a:xfrm>
            <a:off x="6761172" y="2276836"/>
            <a:ext cx="811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jpa</a:t>
            </a:r>
            <a:endParaRPr lang="de-AT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475190" y="237078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jdbc</a:t>
            </a:r>
            <a:endParaRPr lang="de-A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768373" y="2277190"/>
            <a:ext cx="811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 err="1" smtClean="0"/>
              <a:t>jpa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2772471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428750"/>
            <a:ext cx="42386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2571750" y="1416050"/>
            <a:ext cx="4318000" cy="23114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755900" y="4349750"/>
            <a:ext cx="4178300" cy="10668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311650" y="3727450"/>
            <a:ext cx="2578100" cy="6223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022350" y="3727450"/>
            <a:ext cx="2578100" cy="6223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176588" cy="27384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flipV="1">
            <a:off x="4527550" y="4667250"/>
            <a:ext cx="2738438" cy="66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630863" y="5035550"/>
            <a:ext cx="2044700" cy="51911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1971675" cy="9128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708400" y="3829050"/>
            <a:ext cx="488950" cy="4889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907699" y="2564899"/>
            <a:ext cx="101547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/>
              <a:t>Terminologie</a:t>
            </a:r>
            <a:endParaRPr lang="de-AT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4067939" y="4221083"/>
            <a:ext cx="101547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/>
              <a:t>Terminologie</a:t>
            </a:r>
            <a:endParaRPr lang="de-AT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5652115" y="3095850"/>
            <a:ext cx="101547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/>
              <a:t>Terminologie</a:t>
            </a:r>
            <a:endParaRPr lang="de-AT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428750"/>
            <a:ext cx="42386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2571750" y="1416050"/>
            <a:ext cx="4318000" cy="23114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755900" y="4349750"/>
            <a:ext cx="4178300" cy="10668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311650" y="3727450"/>
            <a:ext cx="2578100" cy="6223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022350" y="3727450"/>
            <a:ext cx="2578100" cy="6223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176588" cy="27384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flipV="1">
            <a:off x="4527550" y="4667250"/>
            <a:ext cx="2738438" cy="66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630863" y="5035550"/>
            <a:ext cx="2044700" cy="51911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1971675" cy="9128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708400" y="3829050"/>
            <a:ext cx="488950" cy="4889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sz="2400">
              <a:solidFill>
                <a:srgbClr val="FFFF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907699" y="2564899"/>
            <a:ext cx="101547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/>
              <a:t>Terminologie</a:t>
            </a:r>
            <a:endParaRPr lang="de-AT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4067939" y="4221083"/>
            <a:ext cx="101547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/>
              <a:t>Terminologie</a:t>
            </a:r>
            <a:endParaRPr lang="de-AT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5652115" y="3095850"/>
            <a:ext cx="101547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/>
              <a:t>Terminologie</a:t>
            </a:r>
            <a:endParaRPr lang="de-AT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44824"/>
            <a:ext cx="3888432" cy="36004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/>
          <p:cNvSpPr txBox="1"/>
          <p:nvPr/>
        </p:nvSpPr>
        <p:spPr>
          <a:xfrm>
            <a:off x="1907704" y="2564904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Terminologie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067944" y="4221088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Terminologie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652120" y="3095855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Terminologie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907699" y="2564899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Terminologie</a:t>
            </a:r>
            <a:endParaRPr lang="de-AT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4067939" y="4221083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Terminologie</a:t>
            </a:r>
            <a:endParaRPr lang="de-AT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5652115" y="3095850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Terminologie</a:t>
            </a:r>
            <a:endParaRPr lang="de-AT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21850" y="1943835"/>
            <a:ext cx="1035115" cy="6300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Rechteck 23"/>
          <p:cNvSpPr/>
          <p:nvPr/>
        </p:nvSpPr>
        <p:spPr>
          <a:xfrm>
            <a:off x="3221850" y="3429000"/>
            <a:ext cx="1035115" cy="6300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Rechteck 24"/>
          <p:cNvSpPr/>
          <p:nvPr/>
        </p:nvSpPr>
        <p:spPr>
          <a:xfrm>
            <a:off x="3221850" y="4599130"/>
            <a:ext cx="1035115" cy="6300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Rechteck 25"/>
          <p:cNvSpPr/>
          <p:nvPr/>
        </p:nvSpPr>
        <p:spPr>
          <a:xfrm>
            <a:off x="4995155" y="4599130"/>
            <a:ext cx="1035115" cy="6300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4994975" y="3429000"/>
            <a:ext cx="1035115" cy="6300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Rechteck 27"/>
          <p:cNvSpPr/>
          <p:nvPr/>
        </p:nvSpPr>
        <p:spPr>
          <a:xfrm>
            <a:off x="4977046" y="1943835"/>
            <a:ext cx="1080120" cy="6300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44824"/>
            <a:ext cx="3888432" cy="36004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2006715" y="4284096"/>
            <a:ext cx="945105" cy="12601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2159115" y="4059070"/>
            <a:ext cx="4213085" cy="1502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Beteiligte beim </a:t>
            </a:r>
            <a:r>
              <a:rPr lang="de-AT" sz="1000" dirty="0" err="1" smtClean="0">
                <a:solidFill>
                  <a:srgbClr val="0000FF"/>
                </a:solidFill>
              </a:rPr>
              <a:t>Persistenzmanagement</a:t>
            </a:r>
            <a:endParaRPr lang="de-AT" sz="1000" dirty="0">
              <a:solidFill>
                <a:srgbClr val="0000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221850" y="1943835"/>
            <a:ext cx="1035115" cy="6300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3221850" y="3429000"/>
            <a:ext cx="1035115" cy="6300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3221850" y="4599130"/>
            <a:ext cx="1035115" cy="6300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4995155" y="4599130"/>
            <a:ext cx="1035115" cy="6300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4994975" y="3429000"/>
            <a:ext cx="1035115" cy="6300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4977046" y="1943835"/>
            <a:ext cx="1080120" cy="6300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4275003" y="3447218"/>
            <a:ext cx="2664296" cy="2088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199085" y="3464478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566555" y="3483150"/>
            <a:ext cx="2310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hat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keine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Trennung von Interface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Implementierung wie Session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Beans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wird mit dem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Operator erzeugt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4275003" y="3447218"/>
            <a:ext cx="2664296" cy="2088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199085" y="3464478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rgbClr val="0000FF"/>
                </a:solidFill>
              </a:rPr>
              <a:t>Objekt</a:t>
            </a:r>
            <a:r>
              <a:rPr lang="de-AT" sz="1200" dirty="0"/>
              <a:t> einer </a:t>
            </a:r>
            <a:r>
              <a:rPr lang="de-AT" sz="1200" u="sng" dirty="0"/>
              <a:t>einfachen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0000FF"/>
                </a:solidFill>
              </a:rPr>
              <a:t>Klasse</a:t>
            </a:r>
            <a:r>
              <a:rPr lang="de-AT" sz="1200" dirty="0"/>
              <a:t> 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ohne nennenswerte Logik</a:t>
            </a:r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566555" y="3483150"/>
            <a:ext cx="2310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hat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keine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Trennung von Interface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Implementierung wie Session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Beans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wird mit dem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Operator erzeugt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4391980" y="683695"/>
            <a:ext cx="900100" cy="675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572000" y="728700"/>
            <a:ext cx="2070230" cy="630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hteck 4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176588" cy="27384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flipV="1">
            <a:off x="4565650" y="4667250"/>
            <a:ext cx="2738438" cy="66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630863" y="5035550"/>
            <a:ext cx="2044700" cy="51911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1971675" cy="9128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012950" y="3435350"/>
            <a:ext cx="1459054" cy="400110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EJB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609850" y="3632200"/>
            <a:ext cx="2284600" cy="400110"/>
          </a:xfrm>
          <a:prstGeom prst="rect">
            <a:avLst/>
          </a:prstGeom>
          <a:noFill/>
          <a:scene3d>
            <a:camera prst="orthographicFront">
              <a:rot lat="0" lon="0" rev="126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 err="1">
                <a:solidFill>
                  <a:srgbClr val="2D2DB9">
                    <a:lumMod val="20000"/>
                    <a:lumOff val="80000"/>
                  </a:srgbClr>
                </a:solidFill>
              </a:rPr>
              <a:t>MessageDriven</a:t>
            </a: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 EJB</a:t>
            </a:r>
          </a:p>
        </p:txBody>
      </p:sp>
      <p:cxnSp>
        <p:nvCxnSpPr>
          <p:cNvPr id="36" name="Gerade Verbindung 35"/>
          <p:cNvCxnSpPr/>
          <p:nvPr/>
        </p:nvCxnSpPr>
        <p:spPr>
          <a:xfrm flipV="1">
            <a:off x="2260600" y="2628900"/>
            <a:ext cx="2978150" cy="14224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2838450" y="3340100"/>
            <a:ext cx="2667000" cy="10223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505200" y="3829050"/>
            <a:ext cx="2622550" cy="84455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219450" y="1320800"/>
            <a:ext cx="1467068" cy="307777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Singleton Session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2571750" y="2051050"/>
            <a:ext cx="1955800" cy="11112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571750" y="3028950"/>
            <a:ext cx="444500" cy="2667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3416300" y="1035050"/>
            <a:ext cx="1377950" cy="9715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416300" y="1892300"/>
            <a:ext cx="311150" cy="2222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124200" y="2190750"/>
            <a:ext cx="1204176" cy="369332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SF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78250" y="2686050"/>
            <a:ext cx="1217000" cy="369332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40150" y="462915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ejb</a:t>
            </a:r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3.x</a:t>
            </a:r>
          </a:p>
        </p:txBody>
      </p:sp>
      <p:cxnSp>
        <p:nvCxnSpPr>
          <p:cNvPr id="43" name="Form 42"/>
          <p:cNvCxnSpPr>
            <a:stCxn id="33" idx="3"/>
            <a:endCxn id="34" idx="1"/>
          </p:cNvCxnSpPr>
          <p:nvPr/>
        </p:nvCxnSpPr>
        <p:spPr>
          <a:xfrm flipH="1">
            <a:off x="3740150" y="4116388"/>
            <a:ext cx="304800" cy="666750"/>
          </a:xfrm>
          <a:prstGeom prst="bentConnector5">
            <a:avLst>
              <a:gd name="adj1" fmla="val -99842"/>
              <a:gd name="adj2" fmla="val 50000"/>
              <a:gd name="adj3" fmla="val 2372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328145" y="4093130"/>
            <a:ext cx="1301959" cy="400110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102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 err="1" smtClean="0"/>
              <a:t>Entity</a:t>
            </a:r>
            <a:r>
              <a:rPr lang="de-AT" sz="2000" dirty="0" smtClean="0"/>
              <a:t> EJB</a:t>
            </a:r>
            <a:endParaRPr lang="de-AT" sz="2000" dirty="0"/>
          </a:p>
        </p:txBody>
      </p:sp>
      <p:sp>
        <p:nvSpPr>
          <p:cNvPr id="50" name="Textfeld 49"/>
          <p:cNvSpPr txBox="1"/>
          <p:nvPr/>
        </p:nvSpPr>
        <p:spPr>
          <a:xfrm>
            <a:off x="4114800" y="4648200"/>
            <a:ext cx="3555782" cy="276999"/>
          </a:xfrm>
          <a:prstGeom prst="rect">
            <a:avLst/>
          </a:prstGeom>
          <a:noFill/>
          <a:scene3d>
            <a:camera prst="orthographicFront">
              <a:rot lat="0" lon="0" rev="780001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>
                <a:solidFill>
                  <a:srgbClr val="000000"/>
                </a:solidFill>
              </a:rPr>
              <a:t>Namensänderung</a:t>
            </a:r>
            <a:r>
              <a:rPr lang="de-AT" sz="12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 zeigt große Änderungen im Konzept</a:t>
            </a:r>
          </a:p>
        </p:txBody>
      </p:sp>
      <p:sp>
        <p:nvSpPr>
          <p:cNvPr id="4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371850" y="396240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2.x</a:t>
            </a:r>
          </a:p>
        </p:txBody>
      </p:sp>
    </p:spTree>
    <p:extLst>
      <p:ext uri="{BB962C8B-B14F-4D97-AF65-F5344CB8AC3E}">
        <p14:creationId xmlns:p14="http://schemas.microsoft.com/office/powerpoint/2010/main" val="225333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4275003" y="3447218"/>
            <a:ext cx="2664296" cy="2088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199085" y="3464478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/>
              <a:t>Objekt einer </a:t>
            </a:r>
            <a:r>
              <a:rPr lang="de-AT" sz="1200" u="sng" dirty="0"/>
              <a:t>einfachen</a:t>
            </a:r>
            <a:r>
              <a:rPr lang="de-AT" sz="1200" dirty="0"/>
              <a:t> Klasse </a:t>
            </a:r>
            <a:r>
              <a:rPr lang="de-AT" sz="1200" dirty="0">
                <a:solidFill>
                  <a:srgbClr val="0000FF"/>
                </a:solidFill>
              </a:rPr>
              <a:t>ohne</a:t>
            </a:r>
            <a:r>
              <a:rPr lang="de-AT" sz="1200" dirty="0"/>
              <a:t> nennenswerte Logik</a:t>
            </a:r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566555" y="3483150"/>
            <a:ext cx="2310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hat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keine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Trennung von Interface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Implementierung wie Session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Beans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wird mit dem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Operator erzeugt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4391980" y="683695"/>
            <a:ext cx="900100" cy="675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572000" y="728700"/>
            <a:ext cx="2070230" cy="630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4301970" y="548680"/>
            <a:ext cx="4365485" cy="810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4275003" y="3447218"/>
            <a:ext cx="2664296" cy="2088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199085" y="3464478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566555" y="3483150"/>
            <a:ext cx="2310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err="1" smtClean="0"/>
              <a:t>Entity</a:t>
            </a:r>
            <a:r>
              <a:rPr lang="de-AT" sz="1000" dirty="0" smtClean="0"/>
              <a:t>  </a:t>
            </a:r>
            <a:r>
              <a:rPr lang="de-AT" sz="1000" dirty="0"/>
              <a:t>hat </a:t>
            </a:r>
            <a:r>
              <a:rPr lang="de-AT" sz="1000" dirty="0" smtClean="0">
                <a:solidFill>
                  <a:srgbClr val="0000FF"/>
                </a:solidFill>
              </a:rPr>
              <a:t>keine</a:t>
            </a:r>
            <a:r>
              <a:rPr lang="de-AT" sz="1000" dirty="0" smtClean="0"/>
              <a:t> </a:t>
            </a:r>
            <a:r>
              <a:rPr lang="de-AT" sz="1000" dirty="0"/>
              <a:t>Trennung von Interface</a:t>
            </a:r>
          </a:p>
          <a:p>
            <a:pPr>
              <a:defRPr/>
            </a:pPr>
            <a:r>
              <a:rPr lang="de-AT" sz="1000" dirty="0"/>
              <a:t>und Implementierung wie Session </a:t>
            </a:r>
            <a:r>
              <a:rPr lang="de-AT" sz="1000" dirty="0" err="1"/>
              <a:t>Beans</a:t>
            </a:r>
            <a:endParaRPr lang="de-AT" sz="1000" dirty="0"/>
          </a:p>
          <a:p>
            <a:pPr>
              <a:defRPr/>
            </a:pPr>
            <a:r>
              <a:rPr lang="de-AT" sz="1000" dirty="0"/>
              <a:t>und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wird mit dem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Operator erzeugt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2636786" y="773705"/>
            <a:ext cx="1575174" cy="2655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746575" y="548680"/>
            <a:ext cx="3555395" cy="2880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1132570" y="3528535"/>
            <a:ext cx="405045" cy="180020"/>
          </a:xfrm>
          <a:prstGeom prst="ellipse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4275003" y="3447218"/>
            <a:ext cx="2664296" cy="2088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199085" y="3464478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566555" y="3483150"/>
            <a:ext cx="2310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err="1" smtClean="0"/>
              <a:t>Entity</a:t>
            </a:r>
            <a:r>
              <a:rPr lang="de-AT" sz="1000" dirty="0" smtClean="0"/>
              <a:t>  </a:t>
            </a:r>
            <a:r>
              <a:rPr lang="de-AT" sz="1000" dirty="0"/>
              <a:t>hat </a:t>
            </a:r>
            <a:r>
              <a:rPr lang="de-AT" sz="1000" dirty="0" smtClean="0">
                <a:solidFill>
                  <a:srgbClr val="0000FF"/>
                </a:solidFill>
              </a:rPr>
              <a:t>keine</a:t>
            </a:r>
            <a:r>
              <a:rPr lang="de-AT" sz="1000" dirty="0" smtClean="0"/>
              <a:t> </a:t>
            </a:r>
            <a:r>
              <a:rPr lang="de-AT" sz="1000" dirty="0"/>
              <a:t>Trennung von Interface</a:t>
            </a:r>
          </a:p>
          <a:p>
            <a:pPr>
              <a:defRPr/>
            </a:pPr>
            <a:r>
              <a:rPr lang="de-AT" sz="1000" dirty="0"/>
              <a:t>und Implementierung wie Session </a:t>
            </a:r>
            <a:r>
              <a:rPr lang="de-AT" sz="1000" dirty="0" err="1"/>
              <a:t>Beans</a:t>
            </a:r>
            <a:endParaRPr lang="de-AT" sz="1000" dirty="0"/>
          </a:p>
          <a:p>
            <a:pPr>
              <a:defRPr/>
            </a:pPr>
            <a:r>
              <a:rPr lang="de-AT" sz="1000" dirty="0"/>
              <a:t>und wird mit dem </a:t>
            </a:r>
            <a:r>
              <a:rPr lang="de-AT" sz="1000" dirty="0" err="1">
                <a:solidFill>
                  <a:srgbClr val="0000FF"/>
                </a:solidFill>
              </a:rPr>
              <a:t>new</a:t>
            </a:r>
            <a:r>
              <a:rPr lang="de-AT" sz="1000" dirty="0"/>
              <a:t>  Operator erzeugt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2636786" y="773705"/>
            <a:ext cx="1575174" cy="2655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746575" y="548680"/>
            <a:ext cx="3555395" cy="2880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1132570" y="3528535"/>
            <a:ext cx="405045" cy="180020"/>
          </a:xfrm>
          <a:prstGeom prst="ellipse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0.03906 0.044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4275003" y="3447218"/>
            <a:ext cx="2664296" cy="2088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199085" y="3464478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566555" y="3483150"/>
            <a:ext cx="2310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err="1" smtClean="0"/>
              <a:t>Entity</a:t>
            </a:r>
            <a:r>
              <a:rPr lang="de-AT" sz="1000" dirty="0" smtClean="0"/>
              <a:t>  </a:t>
            </a:r>
            <a:r>
              <a:rPr lang="de-AT" sz="1000" dirty="0"/>
              <a:t>hat </a:t>
            </a:r>
            <a:r>
              <a:rPr lang="de-AT" sz="1000" dirty="0" smtClean="0">
                <a:solidFill>
                  <a:srgbClr val="0000FF"/>
                </a:solidFill>
              </a:rPr>
              <a:t>keine</a:t>
            </a:r>
            <a:r>
              <a:rPr lang="de-AT" sz="1000" dirty="0" smtClean="0"/>
              <a:t> </a:t>
            </a:r>
            <a:r>
              <a:rPr lang="de-AT" sz="1000" dirty="0"/>
              <a:t>Trennung von Interface</a:t>
            </a:r>
          </a:p>
          <a:p>
            <a:pPr>
              <a:defRPr/>
            </a:pPr>
            <a:r>
              <a:rPr lang="de-AT" sz="1000" dirty="0"/>
              <a:t>und Implementierung wie Session </a:t>
            </a:r>
            <a:r>
              <a:rPr lang="de-AT" sz="1000" dirty="0" err="1"/>
              <a:t>Beans</a:t>
            </a:r>
            <a:endParaRPr lang="de-AT" sz="1000" dirty="0"/>
          </a:p>
          <a:p>
            <a:pPr>
              <a:defRPr/>
            </a:pPr>
            <a:r>
              <a:rPr lang="de-AT" sz="1000" dirty="0"/>
              <a:t>und wird mit dem </a:t>
            </a:r>
            <a:r>
              <a:rPr lang="de-AT" sz="1000" dirty="0" err="1">
                <a:solidFill>
                  <a:srgbClr val="0000FF"/>
                </a:solidFill>
              </a:rPr>
              <a:t>new</a:t>
            </a:r>
            <a:r>
              <a:rPr lang="de-AT" sz="1000" dirty="0"/>
              <a:t>  Operator erzeugt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2636786" y="773705"/>
            <a:ext cx="1575174" cy="2655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746575" y="548680"/>
            <a:ext cx="3555395" cy="2880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1521186" y="3824520"/>
            <a:ext cx="343610" cy="180020"/>
          </a:xfrm>
          <a:prstGeom prst="ellipse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4275003" y="3447218"/>
            <a:ext cx="2664296" cy="2088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199085" y="3464478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566555" y="3483150"/>
            <a:ext cx="2310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hat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keine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Trennung von Interface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Implementierung wie Session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Beans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wird mit dem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Operator erzeugt</a:t>
            </a:r>
          </a:p>
        </p:txBody>
      </p:sp>
      <p:sp>
        <p:nvSpPr>
          <p:cNvPr id="15" name="Textfeld 19"/>
          <p:cNvSpPr txBox="1">
            <a:spLocks noChangeArrowheads="1"/>
          </p:cNvSpPr>
          <p:nvPr/>
        </p:nvSpPr>
        <p:spPr bwMode="auto">
          <a:xfrm>
            <a:off x="408728" y="3536863"/>
            <a:ext cx="25336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100" dirty="0"/>
              <a:t>deshalb kann  auch </a:t>
            </a:r>
            <a:r>
              <a:rPr lang="de-AT" sz="1100" u="sng" dirty="0">
                <a:solidFill>
                  <a:srgbClr val="C00000"/>
                </a:solidFill>
              </a:rPr>
              <a:t>nicht</a:t>
            </a:r>
            <a:r>
              <a:rPr lang="de-AT" sz="1100" dirty="0"/>
              <a:t> mehr von  einer</a:t>
            </a:r>
          </a:p>
          <a:p>
            <a:r>
              <a:rPr lang="de-AT" sz="1100" i="1" dirty="0">
                <a:solidFill>
                  <a:srgbClr val="0000CC"/>
                </a:solidFill>
              </a:rPr>
              <a:t>Komponente</a:t>
            </a:r>
            <a:r>
              <a:rPr lang="de-AT" sz="1100" dirty="0"/>
              <a:t> wie SB gesprochen werden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4275003" y="3447218"/>
            <a:ext cx="2664296" cy="2088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199085" y="3464478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566555" y="3483150"/>
            <a:ext cx="2310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hat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keine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Trennung von Interface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Implementierung wie Session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Beans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wird mit dem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Operator erzeugt</a:t>
            </a:r>
          </a:p>
        </p:txBody>
      </p:sp>
      <p:sp>
        <p:nvSpPr>
          <p:cNvPr id="15" name="Rechteck 14"/>
          <p:cNvSpPr/>
          <p:nvPr/>
        </p:nvSpPr>
        <p:spPr>
          <a:xfrm>
            <a:off x="4293185" y="2798930"/>
            <a:ext cx="2835315" cy="301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9"/>
          <p:cNvSpPr txBox="1">
            <a:spLocks noChangeArrowheads="1"/>
          </p:cNvSpPr>
          <p:nvPr/>
        </p:nvSpPr>
        <p:spPr bwMode="auto">
          <a:xfrm>
            <a:off x="4436985" y="3357100"/>
            <a:ext cx="312938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Klassen 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sollten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der  Java Bean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– Konvention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ent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sprechend aufgebaut  werden,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d.h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sie  sind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serialisierbar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verfügen über einen Default -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Konstruktor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und bestehen 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aus private Attributen, die sich  je nach Bedarf  über  die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Getter- und Setter-Methoden ansprechen lassen.</a:t>
            </a:r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408728" y="3536863"/>
            <a:ext cx="25336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100" dirty="0"/>
              <a:t>deshalb kann  auch </a:t>
            </a:r>
            <a:r>
              <a:rPr lang="de-AT" sz="1100" u="sng" dirty="0">
                <a:solidFill>
                  <a:srgbClr val="C00000"/>
                </a:solidFill>
              </a:rPr>
              <a:t>nicht</a:t>
            </a:r>
            <a:r>
              <a:rPr lang="de-AT" sz="1100" dirty="0"/>
              <a:t> mehr von  einer</a:t>
            </a:r>
          </a:p>
          <a:p>
            <a:r>
              <a:rPr lang="de-AT" sz="1100" i="1" dirty="0">
                <a:solidFill>
                  <a:srgbClr val="0000CC"/>
                </a:solidFill>
              </a:rPr>
              <a:t>Komponente</a:t>
            </a:r>
            <a:r>
              <a:rPr lang="de-AT" sz="1100" dirty="0"/>
              <a:t> wie SB gesprochen werden</a:t>
            </a:r>
          </a:p>
        </p:txBody>
      </p:sp>
      <p:sp>
        <p:nvSpPr>
          <p:cNvPr id="18" name="Textfeld 52"/>
          <p:cNvSpPr txBox="1">
            <a:spLocks noChangeArrowheads="1"/>
          </p:cNvSpPr>
          <p:nvPr/>
        </p:nvSpPr>
        <p:spPr bwMode="auto">
          <a:xfrm>
            <a:off x="8032945" y="33456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1</a:t>
            </a:r>
          </a:p>
        </p:txBody>
      </p:sp>
      <p:sp>
        <p:nvSpPr>
          <p:cNvPr id="19" name="Textfeld 54"/>
          <p:cNvSpPr txBox="1">
            <a:spLocks noChangeArrowheads="1"/>
          </p:cNvSpPr>
          <p:nvPr/>
        </p:nvSpPr>
        <p:spPr bwMode="auto">
          <a:xfrm>
            <a:off x="8185345" y="34980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2</a:t>
            </a:r>
          </a:p>
        </p:txBody>
      </p:sp>
      <p:sp>
        <p:nvSpPr>
          <p:cNvPr id="20" name="Textfeld 55"/>
          <p:cNvSpPr txBox="1">
            <a:spLocks noChangeArrowheads="1"/>
          </p:cNvSpPr>
          <p:nvPr/>
        </p:nvSpPr>
        <p:spPr bwMode="auto">
          <a:xfrm>
            <a:off x="7944045" y="37012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3</a:t>
            </a:r>
          </a:p>
        </p:txBody>
      </p:sp>
      <p:sp>
        <p:nvSpPr>
          <p:cNvPr id="21" name="Textfeld 55"/>
          <p:cNvSpPr txBox="1">
            <a:spLocks noChangeArrowheads="1"/>
          </p:cNvSpPr>
          <p:nvPr/>
        </p:nvSpPr>
        <p:spPr bwMode="auto">
          <a:xfrm>
            <a:off x="7677345" y="38790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4275003" y="3447218"/>
            <a:ext cx="2664296" cy="2088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199085" y="3464478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566555" y="3483150"/>
            <a:ext cx="2310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hat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keine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Trennung von Interface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Implementierung wie Session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Beans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wird mit dem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Operator erzeugt</a:t>
            </a:r>
          </a:p>
        </p:txBody>
      </p:sp>
      <p:sp>
        <p:nvSpPr>
          <p:cNvPr id="15" name="Rechteck 14"/>
          <p:cNvSpPr/>
          <p:nvPr/>
        </p:nvSpPr>
        <p:spPr>
          <a:xfrm>
            <a:off x="4293185" y="2798930"/>
            <a:ext cx="2835315" cy="301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9"/>
          <p:cNvSpPr txBox="1">
            <a:spLocks noChangeArrowheads="1"/>
          </p:cNvSpPr>
          <p:nvPr/>
        </p:nvSpPr>
        <p:spPr bwMode="auto">
          <a:xfrm>
            <a:off x="4436985" y="3357100"/>
            <a:ext cx="312938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Entity Klassen  </a:t>
            </a:r>
            <a:r>
              <a:rPr lang="de-AT" sz="1000" dirty="0" smtClean="0"/>
              <a:t>sollten </a:t>
            </a:r>
            <a:r>
              <a:rPr lang="de-AT" sz="1000" dirty="0"/>
              <a:t>der  </a:t>
            </a:r>
            <a:r>
              <a:rPr lang="de-AT" sz="1000" dirty="0">
                <a:solidFill>
                  <a:srgbClr val="0000FF"/>
                </a:solidFill>
              </a:rPr>
              <a:t>Java Bean </a:t>
            </a:r>
            <a:r>
              <a:rPr lang="de-AT" sz="1000" dirty="0" smtClean="0">
                <a:solidFill>
                  <a:srgbClr val="0000FF"/>
                </a:solidFill>
              </a:rPr>
              <a:t>– Konvention </a:t>
            </a:r>
            <a:r>
              <a:rPr lang="de-AT" sz="1000" dirty="0" err="1"/>
              <a:t>ent</a:t>
            </a:r>
            <a:r>
              <a:rPr lang="de-AT" sz="1000" dirty="0"/>
              <a:t>-</a:t>
            </a:r>
          </a:p>
          <a:p>
            <a:pPr>
              <a:defRPr/>
            </a:pPr>
            <a:r>
              <a:rPr lang="de-AT" sz="1000" dirty="0"/>
              <a:t>sprechend aufgebaut  werden, </a:t>
            </a:r>
            <a:r>
              <a:rPr lang="de-AT" sz="1000" dirty="0" err="1"/>
              <a:t>d.h</a:t>
            </a:r>
            <a:r>
              <a:rPr lang="de-AT" sz="1000" dirty="0"/>
              <a:t>  sie  sind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serialisierbar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verfügen über einen Default -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Konstruktor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und bestehen 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aus private Attributen, die sich  je nach Bedarf  über  die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Getter- und Setter-Methoden ansprechen lassen.</a:t>
            </a:r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408728" y="3536863"/>
            <a:ext cx="25336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100" dirty="0"/>
              <a:t>deshalb kann  auch </a:t>
            </a:r>
            <a:r>
              <a:rPr lang="de-AT" sz="1100" u="sng" dirty="0"/>
              <a:t>nicht</a:t>
            </a:r>
            <a:r>
              <a:rPr lang="de-AT" sz="1100" dirty="0"/>
              <a:t> mehr von  einer</a:t>
            </a:r>
          </a:p>
          <a:p>
            <a:r>
              <a:rPr lang="de-AT" sz="1100" i="1" dirty="0">
                <a:solidFill>
                  <a:srgbClr val="0000CC"/>
                </a:solidFill>
              </a:rPr>
              <a:t>Komponente</a:t>
            </a:r>
            <a:r>
              <a:rPr lang="de-AT" sz="1100" dirty="0"/>
              <a:t> wie SB gesprochen werden</a:t>
            </a:r>
          </a:p>
        </p:txBody>
      </p:sp>
      <p:sp>
        <p:nvSpPr>
          <p:cNvPr id="18" name="Textfeld 52"/>
          <p:cNvSpPr txBox="1">
            <a:spLocks noChangeArrowheads="1"/>
          </p:cNvSpPr>
          <p:nvPr/>
        </p:nvSpPr>
        <p:spPr bwMode="auto">
          <a:xfrm>
            <a:off x="8032945" y="33456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1</a:t>
            </a:r>
          </a:p>
        </p:txBody>
      </p:sp>
      <p:sp>
        <p:nvSpPr>
          <p:cNvPr id="19" name="Textfeld 54"/>
          <p:cNvSpPr txBox="1">
            <a:spLocks noChangeArrowheads="1"/>
          </p:cNvSpPr>
          <p:nvPr/>
        </p:nvSpPr>
        <p:spPr bwMode="auto">
          <a:xfrm>
            <a:off x="8185345" y="34980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2</a:t>
            </a:r>
          </a:p>
        </p:txBody>
      </p:sp>
      <p:sp>
        <p:nvSpPr>
          <p:cNvPr id="20" name="Textfeld 55"/>
          <p:cNvSpPr txBox="1">
            <a:spLocks noChangeArrowheads="1"/>
          </p:cNvSpPr>
          <p:nvPr/>
        </p:nvSpPr>
        <p:spPr bwMode="auto">
          <a:xfrm>
            <a:off x="7944045" y="37012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3</a:t>
            </a:r>
          </a:p>
        </p:txBody>
      </p:sp>
      <p:sp>
        <p:nvSpPr>
          <p:cNvPr id="21" name="Textfeld 55"/>
          <p:cNvSpPr txBox="1">
            <a:spLocks noChangeArrowheads="1"/>
          </p:cNvSpPr>
          <p:nvPr/>
        </p:nvSpPr>
        <p:spPr bwMode="auto">
          <a:xfrm>
            <a:off x="7677345" y="38790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4275003" y="3447218"/>
            <a:ext cx="2664296" cy="2088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199085" y="3464478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566555" y="3483150"/>
            <a:ext cx="2310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hat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keine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Trennung von Interface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Implementierung wie Session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Beans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wird mit dem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Operator erzeugt</a:t>
            </a:r>
          </a:p>
        </p:txBody>
      </p:sp>
      <p:sp>
        <p:nvSpPr>
          <p:cNvPr id="15" name="Rechteck 14"/>
          <p:cNvSpPr/>
          <p:nvPr/>
        </p:nvSpPr>
        <p:spPr>
          <a:xfrm>
            <a:off x="4293185" y="2798930"/>
            <a:ext cx="2835315" cy="301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9"/>
          <p:cNvSpPr txBox="1">
            <a:spLocks noChangeArrowheads="1"/>
          </p:cNvSpPr>
          <p:nvPr/>
        </p:nvSpPr>
        <p:spPr bwMode="auto">
          <a:xfrm>
            <a:off x="4436985" y="3357100"/>
            <a:ext cx="312938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Entity Klassen  </a:t>
            </a:r>
            <a:r>
              <a:rPr lang="de-AT" sz="1000" dirty="0" smtClean="0"/>
              <a:t>sollten </a:t>
            </a:r>
            <a:r>
              <a:rPr lang="de-AT" sz="1000" dirty="0"/>
              <a:t>der  </a:t>
            </a:r>
            <a:r>
              <a:rPr lang="de-AT" sz="1000" dirty="0">
                <a:solidFill>
                  <a:srgbClr val="0000FF"/>
                </a:solidFill>
              </a:rPr>
              <a:t>Java Bean </a:t>
            </a:r>
            <a:r>
              <a:rPr lang="de-AT" sz="1000" dirty="0" smtClean="0">
                <a:solidFill>
                  <a:srgbClr val="0000FF"/>
                </a:solidFill>
              </a:rPr>
              <a:t>– Konvention </a:t>
            </a:r>
            <a:r>
              <a:rPr lang="de-AT" sz="1000" dirty="0" err="1"/>
              <a:t>ent</a:t>
            </a:r>
            <a:r>
              <a:rPr lang="de-AT" sz="1000" dirty="0"/>
              <a:t>-</a:t>
            </a:r>
          </a:p>
          <a:p>
            <a:pPr>
              <a:defRPr/>
            </a:pPr>
            <a:r>
              <a:rPr lang="de-AT" sz="1000" dirty="0"/>
              <a:t>sprechend aufgebaut  werden, </a:t>
            </a:r>
            <a:r>
              <a:rPr lang="de-AT" sz="1000" dirty="0" err="1"/>
              <a:t>d.h</a:t>
            </a:r>
            <a:r>
              <a:rPr lang="de-AT" sz="1000" dirty="0"/>
              <a:t>  sie  sind </a:t>
            </a:r>
            <a:r>
              <a:rPr lang="de-AT" sz="1000" dirty="0" err="1">
                <a:solidFill>
                  <a:srgbClr val="0000FF"/>
                </a:solidFill>
              </a:rPr>
              <a:t>serialisierbar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verfügen über einen Default -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Konstruktor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und bestehen 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aus private Attributen, die sich  je nach Bedarf  über  die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Getter- und Setter-Methoden ansprechen lassen.</a:t>
            </a:r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408728" y="3536863"/>
            <a:ext cx="25336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100" dirty="0"/>
              <a:t>deshalb kann  auch </a:t>
            </a:r>
            <a:r>
              <a:rPr lang="de-AT" sz="1100" u="sng" dirty="0"/>
              <a:t>nicht</a:t>
            </a:r>
            <a:r>
              <a:rPr lang="de-AT" sz="1100" dirty="0"/>
              <a:t> mehr von  einer</a:t>
            </a:r>
          </a:p>
          <a:p>
            <a:r>
              <a:rPr lang="de-AT" sz="1100" i="1" dirty="0">
                <a:solidFill>
                  <a:srgbClr val="0000CC"/>
                </a:solidFill>
              </a:rPr>
              <a:t>Komponente</a:t>
            </a:r>
            <a:r>
              <a:rPr lang="de-AT" sz="1100" dirty="0"/>
              <a:t> wie SB gesprochen werden</a:t>
            </a:r>
          </a:p>
        </p:txBody>
      </p:sp>
      <p:sp>
        <p:nvSpPr>
          <p:cNvPr id="18" name="Textfeld 52"/>
          <p:cNvSpPr txBox="1">
            <a:spLocks noChangeArrowheads="1"/>
          </p:cNvSpPr>
          <p:nvPr/>
        </p:nvSpPr>
        <p:spPr bwMode="auto">
          <a:xfrm>
            <a:off x="8032945" y="33456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1</a:t>
            </a:r>
          </a:p>
        </p:txBody>
      </p:sp>
      <p:sp>
        <p:nvSpPr>
          <p:cNvPr id="19" name="Textfeld 54"/>
          <p:cNvSpPr txBox="1">
            <a:spLocks noChangeArrowheads="1"/>
          </p:cNvSpPr>
          <p:nvPr/>
        </p:nvSpPr>
        <p:spPr bwMode="auto">
          <a:xfrm>
            <a:off x="8185345" y="34980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2</a:t>
            </a:r>
          </a:p>
        </p:txBody>
      </p:sp>
      <p:sp>
        <p:nvSpPr>
          <p:cNvPr id="20" name="Textfeld 55"/>
          <p:cNvSpPr txBox="1">
            <a:spLocks noChangeArrowheads="1"/>
          </p:cNvSpPr>
          <p:nvPr/>
        </p:nvSpPr>
        <p:spPr bwMode="auto">
          <a:xfrm>
            <a:off x="7944045" y="37012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3</a:t>
            </a:r>
          </a:p>
        </p:txBody>
      </p:sp>
      <p:sp>
        <p:nvSpPr>
          <p:cNvPr id="21" name="Textfeld 55"/>
          <p:cNvSpPr txBox="1">
            <a:spLocks noChangeArrowheads="1"/>
          </p:cNvSpPr>
          <p:nvPr/>
        </p:nvSpPr>
        <p:spPr bwMode="auto">
          <a:xfrm>
            <a:off x="7677345" y="38790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4275003" y="3447218"/>
            <a:ext cx="2664296" cy="2088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199085" y="3464478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566555" y="3483150"/>
            <a:ext cx="2310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hat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keine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Trennung von Interface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Implementierung wie Session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Beans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wird mit dem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Operator erzeugt</a:t>
            </a:r>
          </a:p>
        </p:txBody>
      </p:sp>
      <p:sp>
        <p:nvSpPr>
          <p:cNvPr id="15" name="Rechteck 14"/>
          <p:cNvSpPr/>
          <p:nvPr/>
        </p:nvSpPr>
        <p:spPr>
          <a:xfrm>
            <a:off x="4293185" y="2798930"/>
            <a:ext cx="2835315" cy="301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9"/>
          <p:cNvSpPr txBox="1">
            <a:spLocks noChangeArrowheads="1"/>
          </p:cNvSpPr>
          <p:nvPr/>
        </p:nvSpPr>
        <p:spPr bwMode="auto">
          <a:xfrm>
            <a:off x="4436985" y="3357100"/>
            <a:ext cx="312938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Entity Klassen  </a:t>
            </a:r>
            <a:r>
              <a:rPr lang="de-AT" sz="1000" dirty="0" smtClean="0"/>
              <a:t>sollten </a:t>
            </a:r>
            <a:r>
              <a:rPr lang="de-AT" sz="1000" dirty="0"/>
              <a:t>der  </a:t>
            </a:r>
            <a:r>
              <a:rPr lang="de-AT" sz="1000" dirty="0">
                <a:solidFill>
                  <a:srgbClr val="0000FF"/>
                </a:solidFill>
              </a:rPr>
              <a:t>Java Bean </a:t>
            </a:r>
            <a:r>
              <a:rPr lang="de-AT" sz="1000" dirty="0" smtClean="0">
                <a:solidFill>
                  <a:srgbClr val="0000FF"/>
                </a:solidFill>
              </a:rPr>
              <a:t>– Konvention </a:t>
            </a:r>
            <a:r>
              <a:rPr lang="de-AT" sz="1000" dirty="0" err="1"/>
              <a:t>ent</a:t>
            </a:r>
            <a:r>
              <a:rPr lang="de-AT" sz="1000" dirty="0"/>
              <a:t>-</a:t>
            </a:r>
          </a:p>
          <a:p>
            <a:pPr>
              <a:defRPr/>
            </a:pPr>
            <a:r>
              <a:rPr lang="de-AT" sz="1000" dirty="0" smtClean="0"/>
              <a:t>sprechend aufgebaut  werden, </a:t>
            </a:r>
            <a:r>
              <a:rPr lang="de-AT" sz="1000" dirty="0" err="1" smtClean="0"/>
              <a:t>d.h</a:t>
            </a:r>
            <a:r>
              <a:rPr lang="de-AT" sz="1000" dirty="0" smtClean="0"/>
              <a:t>  sie  sind </a:t>
            </a:r>
            <a:r>
              <a:rPr lang="de-AT" sz="1000" dirty="0" err="1" smtClean="0">
                <a:solidFill>
                  <a:srgbClr val="0000FF"/>
                </a:solidFill>
              </a:rPr>
              <a:t>serialisierbar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de-AT" sz="1000" dirty="0" smtClean="0"/>
              <a:t>verfügen über einen </a:t>
            </a:r>
            <a:r>
              <a:rPr lang="de-AT" sz="1000" dirty="0" smtClean="0">
                <a:solidFill>
                  <a:srgbClr val="0000FF"/>
                </a:solidFill>
              </a:rPr>
              <a:t>Default - </a:t>
            </a:r>
            <a:r>
              <a:rPr lang="de-AT" sz="1000" dirty="0" err="1" smtClean="0">
                <a:solidFill>
                  <a:srgbClr val="0000FF"/>
                </a:solidFill>
              </a:rPr>
              <a:t>Konstruktor</a:t>
            </a:r>
            <a:r>
              <a:rPr lang="de-AT" sz="1000" dirty="0" smtClean="0">
                <a:solidFill>
                  <a:srgbClr val="0000FF"/>
                </a:solidFill>
              </a:rPr>
              <a:t> </a:t>
            </a:r>
            <a:r>
              <a:rPr lang="de-AT" sz="1000" dirty="0" smtClean="0"/>
              <a:t>und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bestehen 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aus private Attributen, die sich  je nach Bedarf  über  die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Getter-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Setter-Methoden ansprechen lassen.</a:t>
            </a:r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408728" y="3536863"/>
            <a:ext cx="25336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100" dirty="0"/>
              <a:t>deshalb kann  auch </a:t>
            </a:r>
            <a:r>
              <a:rPr lang="de-AT" sz="1100" u="sng" dirty="0"/>
              <a:t>nicht</a:t>
            </a:r>
            <a:r>
              <a:rPr lang="de-AT" sz="1100" dirty="0"/>
              <a:t> mehr von  einer</a:t>
            </a:r>
          </a:p>
          <a:p>
            <a:r>
              <a:rPr lang="de-AT" sz="1100" i="1" dirty="0">
                <a:solidFill>
                  <a:srgbClr val="0000CC"/>
                </a:solidFill>
              </a:rPr>
              <a:t>Komponente</a:t>
            </a:r>
            <a:r>
              <a:rPr lang="de-AT" sz="1100" dirty="0"/>
              <a:t> wie SB gesprochen werden</a:t>
            </a:r>
          </a:p>
        </p:txBody>
      </p:sp>
      <p:sp>
        <p:nvSpPr>
          <p:cNvPr id="18" name="Textfeld 52"/>
          <p:cNvSpPr txBox="1">
            <a:spLocks noChangeArrowheads="1"/>
          </p:cNvSpPr>
          <p:nvPr/>
        </p:nvSpPr>
        <p:spPr bwMode="auto">
          <a:xfrm>
            <a:off x="8032945" y="33456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1</a:t>
            </a:r>
          </a:p>
        </p:txBody>
      </p:sp>
      <p:sp>
        <p:nvSpPr>
          <p:cNvPr id="19" name="Textfeld 54"/>
          <p:cNvSpPr txBox="1">
            <a:spLocks noChangeArrowheads="1"/>
          </p:cNvSpPr>
          <p:nvPr/>
        </p:nvSpPr>
        <p:spPr bwMode="auto">
          <a:xfrm>
            <a:off x="8185345" y="34980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2</a:t>
            </a:r>
          </a:p>
        </p:txBody>
      </p:sp>
      <p:sp>
        <p:nvSpPr>
          <p:cNvPr id="20" name="Textfeld 55"/>
          <p:cNvSpPr txBox="1">
            <a:spLocks noChangeArrowheads="1"/>
          </p:cNvSpPr>
          <p:nvPr/>
        </p:nvSpPr>
        <p:spPr bwMode="auto">
          <a:xfrm>
            <a:off x="7944045" y="37012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3</a:t>
            </a:r>
          </a:p>
        </p:txBody>
      </p:sp>
      <p:sp>
        <p:nvSpPr>
          <p:cNvPr id="21" name="Textfeld 55"/>
          <p:cNvSpPr txBox="1">
            <a:spLocks noChangeArrowheads="1"/>
          </p:cNvSpPr>
          <p:nvPr/>
        </p:nvSpPr>
        <p:spPr bwMode="auto">
          <a:xfrm>
            <a:off x="7677345" y="38790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4275003" y="3447218"/>
            <a:ext cx="2664296" cy="2088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199085" y="3464478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566555" y="3483150"/>
            <a:ext cx="2310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hat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keine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Trennung von Interface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Implementierung wie Session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Beans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wird mit dem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Operator erzeugt</a:t>
            </a:r>
          </a:p>
        </p:txBody>
      </p:sp>
      <p:sp>
        <p:nvSpPr>
          <p:cNvPr id="15" name="Rechteck 14"/>
          <p:cNvSpPr/>
          <p:nvPr/>
        </p:nvSpPr>
        <p:spPr>
          <a:xfrm>
            <a:off x="4293185" y="2798930"/>
            <a:ext cx="2835315" cy="301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9"/>
          <p:cNvSpPr txBox="1">
            <a:spLocks noChangeArrowheads="1"/>
          </p:cNvSpPr>
          <p:nvPr/>
        </p:nvSpPr>
        <p:spPr bwMode="auto">
          <a:xfrm>
            <a:off x="4436985" y="3357100"/>
            <a:ext cx="312938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Entity Klassen  </a:t>
            </a:r>
            <a:r>
              <a:rPr lang="de-AT" sz="1000" dirty="0" smtClean="0"/>
              <a:t>sollten </a:t>
            </a:r>
            <a:r>
              <a:rPr lang="de-AT" sz="1000" dirty="0"/>
              <a:t>der  </a:t>
            </a:r>
            <a:r>
              <a:rPr lang="de-AT" sz="1000" dirty="0">
                <a:solidFill>
                  <a:srgbClr val="0000FF"/>
                </a:solidFill>
              </a:rPr>
              <a:t>Java Bean </a:t>
            </a:r>
            <a:r>
              <a:rPr lang="de-AT" sz="1000" dirty="0" smtClean="0">
                <a:solidFill>
                  <a:srgbClr val="0000FF"/>
                </a:solidFill>
              </a:rPr>
              <a:t>– Konvention </a:t>
            </a:r>
            <a:r>
              <a:rPr lang="de-AT" sz="1000" dirty="0" err="1"/>
              <a:t>ent</a:t>
            </a:r>
            <a:r>
              <a:rPr lang="de-AT" sz="1000" dirty="0"/>
              <a:t>-</a:t>
            </a:r>
          </a:p>
          <a:p>
            <a:pPr>
              <a:defRPr/>
            </a:pPr>
            <a:r>
              <a:rPr lang="de-AT" sz="1000" dirty="0" smtClean="0"/>
              <a:t>sprechend aufgebaut  werden, </a:t>
            </a:r>
            <a:r>
              <a:rPr lang="de-AT" sz="1000" dirty="0" err="1" smtClean="0"/>
              <a:t>d.h</a:t>
            </a:r>
            <a:r>
              <a:rPr lang="de-AT" sz="1000" dirty="0" smtClean="0"/>
              <a:t>  sie  sind </a:t>
            </a:r>
            <a:r>
              <a:rPr lang="de-AT" sz="1000" dirty="0" err="1" smtClean="0">
                <a:solidFill>
                  <a:srgbClr val="0000FF"/>
                </a:solidFill>
              </a:rPr>
              <a:t>serialisierbar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de-AT" sz="1000" dirty="0" smtClean="0"/>
              <a:t>verfügen über einen </a:t>
            </a:r>
            <a:r>
              <a:rPr lang="de-AT" sz="1000" dirty="0" smtClean="0">
                <a:solidFill>
                  <a:srgbClr val="0000FF"/>
                </a:solidFill>
              </a:rPr>
              <a:t>Default - </a:t>
            </a:r>
            <a:r>
              <a:rPr lang="de-AT" sz="1000" dirty="0" err="1" smtClean="0">
                <a:solidFill>
                  <a:srgbClr val="0000FF"/>
                </a:solidFill>
              </a:rPr>
              <a:t>Konstruktor</a:t>
            </a:r>
            <a:r>
              <a:rPr lang="de-AT" sz="1000" dirty="0" smtClean="0">
                <a:solidFill>
                  <a:srgbClr val="0000FF"/>
                </a:solidFill>
              </a:rPr>
              <a:t> </a:t>
            </a:r>
            <a:r>
              <a:rPr lang="de-AT" sz="1000" dirty="0" smtClean="0"/>
              <a:t>und bestehen </a:t>
            </a:r>
          </a:p>
          <a:p>
            <a:pPr>
              <a:defRPr/>
            </a:pPr>
            <a:r>
              <a:rPr lang="de-AT" sz="1000" dirty="0" smtClean="0"/>
              <a:t>aus </a:t>
            </a:r>
            <a:r>
              <a:rPr lang="de-AT" sz="1000" dirty="0" smtClean="0">
                <a:solidFill>
                  <a:srgbClr val="0000FF"/>
                </a:solidFill>
              </a:rPr>
              <a:t>private</a:t>
            </a:r>
            <a:r>
              <a:rPr lang="de-AT" sz="1000" dirty="0" smtClean="0"/>
              <a:t> Attributen,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sich  je nach Bedarf  über  die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Getter-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Setter-Methoden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ansprechen lassen</a:t>
            </a:r>
            <a:r>
              <a:rPr lang="de-AT" sz="1000" dirty="0"/>
              <a:t>.</a:t>
            </a:r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408728" y="3536863"/>
            <a:ext cx="25336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100" dirty="0"/>
              <a:t>deshalb kann  auch </a:t>
            </a:r>
            <a:r>
              <a:rPr lang="de-AT" sz="1100" u="sng" dirty="0"/>
              <a:t>nicht</a:t>
            </a:r>
            <a:r>
              <a:rPr lang="de-AT" sz="1100" dirty="0"/>
              <a:t> mehr von  einer</a:t>
            </a:r>
          </a:p>
          <a:p>
            <a:r>
              <a:rPr lang="de-AT" sz="1100" i="1" dirty="0">
                <a:solidFill>
                  <a:srgbClr val="0000CC"/>
                </a:solidFill>
              </a:rPr>
              <a:t>Komponente</a:t>
            </a:r>
            <a:r>
              <a:rPr lang="de-AT" sz="1100" dirty="0"/>
              <a:t> wie SB gesprochen werden</a:t>
            </a:r>
          </a:p>
        </p:txBody>
      </p:sp>
      <p:sp>
        <p:nvSpPr>
          <p:cNvPr id="18" name="Textfeld 52"/>
          <p:cNvSpPr txBox="1">
            <a:spLocks noChangeArrowheads="1"/>
          </p:cNvSpPr>
          <p:nvPr/>
        </p:nvSpPr>
        <p:spPr bwMode="auto">
          <a:xfrm>
            <a:off x="8032945" y="33456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1</a:t>
            </a:r>
          </a:p>
        </p:txBody>
      </p:sp>
      <p:sp>
        <p:nvSpPr>
          <p:cNvPr id="19" name="Textfeld 54"/>
          <p:cNvSpPr txBox="1">
            <a:spLocks noChangeArrowheads="1"/>
          </p:cNvSpPr>
          <p:nvPr/>
        </p:nvSpPr>
        <p:spPr bwMode="auto">
          <a:xfrm>
            <a:off x="8185345" y="34980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latin typeface="Segoe Script" pitchFamily="34" charset="0"/>
              </a:rPr>
              <a:t>2</a:t>
            </a:r>
          </a:p>
        </p:txBody>
      </p:sp>
      <p:sp>
        <p:nvSpPr>
          <p:cNvPr id="20" name="Textfeld 55"/>
          <p:cNvSpPr txBox="1">
            <a:spLocks noChangeArrowheads="1"/>
          </p:cNvSpPr>
          <p:nvPr/>
        </p:nvSpPr>
        <p:spPr bwMode="auto">
          <a:xfrm>
            <a:off x="7944045" y="37012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3</a:t>
            </a:r>
          </a:p>
        </p:txBody>
      </p:sp>
      <p:sp>
        <p:nvSpPr>
          <p:cNvPr id="21" name="Textfeld 55"/>
          <p:cNvSpPr txBox="1">
            <a:spLocks noChangeArrowheads="1"/>
          </p:cNvSpPr>
          <p:nvPr/>
        </p:nvSpPr>
        <p:spPr bwMode="auto">
          <a:xfrm>
            <a:off x="7677345" y="38790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hteck 4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176588" cy="27384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flipV="1">
            <a:off x="4565650" y="4667250"/>
            <a:ext cx="2738438" cy="66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630863" y="5035550"/>
            <a:ext cx="2044700" cy="51911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1971675" cy="9128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012950" y="3435350"/>
            <a:ext cx="1459054" cy="400110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EJB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609850" y="3632200"/>
            <a:ext cx="2284600" cy="400110"/>
          </a:xfrm>
          <a:prstGeom prst="rect">
            <a:avLst/>
          </a:prstGeom>
          <a:noFill/>
          <a:scene3d>
            <a:camera prst="orthographicFront">
              <a:rot lat="0" lon="0" rev="126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 err="1">
                <a:solidFill>
                  <a:srgbClr val="2D2DB9">
                    <a:lumMod val="20000"/>
                    <a:lumOff val="80000"/>
                  </a:srgbClr>
                </a:solidFill>
              </a:rPr>
              <a:t>MessageDriven</a:t>
            </a: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 EJB</a:t>
            </a:r>
          </a:p>
        </p:txBody>
      </p:sp>
      <p:cxnSp>
        <p:nvCxnSpPr>
          <p:cNvPr id="36" name="Gerade Verbindung 35"/>
          <p:cNvCxnSpPr/>
          <p:nvPr/>
        </p:nvCxnSpPr>
        <p:spPr>
          <a:xfrm flipV="1">
            <a:off x="2260600" y="2628900"/>
            <a:ext cx="2978150" cy="14224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2838450" y="3340100"/>
            <a:ext cx="2667000" cy="10223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505200" y="3829050"/>
            <a:ext cx="2622550" cy="84455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219450" y="1320800"/>
            <a:ext cx="1467068" cy="307777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Singleton Session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2571750" y="2051050"/>
            <a:ext cx="1955800" cy="11112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571750" y="3028950"/>
            <a:ext cx="444500" cy="2667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3416300" y="1035050"/>
            <a:ext cx="1377950" cy="9715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416300" y="1892300"/>
            <a:ext cx="311150" cy="2222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124200" y="2190750"/>
            <a:ext cx="1204176" cy="369332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SF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78250" y="2686050"/>
            <a:ext cx="1217000" cy="369332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SL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371850" y="396240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2.x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40150" y="462915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3.x</a:t>
            </a:r>
          </a:p>
        </p:txBody>
      </p:sp>
      <p:cxnSp>
        <p:nvCxnSpPr>
          <p:cNvPr id="43" name="Form 42"/>
          <p:cNvCxnSpPr>
            <a:stCxn id="33" idx="3"/>
            <a:endCxn id="34" idx="1"/>
          </p:cNvCxnSpPr>
          <p:nvPr/>
        </p:nvCxnSpPr>
        <p:spPr>
          <a:xfrm flipH="1">
            <a:off x="3740150" y="4116388"/>
            <a:ext cx="304800" cy="666750"/>
          </a:xfrm>
          <a:prstGeom prst="bentConnector5">
            <a:avLst>
              <a:gd name="adj1" fmla="val -99842"/>
              <a:gd name="adj2" fmla="val 50000"/>
              <a:gd name="adj3" fmla="val 2372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328145" y="4093130"/>
            <a:ext cx="1301959" cy="400110"/>
          </a:xfrm>
          <a:prstGeom prst="rect">
            <a:avLst/>
          </a:prstGeom>
          <a:noFill/>
          <a:scene3d>
            <a:camera prst="orthographicFront">
              <a:rot lat="0" lon="0" rev="102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 err="1" smtClean="0">
                <a:solidFill>
                  <a:srgbClr val="2D2DB9">
                    <a:lumMod val="20000"/>
                    <a:lumOff val="80000"/>
                  </a:srgbClr>
                </a:solidFill>
              </a:rPr>
              <a:t>Entity</a:t>
            </a:r>
            <a:r>
              <a:rPr lang="de-AT" sz="2000" dirty="0" smtClean="0">
                <a:solidFill>
                  <a:srgbClr val="2D2DB9">
                    <a:lumMod val="20000"/>
                    <a:lumOff val="80000"/>
                  </a:srgbClr>
                </a:solidFill>
              </a:rPr>
              <a:t> EJB</a:t>
            </a:r>
            <a:endParaRPr lang="de-AT" sz="2000" dirty="0">
              <a:solidFill>
                <a:srgbClr val="2D2DB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114800" y="4648200"/>
            <a:ext cx="3555782" cy="276999"/>
          </a:xfrm>
          <a:prstGeom prst="rect">
            <a:avLst/>
          </a:prstGeom>
          <a:noFill/>
          <a:scene3d>
            <a:camera prst="orthographicFront">
              <a:rot lat="0" lon="0" rev="780001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>
                <a:solidFill>
                  <a:srgbClr val="000000"/>
                </a:solidFill>
              </a:rPr>
              <a:t>Namensänderung</a:t>
            </a:r>
            <a:r>
              <a:rPr lang="de-AT" sz="12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 zeigt große Änderungen im Konzept</a:t>
            </a:r>
          </a:p>
        </p:txBody>
      </p:sp>
      <p:sp>
        <p:nvSpPr>
          <p:cNvPr id="4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289386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4275003" y="3447218"/>
            <a:ext cx="2664296" cy="2088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199085" y="3464478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566555" y="3483150"/>
            <a:ext cx="2310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hat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keine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Trennung von Interface</a:t>
            </a: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Implementierung wie Session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Beans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wird mit dem </a:t>
            </a:r>
            <a:r>
              <a:rPr lang="de-AT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Operator erzeugt</a:t>
            </a:r>
          </a:p>
        </p:txBody>
      </p:sp>
      <p:sp>
        <p:nvSpPr>
          <p:cNvPr id="15" name="Rechteck 14"/>
          <p:cNvSpPr/>
          <p:nvPr/>
        </p:nvSpPr>
        <p:spPr>
          <a:xfrm>
            <a:off x="4293185" y="2798930"/>
            <a:ext cx="2835315" cy="301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9"/>
          <p:cNvSpPr txBox="1">
            <a:spLocks noChangeArrowheads="1"/>
          </p:cNvSpPr>
          <p:nvPr/>
        </p:nvSpPr>
        <p:spPr bwMode="auto">
          <a:xfrm>
            <a:off x="4436985" y="3357100"/>
            <a:ext cx="312938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Entity Klassen  </a:t>
            </a:r>
            <a:r>
              <a:rPr lang="de-AT" sz="1000" dirty="0" smtClean="0"/>
              <a:t>sollten </a:t>
            </a:r>
            <a:r>
              <a:rPr lang="de-AT" sz="1000" dirty="0"/>
              <a:t>der  </a:t>
            </a:r>
            <a:r>
              <a:rPr lang="de-AT" sz="1000" dirty="0">
                <a:solidFill>
                  <a:srgbClr val="0000FF"/>
                </a:solidFill>
              </a:rPr>
              <a:t>Java Bean </a:t>
            </a:r>
            <a:r>
              <a:rPr lang="de-AT" sz="1000" dirty="0" smtClean="0">
                <a:solidFill>
                  <a:srgbClr val="0000FF"/>
                </a:solidFill>
              </a:rPr>
              <a:t>– Konvention </a:t>
            </a:r>
            <a:r>
              <a:rPr lang="de-AT" sz="1000" dirty="0" err="1"/>
              <a:t>ent</a:t>
            </a:r>
            <a:r>
              <a:rPr lang="de-AT" sz="1000" dirty="0"/>
              <a:t>-</a:t>
            </a:r>
          </a:p>
          <a:p>
            <a:pPr>
              <a:defRPr/>
            </a:pPr>
            <a:r>
              <a:rPr lang="de-AT" sz="1000" dirty="0" smtClean="0"/>
              <a:t>sprechend aufgebaut  werden, </a:t>
            </a:r>
            <a:r>
              <a:rPr lang="de-AT" sz="1000" dirty="0" err="1" smtClean="0"/>
              <a:t>d.h</a:t>
            </a:r>
            <a:r>
              <a:rPr lang="de-AT" sz="1000" dirty="0" smtClean="0"/>
              <a:t>  sie  sind </a:t>
            </a:r>
            <a:r>
              <a:rPr lang="de-AT" sz="1000" dirty="0" err="1" smtClean="0">
                <a:solidFill>
                  <a:srgbClr val="0000FF"/>
                </a:solidFill>
              </a:rPr>
              <a:t>serialisierbar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de-AT" sz="1000" dirty="0" smtClean="0"/>
              <a:t>verfügen über einen </a:t>
            </a:r>
            <a:r>
              <a:rPr lang="de-AT" sz="1000" dirty="0" smtClean="0">
                <a:solidFill>
                  <a:srgbClr val="0000FF"/>
                </a:solidFill>
              </a:rPr>
              <a:t>Default - </a:t>
            </a:r>
            <a:r>
              <a:rPr lang="de-AT" sz="1000" dirty="0" err="1" smtClean="0">
                <a:solidFill>
                  <a:srgbClr val="0000FF"/>
                </a:solidFill>
              </a:rPr>
              <a:t>Konstruktor</a:t>
            </a:r>
            <a:r>
              <a:rPr lang="de-AT" sz="1000" dirty="0" smtClean="0">
                <a:solidFill>
                  <a:srgbClr val="0000FF"/>
                </a:solidFill>
              </a:rPr>
              <a:t> </a:t>
            </a:r>
            <a:r>
              <a:rPr lang="de-AT" sz="1000" dirty="0" smtClean="0"/>
              <a:t>und bestehen </a:t>
            </a:r>
          </a:p>
          <a:p>
            <a:pPr>
              <a:defRPr/>
            </a:pPr>
            <a:r>
              <a:rPr lang="de-AT" sz="1000" dirty="0" smtClean="0"/>
              <a:t>aus </a:t>
            </a:r>
            <a:r>
              <a:rPr lang="de-AT" sz="1000" dirty="0" smtClean="0">
                <a:solidFill>
                  <a:srgbClr val="0000FF"/>
                </a:solidFill>
              </a:rPr>
              <a:t>private</a:t>
            </a:r>
            <a:r>
              <a:rPr lang="de-AT" sz="1000" dirty="0" smtClean="0"/>
              <a:t> Attributen, die sich  je nach Bedarf  über  die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FF"/>
                </a:solidFill>
              </a:rPr>
              <a:t>Getter-</a:t>
            </a:r>
            <a:r>
              <a:rPr lang="de-AT" sz="1000" dirty="0" smtClean="0"/>
              <a:t> </a:t>
            </a:r>
            <a:r>
              <a:rPr lang="de-AT" sz="1000" dirty="0"/>
              <a:t>und </a:t>
            </a:r>
            <a:r>
              <a:rPr lang="de-AT" sz="1000" dirty="0" smtClean="0">
                <a:solidFill>
                  <a:srgbClr val="0000FF"/>
                </a:solidFill>
              </a:rPr>
              <a:t>Setter-Methoden</a:t>
            </a:r>
            <a:r>
              <a:rPr lang="de-AT" sz="1000" dirty="0" smtClean="0"/>
              <a:t> </a:t>
            </a:r>
            <a:r>
              <a:rPr lang="de-AT" sz="1000" dirty="0"/>
              <a:t>ansprechen lassen.</a:t>
            </a:r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408728" y="3536863"/>
            <a:ext cx="25336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100" dirty="0"/>
              <a:t>deshalb kann  auch </a:t>
            </a:r>
            <a:r>
              <a:rPr lang="de-AT" sz="1100" u="sng" dirty="0"/>
              <a:t>nicht</a:t>
            </a:r>
            <a:r>
              <a:rPr lang="de-AT" sz="1100" dirty="0"/>
              <a:t> mehr von  einer</a:t>
            </a:r>
          </a:p>
          <a:p>
            <a:r>
              <a:rPr lang="de-AT" sz="1100" i="1" dirty="0">
                <a:solidFill>
                  <a:srgbClr val="0000CC"/>
                </a:solidFill>
              </a:rPr>
              <a:t>Komponente</a:t>
            </a:r>
            <a:r>
              <a:rPr lang="de-AT" sz="1100" dirty="0"/>
              <a:t> wie SB gesprochen werden</a:t>
            </a:r>
          </a:p>
        </p:txBody>
      </p:sp>
      <p:sp>
        <p:nvSpPr>
          <p:cNvPr id="18" name="Textfeld 52"/>
          <p:cNvSpPr txBox="1">
            <a:spLocks noChangeArrowheads="1"/>
          </p:cNvSpPr>
          <p:nvPr/>
        </p:nvSpPr>
        <p:spPr bwMode="auto">
          <a:xfrm>
            <a:off x="8032945" y="33456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1</a:t>
            </a:r>
          </a:p>
        </p:txBody>
      </p:sp>
      <p:sp>
        <p:nvSpPr>
          <p:cNvPr id="19" name="Textfeld 54"/>
          <p:cNvSpPr txBox="1">
            <a:spLocks noChangeArrowheads="1"/>
          </p:cNvSpPr>
          <p:nvPr/>
        </p:nvSpPr>
        <p:spPr bwMode="auto">
          <a:xfrm>
            <a:off x="8185345" y="34980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latin typeface="Segoe Script" pitchFamily="34" charset="0"/>
              </a:rPr>
              <a:t>2</a:t>
            </a:r>
          </a:p>
        </p:txBody>
      </p:sp>
      <p:sp>
        <p:nvSpPr>
          <p:cNvPr id="20" name="Textfeld 55"/>
          <p:cNvSpPr txBox="1">
            <a:spLocks noChangeArrowheads="1"/>
          </p:cNvSpPr>
          <p:nvPr/>
        </p:nvSpPr>
        <p:spPr bwMode="auto">
          <a:xfrm>
            <a:off x="7944045" y="37012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3</a:t>
            </a:r>
          </a:p>
        </p:txBody>
      </p:sp>
      <p:sp>
        <p:nvSpPr>
          <p:cNvPr id="21" name="Textfeld 55"/>
          <p:cNvSpPr txBox="1">
            <a:spLocks noChangeArrowheads="1"/>
          </p:cNvSpPr>
          <p:nvPr/>
        </p:nvSpPr>
        <p:spPr bwMode="auto">
          <a:xfrm>
            <a:off x="7677345" y="387905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4275003" y="3447218"/>
            <a:ext cx="2664296" cy="2088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199085" y="3464478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4293185" y="2798930"/>
            <a:ext cx="2835315" cy="301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020" y="3023955"/>
            <a:ext cx="3060340" cy="278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Ellipse 22"/>
          <p:cNvSpPr/>
          <p:nvPr/>
        </p:nvSpPr>
        <p:spPr>
          <a:xfrm>
            <a:off x="5517105" y="3834045"/>
            <a:ext cx="810090" cy="270030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4797025" y="3203975"/>
            <a:ext cx="3330370" cy="29703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4436985" y="2708920"/>
            <a:ext cx="198022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498420" y="3116585"/>
            <a:ext cx="417190" cy="405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4662010" y="3068960"/>
            <a:ext cx="2250250" cy="40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6012160" y="2663915"/>
            <a:ext cx="72008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535" y="3011810"/>
            <a:ext cx="1657350" cy="161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4275003" y="3447218"/>
            <a:ext cx="2664296" cy="2088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199085" y="3464478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4293185" y="2798930"/>
            <a:ext cx="2835315" cy="301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020" y="3023955"/>
            <a:ext cx="3060340" cy="278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Ellipse 22"/>
          <p:cNvSpPr/>
          <p:nvPr/>
        </p:nvSpPr>
        <p:spPr>
          <a:xfrm>
            <a:off x="5517105" y="3834045"/>
            <a:ext cx="810090" cy="270030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4797025" y="3203975"/>
            <a:ext cx="3330370" cy="29703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4436985" y="2708920"/>
            <a:ext cx="198022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498420" y="3116585"/>
            <a:ext cx="417190" cy="405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4662010" y="3068960"/>
            <a:ext cx="2250250" cy="40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6012160" y="2663915"/>
            <a:ext cx="72008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535" y="3011810"/>
            <a:ext cx="1657350" cy="161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 beim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4275003" y="3447218"/>
            <a:ext cx="2664296" cy="2088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199085" y="3464478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4293185" y="2798930"/>
            <a:ext cx="2835315" cy="301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020" y="3023955"/>
            <a:ext cx="3060340" cy="278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Ellipse 22"/>
          <p:cNvSpPr/>
          <p:nvPr/>
        </p:nvSpPr>
        <p:spPr>
          <a:xfrm>
            <a:off x="5517105" y="3834045"/>
            <a:ext cx="810090" cy="270030"/>
          </a:xfrm>
          <a:prstGeom prst="ellipse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" name="Form 24"/>
          <p:cNvCxnSpPr>
            <a:stCxn id="9" idx="0"/>
          </p:cNvCxnSpPr>
          <p:nvPr/>
        </p:nvCxnSpPr>
        <p:spPr>
          <a:xfrm rot="16200000" flipH="1">
            <a:off x="4375835" y="2827788"/>
            <a:ext cx="504582" cy="1777962"/>
          </a:xfrm>
          <a:prstGeom prst="curvedConnector4">
            <a:avLst>
              <a:gd name="adj1" fmla="val -45305"/>
              <a:gd name="adj2" fmla="val 651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5508135" y="3825075"/>
            <a:ext cx="810090" cy="270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4436985" y="2708920"/>
            <a:ext cx="198022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498420" y="3116585"/>
            <a:ext cx="417190" cy="405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4662010" y="3068960"/>
            <a:ext cx="2250250" cy="40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6012160" y="2663915"/>
            <a:ext cx="72008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535" y="3011810"/>
            <a:ext cx="1657350" cy="161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685" y="2438890"/>
            <a:ext cx="6443892" cy="28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hteck 26"/>
          <p:cNvSpPr/>
          <p:nvPr/>
        </p:nvSpPr>
        <p:spPr>
          <a:xfrm>
            <a:off x="1511660" y="2348880"/>
            <a:ext cx="6930770" cy="328536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52"/>
          <p:cNvSpPr txBox="1">
            <a:spLocks noChangeArrowheads="1"/>
          </p:cNvSpPr>
          <p:nvPr/>
        </p:nvSpPr>
        <p:spPr bwMode="auto">
          <a:xfrm>
            <a:off x="8122955" y="11673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1</a:t>
            </a:r>
          </a:p>
        </p:txBody>
      </p:sp>
      <p:sp>
        <p:nvSpPr>
          <p:cNvPr id="24" name="Textfeld 54"/>
          <p:cNvSpPr txBox="1">
            <a:spLocks noChangeArrowheads="1"/>
          </p:cNvSpPr>
          <p:nvPr/>
        </p:nvSpPr>
        <p:spPr bwMode="auto">
          <a:xfrm>
            <a:off x="8275355" y="13197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latin typeface="Segoe Script" pitchFamily="34" charset="0"/>
              </a:rPr>
              <a:t>2</a:t>
            </a:r>
          </a:p>
        </p:txBody>
      </p:sp>
      <p:sp>
        <p:nvSpPr>
          <p:cNvPr id="25" name="Textfeld 55"/>
          <p:cNvSpPr txBox="1">
            <a:spLocks noChangeArrowheads="1"/>
          </p:cNvSpPr>
          <p:nvPr/>
        </p:nvSpPr>
        <p:spPr bwMode="auto">
          <a:xfrm>
            <a:off x="8034055" y="15229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3</a:t>
            </a:r>
          </a:p>
        </p:txBody>
      </p:sp>
      <p:sp>
        <p:nvSpPr>
          <p:cNvPr id="26" name="Textfeld 55"/>
          <p:cNvSpPr txBox="1">
            <a:spLocks noChangeArrowheads="1"/>
          </p:cNvSpPr>
          <p:nvPr/>
        </p:nvSpPr>
        <p:spPr bwMode="auto">
          <a:xfrm>
            <a:off x="7767355" y="17007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4</a:t>
            </a:r>
          </a:p>
        </p:txBody>
      </p:sp>
      <p:sp>
        <p:nvSpPr>
          <p:cNvPr id="22" name="Textfeld 19"/>
          <p:cNvSpPr txBox="1">
            <a:spLocks noChangeArrowheads="1"/>
          </p:cNvSpPr>
          <p:nvPr/>
        </p:nvSpPr>
        <p:spPr bwMode="auto">
          <a:xfrm>
            <a:off x="4526995" y="1178750"/>
            <a:ext cx="312938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Entity Klassen  </a:t>
            </a:r>
            <a:r>
              <a:rPr lang="de-AT" sz="1000" dirty="0" smtClean="0"/>
              <a:t>sollten </a:t>
            </a:r>
            <a:r>
              <a:rPr lang="de-AT" sz="1000" dirty="0"/>
              <a:t>der  </a:t>
            </a:r>
            <a:r>
              <a:rPr lang="de-AT" sz="1000" dirty="0">
                <a:solidFill>
                  <a:srgbClr val="0000FF"/>
                </a:solidFill>
              </a:rPr>
              <a:t>Java Bean </a:t>
            </a:r>
            <a:r>
              <a:rPr lang="de-AT" sz="1000" dirty="0" smtClean="0">
                <a:solidFill>
                  <a:srgbClr val="0000FF"/>
                </a:solidFill>
              </a:rPr>
              <a:t>– Konvention </a:t>
            </a:r>
            <a:r>
              <a:rPr lang="de-AT" sz="1000" dirty="0" err="1"/>
              <a:t>ent</a:t>
            </a:r>
            <a:r>
              <a:rPr lang="de-AT" sz="1000" dirty="0"/>
              <a:t>-</a:t>
            </a:r>
          </a:p>
          <a:p>
            <a:pPr>
              <a:defRPr/>
            </a:pPr>
            <a:r>
              <a:rPr lang="de-AT" sz="1000" dirty="0" smtClean="0"/>
              <a:t>sprechend aufgebaut  werden, </a:t>
            </a:r>
            <a:r>
              <a:rPr lang="de-AT" sz="1000" dirty="0" err="1" smtClean="0"/>
              <a:t>d.h</a:t>
            </a:r>
            <a:r>
              <a:rPr lang="de-AT" sz="1000" dirty="0" smtClean="0"/>
              <a:t>  sie  sind </a:t>
            </a:r>
            <a:r>
              <a:rPr lang="de-AT" sz="1000" dirty="0" err="1" smtClean="0">
                <a:solidFill>
                  <a:srgbClr val="0000FF"/>
                </a:solidFill>
              </a:rPr>
              <a:t>serialisierbar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de-AT" sz="1000" dirty="0" smtClean="0"/>
              <a:t>verfügen über einen </a:t>
            </a:r>
            <a:r>
              <a:rPr lang="de-AT" sz="1000" dirty="0" smtClean="0">
                <a:solidFill>
                  <a:srgbClr val="0000FF"/>
                </a:solidFill>
              </a:rPr>
              <a:t>Default - </a:t>
            </a:r>
            <a:r>
              <a:rPr lang="de-AT" sz="1000" dirty="0" err="1" smtClean="0">
                <a:solidFill>
                  <a:srgbClr val="0000FF"/>
                </a:solidFill>
              </a:rPr>
              <a:t>Konstruktor</a:t>
            </a:r>
            <a:r>
              <a:rPr lang="de-AT" sz="1000" dirty="0" smtClean="0">
                <a:solidFill>
                  <a:srgbClr val="0000FF"/>
                </a:solidFill>
              </a:rPr>
              <a:t> </a:t>
            </a:r>
            <a:r>
              <a:rPr lang="de-AT" sz="1000" dirty="0" smtClean="0"/>
              <a:t>und bestehen </a:t>
            </a:r>
          </a:p>
          <a:p>
            <a:pPr>
              <a:defRPr/>
            </a:pPr>
            <a:r>
              <a:rPr lang="de-AT" sz="1000" dirty="0" smtClean="0"/>
              <a:t>aus </a:t>
            </a:r>
            <a:r>
              <a:rPr lang="de-AT" sz="1000" dirty="0" smtClean="0">
                <a:solidFill>
                  <a:srgbClr val="0000FF"/>
                </a:solidFill>
              </a:rPr>
              <a:t>private</a:t>
            </a:r>
            <a:r>
              <a:rPr lang="de-AT" sz="1000" dirty="0" smtClean="0"/>
              <a:t> Attributen, die sich  je nach Bedarf  über  die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FF"/>
                </a:solidFill>
              </a:rPr>
              <a:t>Getter-</a:t>
            </a:r>
            <a:r>
              <a:rPr lang="de-AT" sz="1000" dirty="0" smtClean="0"/>
              <a:t> </a:t>
            </a:r>
            <a:r>
              <a:rPr lang="de-AT" sz="1000" dirty="0"/>
              <a:t>und </a:t>
            </a:r>
            <a:r>
              <a:rPr lang="de-AT" sz="1000" dirty="0" smtClean="0">
                <a:solidFill>
                  <a:srgbClr val="0000FF"/>
                </a:solidFill>
              </a:rPr>
              <a:t>Setter-Methoden</a:t>
            </a:r>
            <a:r>
              <a:rPr lang="de-AT" sz="1000" dirty="0" smtClean="0"/>
              <a:t> </a:t>
            </a:r>
            <a:r>
              <a:rPr lang="de-AT" sz="1000" dirty="0"/>
              <a:t>ansprechen lassen.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646 0.36759 " pathEditMode="relative" ptsTypes="AA">
                                      <p:cBhvr>
                                        <p:cTn id="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646 0.36759 " pathEditMode="relative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646 0.36759 " pathEditMode="relative" ptsTypes="AA">
                                      <p:cBhvr>
                                        <p:cTn id="1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646 0.36759 " pathEditMode="relative" ptsTypes="AA">
                                      <p:cBhvr>
                                        <p:cTn id="12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685" y="2438890"/>
            <a:ext cx="6443892" cy="28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feld 19"/>
          <p:cNvSpPr txBox="1">
            <a:spLocks noChangeArrowheads="1"/>
          </p:cNvSpPr>
          <p:nvPr/>
        </p:nvSpPr>
        <p:spPr bwMode="auto">
          <a:xfrm>
            <a:off x="4526995" y="1178750"/>
            <a:ext cx="312938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Entity Klassen  </a:t>
            </a:r>
            <a:r>
              <a:rPr lang="de-AT" sz="1000" dirty="0" smtClean="0"/>
              <a:t>sollten </a:t>
            </a:r>
            <a:r>
              <a:rPr lang="de-AT" sz="1000" dirty="0"/>
              <a:t>der  </a:t>
            </a:r>
            <a:r>
              <a:rPr lang="de-AT" sz="1000" dirty="0">
                <a:solidFill>
                  <a:srgbClr val="0000FF"/>
                </a:solidFill>
              </a:rPr>
              <a:t>Java Bean </a:t>
            </a:r>
            <a:r>
              <a:rPr lang="de-AT" sz="1000" dirty="0" smtClean="0">
                <a:solidFill>
                  <a:srgbClr val="0000FF"/>
                </a:solidFill>
              </a:rPr>
              <a:t>– Konvention </a:t>
            </a:r>
            <a:r>
              <a:rPr lang="de-AT" sz="1000" dirty="0" err="1"/>
              <a:t>ent</a:t>
            </a:r>
            <a:r>
              <a:rPr lang="de-AT" sz="1000" dirty="0"/>
              <a:t>-</a:t>
            </a:r>
          </a:p>
          <a:p>
            <a:pPr>
              <a:defRPr/>
            </a:pPr>
            <a:r>
              <a:rPr lang="de-AT" sz="1000" dirty="0" smtClean="0"/>
              <a:t>sprechend aufgebaut  werden, </a:t>
            </a:r>
            <a:r>
              <a:rPr lang="de-AT" sz="1000" dirty="0" err="1" smtClean="0"/>
              <a:t>d.h</a:t>
            </a:r>
            <a:r>
              <a:rPr lang="de-AT" sz="1000" dirty="0" smtClean="0"/>
              <a:t> 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sie  sind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serialisierbar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verfügen über einen Default -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Konstruktor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und bestehen 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aus private Attributen, die sich  je nach Bedarf  über  die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Getter-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Setter-Methoden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ansprechen lassen.</a:t>
            </a:r>
          </a:p>
        </p:txBody>
      </p:sp>
      <p:sp>
        <p:nvSpPr>
          <p:cNvPr id="23" name="Textfeld 52"/>
          <p:cNvSpPr txBox="1">
            <a:spLocks noChangeArrowheads="1"/>
          </p:cNvSpPr>
          <p:nvPr/>
        </p:nvSpPr>
        <p:spPr bwMode="auto">
          <a:xfrm>
            <a:off x="8122955" y="11673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1</a:t>
            </a:r>
          </a:p>
        </p:txBody>
      </p:sp>
      <p:sp>
        <p:nvSpPr>
          <p:cNvPr id="24" name="Textfeld 54"/>
          <p:cNvSpPr txBox="1">
            <a:spLocks noChangeArrowheads="1"/>
          </p:cNvSpPr>
          <p:nvPr/>
        </p:nvSpPr>
        <p:spPr bwMode="auto">
          <a:xfrm>
            <a:off x="8275355" y="13197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2</a:t>
            </a:r>
          </a:p>
        </p:txBody>
      </p:sp>
      <p:sp>
        <p:nvSpPr>
          <p:cNvPr id="25" name="Textfeld 55"/>
          <p:cNvSpPr txBox="1">
            <a:spLocks noChangeArrowheads="1"/>
          </p:cNvSpPr>
          <p:nvPr/>
        </p:nvSpPr>
        <p:spPr bwMode="auto">
          <a:xfrm>
            <a:off x="8034055" y="15229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3</a:t>
            </a:r>
          </a:p>
        </p:txBody>
      </p:sp>
      <p:sp>
        <p:nvSpPr>
          <p:cNvPr id="26" name="Textfeld 55"/>
          <p:cNvSpPr txBox="1">
            <a:spLocks noChangeArrowheads="1"/>
          </p:cNvSpPr>
          <p:nvPr/>
        </p:nvSpPr>
        <p:spPr bwMode="auto">
          <a:xfrm>
            <a:off x="7767355" y="17007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4</a:t>
            </a:r>
          </a:p>
        </p:txBody>
      </p:sp>
      <p:sp>
        <p:nvSpPr>
          <p:cNvPr id="27" name="Rechteck 26"/>
          <p:cNvSpPr/>
          <p:nvPr/>
        </p:nvSpPr>
        <p:spPr>
          <a:xfrm>
            <a:off x="1511660" y="3671956"/>
            <a:ext cx="6930770" cy="15301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556665" y="2294909"/>
            <a:ext cx="4500500" cy="121513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3212705" y="3510045"/>
            <a:ext cx="1350150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791580" y="3519010"/>
            <a:ext cx="1350150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685" y="2438890"/>
            <a:ext cx="6443892" cy="28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feld 19"/>
          <p:cNvSpPr txBox="1">
            <a:spLocks noChangeArrowheads="1"/>
          </p:cNvSpPr>
          <p:nvPr/>
        </p:nvSpPr>
        <p:spPr bwMode="auto">
          <a:xfrm>
            <a:off x="4526995" y="1178750"/>
            <a:ext cx="312938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Entity Klassen  </a:t>
            </a:r>
            <a:r>
              <a:rPr lang="de-AT" sz="1000" dirty="0" smtClean="0"/>
              <a:t>sollten </a:t>
            </a:r>
            <a:r>
              <a:rPr lang="de-AT" sz="1000" dirty="0"/>
              <a:t>der  </a:t>
            </a:r>
            <a:r>
              <a:rPr lang="de-AT" sz="1000" dirty="0">
                <a:solidFill>
                  <a:srgbClr val="0000FF"/>
                </a:solidFill>
              </a:rPr>
              <a:t>Java Bean </a:t>
            </a:r>
            <a:r>
              <a:rPr lang="de-AT" sz="1000" dirty="0" smtClean="0">
                <a:solidFill>
                  <a:srgbClr val="0000FF"/>
                </a:solidFill>
              </a:rPr>
              <a:t>– Konvention </a:t>
            </a:r>
            <a:r>
              <a:rPr lang="de-AT" sz="1000" dirty="0" err="1"/>
              <a:t>ent</a:t>
            </a:r>
            <a:r>
              <a:rPr lang="de-AT" sz="1000" dirty="0"/>
              <a:t>-</a:t>
            </a:r>
          </a:p>
          <a:p>
            <a:pPr>
              <a:defRPr/>
            </a:pPr>
            <a:r>
              <a:rPr lang="de-AT" sz="1000" dirty="0" smtClean="0"/>
              <a:t>sprechend aufgebaut  werden, </a:t>
            </a:r>
            <a:r>
              <a:rPr lang="de-AT" sz="1000" dirty="0" err="1" smtClean="0"/>
              <a:t>d.h</a:t>
            </a:r>
            <a:r>
              <a:rPr lang="de-AT" sz="1000" dirty="0" smtClean="0"/>
              <a:t>  sie  sind </a:t>
            </a:r>
            <a:r>
              <a:rPr lang="de-AT" sz="1000" dirty="0" err="1" smtClean="0">
                <a:solidFill>
                  <a:srgbClr val="0000FF"/>
                </a:solidFill>
              </a:rPr>
              <a:t>serialisierbar</a:t>
            </a:r>
            <a:r>
              <a:rPr lang="de-AT" sz="1000" dirty="0" smtClean="0"/>
              <a:t>,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verfügen über einen Default -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Konstruktor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und bestehen 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aus private Attributen, die sich  je nach Bedarf  über  die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Getter-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Setter-Methoden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ansprechen lassen.</a:t>
            </a:r>
          </a:p>
        </p:txBody>
      </p:sp>
      <p:sp>
        <p:nvSpPr>
          <p:cNvPr id="23" name="Textfeld 52"/>
          <p:cNvSpPr txBox="1">
            <a:spLocks noChangeArrowheads="1"/>
          </p:cNvSpPr>
          <p:nvPr/>
        </p:nvSpPr>
        <p:spPr bwMode="auto">
          <a:xfrm>
            <a:off x="8122955" y="11673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1</a:t>
            </a:r>
          </a:p>
        </p:txBody>
      </p:sp>
      <p:sp>
        <p:nvSpPr>
          <p:cNvPr id="24" name="Textfeld 54"/>
          <p:cNvSpPr txBox="1">
            <a:spLocks noChangeArrowheads="1"/>
          </p:cNvSpPr>
          <p:nvPr/>
        </p:nvSpPr>
        <p:spPr bwMode="auto">
          <a:xfrm>
            <a:off x="8275355" y="13197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2</a:t>
            </a:r>
          </a:p>
        </p:txBody>
      </p:sp>
      <p:sp>
        <p:nvSpPr>
          <p:cNvPr id="25" name="Textfeld 55"/>
          <p:cNvSpPr txBox="1">
            <a:spLocks noChangeArrowheads="1"/>
          </p:cNvSpPr>
          <p:nvPr/>
        </p:nvSpPr>
        <p:spPr bwMode="auto">
          <a:xfrm>
            <a:off x="8034055" y="15229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3</a:t>
            </a:r>
          </a:p>
        </p:txBody>
      </p:sp>
      <p:sp>
        <p:nvSpPr>
          <p:cNvPr id="26" name="Textfeld 55"/>
          <p:cNvSpPr txBox="1">
            <a:spLocks noChangeArrowheads="1"/>
          </p:cNvSpPr>
          <p:nvPr/>
        </p:nvSpPr>
        <p:spPr bwMode="auto">
          <a:xfrm>
            <a:off x="7767355" y="17007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4</a:t>
            </a:r>
          </a:p>
        </p:txBody>
      </p:sp>
      <p:sp>
        <p:nvSpPr>
          <p:cNvPr id="27" name="Rechteck 26"/>
          <p:cNvSpPr/>
          <p:nvPr/>
        </p:nvSpPr>
        <p:spPr>
          <a:xfrm>
            <a:off x="1511660" y="3671956"/>
            <a:ext cx="6930770" cy="15301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556665" y="2573905"/>
            <a:ext cx="4500500" cy="93613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791580" y="3519010"/>
            <a:ext cx="1350150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3266855" y="2258870"/>
            <a:ext cx="1980220" cy="117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4617005" y="2213865"/>
            <a:ext cx="900100" cy="1215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685" y="2438890"/>
            <a:ext cx="6443892" cy="28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feld 19"/>
          <p:cNvSpPr txBox="1">
            <a:spLocks noChangeArrowheads="1"/>
          </p:cNvSpPr>
          <p:nvPr/>
        </p:nvSpPr>
        <p:spPr bwMode="auto">
          <a:xfrm>
            <a:off x="4526995" y="1178750"/>
            <a:ext cx="312938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Entity Klassen  </a:t>
            </a:r>
            <a:r>
              <a:rPr lang="de-AT" sz="1000" dirty="0" smtClean="0"/>
              <a:t>sollten </a:t>
            </a:r>
            <a:r>
              <a:rPr lang="de-AT" sz="1000" dirty="0"/>
              <a:t>der  </a:t>
            </a:r>
            <a:r>
              <a:rPr lang="de-AT" sz="1000" dirty="0">
                <a:solidFill>
                  <a:srgbClr val="0000FF"/>
                </a:solidFill>
              </a:rPr>
              <a:t>Java Bean </a:t>
            </a:r>
            <a:r>
              <a:rPr lang="de-AT" sz="1000" dirty="0" smtClean="0">
                <a:solidFill>
                  <a:srgbClr val="0000FF"/>
                </a:solidFill>
              </a:rPr>
              <a:t>– Konvention </a:t>
            </a:r>
            <a:r>
              <a:rPr lang="de-AT" sz="1000" dirty="0" err="1"/>
              <a:t>ent</a:t>
            </a:r>
            <a:r>
              <a:rPr lang="de-AT" sz="1000" dirty="0"/>
              <a:t>-</a:t>
            </a:r>
          </a:p>
          <a:p>
            <a:pPr>
              <a:defRPr/>
            </a:pPr>
            <a:r>
              <a:rPr lang="de-AT" sz="1000" dirty="0" smtClean="0"/>
              <a:t>sprechend aufgebaut  werden, </a:t>
            </a:r>
            <a:r>
              <a:rPr lang="de-AT" sz="1000" dirty="0" err="1" smtClean="0"/>
              <a:t>d.h</a:t>
            </a:r>
            <a:r>
              <a:rPr lang="de-AT" sz="1000" dirty="0" smtClean="0"/>
              <a:t>  sie  sind </a:t>
            </a:r>
            <a:r>
              <a:rPr lang="de-AT" sz="1000" dirty="0" err="1" smtClean="0">
                <a:solidFill>
                  <a:srgbClr val="0000FF"/>
                </a:solidFill>
              </a:rPr>
              <a:t>serialisierbar</a:t>
            </a:r>
            <a:r>
              <a:rPr lang="de-AT" sz="1000" dirty="0" smtClean="0"/>
              <a:t>,</a:t>
            </a:r>
          </a:p>
          <a:p>
            <a:pPr>
              <a:defRPr/>
            </a:pPr>
            <a:r>
              <a:rPr lang="de-AT" sz="1000" dirty="0" smtClean="0"/>
              <a:t>verfügen über einen </a:t>
            </a:r>
            <a:r>
              <a:rPr lang="de-AT" sz="1000" dirty="0" smtClean="0">
                <a:solidFill>
                  <a:srgbClr val="0000FF"/>
                </a:solidFill>
              </a:rPr>
              <a:t>Default - </a:t>
            </a:r>
            <a:r>
              <a:rPr lang="de-AT" sz="1000" dirty="0" err="1" smtClean="0">
                <a:solidFill>
                  <a:srgbClr val="0000FF"/>
                </a:solidFill>
              </a:rPr>
              <a:t>Konstruktor</a:t>
            </a:r>
            <a:r>
              <a:rPr lang="de-AT" sz="1000" dirty="0" smtClean="0">
                <a:solidFill>
                  <a:srgbClr val="0000FF"/>
                </a:solidFill>
              </a:rPr>
              <a:t> </a:t>
            </a:r>
            <a:r>
              <a:rPr lang="de-AT" sz="1000" dirty="0" smtClean="0"/>
              <a:t>und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bestehen 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aus private Attributen, die sich  je nach Bedarf  über  die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Getter-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Setter-Methoden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ansprechen lassen.</a:t>
            </a:r>
          </a:p>
        </p:txBody>
      </p:sp>
      <p:sp>
        <p:nvSpPr>
          <p:cNvPr id="23" name="Textfeld 52"/>
          <p:cNvSpPr txBox="1">
            <a:spLocks noChangeArrowheads="1"/>
          </p:cNvSpPr>
          <p:nvPr/>
        </p:nvSpPr>
        <p:spPr bwMode="auto">
          <a:xfrm>
            <a:off x="8122955" y="11673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1</a:t>
            </a:r>
          </a:p>
        </p:txBody>
      </p:sp>
      <p:sp>
        <p:nvSpPr>
          <p:cNvPr id="24" name="Textfeld 54"/>
          <p:cNvSpPr txBox="1">
            <a:spLocks noChangeArrowheads="1"/>
          </p:cNvSpPr>
          <p:nvPr/>
        </p:nvSpPr>
        <p:spPr bwMode="auto">
          <a:xfrm>
            <a:off x="8275355" y="13197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2</a:t>
            </a:r>
          </a:p>
        </p:txBody>
      </p:sp>
      <p:sp>
        <p:nvSpPr>
          <p:cNvPr id="25" name="Textfeld 55"/>
          <p:cNvSpPr txBox="1">
            <a:spLocks noChangeArrowheads="1"/>
          </p:cNvSpPr>
          <p:nvPr/>
        </p:nvSpPr>
        <p:spPr bwMode="auto">
          <a:xfrm>
            <a:off x="8034055" y="15229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3</a:t>
            </a:r>
          </a:p>
        </p:txBody>
      </p:sp>
      <p:sp>
        <p:nvSpPr>
          <p:cNvPr id="26" name="Textfeld 55"/>
          <p:cNvSpPr txBox="1">
            <a:spLocks noChangeArrowheads="1"/>
          </p:cNvSpPr>
          <p:nvPr/>
        </p:nvSpPr>
        <p:spPr bwMode="auto">
          <a:xfrm>
            <a:off x="7767355" y="17007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4</a:t>
            </a:r>
          </a:p>
        </p:txBody>
      </p:sp>
      <p:sp>
        <p:nvSpPr>
          <p:cNvPr id="27" name="Rechteck 26"/>
          <p:cNvSpPr/>
          <p:nvPr/>
        </p:nvSpPr>
        <p:spPr>
          <a:xfrm>
            <a:off x="1511660" y="3671956"/>
            <a:ext cx="6930770" cy="15301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556665" y="2573905"/>
            <a:ext cx="4500500" cy="93613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791580" y="3519010"/>
            <a:ext cx="1350150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685" y="2438890"/>
            <a:ext cx="6443892" cy="28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feld 19"/>
          <p:cNvSpPr txBox="1">
            <a:spLocks noChangeArrowheads="1"/>
          </p:cNvSpPr>
          <p:nvPr/>
        </p:nvSpPr>
        <p:spPr bwMode="auto">
          <a:xfrm>
            <a:off x="4526995" y="1178750"/>
            <a:ext cx="312938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Entity Klassen  </a:t>
            </a:r>
            <a:r>
              <a:rPr lang="de-AT" sz="1000" dirty="0" smtClean="0"/>
              <a:t>sollten </a:t>
            </a:r>
            <a:r>
              <a:rPr lang="de-AT" sz="1000" dirty="0"/>
              <a:t>der  </a:t>
            </a:r>
            <a:r>
              <a:rPr lang="de-AT" sz="1000" dirty="0">
                <a:solidFill>
                  <a:srgbClr val="0000FF"/>
                </a:solidFill>
              </a:rPr>
              <a:t>Java Bean </a:t>
            </a:r>
            <a:r>
              <a:rPr lang="de-AT" sz="1000" dirty="0" smtClean="0">
                <a:solidFill>
                  <a:srgbClr val="0000FF"/>
                </a:solidFill>
              </a:rPr>
              <a:t>– Konvention </a:t>
            </a:r>
            <a:r>
              <a:rPr lang="de-AT" sz="1000" dirty="0" err="1"/>
              <a:t>ent</a:t>
            </a:r>
            <a:r>
              <a:rPr lang="de-AT" sz="1000" dirty="0"/>
              <a:t>-</a:t>
            </a:r>
          </a:p>
          <a:p>
            <a:pPr>
              <a:defRPr/>
            </a:pPr>
            <a:r>
              <a:rPr lang="de-AT" sz="1000" dirty="0" smtClean="0"/>
              <a:t>sprechend aufgebaut  werden, </a:t>
            </a:r>
            <a:r>
              <a:rPr lang="de-AT" sz="1000" dirty="0" err="1" smtClean="0"/>
              <a:t>d.h</a:t>
            </a:r>
            <a:r>
              <a:rPr lang="de-AT" sz="1000" dirty="0" smtClean="0"/>
              <a:t>  sie  sind </a:t>
            </a:r>
            <a:r>
              <a:rPr lang="de-AT" sz="1000" dirty="0" err="1" smtClean="0">
                <a:solidFill>
                  <a:srgbClr val="0000FF"/>
                </a:solidFill>
              </a:rPr>
              <a:t>serialisierbar</a:t>
            </a:r>
            <a:r>
              <a:rPr lang="de-AT" sz="1000" dirty="0" smtClean="0"/>
              <a:t>,</a:t>
            </a:r>
          </a:p>
          <a:p>
            <a:pPr>
              <a:defRPr/>
            </a:pPr>
            <a:r>
              <a:rPr lang="de-AT" sz="1000" dirty="0" smtClean="0"/>
              <a:t>verfügen über einen </a:t>
            </a:r>
            <a:r>
              <a:rPr lang="de-AT" sz="1000" dirty="0" smtClean="0">
                <a:solidFill>
                  <a:srgbClr val="0000FF"/>
                </a:solidFill>
              </a:rPr>
              <a:t>Default - </a:t>
            </a:r>
            <a:r>
              <a:rPr lang="de-AT" sz="1000" dirty="0" err="1" smtClean="0">
                <a:solidFill>
                  <a:srgbClr val="0000FF"/>
                </a:solidFill>
              </a:rPr>
              <a:t>Konstruktor</a:t>
            </a:r>
            <a:r>
              <a:rPr lang="de-AT" sz="1000" dirty="0" smtClean="0">
                <a:solidFill>
                  <a:srgbClr val="0000FF"/>
                </a:solidFill>
              </a:rPr>
              <a:t> </a:t>
            </a:r>
            <a:r>
              <a:rPr lang="de-AT" sz="1000" dirty="0" smtClean="0"/>
              <a:t>und bestehen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de-AT" sz="1000" dirty="0" smtClean="0"/>
              <a:t>aus </a:t>
            </a:r>
            <a:r>
              <a:rPr lang="de-AT" sz="1000" dirty="0" smtClean="0">
                <a:solidFill>
                  <a:srgbClr val="0000FF"/>
                </a:solidFill>
              </a:rPr>
              <a:t>private</a:t>
            </a:r>
            <a:r>
              <a:rPr lang="de-AT" sz="1000" dirty="0" smtClean="0"/>
              <a:t> Attributen, die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sich  je nach Bedarf  über  die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Getter-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Setter-Methoden 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ansprechen lassen.</a:t>
            </a:r>
          </a:p>
        </p:txBody>
      </p:sp>
      <p:sp>
        <p:nvSpPr>
          <p:cNvPr id="23" name="Textfeld 52"/>
          <p:cNvSpPr txBox="1">
            <a:spLocks noChangeArrowheads="1"/>
          </p:cNvSpPr>
          <p:nvPr/>
        </p:nvSpPr>
        <p:spPr bwMode="auto">
          <a:xfrm>
            <a:off x="8122955" y="11673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1</a:t>
            </a:r>
          </a:p>
        </p:txBody>
      </p:sp>
      <p:sp>
        <p:nvSpPr>
          <p:cNvPr id="24" name="Textfeld 54"/>
          <p:cNvSpPr txBox="1">
            <a:spLocks noChangeArrowheads="1"/>
          </p:cNvSpPr>
          <p:nvPr/>
        </p:nvSpPr>
        <p:spPr bwMode="auto">
          <a:xfrm>
            <a:off x="8275355" y="13197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2</a:t>
            </a:r>
          </a:p>
        </p:txBody>
      </p:sp>
      <p:sp>
        <p:nvSpPr>
          <p:cNvPr id="25" name="Textfeld 55"/>
          <p:cNvSpPr txBox="1">
            <a:spLocks noChangeArrowheads="1"/>
          </p:cNvSpPr>
          <p:nvPr/>
        </p:nvSpPr>
        <p:spPr bwMode="auto">
          <a:xfrm>
            <a:off x="8034055" y="15229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3</a:t>
            </a:r>
          </a:p>
        </p:txBody>
      </p:sp>
      <p:sp>
        <p:nvSpPr>
          <p:cNvPr id="26" name="Textfeld 55"/>
          <p:cNvSpPr txBox="1">
            <a:spLocks noChangeArrowheads="1"/>
          </p:cNvSpPr>
          <p:nvPr/>
        </p:nvSpPr>
        <p:spPr bwMode="auto">
          <a:xfrm>
            <a:off x="7767355" y="17007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Script" pitchFamily="34" charset="0"/>
              </a:rPr>
              <a:t>4</a:t>
            </a:r>
          </a:p>
        </p:txBody>
      </p:sp>
      <p:sp>
        <p:nvSpPr>
          <p:cNvPr id="27" name="Rechteck 26"/>
          <p:cNvSpPr/>
          <p:nvPr/>
        </p:nvSpPr>
        <p:spPr>
          <a:xfrm>
            <a:off x="1511660" y="4239090"/>
            <a:ext cx="6930770" cy="96303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511660" y="2574105"/>
            <a:ext cx="4500500" cy="945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791580" y="3519010"/>
            <a:ext cx="1350150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781690" y="3699030"/>
            <a:ext cx="3060340" cy="1800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566555" y="2528900"/>
            <a:ext cx="1215135" cy="1485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718955" y="2681300"/>
            <a:ext cx="2277870" cy="1242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685" y="2438890"/>
            <a:ext cx="6443892" cy="28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feld 19"/>
          <p:cNvSpPr txBox="1">
            <a:spLocks noChangeArrowheads="1"/>
          </p:cNvSpPr>
          <p:nvPr/>
        </p:nvSpPr>
        <p:spPr bwMode="auto">
          <a:xfrm>
            <a:off x="4526995" y="1178750"/>
            <a:ext cx="312938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Entity Klassen  </a:t>
            </a:r>
            <a:r>
              <a:rPr lang="de-AT" sz="1000" dirty="0" smtClean="0"/>
              <a:t>sollten </a:t>
            </a:r>
            <a:r>
              <a:rPr lang="de-AT" sz="1000" dirty="0"/>
              <a:t>der  </a:t>
            </a:r>
            <a:r>
              <a:rPr lang="de-AT" sz="1000" dirty="0">
                <a:solidFill>
                  <a:srgbClr val="0000FF"/>
                </a:solidFill>
              </a:rPr>
              <a:t>Java Bean </a:t>
            </a:r>
            <a:r>
              <a:rPr lang="de-AT" sz="1000" dirty="0" smtClean="0">
                <a:solidFill>
                  <a:srgbClr val="0000FF"/>
                </a:solidFill>
              </a:rPr>
              <a:t>– Konvention </a:t>
            </a:r>
            <a:r>
              <a:rPr lang="de-AT" sz="1000" dirty="0" err="1"/>
              <a:t>ent</a:t>
            </a:r>
            <a:r>
              <a:rPr lang="de-AT" sz="1000" dirty="0"/>
              <a:t>-</a:t>
            </a:r>
          </a:p>
          <a:p>
            <a:pPr>
              <a:defRPr/>
            </a:pPr>
            <a:r>
              <a:rPr lang="de-AT" sz="1000" dirty="0" smtClean="0"/>
              <a:t>sprechend aufgebaut  werden, </a:t>
            </a:r>
            <a:r>
              <a:rPr lang="de-AT" sz="1000" dirty="0" err="1" smtClean="0"/>
              <a:t>d.h</a:t>
            </a:r>
            <a:r>
              <a:rPr lang="de-AT" sz="1000" dirty="0" smtClean="0"/>
              <a:t>  sie  sind </a:t>
            </a:r>
            <a:r>
              <a:rPr lang="de-AT" sz="1000" dirty="0" err="1" smtClean="0">
                <a:solidFill>
                  <a:srgbClr val="0000FF"/>
                </a:solidFill>
              </a:rPr>
              <a:t>serialisierbar</a:t>
            </a:r>
            <a:r>
              <a:rPr lang="de-AT" sz="1000" dirty="0" smtClean="0"/>
              <a:t>,</a:t>
            </a:r>
          </a:p>
          <a:p>
            <a:pPr>
              <a:defRPr/>
            </a:pPr>
            <a:r>
              <a:rPr lang="de-AT" sz="1000" dirty="0" smtClean="0"/>
              <a:t>verfügen über einen </a:t>
            </a:r>
            <a:r>
              <a:rPr lang="de-AT" sz="1000" dirty="0" smtClean="0">
                <a:solidFill>
                  <a:srgbClr val="0000FF"/>
                </a:solidFill>
              </a:rPr>
              <a:t>Default - </a:t>
            </a:r>
            <a:r>
              <a:rPr lang="de-AT" sz="1000" dirty="0" err="1" smtClean="0">
                <a:solidFill>
                  <a:srgbClr val="0000FF"/>
                </a:solidFill>
              </a:rPr>
              <a:t>Konstruktor</a:t>
            </a:r>
            <a:r>
              <a:rPr lang="de-AT" sz="1000" dirty="0" smtClean="0">
                <a:solidFill>
                  <a:srgbClr val="0000FF"/>
                </a:solidFill>
              </a:rPr>
              <a:t> </a:t>
            </a:r>
            <a:r>
              <a:rPr lang="de-AT" sz="1000" dirty="0" smtClean="0"/>
              <a:t>und bestehen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de-AT" sz="1000" dirty="0" smtClean="0"/>
              <a:t>aus </a:t>
            </a:r>
            <a:r>
              <a:rPr lang="de-AT" sz="1000" dirty="0" smtClean="0">
                <a:solidFill>
                  <a:srgbClr val="0000FF"/>
                </a:solidFill>
              </a:rPr>
              <a:t>private</a:t>
            </a:r>
            <a:r>
              <a:rPr lang="de-AT" sz="1000" dirty="0" smtClean="0"/>
              <a:t> Attributen, die sich  je nach Bedarf  über  die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FF"/>
                </a:solidFill>
              </a:rPr>
              <a:t>Getter-</a:t>
            </a:r>
            <a:r>
              <a:rPr lang="de-AT" sz="1000" dirty="0" smtClean="0"/>
              <a:t> </a:t>
            </a:r>
            <a:r>
              <a:rPr lang="de-AT" sz="1000" dirty="0"/>
              <a:t>und </a:t>
            </a:r>
            <a:r>
              <a:rPr lang="de-AT" sz="1000" dirty="0" smtClean="0">
                <a:solidFill>
                  <a:srgbClr val="0000FF"/>
                </a:solidFill>
              </a:rPr>
              <a:t>Setter-</a:t>
            </a:r>
            <a:r>
              <a:rPr lang="de-AT" sz="1000" dirty="0" smtClean="0"/>
              <a:t>Methoden </a:t>
            </a:r>
            <a:r>
              <a:rPr lang="de-AT" sz="1000" dirty="0"/>
              <a:t>ansprechen lassen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23" name="Textfeld 52"/>
          <p:cNvSpPr txBox="1">
            <a:spLocks noChangeArrowheads="1"/>
          </p:cNvSpPr>
          <p:nvPr/>
        </p:nvSpPr>
        <p:spPr bwMode="auto">
          <a:xfrm>
            <a:off x="8122955" y="11673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1</a:t>
            </a:r>
          </a:p>
        </p:txBody>
      </p:sp>
      <p:sp>
        <p:nvSpPr>
          <p:cNvPr id="24" name="Textfeld 54"/>
          <p:cNvSpPr txBox="1">
            <a:spLocks noChangeArrowheads="1"/>
          </p:cNvSpPr>
          <p:nvPr/>
        </p:nvSpPr>
        <p:spPr bwMode="auto">
          <a:xfrm>
            <a:off x="8275355" y="13197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2</a:t>
            </a:r>
          </a:p>
        </p:txBody>
      </p:sp>
      <p:sp>
        <p:nvSpPr>
          <p:cNvPr id="25" name="Textfeld 55"/>
          <p:cNvSpPr txBox="1">
            <a:spLocks noChangeArrowheads="1"/>
          </p:cNvSpPr>
          <p:nvPr/>
        </p:nvSpPr>
        <p:spPr bwMode="auto">
          <a:xfrm>
            <a:off x="8034055" y="15229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3</a:t>
            </a:r>
          </a:p>
        </p:txBody>
      </p:sp>
      <p:sp>
        <p:nvSpPr>
          <p:cNvPr id="26" name="Textfeld 55"/>
          <p:cNvSpPr txBox="1">
            <a:spLocks noChangeArrowheads="1"/>
          </p:cNvSpPr>
          <p:nvPr/>
        </p:nvSpPr>
        <p:spPr bwMode="auto">
          <a:xfrm>
            <a:off x="7767355" y="17007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4</a:t>
            </a:r>
          </a:p>
        </p:txBody>
      </p:sp>
      <p:sp>
        <p:nvSpPr>
          <p:cNvPr id="27" name="Rechteck 26"/>
          <p:cNvSpPr/>
          <p:nvPr/>
        </p:nvSpPr>
        <p:spPr>
          <a:xfrm>
            <a:off x="1511660" y="4248055"/>
            <a:ext cx="693077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511660" y="2574105"/>
            <a:ext cx="4500500" cy="945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791580" y="3519010"/>
            <a:ext cx="1350150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781690" y="3699030"/>
            <a:ext cx="3060340" cy="1800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66555" y="2528900"/>
            <a:ext cx="1215135" cy="1485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718955" y="2681300"/>
            <a:ext cx="2277870" cy="1242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284605" y="5274385"/>
            <a:ext cx="2277870" cy="12427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4572000" y="5229200"/>
            <a:ext cx="1215135" cy="14851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hteck 4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176588" cy="27384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flipV="1">
            <a:off x="4565650" y="4667250"/>
            <a:ext cx="2738438" cy="66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630863" y="5035550"/>
            <a:ext cx="2044700" cy="51911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1971675" cy="9128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012950" y="3435350"/>
            <a:ext cx="1459054" cy="400110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EJB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609850" y="3632200"/>
            <a:ext cx="2284600" cy="400110"/>
          </a:xfrm>
          <a:prstGeom prst="rect">
            <a:avLst/>
          </a:prstGeom>
          <a:noFill/>
          <a:scene3d>
            <a:camera prst="orthographicFront">
              <a:rot lat="0" lon="0" rev="126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 err="1">
                <a:solidFill>
                  <a:srgbClr val="2D2DB9">
                    <a:lumMod val="20000"/>
                    <a:lumOff val="80000"/>
                  </a:srgbClr>
                </a:solidFill>
              </a:rPr>
              <a:t>MessageDriven</a:t>
            </a: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 EJB</a:t>
            </a:r>
          </a:p>
        </p:txBody>
      </p:sp>
      <p:cxnSp>
        <p:nvCxnSpPr>
          <p:cNvPr id="36" name="Gerade Verbindung 35"/>
          <p:cNvCxnSpPr/>
          <p:nvPr/>
        </p:nvCxnSpPr>
        <p:spPr>
          <a:xfrm flipV="1">
            <a:off x="2260600" y="2628900"/>
            <a:ext cx="2978150" cy="14224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2838450" y="3340100"/>
            <a:ext cx="2667000" cy="10223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505200" y="3829050"/>
            <a:ext cx="2622550" cy="84455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219450" y="1320800"/>
            <a:ext cx="1467068" cy="307777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Singleton Session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2571750" y="2051050"/>
            <a:ext cx="1955800" cy="11112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571750" y="3028950"/>
            <a:ext cx="444500" cy="2667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3416300" y="1035050"/>
            <a:ext cx="1377950" cy="9715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416300" y="1892300"/>
            <a:ext cx="311150" cy="2222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124200" y="2190750"/>
            <a:ext cx="1204176" cy="369332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SF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78250" y="2686050"/>
            <a:ext cx="1217000" cy="369332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40150" y="462915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3.x</a:t>
            </a:r>
          </a:p>
        </p:txBody>
      </p:sp>
      <p:cxnSp>
        <p:nvCxnSpPr>
          <p:cNvPr id="43" name="Form 42"/>
          <p:cNvCxnSpPr/>
          <p:nvPr/>
        </p:nvCxnSpPr>
        <p:spPr>
          <a:xfrm flipH="1">
            <a:off x="3767045" y="4044668"/>
            <a:ext cx="304800" cy="666750"/>
          </a:xfrm>
          <a:prstGeom prst="bentConnector5">
            <a:avLst>
              <a:gd name="adj1" fmla="val -99842"/>
              <a:gd name="adj2" fmla="val 50000"/>
              <a:gd name="adj3" fmla="val 2372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417795" y="4182780"/>
            <a:ext cx="814647" cy="33855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102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6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Entities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371850" y="396240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ejb</a:t>
            </a:r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2.x</a:t>
            </a:r>
          </a:p>
        </p:txBody>
      </p:sp>
      <p:sp>
        <p:nvSpPr>
          <p:cNvPr id="5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114800" y="4648200"/>
            <a:ext cx="3676006" cy="276999"/>
          </a:xfrm>
          <a:prstGeom prst="rect">
            <a:avLst/>
          </a:prstGeom>
          <a:noFill/>
          <a:scene3d>
            <a:camera prst="orthographicFront">
              <a:rot lat="0" lon="0" rev="780001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/>
              <a:t>Namensänderung </a:t>
            </a:r>
            <a:r>
              <a:rPr lang="de-AT" sz="12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zeigt 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</a:rPr>
              <a:t>größere </a:t>
            </a:r>
            <a:r>
              <a:rPr lang="de-AT" sz="12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Änderungen im Konzept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685" y="2438890"/>
            <a:ext cx="6443892" cy="28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feld 19"/>
          <p:cNvSpPr txBox="1">
            <a:spLocks noChangeArrowheads="1"/>
          </p:cNvSpPr>
          <p:nvPr/>
        </p:nvSpPr>
        <p:spPr bwMode="auto">
          <a:xfrm>
            <a:off x="4526995" y="1178750"/>
            <a:ext cx="312938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Entity Klassen  </a:t>
            </a:r>
            <a:r>
              <a:rPr lang="de-AT" sz="1000" dirty="0" smtClean="0"/>
              <a:t>sollten </a:t>
            </a:r>
            <a:r>
              <a:rPr lang="de-AT" sz="1000" dirty="0"/>
              <a:t>der  </a:t>
            </a:r>
            <a:r>
              <a:rPr lang="de-AT" sz="1000" dirty="0">
                <a:solidFill>
                  <a:srgbClr val="0000FF"/>
                </a:solidFill>
              </a:rPr>
              <a:t>Java Bean </a:t>
            </a:r>
            <a:r>
              <a:rPr lang="de-AT" sz="1000" dirty="0" smtClean="0">
                <a:solidFill>
                  <a:srgbClr val="0000FF"/>
                </a:solidFill>
              </a:rPr>
              <a:t>– Konvention </a:t>
            </a:r>
            <a:r>
              <a:rPr lang="de-AT" sz="1000" dirty="0" err="1"/>
              <a:t>ent</a:t>
            </a:r>
            <a:r>
              <a:rPr lang="de-AT" sz="1000" dirty="0"/>
              <a:t>-</a:t>
            </a:r>
          </a:p>
          <a:p>
            <a:pPr>
              <a:defRPr/>
            </a:pPr>
            <a:r>
              <a:rPr lang="de-AT" sz="1000" dirty="0" smtClean="0"/>
              <a:t>sprechend aufgebaut  werden, </a:t>
            </a:r>
            <a:r>
              <a:rPr lang="de-AT" sz="1000" dirty="0" err="1" smtClean="0"/>
              <a:t>d.h</a:t>
            </a:r>
            <a:r>
              <a:rPr lang="de-AT" sz="1000" dirty="0" smtClean="0"/>
              <a:t>  sie  sind </a:t>
            </a:r>
            <a:r>
              <a:rPr lang="de-AT" sz="1000" dirty="0" err="1" smtClean="0">
                <a:solidFill>
                  <a:srgbClr val="0000FF"/>
                </a:solidFill>
              </a:rPr>
              <a:t>serialisierbar</a:t>
            </a:r>
            <a:r>
              <a:rPr lang="de-AT" sz="1000" dirty="0" smtClean="0"/>
              <a:t>,</a:t>
            </a:r>
          </a:p>
          <a:p>
            <a:pPr>
              <a:defRPr/>
            </a:pPr>
            <a:r>
              <a:rPr lang="de-AT" sz="1000" dirty="0" smtClean="0"/>
              <a:t>verfügen über einen </a:t>
            </a:r>
            <a:r>
              <a:rPr lang="de-AT" sz="1000" dirty="0" smtClean="0">
                <a:solidFill>
                  <a:srgbClr val="0000FF"/>
                </a:solidFill>
              </a:rPr>
              <a:t>Default - </a:t>
            </a:r>
            <a:r>
              <a:rPr lang="de-AT" sz="1000" dirty="0" err="1" smtClean="0">
                <a:solidFill>
                  <a:srgbClr val="0000FF"/>
                </a:solidFill>
              </a:rPr>
              <a:t>Konstruktor</a:t>
            </a:r>
            <a:r>
              <a:rPr lang="de-AT" sz="1000" dirty="0" smtClean="0">
                <a:solidFill>
                  <a:srgbClr val="0000FF"/>
                </a:solidFill>
              </a:rPr>
              <a:t> </a:t>
            </a:r>
            <a:r>
              <a:rPr lang="de-AT" sz="1000" dirty="0" smtClean="0"/>
              <a:t>und bestehen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de-AT" sz="1000" dirty="0" smtClean="0"/>
              <a:t>aus </a:t>
            </a:r>
            <a:r>
              <a:rPr lang="de-AT" sz="1000" dirty="0" smtClean="0">
                <a:solidFill>
                  <a:srgbClr val="0000FF"/>
                </a:solidFill>
              </a:rPr>
              <a:t>private</a:t>
            </a:r>
            <a:r>
              <a:rPr lang="de-AT" sz="1000" dirty="0" smtClean="0"/>
              <a:t> Attributen, die sich  je nach Bedarf  über  die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FF"/>
                </a:solidFill>
              </a:rPr>
              <a:t>Getter-</a:t>
            </a:r>
            <a:r>
              <a:rPr lang="de-AT" sz="1000" dirty="0" smtClean="0"/>
              <a:t> </a:t>
            </a:r>
            <a:r>
              <a:rPr lang="de-AT" sz="1000" dirty="0"/>
              <a:t>und </a:t>
            </a:r>
            <a:r>
              <a:rPr lang="de-AT" sz="1000" dirty="0" smtClean="0">
                <a:solidFill>
                  <a:srgbClr val="0000FF"/>
                </a:solidFill>
              </a:rPr>
              <a:t>Setter-</a:t>
            </a:r>
            <a:r>
              <a:rPr lang="de-AT" sz="1000" dirty="0" smtClean="0"/>
              <a:t>Methoden </a:t>
            </a:r>
            <a:r>
              <a:rPr lang="de-AT" sz="1000" dirty="0"/>
              <a:t>ansprechen lassen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23" name="Textfeld 52"/>
          <p:cNvSpPr txBox="1">
            <a:spLocks noChangeArrowheads="1"/>
          </p:cNvSpPr>
          <p:nvPr/>
        </p:nvSpPr>
        <p:spPr bwMode="auto">
          <a:xfrm>
            <a:off x="8122955" y="11673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1</a:t>
            </a:r>
          </a:p>
        </p:txBody>
      </p:sp>
      <p:sp>
        <p:nvSpPr>
          <p:cNvPr id="24" name="Textfeld 54"/>
          <p:cNvSpPr txBox="1">
            <a:spLocks noChangeArrowheads="1"/>
          </p:cNvSpPr>
          <p:nvPr/>
        </p:nvSpPr>
        <p:spPr bwMode="auto">
          <a:xfrm>
            <a:off x="8275355" y="13197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2</a:t>
            </a:r>
          </a:p>
        </p:txBody>
      </p:sp>
      <p:sp>
        <p:nvSpPr>
          <p:cNvPr id="25" name="Textfeld 55"/>
          <p:cNvSpPr txBox="1">
            <a:spLocks noChangeArrowheads="1"/>
          </p:cNvSpPr>
          <p:nvPr/>
        </p:nvSpPr>
        <p:spPr bwMode="auto">
          <a:xfrm>
            <a:off x="8034055" y="15229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3</a:t>
            </a:r>
          </a:p>
        </p:txBody>
      </p:sp>
      <p:sp>
        <p:nvSpPr>
          <p:cNvPr id="26" name="Textfeld 55"/>
          <p:cNvSpPr txBox="1">
            <a:spLocks noChangeArrowheads="1"/>
          </p:cNvSpPr>
          <p:nvPr/>
        </p:nvSpPr>
        <p:spPr bwMode="auto">
          <a:xfrm>
            <a:off x="7767355" y="17007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4</a:t>
            </a:r>
          </a:p>
        </p:txBody>
      </p:sp>
      <p:sp>
        <p:nvSpPr>
          <p:cNvPr id="27" name="Rechteck 26"/>
          <p:cNvSpPr/>
          <p:nvPr/>
        </p:nvSpPr>
        <p:spPr>
          <a:xfrm>
            <a:off x="1511660" y="4248055"/>
            <a:ext cx="693077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511660" y="2574105"/>
            <a:ext cx="4500500" cy="945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781690" y="3699030"/>
            <a:ext cx="3060340" cy="1800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66555" y="2528900"/>
            <a:ext cx="1215135" cy="1485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718955" y="2681300"/>
            <a:ext cx="1197750" cy="657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284605" y="5274385"/>
            <a:ext cx="2277870" cy="124275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4572000" y="5229200"/>
            <a:ext cx="1215135" cy="148516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646675" y="3429000"/>
            <a:ext cx="540060" cy="270030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685" y="2438890"/>
            <a:ext cx="6443892" cy="28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feld 19"/>
          <p:cNvSpPr txBox="1">
            <a:spLocks noChangeArrowheads="1"/>
          </p:cNvSpPr>
          <p:nvPr/>
        </p:nvSpPr>
        <p:spPr bwMode="auto">
          <a:xfrm>
            <a:off x="4526995" y="1178750"/>
            <a:ext cx="312938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/>
              <a:t>Entity Klassen  </a:t>
            </a:r>
            <a:r>
              <a:rPr lang="de-AT" sz="1000" dirty="0" smtClean="0"/>
              <a:t>sollten </a:t>
            </a:r>
            <a:r>
              <a:rPr lang="de-AT" sz="1000" dirty="0"/>
              <a:t>der  </a:t>
            </a:r>
            <a:r>
              <a:rPr lang="de-AT" sz="1000" dirty="0">
                <a:solidFill>
                  <a:srgbClr val="0000FF"/>
                </a:solidFill>
              </a:rPr>
              <a:t>Java Bean </a:t>
            </a:r>
            <a:r>
              <a:rPr lang="de-AT" sz="1000" dirty="0" smtClean="0">
                <a:solidFill>
                  <a:srgbClr val="0000FF"/>
                </a:solidFill>
              </a:rPr>
              <a:t>– Konvention </a:t>
            </a:r>
            <a:r>
              <a:rPr lang="de-AT" sz="1000" dirty="0" err="1"/>
              <a:t>ent</a:t>
            </a:r>
            <a:r>
              <a:rPr lang="de-AT" sz="1000" dirty="0"/>
              <a:t>-</a:t>
            </a:r>
          </a:p>
          <a:p>
            <a:pPr>
              <a:defRPr/>
            </a:pPr>
            <a:r>
              <a:rPr lang="de-AT" sz="1000" dirty="0" smtClean="0"/>
              <a:t>sprechend aufgebaut  werden, </a:t>
            </a:r>
            <a:r>
              <a:rPr lang="de-AT" sz="1000" dirty="0" err="1" smtClean="0"/>
              <a:t>d.h</a:t>
            </a:r>
            <a:r>
              <a:rPr lang="de-AT" sz="1000" dirty="0" smtClean="0"/>
              <a:t>  sie  sind </a:t>
            </a:r>
            <a:r>
              <a:rPr lang="de-AT" sz="1000" dirty="0" err="1" smtClean="0">
                <a:solidFill>
                  <a:srgbClr val="0000FF"/>
                </a:solidFill>
              </a:rPr>
              <a:t>serialisierbar</a:t>
            </a:r>
            <a:r>
              <a:rPr lang="de-AT" sz="1000" dirty="0" smtClean="0"/>
              <a:t>,</a:t>
            </a:r>
          </a:p>
          <a:p>
            <a:pPr>
              <a:defRPr/>
            </a:pPr>
            <a:r>
              <a:rPr lang="de-AT" sz="1000" dirty="0" smtClean="0"/>
              <a:t>verfügen über einen </a:t>
            </a:r>
            <a:r>
              <a:rPr lang="de-AT" sz="1000" dirty="0" smtClean="0">
                <a:solidFill>
                  <a:srgbClr val="0000FF"/>
                </a:solidFill>
              </a:rPr>
              <a:t>Default - </a:t>
            </a:r>
            <a:r>
              <a:rPr lang="de-AT" sz="1000" dirty="0" err="1" smtClean="0">
                <a:solidFill>
                  <a:srgbClr val="0000FF"/>
                </a:solidFill>
              </a:rPr>
              <a:t>Konstruktor</a:t>
            </a:r>
            <a:r>
              <a:rPr lang="de-AT" sz="1000" dirty="0" smtClean="0">
                <a:solidFill>
                  <a:srgbClr val="0000FF"/>
                </a:solidFill>
              </a:rPr>
              <a:t> </a:t>
            </a:r>
            <a:r>
              <a:rPr lang="de-AT" sz="1000" dirty="0" smtClean="0"/>
              <a:t>und bestehen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de-AT" sz="1000" dirty="0" smtClean="0"/>
              <a:t>aus </a:t>
            </a:r>
            <a:r>
              <a:rPr lang="de-AT" sz="1000" dirty="0" smtClean="0">
                <a:solidFill>
                  <a:srgbClr val="0000FF"/>
                </a:solidFill>
              </a:rPr>
              <a:t>private</a:t>
            </a:r>
            <a:r>
              <a:rPr lang="de-AT" sz="1000" dirty="0" smtClean="0"/>
              <a:t> Attributen, die sich  je nach Bedarf  über  die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FF"/>
                </a:solidFill>
              </a:rPr>
              <a:t>Getter-</a:t>
            </a:r>
            <a:r>
              <a:rPr lang="de-AT" sz="1000" dirty="0" smtClean="0"/>
              <a:t> </a:t>
            </a:r>
            <a:r>
              <a:rPr lang="de-AT" sz="1000" dirty="0"/>
              <a:t>und </a:t>
            </a:r>
            <a:r>
              <a:rPr lang="de-AT" sz="1000" dirty="0" smtClean="0">
                <a:solidFill>
                  <a:srgbClr val="0000FF"/>
                </a:solidFill>
              </a:rPr>
              <a:t>Setter-</a:t>
            </a:r>
            <a:r>
              <a:rPr lang="de-AT" sz="1000" dirty="0" smtClean="0"/>
              <a:t>Methoden </a:t>
            </a:r>
            <a:r>
              <a:rPr lang="de-AT" sz="1000" dirty="0"/>
              <a:t>ansprechen lassen</a:t>
            </a:r>
            <a:r>
              <a:rPr lang="de-AT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23" name="Textfeld 52"/>
          <p:cNvSpPr txBox="1">
            <a:spLocks noChangeArrowheads="1"/>
          </p:cNvSpPr>
          <p:nvPr/>
        </p:nvSpPr>
        <p:spPr bwMode="auto">
          <a:xfrm>
            <a:off x="8122955" y="11673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1</a:t>
            </a:r>
          </a:p>
        </p:txBody>
      </p:sp>
      <p:sp>
        <p:nvSpPr>
          <p:cNvPr id="24" name="Textfeld 54"/>
          <p:cNvSpPr txBox="1">
            <a:spLocks noChangeArrowheads="1"/>
          </p:cNvSpPr>
          <p:nvPr/>
        </p:nvSpPr>
        <p:spPr bwMode="auto">
          <a:xfrm>
            <a:off x="8275355" y="13197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2</a:t>
            </a:r>
          </a:p>
        </p:txBody>
      </p:sp>
      <p:sp>
        <p:nvSpPr>
          <p:cNvPr id="25" name="Textfeld 55"/>
          <p:cNvSpPr txBox="1">
            <a:spLocks noChangeArrowheads="1"/>
          </p:cNvSpPr>
          <p:nvPr/>
        </p:nvSpPr>
        <p:spPr bwMode="auto">
          <a:xfrm>
            <a:off x="8034055" y="15229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3</a:t>
            </a:r>
          </a:p>
        </p:txBody>
      </p:sp>
      <p:sp>
        <p:nvSpPr>
          <p:cNvPr id="26" name="Textfeld 55"/>
          <p:cNvSpPr txBox="1">
            <a:spLocks noChangeArrowheads="1"/>
          </p:cNvSpPr>
          <p:nvPr/>
        </p:nvSpPr>
        <p:spPr bwMode="auto">
          <a:xfrm>
            <a:off x="7767355" y="1700700"/>
            <a:ext cx="315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400" dirty="0">
                <a:latin typeface="Segoe Script" pitchFamily="34" charset="0"/>
              </a:rPr>
              <a:t>4</a:t>
            </a:r>
          </a:p>
        </p:txBody>
      </p:sp>
      <p:sp>
        <p:nvSpPr>
          <p:cNvPr id="27" name="Rechteck 26"/>
          <p:cNvSpPr/>
          <p:nvPr/>
        </p:nvSpPr>
        <p:spPr>
          <a:xfrm>
            <a:off x="1511660" y="4248055"/>
            <a:ext cx="693077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511660" y="2574105"/>
            <a:ext cx="4500500" cy="945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781690" y="3699030"/>
            <a:ext cx="3060340" cy="1800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66555" y="2528900"/>
            <a:ext cx="1215135" cy="1485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718955" y="2681300"/>
            <a:ext cx="1197750" cy="657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284605" y="5274385"/>
            <a:ext cx="2277870" cy="124275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4572000" y="5229200"/>
            <a:ext cx="1215135" cy="148516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646675" y="3429000"/>
            <a:ext cx="540060" cy="270030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685" y="2438890"/>
            <a:ext cx="6443892" cy="28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/>
          <p:cNvSpPr/>
          <p:nvPr/>
        </p:nvSpPr>
        <p:spPr>
          <a:xfrm>
            <a:off x="1511660" y="2574105"/>
            <a:ext cx="4500500" cy="945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566555" y="2528900"/>
            <a:ext cx="1215135" cy="189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718955" y="2681300"/>
            <a:ext cx="7363435" cy="1602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19"/>
          <p:cNvSpPr txBox="1">
            <a:spLocks noChangeArrowheads="1"/>
          </p:cNvSpPr>
          <p:nvPr/>
        </p:nvSpPr>
        <p:spPr bwMode="auto">
          <a:xfrm>
            <a:off x="296525" y="2888940"/>
            <a:ext cx="5981125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/>
              <a:t>Eine </a:t>
            </a:r>
            <a:r>
              <a:rPr lang="de-AT" sz="1000" dirty="0" err="1" smtClean="0"/>
              <a:t>Entity</a:t>
            </a:r>
            <a:r>
              <a:rPr lang="de-AT" sz="1000" dirty="0" smtClean="0"/>
              <a:t> </a:t>
            </a:r>
            <a:r>
              <a:rPr lang="de-AT" sz="1000" u="sng" dirty="0" smtClean="0">
                <a:solidFill>
                  <a:srgbClr val="0000FF"/>
                </a:solidFill>
              </a:rPr>
              <a:t>muss</a:t>
            </a:r>
            <a:r>
              <a:rPr lang="de-AT" sz="1000" dirty="0" smtClean="0"/>
              <a:t> über eines ihrer Attribute ( oder Kombination mehrerer Attribute ) </a:t>
            </a:r>
            <a:r>
              <a:rPr lang="de-AT" sz="1000" dirty="0" smtClean="0">
                <a:solidFill>
                  <a:srgbClr val="0000FF"/>
                </a:solidFill>
              </a:rPr>
              <a:t>eindeutig identifizierbar </a:t>
            </a:r>
            <a:r>
              <a:rPr lang="de-AT" sz="1000" dirty="0" smtClean="0"/>
              <a:t>sein</a:t>
            </a:r>
            <a:endParaRPr lang="de-AT" sz="1000" dirty="0"/>
          </a:p>
        </p:txBody>
      </p:sp>
      <p:sp>
        <p:nvSpPr>
          <p:cNvPr id="18" name="Rechteck 17"/>
          <p:cNvSpPr/>
          <p:nvPr/>
        </p:nvSpPr>
        <p:spPr>
          <a:xfrm>
            <a:off x="2096725" y="4338625"/>
            <a:ext cx="4095455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656565" y="2483895"/>
            <a:ext cx="1845205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656565" y="2483895"/>
            <a:ext cx="5040560" cy="40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685" y="2438890"/>
            <a:ext cx="6443892" cy="28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/>
          <p:cNvSpPr/>
          <p:nvPr/>
        </p:nvSpPr>
        <p:spPr>
          <a:xfrm>
            <a:off x="1511660" y="2574106"/>
            <a:ext cx="4500500" cy="809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66555" y="2528900"/>
            <a:ext cx="1215135" cy="189021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5967156" y="1718810"/>
            <a:ext cx="630069" cy="2520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3527360" y="4348151"/>
            <a:ext cx="2565285" cy="12549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1736685" y="3383995"/>
            <a:ext cx="4230470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718955" y="2681300"/>
            <a:ext cx="7363435" cy="160279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2141730" y="1943835"/>
            <a:ext cx="4185465" cy="2385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19"/>
          <p:cNvSpPr txBox="1">
            <a:spLocks noChangeArrowheads="1"/>
          </p:cNvSpPr>
          <p:nvPr/>
        </p:nvSpPr>
        <p:spPr bwMode="auto">
          <a:xfrm>
            <a:off x="3382625" y="2888940"/>
            <a:ext cx="4070345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/>
              <a:t>Wobei die Möglichkeit besteht, die Werte </a:t>
            </a:r>
            <a:r>
              <a:rPr lang="de-AT" sz="1000" dirty="0" smtClean="0">
                <a:solidFill>
                  <a:srgbClr val="0000FF"/>
                </a:solidFill>
              </a:rPr>
              <a:t>automatisch</a:t>
            </a:r>
            <a:r>
              <a:rPr lang="de-AT" sz="1000" dirty="0" smtClean="0"/>
              <a:t> </a:t>
            </a:r>
            <a:r>
              <a:rPr lang="de-AT" sz="1000" dirty="0" smtClean="0">
                <a:solidFill>
                  <a:srgbClr val="0000FF"/>
                </a:solidFill>
              </a:rPr>
              <a:t>generieren</a:t>
            </a:r>
            <a:r>
              <a:rPr lang="de-AT" sz="1000" dirty="0" smtClean="0"/>
              <a:t> zu lassen</a:t>
            </a:r>
            <a:endParaRPr lang="de-AT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685" y="2438890"/>
            <a:ext cx="6443892" cy="28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/>
          <p:cNvSpPr/>
          <p:nvPr/>
        </p:nvSpPr>
        <p:spPr>
          <a:xfrm>
            <a:off x="1511660" y="2574105"/>
            <a:ext cx="4500500" cy="945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284605" y="5274385"/>
            <a:ext cx="2277870" cy="124275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572000" y="5229200"/>
            <a:ext cx="1215135" cy="148516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9"/>
          <p:cNvSpPr txBox="1">
            <a:spLocks noChangeArrowheads="1"/>
          </p:cNvSpPr>
          <p:nvPr/>
        </p:nvSpPr>
        <p:spPr bwMode="auto">
          <a:xfrm>
            <a:off x="1104925" y="5544235"/>
            <a:ext cx="7842211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/>
              <a:t>Da eine </a:t>
            </a:r>
            <a:r>
              <a:rPr lang="de-AT" sz="1000" dirty="0" err="1" smtClean="0"/>
              <a:t>Entity</a:t>
            </a:r>
            <a:r>
              <a:rPr lang="de-AT" sz="1000" dirty="0" smtClean="0"/>
              <a:t> </a:t>
            </a:r>
            <a:r>
              <a:rPr lang="de-AT" sz="1000" dirty="0" smtClean="0">
                <a:solidFill>
                  <a:srgbClr val="0000FF"/>
                </a:solidFill>
              </a:rPr>
              <a:t>kein</a:t>
            </a:r>
            <a:r>
              <a:rPr lang="de-AT" sz="1000" dirty="0" smtClean="0"/>
              <a:t> explizites Interface besitzt kommt man nicht ( mehr ) auf die Idee die </a:t>
            </a:r>
            <a:r>
              <a:rPr lang="de-AT" sz="1000" dirty="0" err="1" smtClean="0">
                <a:solidFill>
                  <a:srgbClr val="0000FF"/>
                </a:solidFill>
              </a:rPr>
              <a:t>Entity</a:t>
            </a:r>
            <a:r>
              <a:rPr lang="de-AT" sz="1000" dirty="0" smtClean="0"/>
              <a:t> von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außerhalb der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-Servers anzusprechen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527360" y="4348151"/>
            <a:ext cx="2565285" cy="12549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685" y="2438890"/>
            <a:ext cx="6443892" cy="28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/>
          <p:cNvSpPr/>
          <p:nvPr/>
        </p:nvSpPr>
        <p:spPr>
          <a:xfrm>
            <a:off x="1511660" y="2574105"/>
            <a:ext cx="4500500" cy="945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284605" y="5274385"/>
            <a:ext cx="2277870" cy="124275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572000" y="5229200"/>
            <a:ext cx="1215135" cy="148516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9"/>
          <p:cNvSpPr txBox="1">
            <a:spLocks noChangeArrowheads="1"/>
          </p:cNvSpPr>
          <p:nvPr/>
        </p:nvSpPr>
        <p:spPr bwMode="auto">
          <a:xfrm>
            <a:off x="1104925" y="5544235"/>
            <a:ext cx="7842211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/>
              <a:t>Da eine </a:t>
            </a:r>
            <a:r>
              <a:rPr lang="de-AT" sz="1000" dirty="0" err="1" smtClean="0"/>
              <a:t>Entity</a:t>
            </a:r>
            <a:r>
              <a:rPr lang="de-AT" sz="1000" dirty="0" smtClean="0"/>
              <a:t> </a:t>
            </a:r>
            <a:r>
              <a:rPr lang="de-AT" sz="1000" dirty="0" smtClean="0">
                <a:solidFill>
                  <a:srgbClr val="0000FF"/>
                </a:solidFill>
              </a:rPr>
              <a:t>kein</a:t>
            </a:r>
            <a:r>
              <a:rPr lang="de-AT" sz="1000" dirty="0" smtClean="0"/>
              <a:t> explizites Interface besitzt kommt man nicht ( mehr ) auf die Idee die </a:t>
            </a:r>
            <a:r>
              <a:rPr lang="de-AT" sz="1000" dirty="0" err="1" smtClean="0">
                <a:solidFill>
                  <a:srgbClr val="0000FF"/>
                </a:solidFill>
              </a:rPr>
              <a:t>Entity</a:t>
            </a:r>
            <a:r>
              <a:rPr lang="de-AT" sz="1000" dirty="0" smtClean="0"/>
              <a:t> von </a:t>
            </a:r>
            <a:r>
              <a:rPr lang="de-AT" sz="1000" dirty="0" smtClean="0">
                <a:solidFill>
                  <a:srgbClr val="0000FF"/>
                </a:solidFill>
              </a:rPr>
              <a:t>außerhalb</a:t>
            </a:r>
            <a:r>
              <a:rPr lang="de-AT" sz="1000" dirty="0" smtClean="0"/>
              <a:t> der </a:t>
            </a:r>
            <a:r>
              <a:rPr lang="de-AT" sz="1000" dirty="0" err="1" smtClean="0"/>
              <a:t>Application</a:t>
            </a:r>
            <a:r>
              <a:rPr lang="de-AT" sz="1000" dirty="0" smtClean="0"/>
              <a:t>-Servers </a:t>
            </a:r>
            <a:r>
              <a:rPr lang="de-AT" sz="1000" dirty="0" smtClean="0">
                <a:solidFill>
                  <a:srgbClr val="0000FF"/>
                </a:solidFill>
              </a:rPr>
              <a:t>anzusprechen</a:t>
            </a:r>
            <a:endParaRPr lang="de-AT" sz="1000" dirty="0">
              <a:solidFill>
                <a:srgbClr val="0000FF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527360" y="4348151"/>
            <a:ext cx="2565285" cy="12549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685" y="2438890"/>
            <a:ext cx="6443892" cy="28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/>
          <p:cNvSpPr/>
          <p:nvPr/>
        </p:nvSpPr>
        <p:spPr>
          <a:xfrm>
            <a:off x="1511660" y="2574105"/>
            <a:ext cx="4500500" cy="945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284605" y="5274385"/>
            <a:ext cx="2277870" cy="12427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572000" y="5229200"/>
            <a:ext cx="1215135" cy="14851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9"/>
          <p:cNvSpPr txBox="1">
            <a:spLocks noChangeArrowheads="1"/>
          </p:cNvSpPr>
          <p:nvPr/>
        </p:nvSpPr>
        <p:spPr bwMode="auto">
          <a:xfrm>
            <a:off x="1104925" y="5544235"/>
            <a:ext cx="7842211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 eine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kein explizites Interface besitzt kommt man nicht ( mehr ) auf die Idee die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von außerhalb der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-Servers anzusprechen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feld 19"/>
          <p:cNvSpPr txBox="1">
            <a:spLocks noChangeArrowheads="1"/>
          </p:cNvSpPr>
          <p:nvPr/>
        </p:nvSpPr>
        <p:spPr bwMode="auto">
          <a:xfrm>
            <a:off x="1675250" y="5473275"/>
            <a:ext cx="5771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/>
              <a:t>Dabei  handelt es sich um eine  sinnvolle Einschränkung, denn der Aufruf der feingranularen Methoden wie </a:t>
            </a:r>
          </a:p>
          <a:p>
            <a:pPr>
              <a:defRPr/>
            </a:pPr>
            <a:r>
              <a:rPr lang="de-AT" sz="1000" dirty="0" err="1" smtClean="0"/>
              <a:t>getName</a:t>
            </a:r>
            <a:r>
              <a:rPr lang="de-AT" sz="1000" dirty="0" smtClean="0"/>
              <a:t>( ) / </a:t>
            </a:r>
            <a:r>
              <a:rPr lang="de-AT" sz="1000" dirty="0" err="1" smtClean="0"/>
              <a:t>setName</a:t>
            </a:r>
            <a:r>
              <a:rPr lang="de-AT" sz="1000" dirty="0" smtClean="0"/>
              <a:t>( ) über Prozessgrenzen hinweg führt rasch zur inakzeptablen Performance-Einbußen</a:t>
            </a:r>
            <a:endParaRPr lang="de-AT" sz="1000" dirty="0"/>
          </a:p>
        </p:txBody>
      </p:sp>
      <p:sp>
        <p:nvSpPr>
          <p:cNvPr id="10" name="Rechteck 9"/>
          <p:cNvSpPr/>
          <p:nvPr/>
        </p:nvSpPr>
        <p:spPr>
          <a:xfrm>
            <a:off x="3527360" y="4348151"/>
            <a:ext cx="2565285" cy="12549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685" y="2438890"/>
            <a:ext cx="6443892" cy="28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/>
          <p:cNvSpPr/>
          <p:nvPr/>
        </p:nvSpPr>
        <p:spPr>
          <a:xfrm>
            <a:off x="1511660" y="2574105"/>
            <a:ext cx="4500500" cy="945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284605" y="5274385"/>
            <a:ext cx="2277870" cy="12427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572000" y="5229200"/>
            <a:ext cx="1215135" cy="14851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9"/>
          <p:cNvSpPr txBox="1">
            <a:spLocks noChangeArrowheads="1"/>
          </p:cNvSpPr>
          <p:nvPr/>
        </p:nvSpPr>
        <p:spPr bwMode="auto">
          <a:xfrm>
            <a:off x="571525" y="5544235"/>
            <a:ext cx="8175636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/>
              <a:t>Da die </a:t>
            </a:r>
            <a:r>
              <a:rPr lang="de-AT" sz="1000" dirty="0" err="1" smtClean="0"/>
              <a:t>Entities</a:t>
            </a:r>
            <a:r>
              <a:rPr lang="de-AT" sz="1000" dirty="0" smtClean="0"/>
              <a:t> </a:t>
            </a:r>
            <a:r>
              <a:rPr lang="de-AT" sz="1000" dirty="0" err="1" smtClean="0">
                <a:solidFill>
                  <a:srgbClr val="0000FF"/>
                </a:solidFill>
              </a:rPr>
              <a:t>serialisierbar</a:t>
            </a:r>
            <a:r>
              <a:rPr lang="de-AT" sz="1000" dirty="0" smtClean="0"/>
              <a:t> sind, können sie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über das Interface einer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SessionBean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zur Bearbeitung an einen Client übertragen / entgegengenommen werden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feld 19"/>
          <p:cNvSpPr txBox="1">
            <a:spLocks noChangeArrowheads="1"/>
          </p:cNvSpPr>
          <p:nvPr/>
        </p:nvSpPr>
        <p:spPr bwMode="auto">
          <a:xfrm>
            <a:off x="4752020" y="1448780"/>
            <a:ext cx="39751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Komponenten,  die  ausschließlich  das  </a:t>
            </a:r>
            <a:r>
              <a:rPr lang="de-AT" sz="1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für</a:t>
            </a:r>
          </a:p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bestimmte Geschäftsobjekte beinhalten ( und verbergen ) und sonst</a:t>
            </a:r>
          </a:p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keine höherwertige Logik enthalten, werden nach dem JEE-Muster</a:t>
            </a:r>
          </a:p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Data-Access-Objects ( DAO ) genannt</a:t>
            </a:r>
          </a:p>
        </p:txBody>
      </p:sp>
      <p:sp>
        <p:nvSpPr>
          <p:cNvPr id="20" name="Rechteck 19"/>
          <p:cNvSpPr/>
          <p:nvPr/>
        </p:nvSpPr>
        <p:spPr>
          <a:xfrm>
            <a:off x="3527360" y="4348151"/>
            <a:ext cx="2565285" cy="12549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4932040" y="2303875"/>
            <a:ext cx="585065" cy="373541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5022050" y="2078850"/>
            <a:ext cx="2250250" cy="396044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685" y="2438890"/>
            <a:ext cx="6443892" cy="28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/>
          <p:cNvSpPr/>
          <p:nvPr/>
        </p:nvSpPr>
        <p:spPr>
          <a:xfrm>
            <a:off x="1511660" y="2574105"/>
            <a:ext cx="4500500" cy="945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284605" y="5274385"/>
            <a:ext cx="2277870" cy="12427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572000" y="5229200"/>
            <a:ext cx="1215135" cy="14851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9"/>
          <p:cNvSpPr txBox="1">
            <a:spLocks noChangeArrowheads="1"/>
          </p:cNvSpPr>
          <p:nvPr/>
        </p:nvSpPr>
        <p:spPr bwMode="auto">
          <a:xfrm>
            <a:off x="571525" y="5544235"/>
            <a:ext cx="8175636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/>
              <a:t>Da die </a:t>
            </a:r>
            <a:r>
              <a:rPr lang="de-AT" sz="1000" dirty="0" err="1" smtClean="0"/>
              <a:t>Entities</a:t>
            </a:r>
            <a:r>
              <a:rPr lang="de-AT" sz="1000" dirty="0" smtClean="0"/>
              <a:t> </a:t>
            </a:r>
            <a:r>
              <a:rPr lang="de-AT" sz="1000" dirty="0" err="1" smtClean="0">
                <a:solidFill>
                  <a:srgbClr val="0000FF"/>
                </a:solidFill>
              </a:rPr>
              <a:t>serialisierbar</a:t>
            </a:r>
            <a:r>
              <a:rPr lang="de-AT" sz="1000" dirty="0" smtClean="0"/>
              <a:t> sind, können sie über das Interface einer </a:t>
            </a:r>
            <a:r>
              <a:rPr lang="de-AT" sz="1000" dirty="0" err="1" smtClean="0">
                <a:solidFill>
                  <a:srgbClr val="0000FF"/>
                </a:solidFill>
              </a:rPr>
              <a:t>SessionBean</a:t>
            </a:r>
            <a:r>
              <a:rPr lang="de-AT" sz="1000" dirty="0" smtClean="0"/>
              <a:t> zur Bearbeitung an einen Client übertragen / entgegengenommen werden</a:t>
            </a:r>
            <a:endParaRPr lang="de-AT" sz="1000" dirty="0"/>
          </a:p>
        </p:txBody>
      </p:sp>
      <p:sp>
        <p:nvSpPr>
          <p:cNvPr id="15" name="Textfeld 19"/>
          <p:cNvSpPr txBox="1">
            <a:spLocks noChangeArrowheads="1"/>
          </p:cNvSpPr>
          <p:nvPr/>
        </p:nvSpPr>
        <p:spPr bwMode="auto">
          <a:xfrm>
            <a:off x="4752020" y="1448780"/>
            <a:ext cx="39751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Komponenten,  die  ausschließlich  das  </a:t>
            </a:r>
            <a:r>
              <a:rPr lang="de-AT" sz="1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Persistenzmanagement</a:t>
            </a: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für</a:t>
            </a:r>
          </a:p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bestimmte Geschäftsobjekte beinhalten ( und verbergen ) und sonst</a:t>
            </a:r>
          </a:p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keine höherwertige Logik enthalten, werden nach dem JEE-Muster</a:t>
            </a:r>
          </a:p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Data-Access-Objects ( DAO ) genannt</a:t>
            </a:r>
          </a:p>
        </p:txBody>
      </p:sp>
      <p:sp>
        <p:nvSpPr>
          <p:cNvPr id="20" name="Rechteck 19"/>
          <p:cNvSpPr/>
          <p:nvPr/>
        </p:nvSpPr>
        <p:spPr>
          <a:xfrm>
            <a:off x="3527360" y="4348151"/>
            <a:ext cx="2565285" cy="12549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4932040" y="2303875"/>
            <a:ext cx="585065" cy="373541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5022050" y="2078850"/>
            <a:ext cx="2250250" cy="396044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685" y="2438890"/>
            <a:ext cx="6443892" cy="28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/>
          <p:cNvSpPr/>
          <p:nvPr/>
        </p:nvSpPr>
        <p:spPr>
          <a:xfrm>
            <a:off x="1511660" y="2574105"/>
            <a:ext cx="4500500" cy="945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284605" y="5274385"/>
            <a:ext cx="2277870" cy="12427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572000" y="5229200"/>
            <a:ext cx="1215135" cy="14851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9"/>
          <p:cNvSpPr txBox="1">
            <a:spLocks noChangeArrowheads="1"/>
          </p:cNvSpPr>
          <p:nvPr/>
        </p:nvSpPr>
        <p:spPr bwMode="auto">
          <a:xfrm>
            <a:off x="571525" y="5544235"/>
            <a:ext cx="8175636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/>
              <a:t>Da die </a:t>
            </a:r>
            <a:r>
              <a:rPr lang="de-AT" sz="1000" dirty="0" err="1" smtClean="0"/>
              <a:t>Entities</a:t>
            </a:r>
            <a:r>
              <a:rPr lang="de-AT" sz="1000" dirty="0" smtClean="0"/>
              <a:t> </a:t>
            </a:r>
            <a:r>
              <a:rPr lang="de-AT" sz="1000" dirty="0" err="1" smtClean="0"/>
              <a:t>serialisierbar</a:t>
            </a:r>
            <a:r>
              <a:rPr lang="de-AT" sz="1000" dirty="0" smtClean="0"/>
              <a:t> sind, können sie über das Interface einer </a:t>
            </a:r>
            <a:r>
              <a:rPr lang="de-AT" sz="1000" dirty="0" err="1" smtClean="0"/>
              <a:t>SessionBean</a:t>
            </a:r>
            <a:r>
              <a:rPr lang="de-AT" sz="1000" dirty="0" smtClean="0"/>
              <a:t> zur Bearbeitung an einen Client übertragen / entgegengenommen werden</a:t>
            </a:r>
            <a:endParaRPr lang="de-AT" sz="1000" dirty="0"/>
          </a:p>
        </p:txBody>
      </p: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4752020" y="1448780"/>
            <a:ext cx="39751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100" dirty="0"/>
              <a:t>Komponenten,  die  ausschließlich  das  </a:t>
            </a:r>
            <a:r>
              <a:rPr lang="de-AT" sz="1100" dirty="0" err="1"/>
              <a:t>Persistenzmanagement</a:t>
            </a:r>
            <a:r>
              <a:rPr lang="de-AT" sz="1100" dirty="0"/>
              <a:t>  für</a:t>
            </a:r>
          </a:p>
          <a:p>
            <a:pPr>
              <a:defRPr/>
            </a:pPr>
            <a:r>
              <a:rPr lang="de-AT" sz="1100" dirty="0"/>
              <a:t>bestimmte Geschäftsobjekte beinhalten ( und verbergen ) und sonst</a:t>
            </a:r>
          </a:p>
          <a:p>
            <a:pPr>
              <a:defRPr/>
            </a:pPr>
            <a:r>
              <a:rPr lang="de-AT" sz="1100" dirty="0"/>
              <a:t>keine </a:t>
            </a: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höherwertige Logik enthalten, werden nach dem JEE-Muster</a:t>
            </a:r>
          </a:p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Data-Access-Objects ( DAO ) genannt</a:t>
            </a:r>
          </a:p>
        </p:txBody>
      </p:sp>
      <p:sp>
        <p:nvSpPr>
          <p:cNvPr id="22" name="Rechteck 21"/>
          <p:cNvSpPr/>
          <p:nvPr/>
        </p:nvSpPr>
        <p:spPr>
          <a:xfrm>
            <a:off x="3527360" y="4348151"/>
            <a:ext cx="2565285" cy="12549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932040" y="2303875"/>
            <a:ext cx="585065" cy="3735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5022050" y="2078850"/>
            <a:ext cx="2250250" cy="3960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hteck 4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176588" cy="27384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flipV="1">
            <a:off x="4565650" y="4667250"/>
            <a:ext cx="2738438" cy="66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630863" y="5035550"/>
            <a:ext cx="2044700" cy="51911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1971675" cy="9128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012950" y="3435350"/>
            <a:ext cx="1459054" cy="400110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EJB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609850" y="3632200"/>
            <a:ext cx="2284600" cy="400110"/>
          </a:xfrm>
          <a:prstGeom prst="rect">
            <a:avLst/>
          </a:prstGeom>
          <a:noFill/>
          <a:scene3d>
            <a:camera prst="orthographicFront">
              <a:rot lat="0" lon="0" rev="126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2000" dirty="0" err="1">
                <a:solidFill>
                  <a:srgbClr val="2D2DB9">
                    <a:lumMod val="20000"/>
                    <a:lumOff val="80000"/>
                  </a:srgbClr>
                </a:solidFill>
              </a:rPr>
              <a:t>MessageDriven</a:t>
            </a:r>
            <a:r>
              <a:rPr lang="de-AT" sz="20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 EJB</a:t>
            </a:r>
          </a:p>
        </p:txBody>
      </p:sp>
      <p:cxnSp>
        <p:nvCxnSpPr>
          <p:cNvPr id="36" name="Gerade Verbindung 35"/>
          <p:cNvCxnSpPr/>
          <p:nvPr/>
        </p:nvCxnSpPr>
        <p:spPr>
          <a:xfrm flipV="1">
            <a:off x="2260600" y="2628900"/>
            <a:ext cx="2978150" cy="14224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2838450" y="3340100"/>
            <a:ext cx="2667000" cy="10223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505200" y="3829050"/>
            <a:ext cx="2622550" cy="84455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219450" y="1320800"/>
            <a:ext cx="1467068" cy="307777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Singleton Session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2571750" y="2051050"/>
            <a:ext cx="1955800" cy="11112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571750" y="3028950"/>
            <a:ext cx="444500" cy="26670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3416300" y="1035050"/>
            <a:ext cx="1377950" cy="971550"/>
          </a:xfrm>
          <a:prstGeom prst="straightConnector1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416300" y="1892300"/>
            <a:ext cx="311150" cy="222250"/>
          </a:xfrm>
          <a:prstGeom prst="line">
            <a:avLst/>
          </a:prstGeom>
          <a:ln w="25400">
            <a:solidFill>
              <a:schemeClr val="accent6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124200" y="2190750"/>
            <a:ext cx="1204176" cy="369332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SF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78250" y="2686050"/>
            <a:ext cx="1217000" cy="369332"/>
          </a:xfrm>
          <a:prstGeom prst="rect">
            <a:avLst/>
          </a:prstGeom>
          <a:noFill/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dirty="0">
                <a:solidFill>
                  <a:srgbClr val="2D2DB9">
                    <a:lumMod val="20000"/>
                    <a:lumOff val="80000"/>
                  </a:srgbClr>
                </a:solidFill>
              </a:rPr>
              <a:t>Session SL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40150" y="462915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rgbClr val="000000"/>
                </a:solidFill>
              </a:rPr>
              <a:t>ejb</a:t>
            </a:r>
            <a:r>
              <a:rPr lang="de-AT" sz="1400" dirty="0">
                <a:solidFill>
                  <a:srgbClr val="000000"/>
                </a:solidFill>
              </a:rPr>
              <a:t> 3.x</a:t>
            </a:r>
          </a:p>
        </p:txBody>
      </p:sp>
      <p:cxnSp>
        <p:nvCxnSpPr>
          <p:cNvPr id="43" name="Form 42"/>
          <p:cNvCxnSpPr/>
          <p:nvPr/>
        </p:nvCxnSpPr>
        <p:spPr>
          <a:xfrm flipH="1">
            <a:off x="3767045" y="4044668"/>
            <a:ext cx="304800" cy="666750"/>
          </a:xfrm>
          <a:prstGeom prst="bentConnector5">
            <a:avLst>
              <a:gd name="adj1" fmla="val -99842"/>
              <a:gd name="adj2" fmla="val 50000"/>
              <a:gd name="adj3" fmla="val 2372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417795" y="4182780"/>
            <a:ext cx="814647" cy="33855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102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6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Entities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417119" y="4178096"/>
            <a:ext cx="814647" cy="338554"/>
          </a:xfrm>
          <a:prstGeom prst="rect">
            <a:avLst/>
          </a:prstGeom>
          <a:noFill/>
          <a:scene3d>
            <a:camera prst="orthographicFront">
              <a:rot lat="0" lon="0" rev="102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600" dirty="0">
                <a:solidFill>
                  <a:srgbClr val="0000FF"/>
                </a:solidFill>
              </a:rPr>
              <a:t>Entities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371850" y="3962400"/>
            <a:ext cx="673582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ejb</a:t>
            </a:r>
            <a:r>
              <a:rPr lang="de-AT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2.x</a:t>
            </a:r>
          </a:p>
        </p:txBody>
      </p:sp>
      <p:sp>
        <p:nvSpPr>
          <p:cNvPr id="5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114800" y="4648200"/>
            <a:ext cx="3676006" cy="276999"/>
          </a:xfrm>
          <a:prstGeom prst="rect">
            <a:avLst/>
          </a:prstGeom>
          <a:noFill/>
          <a:scene3d>
            <a:camera prst="orthographicFront">
              <a:rot lat="0" lon="0" rev="780001"/>
            </a:camera>
            <a:lightRig rig="threePt" dir="t"/>
          </a:scene3d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sz="1200" dirty="0"/>
              <a:t>Namensänderung </a:t>
            </a:r>
            <a:r>
              <a:rPr lang="de-AT" sz="12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zeigt 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</a:rPr>
              <a:t>größere </a:t>
            </a:r>
            <a:r>
              <a:rPr lang="de-AT" sz="1200" dirty="0">
                <a:solidFill>
                  <a:srgbClr val="2D2DB9">
                    <a:lumMod val="20000"/>
                    <a:lumOff val="80000"/>
                  </a:srgbClr>
                </a:solidFill>
              </a:rPr>
              <a:t>Änderungen im Konzept</a:t>
            </a:r>
          </a:p>
        </p:txBody>
      </p:sp>
    </p:spTree>
    <p:extLst>
      <p:ext uri="{BB962C8B-B14F-4D97-AF65-F5344CB8AC3E}">
        <p14:creationId xmlns:p14="http://schemas.microsoft.com/office/powerpoint/2010/main" val="78435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6835" y="2438890"/>
            <a:ext cx="3060340" cy="278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Ellipse 20"/>
          <p:cNvSpPr/>
          <p:nvPr/>
        </p:nvSpPr>
        <p:spPr>
          <a:xfrm>
            <a:off x="3851920" y="3248980"/>
            <a:ext cx="810090" cy="27003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Rechteck 27"/>
          <p:cNvSpPr/>
          <p:nvPr/>
        </p:nvSpPr>
        <p:spPr>
          <a:xfrm>
            <a:off x="3572745" y="3474005"/>
            <a:ext cx="1665185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19"/>
          <p:cNvSpPr txBox="1">
            <a:spLocks noChangeArrowheads="1"/>
          </p:cNvSpPr>
          <p:nvPr/>
        </p:nvSpPr>
        <p:spPr bwMode="auto">
          <a:xfrm>
            <a:off x="4752020" y="1448780"/>
            <a:ext cx="39751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100" dirty="0"/>
              <a:t>Komponenten,  die  ausschließlich  das  </a:t>
            </a:r>
            <a:r>
              <a:rPr lang="de-AT" sz="1100" dirty="0" err="1"/>
              <a:t>Persistenzmanagement</a:t>
            </a:r>
            <a:r>
              <a:rPr lang="de-AT" sz="1100" dirty="0"/>
              <a:t>  für</a:t>
            </a:r>
          </a:p>
          <a:p>
            <a:pPr>
              <a:defRPr/>
            </a:pPr>
            <a:r>
              <a:rPr lang="de-AT" sz="1100" dirty="0"/>
              <a:t>bestimmte Geschäftsobjekte beinhalten ( und verbergen ) und sonst</a:t>
            </a:r>
          </a:p>
          <a:p>
            <a:pPr>
              <a:defRPr/>
            </a:pPr>
            <a:r>
              <a:rPr lang="de-AT" sz="1100" dirty="0"/>
              <a:t>keine </a:t>
            </a: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höherwertige Logik enthalten, werden nach dem JEE-Muster</a:t>
            </a:r>
          </a:p>
          <a:p>
            <a:pPr>
              <a:defRPr/>
            </a:pPr>
            <a:r>
              <a:rPr lang="de-AT" sz="1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Data-Access-Objects ( DAO ) genannt</a:t>
            </a:r>
          </a:p>
        </p:txBody>
      </p:sp>
      <p:sp>
        <p:nvSpPr>
          <p:cNvPr id="30" name="Rechteck 29"/>
          <p:cNvSpPr/>
          <p:nvPr/>
        </p:nvSpPr>
        <p:spPr>
          <a:xfrm>
            <a:off x="2951820" y="2285945"/>
            <a:ext cx="3375375" cy="6750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411760" y="4329100"/>
            <a:ext cx="3825425" cy="11701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6835" y="2438890"/>
            <a:ext cx="3060340" cy="278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Ellipse 20"/>
          <p:cNvSpPr/>
          <p:nvPr/>
        </p:nvSpPr>
        <p:spPr>
          <a:xfrm>
            <a:off x="3851920" y="3248980"/>
            <a:ext cx="810090" cy="27003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Rechteck 27"/>
          <p:cNvSpPr/>
          <p:nvPr/>
        </p:nvSpPr>
        <p:spPr>
          <a:xfrm>
            <a:off x="3572745" y="3474005"/>
            <a:ext cx="1665185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19"/>
          <p:cNvSpPr txBox="1">
            <a:spLocks noChangeArrowheads="1"/>
          </p:cNvSpPr>
          <p:nvPr/>
        </p:nvSpPr>
        <p:spPr bwMode="auto">
          <a:xfrm>
            <a:off x="4752020" y="1448780"/>
            <a:ext cx="39751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100" dirty="0"/>
              <a:t>Komponenten,  die  ausschließlich  das  </a:t>
            </a:r>
            <a:r>
              <a:rPr lang="de-AT" sz="1100" dirty="0" err="1"/>
              <a:t>Persistenzmanagement</a:t>
            </a:r>
            <a:r>
              <a:rPr lang="de-AT" sz="1100" dirty="0"/>
              <a:t>  für</a:t>
            </a:r>
          </a:p>
          <a:p>
            <a:pPr>
              <a:defRPr/>
            </a:pPr>
            <a:r>
              <a:rPr lang="de-AT" sz="1100" dirty="0"/>
              <a:t>bestimmte Geschäftsobjekte beinhalten ( und verbergen ) und sonst</a:t>
            </a:r>
          </a:p>
          <a:p>
            <a:pPr>
              <a:defRPr/>
            </a:pPr>
            <a:r>
              <a:rPr lang="de-AT" sz="1100" dirty="0"/>
              <a:t>keine höherwertige Logik enthalten, werden nach dem </a:t>
            </a:r>
            <a:r>
              <a:rPr lang="de-AT" sz="1100" dirty="0">
                <a:solidFill>
                  <a:srgbClr val="0000FF"/>
                </a:solidFill>
              </a:rPr>
              <a:t>JEE-Muster</a:t>
            </a:r>
          </a:p>
          <a:p>
            <a:pPr>
              <a:defRPr/>
            </a:pPr>
            <a:r>
              <a:rPr lang="de-AT" sz="1100" dirty="0">
                <a:solidFill>
                  <a:srgbClr val="0000FF"/>
                </a:solidFill>
              </a:rPr>
              <a:t>Data-Access-Objects ( DAO ) </a:t>
            </a:r>
            <a:r>
              <a:rPr lang="de-AT" sz="1100" dirty="0"/>
              <a:t>genannt</a:t>
            </a:r>
          </a:p>
        </p:txBody>
      </p:sp>
      <p:sp>
        <p:nvSpPr>
          <p:cNvPr id="8" name="Rechteck 7"/>
          <p:cNvSpPr/>
          <p:nvPr/>
        </p:nvSpPr>
        <p:spPr>
          <a:xfrm>
            <a:off x="2951820" y="2285945"/>
            <a:ext cx="3375375" cy="6750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411760" y="4329100"/>
            <a:ext cx="3825425" cy="11701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700" y="1133745"/>
            <a:ext cx="5067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6625" y="2213865"/>
            <a:ext cx="5133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926595" y="2033845"/>
            <a:ext cx="3555395" cy="9001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3986935" y="1088740"/>
            <a:ext cx="1350150" cy="1800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1331640" y="3203975"/>
            <a:ext cx="351039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1376645" y="3654025"/>
            <a:ext cx="3510390" cy="72008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646675" y="4779150"/>
            <a:ext cx="351039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1556665" y="5373360"/>
            <a:ext cx="3510390" cy="89095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1979820" y="2907050"/>
            <a:ext cx="990110" cy="1800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2861809" y="2843934"/>
            <a:ext cx="1665185" cy="3150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0" name="Gerade Verbindung mit Pfeil 19"/>
          <p:cNvCxnSpPr>
            <a:endCxn id="4098" idx="1"/>
          </p:cNvCxnSpPr>
          <p:nvPr/>
        </p:nvCxnSpPr>
        <p:spPr>
          <a:xfrm flipV="1">
            <a:off x="3086835" y="1576658"/>
            <a:ext cx="989865" cy="1222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356865" y="1898830"/>
            <a:ext cx="4950550" cy="90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700" y="1133745"/>
            <a:ext cx="5067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6625" y="2213865"/>
            <a:ext cx="5133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926595" y="2033845"/>
            <a:ext cx="3555395" cy="9001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3986935" y="1097705"/>
            <a:ext cx="1350150" cy="1800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1331640" y="3203975"/>
            <a:ext cx="351039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1376645" y="3654025"/>
            <a:ext cx="3510390" cy="72008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646675" y="4779150"/>
            <a:ext cx="351039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1556665" y="5373360"/>
            <a:ext cx="3510390" cy="89095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1979820" y="2907050"/>
            <a:ext cx="990110" cy="18002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2861809" y="2843934"/>
            <a:ext cx="1665185" cy="315035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0" name="Gerade Verbindung mit Pfeil 19"/>
          <p:cNvCxnSpPr>
            <a:endCxn id="4098" idx="1"/>
          </p:cNvCxnSpPr>
          <p:nvPr/>
        </p:nvCxnSpPr>
        <p:spPr>
          <a:xfrm flipV="1">
            <a:off x="3086835" y="1576658"/>
            <a:ext cx="989865" cy="1222272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356865" y="1898830"/>
            <a:ext cx="4950550" cy="90010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4257325" y="1853825"/>
            <a:ext cx="314790" cy="40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4437345" y="1961765"/>
            <a:ext cx="945105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4752020" y="1538790"/>
            <a:ext cx="450050" cy="31503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700" y="1133745"/>
            <a:ext cx="5067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6625" y="2213865"/>
            <a:ext cx="5133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926595" y="2033845"/>
            <a:ext cx="3555395" cy="9001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3986935" y="1097705"/>
            <a:ext cx="1350150" cy="1800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1331640" y="3203975"/>
            <a:ext cx="351039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1376645" y="3654025"/>
            <a:ext cx="3510390" cy="72008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646675" y="4779150"/>
            <a:ext cx="351039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1556665" y="5373360"/>
            <a:ext cx="3510390" cy="89095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1979820" y="2907050"/>
            <a:ext cx="990110" cy="18002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2861809" y="2843934"/>
            <a:ext cx="1665185" cy="315035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0" name="Gerade Verbindung mit Pfeil 19"/>
          <p:cNvCxnSpPr>
            <a:endCxn id="4098" idx="1"/>
          </p:cNvCxnSpPr>
          <p:nvPr/>
        </p:nvCxnSpPr>
        <p:spPr>
          <a:xfrm flipV="1">
            <a:off x="3086835" y="1576658"/>
            <a:ext cx="989865" cy="1222272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356865" y="1898830"/>
            <a:ext cx="4950550" cy="90010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4257325" y="1853825"/>
            <a:ext cx="314790" cy="40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4437345" y="1961765"/>
            <a:ext cx="945105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4752020" y="1538790"/>
            <a:ext cx="450050" cy="31503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700" y="1133745"/>
            <a:ext cx="5067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6625" y="2213865"/>
            <a:ext cx="5133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926595" y="2033845"/>
            <a:ext cx="3555395" cy="6750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1331640" y="3203975"/>
            <a:ext cx="351039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1376645" y="3654025"/>
            <a:ext cx="3510390" cy="72008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646675" y="4779150"/>
            <a:ext cx="3510390" cy="22502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1556665" y="5373360"/>
            <a:ext cx="3510390" cy="89095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1979820" y="2907050"/>
            <a:ext cx="990110" cy="18002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2861809" y="2843934"/>
            <a:ext cx="1665185" cy="315035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0" name="Gerade Verbindung mit Pfeil 19"/>
          <p:cNvCxnSpPr>
            <a:endCxn id="4098" idx="1"/>
          </p:cNvCxnSpPr>
          <p:nvPr/>
        </p:nvCxnSpPr>
        <p:spPr>
          <a:xfrm flipV="1">
            <a:off x="3086835" y="1576658"/>
            <a:ext cx="989865" cy="1222272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356865" y="1898830"/>
            <a:ext cx="4950550" cy="90010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4257325" y="1853825"/>
            <a:ext cx="314790" cy="40504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4437345" y="1961765"/>
            <a:ext cx="945105" cy="18002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4752020" y="1538790"/>
            <a:ext cx="450050" cy="31503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4346975" y="593685"/>
            <a:ext cx="360040" cy="45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1376645" y="638690"/>
            <a:ext cx="3150350" cy="2115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0" name="Rechteck 9"/>
          <p:cNvSpPr/>
          <p:nvPr/>
        </p:nvSpPr>
        <p:spPr>
          <a:xfrm>
            <a:off x="2951820" y="4086325"/>
            <a:ext cx="4140460" cy="1170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861810" y="3924055"/>
            <a:ext cx="1890210" cy="1710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906815" y="3969061"/>
            <a:ext cx="3780420" cy="1665184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Beteiligte beim </a:t>
            </a:r>
            <a:r>
              <a:rPr lang="de-AT" sz="1000" dirty="0" err="1" smtClean="0"/>
              <a:t>Persistenzmanagement</a:t>
            </a:r>
            <a:endParaRPr lang="de-AT" sz="1000" dirty="0"/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6197965" y="3394445"/>
            <a:ext cx="2546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Menge aller Entitäten, die im Rahmen</a:t>
            </a:r>
          </a:p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Transaktionen  gelesen,  erzeugt</a:t>
            </a:r>
          </a:p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verändert wurden …</a:t>
            </a:r>
          </a:p>
        </p:txBody>
      </p:sp>
      <p:sp>
        <p:nvSpPr>
          <p:cNvPr id="21" name="Textfeld 19"/>
          <p:cNvSpPr txBox="1">
            <a:spLocks noChangeArrowheads="1"/>
          </p:cNvSpPr>
          <p:nvPr/>
        </p:nvSpPr>
        <p:spPr bwMode="auto">
          <a:xfrm>
            <a:off x="1532375" y="4464115"/>
            <a:ext cx="591046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und spätestens am Ende einer Transaktion mit der Datenbank abgeglichen werden müssen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2906815" y="3924056"/>
            <a:ext cx="180020" cy="1530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5067055" y="3474005"/>
            <a:ext cx="945105" cy="54006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0" name="Rechteck 9"/>
          <p:cNvSpPr/>
          <p:nvPr/>
        </p:nvSpPr>
        <p:spPr>
          <a:xfrm>
            <a:off x="2951820" y="4086325"/>
            <a:ext cx="4140460" cy="1170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861810" y="3924055"/>
            <a:ext cx="1890210" cy="1710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906815" y="3969061"/>
            <a:ext cx="3780420" cy="1665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Beteiligte beim </a:t>
            </a:r>
            <a:r>
              <a:rPr lang="de-AT" sz="1000" dirty="0" err="1" smtClean="0"/>
              <a:t>Persistenzmanagement</a:t>
            </a:r>
            <a:endParaRPr lang="de-AT" sz="1000" dirty="0"/>
          </a:p>
        </p:txBody>
      </p:sp>
      <p:sp>
        <p:nvSpPr>
          <p:cNvPr id="9" name="Rechteck 8"/>
          <p:cNvSpPr/>
          <p:nvPr/>
        </p:nvSpPr>
        <p:spPr>
          <a:xfrm>
            <a:off x="4968080" y="3456075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6197965" y="3394445"/>
            <a:ext cx="2546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Menge aller Entitäten, die im Rahmen</a:t>
            </a:r>
          </a:p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Transaktionen  gelesen,  erzeugt</a:t>
            </a:r>
          </a:p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verändert wurden …</a:t>
            </a:r>
          </a:p>
        </p:txBody>
      </p:sp>
      <p:sp>
        <p:nvSpPr>
          <p:cNvPr id="21" name="Textfeld 19"/>
          <p:cNvSpPr txBox="1">
            <a:spLocks noChangeArrowheads="1"/>
          </p:cNvSpPr>
          <p:nvPr/>
        </p:nvSpPr>
        <p:spPr bwMode="auto">
          <a:xfrm>
            <a:off x="1532375" y="4464115"/>
            <a:ext cx="591046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und spätestens am Ende einer Transaktion mit der Datenbank abgeglichen werden müssen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2906815" y="3924056"/>
            <a:ext cx="180020" cy="1530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0" name="Rechteck 9"/>
          <p:cNvSpPr/>
          <p:nvPr/>
        </p:nvSpPr>
        <p:spPr>
          <a:xfrm>
            <a:off x="2951820" y="4086325"/>
            <a:ext cx="4140460" cy="1170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861810" y="3924055"/>
            <a:ext cx="1890210" cy="1710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906815" y="3969061"/>
            <a:ext cx="3780420" cy="1665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Beteiligte beim </a:t>
            </a:r>
            <a:r>
              <a:rPr lang="de-AT" sz="1000" dirty="0" err="1" smtClean="0"/>
              <a:t>Persistenzmanagement</a:t>
            </a:r>
            <a:endParaRPr lang="de-AT" sz="1000" dirty="0"/>
          </a:p>
        </p:txBody>
      </p:sp>
      <p:sp>
        <p:nvSpPr>
          <p:cNvPr id="9" name="Rechteck 8"/>
          <p:cNvSpPr/>
          <p:nvPr/>
        </p:nvSpPr>
        <p:spPr>
          <a:xfrm>
            <a:off x="4968080" y="3456075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6197965" y="3394445"/>
            <a:ext cx="2546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/>
              <a:t>Menge </a:t>
            </a:r>
            <a:r>
              <a:rPr lang="de-AT" sz="1200" dirty="0">
                <a:solidFill>
                  <a:srgbClr val="0000FF"/>
                </a:solidFill>
              </a:rPr>
              <a:t>alle</a:t>
            </a:r>
            <a:r>
              <a:rPr lang="de-AT" sz="1200" dirty="0"/>
              <a:t>r </a:t>
            </a:r>
            <a:r>
              <a:rPr lang="de-AT" sz="1200" dirty="0">
                <a:solidFill>
                  <a:srgbClr val="0000FF"/>
                </a:solidFill>
              </a:rPr>
              <a:t>Entitäten, </a:t>
            </a:r>
            <a:r>
              <a:rPr lang="de-AT" sz="1200" dirty="0"/>
              <a:t>die im Rahmen</a:t>
            </a:r>
          </a:p>
          <a:p>
            <a:r>
              <a:rPr lang="de-AT" sz="1200" dirty="0"/>
              <a:t>einer  Transaktionen  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gelesen,  erzeugt</a:t>
            </a:r>
          </a:p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verändert wurden </a:t>
            </a:r>
            <a:r>
              <a:rPr lang="de-AT" sz="1200" dirty="0"/>
              <a:t>…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272300" y="34740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*</a:t>
            </a:r>
            <a:endParaRPr lang="de-AT" dirty="0"/>
          </a:p>
        </p:txBody>
      </p:sp>
      <p:sp>
        <p:nvSpPr>
          <p:cNvPr id="18" name="Textfeld 17"/>
          <p:cNvSpPr txBox="1"/>
          <p:nvPr/>
        </p:nvSpPr>
        <p:spPr>
          <a:xfrm>
            <a:off x="6252660" y="57692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*</a:t>
            </a:r>
            <a:endParaRPr lang="de-A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feld 19"/>
          <p:cNvSpPr txBox="1">
            <a:spLocks noChangeArrowheads="1"/>
          </p:cNvSpPr>
          <p:nvPr/>
        </p:nvSpPr>
        <p:spPr bwMode="auto">
          <a:xfrm>
            <a:off x="6282190" y="5994285"/>
            <a:ext cx="22048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Begriff wird noch 2f-ach vertieft</a:t>
            </a:r>
          </a:p>
        </p:txBody>
      </p:sp>
      <p:sp>
        <p:nvSpPr>
          <p:cNvPr id="21" name="Textfeld 19"/>
          <p:cNvSpPr txBox="1">
            <a:spLocks noChangeArrowheads="1"/>
          </p:cNvSpPr>
          <p:nvPr/>
        </p:nvSpPr>
        <p:spPr bwMode="auto">
          <a:xfrm>
            <a:off x="1532375" y="4464115"/>
            <a:ext cx="591046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und spätestens am Ende einer Transaktion mit der Datenbank abgeglichen werden müssen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1844824"/>
            <a:ext cx="3740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699792" y="1862754"/>
            <a:ext cx="3888432" cy="15841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4977045" y="1403775"/>
            <a:ext cx="3673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Objekt einer einfachen Klasse ohne nennenswerte Logik</a:t>
            </a:r>
          </a:p>
        </p:txBody>
      </p:sp>
      <p:sp>
        <p:nvSpPr>
          <p:cNvPr id="10" name="Rechteck 9"/>
          <p:cNvSpPr/>
          <p:nvPr/>
        </p:nvSpPr>
        <p:spPr>
          <a:xfrm>
            <a:off x="2951820" y="4086325"/>
            <a:ext cx="4140460" cy="1170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861810" y="3924055"/>
            <a:ext cx="1890210" cy="1710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906815" y="3969061"/>
            <a:ext cx="3780420" cy="1665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691680" y="5445224"/>
            <a:ext cx="218200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Beteiligte beim </a:t>
            </a:r>
            <a:r>
              <a:rPr lang="de-AT" sz="1000" dirty="0" err="1" smtClean="0"/>
              <a:t>Persistenzmanagement</a:t>
            </a:r>
            <a:endParaRPr lang="de-AT" sz="1000" dirty="0"/>
          </a:p>
        </p:txBody>
      </p:sp>
      <p:sp>
        <p:nvSpPr>
          <p:cNvPr id="9" name="Rechteck 8"/>
          <p:cNvSpPr/>
          <p:nvPr/>
        </p:nvSpPr>
        <p:spPr>
          <a:xfrm>
            <a:off x="4968080" y="3456075"/>
            <a:ext cx="1080120" cy="60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9"/>
          <p:cNvSpPr txBox="1">
            <a:spLocks noChangeArrowheads="1"/>
          </p:cNvSpPr>
          <p:nvPr/>
        </p:nvSpPr>
        <p:spPr bwMode="auto">
          <a:xfrm>
            <a:off x="6197965" y="3394445"/>
            <a:ext cx="2546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/>
              <a:t>Menge </a:t>
            </a:r>
            <a:r>
              <a:rPr lang="de-AT" sz="1200" dirty="0">
                <a:solidFill>
                  <a:srgbClr val="0000FF"/>
                </a:solidFill>
              </a:rPr>
              <a:t>alle</a:t>
            </a:r>
            <a:r>
              <a:rPr lang="de-AT" sz="1200" dirty="0"/>
              <a:t>r </a:t>
            </a:r>
            <a:r>
              <a:rPr lang="de-AT" sz="1200" dirty="0">
                <a:solidFill>
                  <a:srgbClr val="0000FF"/>
                </a:solidFill>
              </a:rPr>
              <a:t>Entitäten, </a:t>
            </a:r>
            <a:r>
              <a:rPr lang="de-AT" sz="1200" dirty="0"/>
              <a:t>die im Rahmen</a:t>
            </a:r>
          </a:p>
          <a:p>
            <a:r>
              <a:rPr lang="de-AT" sz="1200" dirty="0"/>
              <a:t>einer  Transaktionen  </a:t>
            </a:r>
            <a:r>
              <a:rPr lang="de-AT" sz="1200" dirty="0">
                <a:solidFill>
                  <a:srgbClr val="0000FF"/>
                </a:solidFill>
              </a:rPr>
              <a:t>gelesen</a:t>
            </a:r>
            <a:r>
              <a:rPr lang="de-AT" sz="1200" dirty="0"/>
              <a:t>,  </a:t>
            </a:r>
            <a:r>
              <a:rPr lang="de-AT" sz="1200" dirty="0">
                <a:solidFill>
                  <a:srgbClr val="0000FF"/>
                </a:solidFill>
              </a:rPr>
              <a:t>erzeugt</a:t>
            </a:r>
          </a:p>
          <a:p>
            <a:r>
              <a:rPr lang="de-AT" sz="1200" dirty="0"/>
              <a:t>und </a:t>
            </a:r>
            <a:r>
              <a:rPr lang="de-AT" sz="1200" dirty="0">
                <a:solidFill>
                  <a:srgbClr val="0000FF"/>
                </a:solidFill>
              </a:rPr>
              <a:t>verändert</a:t>
            </a:r>
            <a:r>
              <a:rPr lang="de-AT" sz="1200" dirty="0"/>
              <a:t> wurden …</a:t>
            </a:r>
          </a:p>
        </p:txBody>
      </p:sp>
      <p:sp>
        <p:nvSpPr>
          <p:cNvPr id="17" name="Textfeld 19"/>
          <p:cNvSpPr txBox="1">
            <a:spLocks noChangeArrowheads="1"/>
          </p:cNvSpPr>
          <p:nvPr/>
        </p:nvSpPr>
        <p:spPr bwMode="auto">
          <a:xfrm>
            <a:off x="1532375" y="4464115"/>
            <a:ext cx="591046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und spätestens am Ende einer Transaktion mit der Datenbank abgeglichen werden müssen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4202</Words>
  <Application>Microsoft Office PowerPoint</Application>
  <PresentationFormat>Bildschirmpräsentation (4:3)</PresentationFormat>
  <Paragraphs>806</Paragraphs>
  <Slides>165</Slides>
  <Notes>32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165</vt:i4>
      </vt:variant>
    </vt:vector>
  </HeadingPairs>
  <TitlesOfParts>
    <vt:vector size="173" baseType="lpstr">
      <vt:lpstr>Arial</vt:lpstr>
      <vt:lpstr>Calibri</vt:lpstr>
      <vt:lpstr>Neuropol</vt:lpstr>
      <vt:lpstr>Segoe Script</vt:lpstr>
      <vt:lpstr>Tahoma</vt:lpstr>
      <vt:lpstr>Times New Roman</vt:lpstr>
      <vt:lpstr>Larissa-Design</vt:lpstr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Günther Jester</dc:creator>
  <cp:lastModifiedBy>Günther Jester</cp:lastModifiedBy>
  <cp:revision>95</cp:revision>
  <dcterms:created xsi:type="dcterms:W3CDTF">2013-03-31T07:16:58Z</dcterms:created>
  <dcterms:modified xsi:type="dcterms:W3CDTF">2014-08-20T05:24:30Z</dcterms:modified>
</cp:coreProperties>
</file>