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7" r:id="rId2"/>
    <p:sldId id="452" r:id="rId3"/>
    <p:sldId id="849" r:id="rId4"/>
    <p:sldId id="850" r:id="rId5"/>
    <p:sldId id="851" r:id="rId6"/>
    <p:sldId id="852" r:id="rId7"/>
    <p:sldId id="853" r:id="rId8"/>
    <p:sldId id="854" r:id="rId9"/>
    <p:sldId id="855" r:id="rId10"/>
    <p:sldId id="856" r:id="rId11"/>
    <p:sldId id="857" r:id="rId12"/>
    <p:sldId id="453" r:id="rId13"/>
    <p:sldId id="686" r:id="rId14"/>
    <p:sldId id="689" r:id="rId15"/>
    <p:sldId id="690" r:id="rId16"/>
    <p:sldId id="687" r:id="rId17"/>
    <p:sldId id="691" r:id="rId18"/>
    <p:sldId id="692" r:id="rId19"/>
    <p:sldId id="695" r:id="rId20"/>
    <p:sldId id="707" r:id="rId21"/>
    <p:sldId id="698" r:id="rId22"/>
    <p:sldId id="699" r:id="rId23"/>
    <p:sldId id="700" r:id="rId24"/>
    <p:sldId id="701" r:id="rId25"/>
    <p:sldId id="702" r:id="rId26"/>
    <p:sldId id="703" r:id="rId27"/>
    <p:sldId id="704" r:id="rId28"/>
    <p:sldId id="705" r:id="rId29"/>
    <p:sldId id="706" r:id="rId30"/>
    <p:sldId id="708" r:id="rId31"/>
    <p:sldId id="715" r:id="rId32"/>
    <p:sldId id="710" r:id="rId33"/>
    <p:sldId id="711" r:id="rId34"/>
    <p:sldId id="858" r:id="rId35"/>
    <p:sldId id="859" r:id="rId36"/>
    <p:sldId id="712" r:id="rId37"/>
    <p:sldId id="716" r:id="rId38"/>
    <p:sldId id="717" r:id="rId39"/>
    <p:sldId id="713" r:id="rId40"/>
    <p:sldId id="718" r:id="rId41"/>
    <p:sldId id="719" r:id="rId42"/>
    <p:sldId id="720" r:id="rId43"/>
    <p:sldId id="721" r:id="rId44"/>
    <p:sldId id="722" r:id="rId45"/>
    <p:sldId id="723" r:id="rId46"/>
    <p:sldId id="724" r:id="rId47"/>
    <p:sldId id="725" r:id="rId48"/>
    <p:sldId id="841" r:id="rId49"/>
    <p:sldId id="842" r:id="rId50"/>
    <p:sldId id="836" r:id="rId51"/>
    <p:sldId id="837" r:id="rId52"/>
    <p:sldId id="844" r:id="rId53"/>
    <p:sldId id="845" r:id="rId54"/>
    <p:sldId id="846" r:id="rId55"/>
    <p:sldId id="847" r:id="rId56"/>
    <p:sldId id="838" r:id="rId57"/>
    <p:sldId id="839" r:id="rId58"/>
    <p:sldId id="840" r:id="rId59"/>
    <p:sldId id="843" r:id="rId6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9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17" autoAdjust="0"/>
    <p:restoredTop sz="93214" autoAdjust="0"/>
  </p:normalViewPr>
  <p:slideViewPr>
    <p:cSldViewPr>
      <p:cViewPr varScale="1">
        <p:scale>
          <a:sx n="101" d="100"/>
          <a:sy n="101" d="100"/>
        </p:scale>
        <p:origin x="1416" y="108"/>
      </p:cViewPr>
      <p:guideLst>
        <p:guide orient="horz" pos="269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7620C-6A93-48BF-BDB6-3996E17840D3}" type="datetimeFigureOut">
              <a:rPr lang="de-AT" smtClean="0"/>
              <a:pPr/>
              <a:t>13.09.2017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F75C6-CE60-4D55-80B2-FFD0CBD78E2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76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3231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sz="3600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P</a:t>
            </a:r>
            <a:r>
              <a:rPr lang="de-AT" dirty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A</a:t>
            </a:r>
            <a:r>
              <a:rPr lang="de-AT" sz="2800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smtClean="0">
                <a:solidFill>
                  <a:schemeClr val="bg1"/>
                </a:solidFill>
                <a:latin typeface="Neuropol" pitchFamily="34" charset="0"/>
                <a:cs typeface="Times New Roman" pitchFamily="18" charset="0"/>
              </a:rPr>
              <a:t>Persistenz Lebenszyklus</a:t>
            </a:r>
            <a:endParaRPr lang="de-AT" sz="1600" dirty="0" smtClean="0">
              <a:solidFill>
                <a:schemeClr val="bg1"/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sp>
        <p:nvSpPr>
          <p:cNvPr id="27" name="Abgerundetes Rechteck 26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Abgerundetes Rechteck 27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Abgerundetes Rechteck 28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Abgerundetes Rechteck 29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Textfeld 30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Gerader Verbinder 11"/>
          <p:cNvCxnSpPr/>
          <p:nvPr/>
        </p:nvCxnSpPr>
        <p:spPr>
          <a:xfrm>
            <a:off x="5186109" y="3877134"/>
            <a:ext cx="448526" cy="693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5446115" y="3654025"/>
            <a:ext cx="718662" cy="91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277" y="1421091"/>
            <a:ext cx="2105025" cy="1000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940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sp>
        <p:nvSpPr>
          <p:cNvPr id="27" name="Abgerundetes Rechteck 26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Abgerundetes Rechteck 27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Abgerundetes Rechteck 28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Abgerundetes Rechteck 29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Textfeld 30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Gerader Verbinder 11"/>
          <p:cNvCxnSpPr/>
          <p:nvPr/>
        </p:nvCxnSpPr>
        <p:spPr>
          <a:xfrm>
            <a:off x="5186109" y="3877134"/>
            <a:ext cx="448526" cy="693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5446115" y="3654025"/>
            <a:ext cx="718662" cy="91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76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086689" y="2303875"/>
            <a:ext cx="2790456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/>
          <p:nvPr/>
        </p:nvSpPr>
        <p:spPr>
          <a:xfrm>
            <a:off x="161510" y="6264315"/>
            <a:ext cx="4006225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Hibernate:  	</a:t>
            </a:r>
            <a:r>
              <a:rPr lang="de-AT" sz="12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für die Verwaltung zuständig	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JPA:	</a:t>
            </a:r>
            <a:r>
              <a:rPr lang="de-AT" sz="12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Entity-Manager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( kursiv )		   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3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/>
          <p:nvPr/>
        </p:nvSpPr>
        <p:spPr>
          <a:xfrm>
            <a:off x="161510" y="6264315"/>
            <a:ext cx="4006225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Hibernate:  	</a:t>
            </a:r>
            <a:r>
              <a:rPr lang="de-AT" sz="12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für die Verwaltung zuständig	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JPA:	</a:t>
            </a:r>
            <a:r>
              <a:rPr lang="de-AT" sz="12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Entity-Manager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( kursiv )		   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221850" y="3488860"/>
            <a:ext cx="1231210" cy="160532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hteck 2"/>
          <p:cNvSpPr/>
          <p:nvPr/>
        </p:nvSpPr>
        <p:spPr>
          <a:xfrm>
            <a:off x="1871700" y="2853289"/>
            <a:ext cx="1260140" cy="52798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Textfeld 30"/>
          <p:cNvSpPr txBox="1"/>
          <p:nvPr/>
        </p:nvSpPr>
        <p:spPr>
          <a:xfrm>
            <a:off x="4351568" y="2096876"/>
            <a:ext cx="416261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 sie sind NICHT mit einer Datenbank-Tabellenzeile verknüpft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01388" y="1875022"/>
            <a:ext cx="814928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Objekte die mit </a:t>
            </a:r>
            <a:r>
              <a:rPr lang="de-AT" sz="12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instanziiert werden sind NICHT sofort persistent, sondern </a:t>
            </a:r>
            <a:r>
              <a:rPr lang="de-AT" sz="1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transient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flüchtig, vergänglich ). 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Das bedeutet…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17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/>
          <p:nvPr/>
        </p:nvSpPr>
        <p:spPr>
          <a:xfrm>
            <a:off x="161510" y="6264315"/>
            <a:ext cx="4006225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Hibernate:  	</a:t>
            </a:r>
            <a:r>
              <a:rPr lang="de-AT" sz="12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für die Verwaltung zuständig	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JPA:	</a:t>
            </a:r>
            <a:r>
              <a:rPr lang="de-AT" sz="12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Entity-Manager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( kursiv )		   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221850" y="3488860"/>
            <a:ext cx="1231210" cy="160532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hteck 2"/>
          <p:cNvSpPr/>
          <p:nvPr/>
        </p:nvSpPr>
        <p:spPr>
          <a:xfrm>
            <a:off x="1871700" y="2853289"/>
            <a:ext cx="1260140" cy="52798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Textfeld 30"/>
          <p:cNvSpPr txBox="1"/>
          <p:nvPr/>
        </p:nvSpPr>
        <p:spPr>
          <a:xfrm>
            <a:off x="4351568" y="2096876"/>
            <a:ext cx="416261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… sie sind NICHT mit einer Datenbank-Tabellenzeile verknüpft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01388" y="1875022"/>
            <a:ext cx="814928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Objekte die mit </a:t>
            </a:r>
            <a:r>
              <a:rPr lang="de-AT" sz="12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instanziiert werden sind NICHT sofort persistent, sondern </a:t>
            </a:r>
            <a:r>
              <a:rPr lang="de-AT" sz="1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transient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flüchtig, vergänglich ). Das bedeutet…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9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/>
          <p:nvPr/>
        </p:nvSpPr>
        <p:spPr>
          <a:xfrm>
            <a:off x="161510" y="6264315"/>
            <a:ext cx="4006225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Hibernate:  	</a:t>
            </a:r>
            <a:r>
              <a:rPr lang="de-AT" sz="12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für die Verwaltung zuständig	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JPA:	</a:t>
            </a:r>
            <a:r>
              <a:rPr lang="de-AT" sz="12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Entity-Manager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( kursiv )		   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221850" y="3488860"/>
            <a:ext cx="1231210" cy="160532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hteck 2"/>
          <p:cNvSpPr/>
          <p:nvPr/>
        </p:nvSpPr>
        <p:spPr>
          <a:xfrm>
            <a:off x="1871700" y="2853289"/>
            <a:ext cx="1260140" cy="52798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Textfeld 30"/>
          <p:cNvSpPr txBox="1"/>
          <p:nvPr/>
        </p:nvSpPr>
        <p:spPr>
          <a:xfrm>
            <a:off x="4351568" y="2096876"/>
            <a:ext cx="416261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 sie sind NICHT mit einer Datenbank-Tabellenzeile verknüpft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01388" y="1875022"/>
            <a:ext cx="814928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Objekte die mit </a:t>
            </a:r>
            <a:r>
              <a:rPr lang="de-AT" sz="1200" i="1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instanziiert werden sind NICHT sofort persistent, sondern transient ( flüchtig, vergänglich ). Das bedeutet…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6103753" y="1997116"/>
            <a:ext cx="273664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Ihr  Zustand ist verloren, sobald  sie  von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keinem Objekt mehr referenziert werden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3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3221850" y="4419110"/>
            <a:ext cx="1231210" cy="67507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Textfeld 30"/>
          <p:cNvSpPr txBox="1"/>
          <p:nvPr/>
        </p:nvSpPr>
        <p:spPr>
          <a:xfrm>
            <a:off x="4351568" y="2096876"/>
            <a:ext cx="416261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 sie sind NICHT mit einer Datenbank-Tabellenzeile verknüpft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01388" y="1875022"/>
            <a:ext cx="814928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Objekte die mit </a:t>
            </a:r>
            <a:r>
              <a:rPr lang="de-AT" sz="1200" i="1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instanziiert werden sind NICHT sofort persistent, sondern transient ( flüchtig, vergänglich ). Das bedeutet…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344548" y="4079758"/>
            <a:ext cx="524855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Ist die Instanz mit einer Datenbankidentität (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d.h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Primärschlüsselwert ist gesetzt)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1645477" y="4271979"/>
            <a:ext cx="46313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Persistente Instanzen sind immer mit einem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assoziiert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61510" y="6264315"/>
            <a:ext cx="4006225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Hibernate:  	</a:t>
            </a:r>
            <a:r>
              <a:rPr lang="de-AT" sz="1200" i="1" dirty="0" smtClean="0"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für die Verwaltung zuständig	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JPA:	</a:t>
            </a:r>
            <a:r>
              <a:rPr lang="de-AT" sz="1200" i="1" dirty="0" smtClean="0">
                <a:latin typeface="Times New Roman" pitchFamily="18" charset="0"/>
                <a:cs typeface="Times New Roman" pitchFamily="18" charset="0"/>
              </a:rPr>
              <a:t>Entity-Manager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kursiv )		   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0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31285 -0.4807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42" y="-2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  <p:bldP spid="3" grpId="0" animBg="1"/>
      <p:bldP spid="30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/>
          <p:nvPr/>
        </p:nvSpPr>
        <p:spPr>
          <a:xfrm>
            <a:off x="161510" y="6264315"/>
            <a:ext cx="4006225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Hibernate:  	</a:t>
            </a:r>
            <a:r>
              <a:rPr lang="de-AT" sz="1200" i="1" dirty="0" smtClean="0"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für die Verwaltung zuständig	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JPA:	</a:t>
            </a:r>
            <a:r>
              <a:rPr lang="de-AT" sz="1200" i="1" dirty="0" smtClean="0">
                <a:latin typeface="Times New Roman" pitchFamily="18" charset="0"/>
                <a:cs typeface="Times New Roman" pitchFamily="18" charset="0"/>
              </a:rPr>
              <a:t>Entity-Manager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kursiv )		   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221850" y="4419110"/>
            <a:ext cx="1231210" cy="67507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Textfeld 30"/>
          <p:cNvSpPr txBox="1"/>
          <p:nvPr/>
        </p:nvSpPr>
        <p:spPr>
          <a:xfrm>
            <a:off x="4351568" y="2096876"/>
            <a:ext cx="416261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 sie sind NICHT mit einer Datenbank-Tabellenzeile verknüpft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01388" y="1875022"/>
            <a:ext cx="814928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Objekte die mit </a:t>
            </a:r>
            <a:r>
              <a:rPr lang="de-AT" sz="1200" i="1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instanziiert werden sind NICHT sofort persistent, sondern transient ( flüchtig, vergänglich ). Das bedeutet…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344548" y="4079758"/>
            <a:ext cx="524855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Ist die Instanz mit einer Datenbankidentität (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d.h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Primärschlüsselwert ist gesetzt)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1645477" y="4271979"/>
            <a:ext cx="46313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Persistente Instanzen sind immer mit einem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assoziiert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2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9" name="Textfeld 28"/>
          <p:cNvSpPr txBox="1"/>
          <p:nvPr/>
        </p:nvSpPr>
        <p:spPr>
          <a:xfrm>
            <a:off x="161510" y="6264315"/>
            <a:ext cx="4006225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Hibernate:  	</a:t>
            </a:r>
            <a:r>
              <a:rPr lang="de-AT" sz="1200" i="1" dirty="0" smtClean="0"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für die Verwaltung zuständig	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JPA:	</a:t>
            </a:r>
            <a:r>
              <a:rPr lang="de-AT" sz="1200" i="1" dirty="0" smtClean="0">
                <a:latin typeface="Times New Roman" pitchFamily="18" charset="0"/>
                <a:cs typeface="Times New Roman" pitchFamily="18" charset="0"/>
              </a:rPr>
              <a:t>Entity-Manager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kursiv )		   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221850" y="4419110"/>
            <a:ext cx="1231210" cy="67507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Textfeld 30"/>
          <p:cNvSpPr txBox="1"/>
          <p:nvPr/>
        </p:nvSpPr>
        <p:spPr>
          <a:xfrm>
            <a:off x="4351568" y="2096876"/>
            <a:ext cx="416261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 sie sind NICHT mit einer Datenbank-Tabellenzeile verknüpft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01388" y="1875022"/>
            <a:ext cx="814928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Objekte die mit </a:t>
            </a:r>
            <a:r>
              <a:rPr lang="de-AT" sz="1200" i="1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instanziiert werden sind NICHT sofort persistent, sondern transient ( flüchtig, vergänglich ). Das bedeutet…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344548" y="4079758"/>
            <a:ext cx="524855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Ist die Instanz mit einer Datenbankidentität (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d.h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Primärschlüsselwert ist gesetzt)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1645477" y="4271979"/>
            <a:ext cx="46313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Persistente Instanzen sind immer mit einem </a:t>
            </a:r>
            <a:r>
              <a:rPr lang="de-AT" sz="1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assoziiert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4571999" y="4570287"/>
            <a:ext cx="1215136" cy="119897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 flipV="1">
            <a:off x="5373053" y="4570287"/>
            <a:ext cx="566482" cy="135137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77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2" name="Rechteck 31"/>
          <p:cNvSpPr/>
          <p:nvPr/>
        </p:nvSpPr>
        <p:spPr>
          <a:xfrm>
            <a:off x="1500449" y="5373479"/>
            <a:ext cx="71438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Rechteck 32"/>
          <p:cNvSpPr/>
          <p:nvPr/>
        </p:nvSpPr>
        <p:spPr>
          <a:xfrm>
            <a:off x="1566051" y="5334842"/>
            <a:ext cx="500066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" name="Rechteck 33"/>
          <p:cNvSpPr/>
          <p:nvPr/>
        </p:nvSpPr>
        <p:spPr>
          <a:xfrm>
            <a:off x="2156270" y="5172044"/>
            <a:ext cx="1071570" cy="928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5" name="Rechteck 34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7" name="Rechteck 36"/>
          <p:cNvSpPr/>
          <p:nvPr/>
        </p:nvSpPr>
        <p:spPr>
          <a:xfrm>
            <a:off x="1500449" y="5373479"/>
            <a:ext cx="71438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8" name="Rechteck 37"/>
          <p:cNvSpPr/>
          <p:nvPr/>
        </p:nvSpPr>
        <p:spPr>
          <a:xfrm>
            <a:off x="1566051" y="5334842"/>
            <a:ext cx="500066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Textfeld 38"/>
          <p:cNvSpPr txBox="1"/>
          <p:nvPr/>
        </p:nvSpPr>
        <p:spPr>
          <a:xfrm>
            <a:off x="2084832" y="5457796"/>
            <a:ext cx="240001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 im Hinblick auf die Persistenz…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1" name="Ellipse 40"/>
          <p:cNvSpPr/>
          <p:nvPr/>
        </p:nvSpPr>
        <p:spPr>
          <a:xfrm>
            <a:off x="1630446" y="5503476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2" name="Ellipse 41"/>
          <p:cNvSpPr/>
          <p:nvPr/>
        </p:nvSpPr>
        <p:spPr>
          <a:xfrm>
            <a:off x="2870650" y="5503476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3" name="Ellipse 42"/>
          <p:cNvSpPr/>
          <p:nvPr/>
        </p:nvSpPr>
        <p:spPr>
          <a:xfrm>
            <a:off x="4336708" y="5501328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4" name="Gerade Verbindung mit Pfeil 43"/>
          <p:cNvCxnSpPr/>
          <p:nvPr/>
        </p:nvCxnSpPr>
        <p:spPr>
          <a:xfrm>
            <a:off x="2513460" y="5243482"/>
            <a:ext cx="1571636" cy="158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3299278" y="5672110"/>
            <a:ext cx="1000132" cy="158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2156270" y="5672110"/>
            <a:ext cx="642942" cy="158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727510" y="5672110"/>
            <a:ext cx="857256" cy="158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921406" y="5972744"/>
            <a:ext cx="348986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….typischer Übergang einer Instanz ( Unit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 Work )</a:t>
            </a:r>
          </a:p>
        </p:txBody>
      </p:sp>
    </p:spTree>
    <p:extLst>
      <p:ext uri="{BB962C8B-B14F-4D97-AF65-F5344CB8AC3E}">
        <p14:creationId xmlns:p14="http://schemas.microsoft.com/office/powerpoint/2010/main" val="143193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3231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sz="36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P</a:t>
            </a:r>
            <a:r>
              <a:rPr lang="de-AT" dirty="0">
                <a:latin typeface="Neuropol" pitchFamily="34" charset="0"/>
                <a:ea typeface="Tahoma" pitchFamily="34" charset="0"/>
                <a:cs typeface="Arial" pitchFamily="34" charset="0"/>
              </a:rPr>
              <a:t>A</a:t>
            </a:r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Persistenz Lebenszyklus</a:t>
            </a:r>
            <a:endParaRPr lang="de-AT" sz="16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2" name="Rechteck 31"/>
          <p:cNvSpPr/>
          <p:nvPr/>
        </p:nvSpPr>
        <p:spPr>
          <a:xfrm>
            <a:off x="1500449" y="5373479"/>
            <a:ext cx="71438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Rechteck 32"/>
          <p:cNvSpPr/>
          <p:nvPr/>
        </p:nvSpPr>
        <p:spPr>
          <a:xfrm>
            <a:off x="1566051" y="5334842"/>
            <a:ext cx="500066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" name="Rechteck 33"/>
          <p:cNvSpPr/>
          <p:nvPr/>
        </p:nvSpPr>
        <p:spPr>
          <a:xfrm>
            <a:off x="2156270" y="5172044"/>
            <a:ext cx="1071570" cy="928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5" name="Rechteck 34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7" name="Rechteck 36"/>
          <p:cNvSpPr/>
          <p:nvPr/>
        </p:nvSpPr>
        <p:spPr>
          <a:xfrm>
            <a:off x="1500449" y="5373479"/>
            <a:ext cx="71438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8" name="Rechteck 37"/>
          <p:cNvSpPr/>
          <p:nvPr/>
        </p:nvSpPr>
        <p:spPr>
          <a:xfrm>
            <a:off x="1566051" y="5334842"/>
            <a:ext cx="500066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Textfeld 38"/>
          <p:cNvSpPr txBox="1"/>
          <p:nvPr/>
        </p:nvSpPr>
        <p:spPr>
          <a:xfrm>
            <a:off x="2084832" y="5457796"/>
            <a:ext cx="240001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 im Hinblick auf die Persistenz…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1" name="Ellipse 40"/>
          <p:cNvSpPr/>
          <p:nvPr/>
        </p:nvSpPr>
        <p:spPr>
          <a:xfrm>
            <a:off x="1630446" y="5503476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2" name="Ellipse 41"/>
          <p:cNvSpPr/>
          <p:nvPr/>
        </p:nvSpPr>
        <p:spPr>
          <a:xfrm>
            <a:off x="2870650" y="5503476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3" name="Ellipse 42"/>
          <p:cNvSpPr/>
          <p:nvPr/>
        </p:nvSpPr>
        <p:spPr>
          <a:xfrm>
            <a:off x="4336708" y="5501328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4" name="Gerade Verbindung mit Pfeil 43"/>
          <p:cNvCxnSpPr/>
          <p:nvPr/>
        </p:nvCxnSpPr>
        <p:spPr>
          <a:xfrm>
            <a:off x="2513460" y="5243482"/>
            <a:ext cx="1571636" cy="158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3299278" y="5672110"/>
            <a:ext cx="1000132" cy="158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2156270" y="5672110"/>
            <a:ext cx="642942" cy="158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727510" y="5672110"/>
            <a:ext cx="857256" cy="158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921406" y="5972744"/>
            <a:ext cx="348986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….typischer Übergang einer Instanz ( Unit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 Work )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50" name="Rechteck 49"/>
          <p:cNvSpPr/>
          <p:nvPr/>
        </p:nvSpPr>
        <p:spPr>
          <a:xfrm>
            <a:off x="2561741" y="4937045"/>
            <a:ext cx="1500198" cy="36168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1871700" y="5982269"/>
            <a:ext cx="450050" cy="12799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51" name="Rechteck 5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52" name="Rechteck 51"/>
          <p:cNvSpPr/>
          <p:nvPr/>
        </p:nvSpPr>
        <p:spPr>
          <a:xfrm>
            <a:off x="3317626" y="5979911"/>
            <a:ext cx="1145078" cy="3603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74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3" name="Rechteck 62"/>
          <p:cNvSpPr/>
          <p:nvPr/>
        </p:nvSpPr>
        <p:spPr>
          <a:xfrm>
            <a:off x="2561741" y="4937045"/>
            <a:ext cx="1500198" cy="36168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Ellipse 30"/>
          <p:cNvSpPr/>
          <p:nvPr/>
        </p:nvSpPr>
        <p:spPr>
          <a:xfrm>
            <a:off x="1638123" y="5511489"/>
            <a:ext cx="357190" cy="35719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Textfeld 31"/>
          <p:cNvSpPr txBox="1"/>
          <p:nvPr/>
        </p:nvSpPr>
        <p:spPr>
          <a:xfrm>
            <a:off x="331313" y="6491544"/>
            <a:ext cx="483337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Objekt ist zuerst </a:t>
            </a:r>
            <a:r>
              <a:rPr lang="de-AT" sz="1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transient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weil es von der Applikation </a:t>
            </a:r>
            <a:r>
              <a:rPr lang="de-AT" sz="1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neu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erstellt wurde …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5" name="Rechteck 34"/>
          <p:cNvSpPr/>
          <p:nvPr/>
        </p:nvSpPr>
        <p:spPr>
          <a:xfrm>
            <a:off x="3317626" y="5970386"/>
            <a:ext cx="1145078" cy="3603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022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3" name="Rechteck 62"/>
          <p:cNvSpPr/>
          <p:nvPr/>
        </p:nvSpPr>
        <p:spPr>
          <a:xfrm>
            <a:off x="2561741" y="4937045"/>
            <a:ext cx="1500198" cy="36168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Ellipse 30"/>
          <p:cNvSpPr/>
          <p:nvPr/>
        </p:nvSpPr>
        <p:spPr>
          <a:xfrm>
            <a:off x="1638123" y="5511489"/>
            <a:ext cx="357190" cy="35719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Textfeld 31"/>
          <p:cNvSpPr txBox="1"/>
          <p:nvPr/>
        </p:nvSpPr>
        <p:spPr>
          <a:xfrm>
            <a:off x="331313" y="6491544"/>
            <a:ext cx="483337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Objekt ist zuerst </a:t>
            </a:r>
            <a:r>
              <a:rPr lang="de-AT" sz="1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transient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weil es von der Applikation </a:t>
            </a:r>
            <a:r>
              <a:rPr lang="de-AT" sz="1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neu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erstellt wurde …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5" name="Rechteck 34"/>
          <p:cNvSpPr/>
          <p:nvPr/>
        </p:nvSpPr>
        <p:spPr>
          <a:xfrm>
            <a:off x="3317626" y="5970386"/>
            <a:ext cx="1145078" cy="3603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485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3" name="Rechteck 62"/>
          <p:cNvSpPr/>
          <p:nvPr/>
        </p:nvSpPr>
        <p:spPr>
          <a:xfrm>
            <a:off x="2561741" y="4937045"/>
            <a:ext cx="1500198" cy="36168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Ellipse 30"/>
          <p:cNvSpPr/>
          <p:nvPr/>
        </p:nvSpPr>
        <p:spPr>
          <a:xfrm>
            <a:off x="1638123" y="5511489"/>
            <a:ext cx="357190" cy="35719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Textfeld 31"/>
          <p:cNvSpPr txBox="1"/>
          <p:nvPr/>
        </p:nvSpPr>
        <p:spPr>
          <a:xfrm>
            <a:off x="331313" y="6491544"/>
            <a:ext cx="483337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Objekt ist zuerst </a:t>
            </a:r>
            <a:r>
              <a:rPr lang="de-AT" sz="1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transient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weil es von der Applikation </a:t>
            </a:r>
            <a:r>
              <a:rPr lang="de-AT" sz="1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neu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erstellt wurde …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5" name="Rechteck 34"/>
          <p:cNvSpPr/>
          <p:nvPr/>
        </p:nvSpPr>
        <p:spPr>
          <a:xfrm>
            <a:off x="3317626" y="5970386"/>
            <a:ext cx="1145078" cy="3603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90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Ellipse 30"/>
          <p:cNvSpPr/>
          <p:nvPr/>
        </p:nvSpPr>
        <p:spPr>
          <a:xfrm>
            <a:off x="2895423" y="5511489"/>
            <a:ext cx="357190" cy="35719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Textfeld 31"/>
          <p:cNvSpPr txBox="1"/>
          <p:nvPr/>
        </p:nvSpPr>
        <p:spPr>
          <a:xfrm>
            <a:off x="331313" y="6491544"/>
            <a:ext cx="483337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Objekt ist zuerst </a:t>
            </a:r>
            <a:r>
              <a:rPr lang="de-AT" sz="12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transient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weil es von der Applikation </a:t>
            </a:r>
            <a:r>
              <a:rPr lang="de-AT" sz="12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neu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erstellt wurde …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4317051" y="4995685"/>
            <a:ext cx="275748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Dann wird Objekt </a:t>
            </a:r>
            <a:r>
              <a:rPr lang="de-AT" sz="1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persistent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gemacht mit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Operationen des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Persistenzmanagers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8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bzw</a:t>
            </a:r>
            <a:r>
              <a:rPr lang="de-AT" sz="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de-AT" sz="8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7" name="Rechteck 36"/>
          <p:cNvSpPr/>
          <p:nvPr/>
        </p:nvSpPr>
        <p:spPr>
          <a:xfrm>
            <a:off x="3317626" y="5970386"/>
            <a:ext cx="1145078" cy="3603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221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Ellipse 30"/>
          <p:cNvSpPr/>
          <p:nvPr/>
        </p:nvSpPr>
        <p:spPr>
          <a:xfrm>
            <a:off x="2895423" y="5511489"/>
            <a:ext cx="357190" cy="35719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Textfeld 32"/>
          <p:cNvSpPr txBox="1"/>
          <p:nvPr/>
        </p:nvSpPr>
        <p:spPr>
          <a:xfrm>
            <a:off x="4317051" y="4995685"/>
            <a:ext cx="275748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Dann wird Objekt </a:t>
            </a:r>
            <a:r>
              <a:rPr lang="de-AT" sz="1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persistent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gemacht mit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Operationen des </a:t>
            </a:r>
            <a:r>
              <a:rPr lang="de-AT" sz="1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Persistenzmanagers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800" dirty="0" err="1" smtClean="0">
                <a:latin typeface="Times New Roman" pitchFamily="18" charset="0"/>
                <a:cs typeface="Times New Roman" pitchFamily="18" charset="0"/>
              </a:rPr>
              <a:t>bzw</a:t>
            </a:r>
            <a:r>
              <a:rPr lang="de-AT" sz="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AT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1313" y="6491544"/>
            <a:ext cx="760406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….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zw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der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wird an einem bestimmten Punkt mit der Datenbank synchronisiert (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zB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mit SQL </a:t>
            </a:r>
            <a:r>
              <a:rPr lang="de-AT" sz="105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7" name="Rechteck 36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8" name="Rechteck 37"/>
          <p:cNvSpPr/>
          <p:nvPr/>
        </p:nvSpPr>
        <p:spPr>
          <a:xfrm>
            <a:off x="3317626" y="5970386"/>
            <a:ext cx="1145078" cy="3603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998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Ellipse 30"/>
          <p:cNvSpPr/>
          <p:nvPr/>
        </p:nvSpPr>
        <p:spPr>
          <a:xfrm>
            <a:off x="2895423" y="5511489"/>
            <a:ext cx="357190" cy="35719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Textfeld 31"/>
          <p:cNvSpPr txBox="1"/>
          <p:nvPr/>
        </p:nvSpPr>
        <p:spPr>
          <a:xfrm>
            <a:off x="331313" y="6491544"/>
            <a:ext cx="760406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….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zw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der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wird an einem bestimmten Punkt mit der Datenbank synchronisiert (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zB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mit SQL </a:t>
            </a:r>
            <a:r>
              <a:rPr lang="de-AT" sz="105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4317051" y="4995685"/>
            <a:ext cx="275748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Dann wird Objekt </a:t>
            </a:r>
            <a:r>
              <a:rPr lang="de-AT" sz="1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persistent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gemacht mit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Operationen des </a:t>
            </a:r>
            <a:r>
              <a:rPr lang="de-AT" sz="1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Persistenzmanagers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800" dirty="0" err="1" smtClean="0">
                <a:latin typeface="Times New Roman" pitchFamily="18" charset="0"/>
                <a:cs typeface="Times New Roman" pitchFamily="18" charset="0"/>
              </a:rPr>
              <a:t>bzw</a:t>
            </a:r>
            <a:r>
              <a:rPr lang="de-AT" sz="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AT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7" name="Rechteck 36"/>
          <p:cNvSpPr/>
          <p:nvPr/>
        </p:nvSpPr>
        <p:spPr>
          <a:xfrm>
            <a:off x="3317626" y="5970386"/>
            <a:ext cx="1145078" cy="3603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291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3" name="Rechteck 62"/>
          <p:cNvSpPr/>
          <p:nvPr/>
        </p:nvSpPr>
        <p:spPr>
          <a:xfrm>
            <a:off x="2561741" y="4937045"/>
            <a:ext cx="1500198" cy="36168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2" name="Textfeld 31"/>
          <p:cNvSpPr txBox="1"/>
          <p:nvPr/>
        </p:nvSpPr>
        <p:spPr>
          <a:xfrm>
            <a:off x="331313" y="6491544"/>
            <a:ext cx="760406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…. </a:t>
            </a:r>
            <a:r>
              <a:rPr lang="de-AT" sz="12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zw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der </a:t>
            </a:r>
            <a:r>
              <a:rPr lang="de-AT" sz="1200" dirty="0" err="1"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wird an einem bestimmten Punkt mit der Datenbank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synchronisiert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zB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mit SQL </a:t>
            </a:r>
            <a:r>
              <a:rPr lang="de-AT" sz="105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4317051" y="4995685"/>
            <a:ext cx="275748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Dann wird Objekt </a:t>
            </a:r>
            <a:r>
              <a:rPr lang="de-AT" sz="1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persistent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gemacht mit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Operationen des </a:t>
            </a:r>
            <a:r>
              <a:rPr lang="de-AT" sz="1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Persistenzmanagers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800" dirty="0" err="1" smtClean="0">
                <a:latin typeface="Times New Roman" pitchFamily="18" charset="0"/>
                <a:cs typeface="Times New Roman" pitchFamily="18" charset="0"/>
              </a:rPr>
              <a:t>bzw</a:t>
            </a:r>
            <a:r>
              <a:rPr lang="de-AT" sz="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AT" sz="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 rot="5400000">
            <a:off x="3272938" y="5293616"/>
            <a:ext cx="571504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8" name="Rechteck 37"/>
          <p:cNvSpPr/>
          <p:nvPr/>
        </p:nvSpPr>
        <p:spPr>
          <a:xfrm>
            <a:off x="3896924" y="5970386"/>
            <a:ext cx="565779" cy="3603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0" name="Rechteck 39"/>
          <p:cNvSpPr/>
          <p:nvPr/>
        </p:nvSpPr>
        <p:spPr>
          <a:xfrm>
            <a:off x="3249737" y="5989428"/>
            <a:ext cx="254741" cy="12403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158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3" name="Rechteck 62"/>
          <p:cNvSpPr/>
          <p:nvPr/>
        </p:nvSpPr>
        <p:spPr>
          <a:xfrm>
            <a:off x="2561741" y="4937045"/>
            <a:ext cx="1500198" cy="36168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2" name="Textfeld 31"/>
          <p:cNvSpPr txBox="1"/>
          <p:nvPr/>
        </p:nvSpPr>
        <p:spPr>
          <a:xfrm>
            <a:off x="331313" y="6491544"/>
            <a:ext cx="760406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…. </a:t>
            </a:r>
            <a:r>
              <a:rPr lang="de-AT" sz="12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zw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der </a:t>
            </a:r>
            <a:r>
              <a:rPr lang="de-AT" sz="1200" dirty="0" err="1"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wird an einem bestimmten Punkt mit der Datenbank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synchronisiert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zB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mit SQL </a:t>
            </a:r>
            <a:r>
              <a:rPr lang="de-AT" sz="105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4317051" y="4995685"/>
            <a:ext cx="275748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Dann wird Objekt </a:t>
            </a:r>
            <a:r>
              <a:rPr lang="de-AT" sz="1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persistent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gemacht mit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Operationen des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Persistenzmanagers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800" dirty="0" err="1" smtClean="0">
                <a:latin typeface="Times New Roman" pitchFamily="18" charset="0"/>
                <a:cs typeface="Times New Roman" pitchFamily="18" charset="0"/>
              </a:rPr>
              <a:t>bzw</a:t>
            </a:r>
            <a:r>
              <a:rPr lang="de-AT" sz="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AT" sz="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 rot="5400000">
            <a:off x="3272938" y="5293616"/>
            <a:ext cx="571504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7" name="Rechteck 36"/>
          <p:cNvSpPr/>
          <p:nvPr/>
        </p:nvSpPr>
        <p:spPr>
          <a:xfrm>
            <a:off x="3896924" y="5970386"/>
            <a:ext cx="565779" cy="3603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8" name="Rechteck 37"/>
          <p:cNvSpPr/>
          <p:nvPr/>
        </p:nvSpPr>
        <p:spPr>
          <a:xfrm>
            <a:off x="3249737" y="5989428"/>
            <a:ext cx="254741" cy="12403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162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3" name="Rechteck 62"/>
          <p:cNvSpPr/>
          <p:nvPr/>
        </p:nvSpPr>
        <p:spPr>
          <a:xfrm>
            <a:off x="2561741" y="4937045"/>
            <a:ext cx="1500198" cy="36168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2" name="Textfeld 31"/>
          <p:cNvSpPr txBox="1"/>
          <p:nvPr/>
        </p:nvSpPr>
        <p:spPr>
          <a:xfrm>
            <a:off x="331313" y="6491544"/>
            <a:ext cx="760406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…. </a:t>
            </a:r>
            <a:r>
              <a:rPr lang="de-AT" sz="12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zw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der </a:t>
            </a:r>
            <a:r>
              <a:rPr lang="de-AT" sz="1200" dirty="0" err="1"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wird an einem bestimmten Punkt mit der Datenbank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synchronisiert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zB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mit SQL </a:t>
            </a:r>
            <a:r>
              <a:rPr lang="de-AT" sz="105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4317051" y="4995685"/>
            <a:ext cx="275748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Dann wird Objekt </a:t>
            </a:r>
            <a:r>
              <a:rPr lang="de-AT" sz="1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persistent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gemacht mit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Operationen des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Persistenzmanagers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800" dirty="0" err="1" smtClean="0">
                <a:latin typeface="Times New Roman" pitchFamily="18" charset="0"/>
                <a:cs typeface="Times New Roman" pitchFamily="18" charset="0"/>
              </a:rPr>
              <a:t>bzw</a:t>
            </a:r>
            <a:r>
              <a:rPr lang="de-AT" sz="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AT" sz="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Gerade Verbindung mit Pfeil 34"/>
          <p:cNvCxnSpPr/>
          <p:nvPr/>
        </p:nvCxnSpPr>
        <p:spPr>
          <a:xfrm rot="5400000">
            <a:off x="3272938" y="5293616"/>
            <a:ext cx="571504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7" name="Rechteck 36"/>
          <p:cNvSpPr/>
          <p:nvPr/>
        </p:nvSpPr>
        <p:spPr>
          <a:xfrm>
            <a:off x="3896924" y="5970386"/>
            <a:ext cx="565779" cy="36035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8" name="Rechteck 37"/>
          <p:cNvSpPr/>
          <p:nvPr/>
        </p:nvSpPr>
        <p:spPr>
          <a:xfrm>
            <a:off x="3249737" y="5989428"/>
            <a:ext cx="254741" cy="12403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56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9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16482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sz="36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P</a:t>
            </a:r>
            <a:r>
              <a:rPr lang="de-AT" dirty="0">
                <a:latin typeface="Neuropol" pitchFamily="34" charset="0"/>
                <a:ea typeface="Tahoma" pitchFamily="34" charset="0"/>
                <a:cs typeface="Arial" pitchFamily="34" charset="0"/>
              </a:rPr>
              <a:t>A</a:t>
            </a:r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ea typeface="Tahoma" pitchFamily="34" charset="0"/>
                <a:cs typeface="Arial" pitchFamily="34" charset="0"/>
              </a:rPr>
              <a:t>Entities</a:t>
            </a:r>
            <a:endParaRPr lang="de-AT" sz="16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7" name="Textfeld 5"/>
          <p:cNvSpPr txBox="1">
            <a:spLocks noChangeArrowheads="1"/>
          </p:cNvSpPr>
          <p:nvPr/>
        </p:nvSpPr>
        <p:spPr bwMode="auto">
          <a:xfrm>
            <a:off x="6282190" y="2213865"/>
            <a:ext cx="8483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1200" dirty="0" err="1" smtClean="0">
                <a:latin typeface="Neuropol" pitchFamily="34" charset="0"/>
                <a:ea typeface="Tahoma" pitchFamily="34" charset="0"/>
                <a:cs typeface="Arial" pitchFamily="34" charset="0"/>
              </a:rPr>
              <a:t>advanced</a:t>
            </a:r>
            <a:endParaRPr lang="de-AT" sz="12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083003" y="3056466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Abgerundetes Rechteck 10"/>
          <p:cNvSpPr/>
          <p:nvPr/>
        </p:nvSpPr>
        <p:spPr>
          <a:xfrm>
            <a:off x="3077501" y="4136154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Abgerundetes Rechteck 11"/>
          <p:cNvSpPr/>
          <p:nvPr/>
        </p:nvSpPr>
        <p:spPr>
          <a:xfrm>
            <a:off x="3075353" y="5149704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Abgerundetes Rechteck 12"/>
          <p:cNvSpPr/>
          <p:nvPr/>
        </p:nvSpPr>
        <p:spPr>
          <a:xfrm>
            <a:off x="4345625" y="3548167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Textfeld 13"/>
          <p:cNvSpPr txBox="1"/>
          <p:nvPr/>
        </p:nvSpPr>
        <p:spPr>
          <a:xfrm>
            <a:off x="3167320" y="3089267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163966" y="4179552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176845" y="5192027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436985" y="3593847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Gewinkelte Verbindung 18"/>
          <p:cNvCxnSpPr/>
          <p:nvPr/>
        </p:nvCxnSpPr>
        <p:spPr>
          <a:xfrm rot="10800000" flipV="1">
            <a:off x="2881124" y="3227766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1416493" y="3960686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23" name="Gewinkelte Verbindung 22"/>
          <p:cNvCxnSpPr/>
          <p:nvPr/>
        </p:nvCxnSpPr>
        <p:spPr>
          <a:xfrm>
            <a:off x="4306563" y="4238031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450225" y="3612896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76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7" name="Rechteck 36"/>
          <p:cNvSpPr/>
          <p:nvPr/>
        </p:nvSpPr>
        <p:spPr>
          <a:xfrm>
            <a:off x="3896924" y="5970386"/>
            <a:ext cx="565779" cy="14307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8" name="Rechteck 37"/>
          <p:cNvSpPr/>
          <p:nvPr/>
        </p:nvSpPr>
        <p:spPr>
          <a:xfrm>
            <a:off x="3249737" y="5989428"/>
            <a:ext cx="254741" cy="12403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1" name="Textfeld 40"/>
          <p:cNvSpPr txBox="1"/>
          <p:nvPr/>
        </p:nvSpPr>
        <p:spPr>
          <a:xfrm>
            <a:off x="371770" y="6391893"/>
            <a:ext cx="88771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….die Unit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Work ist nun komplett und der </a:t>
            </a:r>
            <a:r>
              <a:rPr lang="de-AT" sz="1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wird </a:t>
            </a:r>
            <a:r>
              <a:rPr lang="de-AT" sz="1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geschlossen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Dieser  Zustand  nennt  sich  nun 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entkoppelt.</a:t>
            </a:r>
          </a:p>
        </p:txBody>
      </p:sp>
      <p:sp>
        <p:nvSpPr>
          <p:cNvPr id="42" name="Ellipse 41"/>
          <p:cNvSpPr/>
          <p:nvPr/>
        </p:nvSpPr>
        <p:spPr>
          <a:xfrm>
            <a:off x="4336019" y="5512019"/>
            <a:ext cx="357190" cy="35719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98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7" name="Rechteck 36"/>
          <p:cNvSpPr/>
          <p:nvPr/>
        </p:nvSpPr>
        <p:spPr>
          <a:xfrm>
            <a:off x="3896924" y="5970386"/>
            <a:ext cx="565779" cy="14307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8" name="Rechteck 37"/>
          <p:cNvSpPr/>
          <p:nvPr/>
        </p:nvSpPr>
        <p:spPr>
          <a:xfrm>
            <a:off x="3249737" y="5989428"/>
            <a:ext cx="254741" cy="12403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1" name="Textfeld 40"/>
          <p:cNvSpPr txBox="1"/>
          <p:nvPr/>
        </p:nvSpPr>
        <p:spPr>
          <a:xfrm>
            <a:off x="371770" y="6391893"/>
            <a:ext cx="88771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….die Unit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Work ist nun komplett und der </a:t>
            </a:r>
            <a:r>
              <a:rPr lang="de-AT" sz="1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wird </a:t>
            </a:r>
            <a:r>
              <a:rPr lang="de-AT" sz="1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geschlossen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. Dieser  Zustand  nennt  sich  nun  </a:t>
            </a:r>
            <a:r>
              <a:rPr lang="de-AT" sz="1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 entkoppelt.</a:t>
            </a:r>
          </a:p>
        </p:txBody>
      </p:sp>
      <p:sp>
        <p:nvSpPr>
          <p:cNvPr id="42" name="Ellipse 41"/>
          <p:cNvSpPr/>
          <p:nvPr/>
        </p:nvSpPr>
        <p:spPr>
          <a:xfrm>
            <a:off x="4336019" y="5512019"/>
            <a:ext cx="357190" cy="35719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34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7" name="Rechteck 36"/>
          <p:cNvSpPr/>
          <p:nvPr/>
        </p:nvSpPr>
        <p:spPr>
          <a:xfrm>
            <a:off x="3896924" y="5970386"/>
            <a:ext cx="565779" cy="14307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8" name="Rechteck 37"/>
          <p:cNvSpPr/>
          <p:nvPr/>
        </p:nvSpPr>
        <p:spPr>
          <a:xfrm>
            <a:off x="3249737" y="5989428"/>
            <a:ext cx="254741" cy="12403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017988" y="5964135"/>
            <a:ext cx="2407534" cy="31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Textfeld 32"/>
          <p:cNvSpPr txBox="1"/>
          <p:nvPr/>
        </p:nvSpPr>
        <p:spPr>
          <a:xfrm>
            <a:off x="3017434" y="6153955"/>
            <a:ext cx="5420523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     - Das Objekt ist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NICHT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mehr an einem </a:t>
            </a:r>
            <a:r>
              <a:rPr lang="de-AT" sz="1200" dirty="0" err="1"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gekoppelt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 Der Zustand ist NICHT mehr garantiert mit der Datenbank synchronisiert, </a:t>
            </a:r>
            <a:r>
              <a:rPr lang="de-AT" sz="1200" dirty="0" err="1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bzw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5" name="Ellipse 34"/>
          <p:cNvSpPr/>
          <p:nvPr/>
        </p:nvSpPr>
        <p:spPr>
          <a:xfrm>
            <a:off x="4336019" y="5512019"/>
            <a:ext cx="357190" cy="35719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404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7" name="Rechteck 36"/>
          <p:cNvSpPr/>
          <p:nvPr/>
        </p:nvSpPr>
        <p:spPr>
          <a:xfrm>
            <a:off x="3896924" y="5970386"/>
            <a:ext cx="565779" cy="14307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8" name="Rechteck 37"/>
          <p:cNvSpPr/>
          <p:nvPr/>
        </p:nvSpPr>
        <p:spPr>
          <a:xfrm>
            <a:off x="3249737" y="5989428"/>
            <a:ext cx="254741" cy="12403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017988" y="5964135"/>
            <a:ext cx="2407534" cy="31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Textfeld 32"/>
          <p:cNvSpPr txBox="1"/>
          <p:nvPr/>
        </p:nvSpPr>
        <p:spPr>
          <a:xfrm>
            <a:off x="3017434" y="6153955"/>
            <a:ext cx="512557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     - Das Objekt ist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NICHT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mehr an einem </a:t>
            </a:r>
            <a:r>
              <a:rPr lang="de-AT" sz="1200" dirty="0" err="1"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gekoppelt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     - Der Zustand ist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NICHT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mehr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garantiert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mit der Datenbank </a:t>
            </a:r>
            <a:r>
              <a:rPr lang="de-AT" sz="1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synchronisiert</a:t>
            </a:r>
            <a:endParaRPr lang="de-AT" sz="1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336019" y="5512019"/>
            <a:ext cx="357190" cy="35719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" name="Gerader Verbinder 4"/>
          <p:cNvCxnSpPr/>
          <p:nvPr/>
        </p:nvCxnSpPr>
        <p:spPr>
          <a:xfrm>
            <a:off x="7047275" y="4059070"/>
            <a:ext cx="360040" cy="60567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>
            <a:off x="7337716" y="4218698"/>
            <a:ext cx="495356" cy="48420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5373053" y="4684375"/>
            <a:ext cx="2212341" cy="146958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>
            <a:off x="6023621" y="4818248"/>
            <a:ext cx="1626104" cy="18170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231447" y="6384787"/>
            <a:ext cx="689065" cy="230833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74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7" name="Rechteck 36"/>
          <p:cNvSpPr/>
          <p:nvPr/>
        </p:nvSpPr>
        <p:spPr>
          <a:xfrm>
            <a:off x="3896924" y="5970386"/>
            <a:ext cx="565779" cy="14307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8" name="Rechteck 37"/>
          <p:cNvSpPr/>
          <p:nvPr/>
        </p:nvSpPr>
        <p:spPr>
          <a:xfrm>
            <a:off x="3249737" y="5989428"/>
            <a:ext cx="254741" cy="12403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017988" y="5964135"/>
            <a:ext cx="2407534" cy="31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Textfeld 32"/>
          <p:cNvSpPr txBox="1"/>
          <p:nvPr/>
        </p:nvSpPr>
        <p:spPr>
          <a:xfrm>
            <a:off x="3017434" y="6153955"/>
            <a:ext cx="512557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     - Das Objekt ist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NICHT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mehr an einem </a:t>
            </a:r>
            <a:r>
              <a:rPr lang="de-AT" sz="1200" dirty="0" err="1"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gekoppelt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     - Der Zustand ist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NICHT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mehr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garantiert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mit der Datenbank </a:t>
            </a:r>
            <a:r>
              <a:rPr lang="de-AT" sz="1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synchronisiert</a:t>
            </a:r>
            <a:endParaRPr lang="de-AT" sz="1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336019" y="5512019"/>
            <a:ext cx="357190" cy="35719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" name="Gerader Verbinder 4"/>
          <p:cNvCxnSpPr/>
          <p:nvPr/>
        </p:nvCxnSpPr>
        <p:spPr>
          <a:xfrm>
            <a:off x="7047275" y="4059070"/>
            <a:ext cx="360040" cy="60567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>
            <a:off x="7337716" y="4218698"/>
            <a:ext cx="495356" cy="48420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5373053" y="4684375"/>
            <a:ext cx="2212341" cy="146958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>
            <a:off x="6023621" y="4818248"/>
            <a:ext cx="1626104" cy="18170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231447" y="6384787"/>
            <a:ext cx="689065" cy="230833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024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7" name="Rechteck 36"/>
          <p:cNvSpPr/>
          <p:nvPr/>
        </p:nvSpPr>
        <p:spPr>
          <a:xfrm>
            <a:off x="3896924" y="5970386"/>
            <a:ext cx="565779" cy="14307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8" name="Rechteck 37"/>
          <p:cNvSpPr/>
          <p:nvPr/>
        </p:nvSpPr>
        <p:spPr>
          <a:xfrm>
            <a:off x="3249737" y="5989428"/>
            <a:ext cx="254741" cy="12403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017988" y="5964135"/>
            <a:ext cx="2407534" cy="31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Textfeld 32"/>
          <p:cNvSpPr txBox="1"/>
          <p:nvPr/>
        </p:nvSpPr>
        <p:spPr>
          <a:xfrm>
            <a:off x="3017434" y="6153955"/>
            <a:ext cx="512557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     - Das Objekt ist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NICHT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mehr an einem </a:t>
            </a:r>
            <a:r>
              <a:rPr lang="de-AT" sz="1200" dirty="0" err="1"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gekoppelt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     - Der Zustand ist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NICHT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mehr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garantiert</a:t>
            </a: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mit der Datenbank </a:t>
            </a:r>
            <a:r>
              <a:rPr lang="de-AT" sz="1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synchronisiert</a:t>
            </a:r>
            <a:endParaRPr lang="de-AT" sz="1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336019" y="5512019"/>
            <a:ext cx="357190" cy="35719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" name="Gerader Verbinder 4"/>
          <p:cNvCxnSpPr/>
          <p:nvPr/>
        </p:nvCxnSpPr>
        <p:spPr>
          <a:xfrm>
            <a:off x="7047275" y="4059070"/>
            <a:ext cx="360040" cy="60567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>
            <a:off x="7337716" y="4218698"/>
            <a:ext cx="495356" cy="48420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5373053" y="4684375"/>
            <a:ext cx="2212341" cy="146958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>
            <a:off x="6023621" y="4818248"/>
            <a:ext cx="1626104" cy="181700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231447" y="6384787"/>
            <a:ext cx="689065" cy="230833"/>
          </a:xfrm>
          <a:prstGeom prst="rect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017988" y="5964135"/>
            <a:ext cx="2407534" cy="31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Rechteck 31"/>
          <p:cNvSpPr/>
          <p:nvPr/>
        </p:nvSpPr>
        <p:spPr>
          <a:xfrm>
            <a:off x="2439089" y="4956287"/>
            <a:ext cx="1767104" cy="1279459"/>
          </a:xfrm>
          <a:prstGeom prst="rect">
            <a:avLst/>
          </a:prstGeom>
          <a:solidFill>
            <a:schemeClr val="accent6">
              <a:lumMod val="20000"/>
              <a:lumOff val="80000"/>
              <a:alpha val="3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2" name="Textfeld 41"/>
          <p:cNvSpPr txBox="1"/>
          <p:nvPr/>
        </p:nvSpPr>
        <p:spPr>
          <a:xfrm>
            <a:off x="2951820" y="6230324"/>
            <a:ext cx="5751896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der alle Überarbeitungen und Zustandsänderungen bewahrt, die sie an Objekten machen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dadurch erkennt Hibernate ob Daten von der Applikation verändert wurden…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010208" y="6311735"/>
            <a:ext cx="132555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ist eine Art </a:t>
            </a:r>
            <a:r>
              <a:rPr lang="de-AT" sz="1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Cache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82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700" y="2879998"/>
            <a:ext cx="1009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Pfeil nach rechts 27"/>
          <p:cNvSpPr/>
          <p:nvPr/>
        </p:nvSpPr>
        <p:spPr>
          <a:xfrm>
            <a:off x="1582725" y="317601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/>
          <p:cNvSpPr/>
          <p:nvPr/>
        </p:nvSpPr>
        <p:spPr>
          <a:xfrm>
            <a:off x="1837968" y="3381269"/>
            <a:ext cx="1260140" cy="2188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61555" y="4625351"/>
            <a:ext cx="16770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(  entkoppelt 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017988" y="5964135"/>
            <a:ext cx="2407534" cy="31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Rechteck 31"/>
          <p:cNvSpPr/>
          <p:nvPr/>
        </p:nvSpPr>
        <p:spPr>
          <a:xfrm>
            <a:off x="2439089" y="4956287"/>
            <a:ext cx="1767104" cy="1279459"/>
          </a:xfrm>
          <a:prstGeom prst="rect">
            <a:avLst/>
          </a:prstGeom>
          <a:solidFill>
            <a:schemeClr val="accent6">
              <a:lumMod val="20000"/>
              <a:lumOff val="80000"/>
              <a:alpha val="3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2" name="Textfeld 41"/>
          <p:cNvSpPr txBox="1"/>
          <p:nvPr/>
        </p:nvSpPr>
        <p:spPr>
          <a:xfrm>
            <a:off x="2951820" y="6230324"/>
            <a:ext cx="5751896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der alle Überarbeitungen und Zustandsänderungen bewahrt, die sie an Objekten machen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dadurch erkennt Hibernate ob Daten von der Applikation verändert wurden…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4010208" y="6311735"/>
            <a:ext cx="132555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ist eine Art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Cache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690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017988" y="5964135"/>
            <a:ext cx="2407534" cy="31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Rechteck 31"/>
          <p:cNvSpPr/>
          <p:nvPr/>
        </p:nvSpPr>
        <p:spPr>
          <a:xfrm>
            <a:off x="2439089" y="4956287"/>
            <a:ext cx="1767104" cy="1279459"/>
          </a:xfrm>
          <a:prstGeom prst="rect">
            <a:avLst/>
          </a:prstGeom>
          <a:solidFill>
            <a:schemeClr val="accent6">
              <a:lumMod val="20000"/>
              <a:lumOff val="80000"/>
              <a:alpha val="3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2" name="Textfeld 41"/>
          <p:cNvSpPr txBox="1"/>
          <p:nvPr/>
        </p:nvSpPr>
        <p:spPr>
          <a:xfrm>
            <a:off x="2951820" y="6230324"/>
            <a:ext cx="5751896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der alle Überarbeitungen und Zustandsänderungen bewahrt, die sie an Objekten machen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dadurch erkennt Hibernate ob Daten von der Applikation verändert wurden…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4010208" y="6311735"/>
            <a:ext cx="132555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ist eine Art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Cache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41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64" name="Rechteck 63"/>
          <p:cNvSpPr/>
          <p:nvPr/>
        </p:nvSpPr>
        <p:spPr>
          <a:xfrm>
            <a:off x="1871700" y="3033479"/>
            <a:ext cx="1260140" cy="18063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017988" y="5964135"/>
            <a:ext cx="2407534" cy="31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Rechteck 31"/>
          <p:cNvSpPr/>
          <p:nvPr/>
        </p:nvSpPr>
        <p:spPr>
          <a:xfrm>
            <a:off x="2439089" y="4956287"/>
            <a:ext cx="1767104" cy="1279459"/>
          </a:xfrm>
          <a:prstGeom prst="rect">
            <a:avLst/>
          </a:prstGeom>
          <a:solidFill>
            <a:schemeClr val="accent6">
              <a:lumMod val="20000"/>
              <a:lumOff val="80000"/>
              <a:alpha val="3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2" name="Textfeld 41"/>
          <p:cNvSpPr txBox="1"/>
          <p:nvPr/>
        </p:nvSpPr>
        <p:spPr>
          <a:xfrm>
            <a:off x="2951820" y="6230324"/>
            <a:ext cx="5751896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der alle </a:t>
            </a:r>
            <a:r>
              <a:rPr lang="de-AT" sz="1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Überarbeitungen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und Zustandsänderungen bewahrt, die sie an Objekten machen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dadurch erkennt Hibernate ob Daten von der Applikation verändert wurden…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5055970" y="1602596"/>
            <a:ext cx="33746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Dadurch kann Hibernate zwei Features realisieren: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 - automatisches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Checking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 -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write-behind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9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553816" y="4974265"/>
            <a:ext cx="1610961" cy="1800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324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7" name="Gewinkelte Verbindung 16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017988" y="5964135"/>
            <a:ext cx="2407534" cy="31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Rechteck 31"/>
          <p:cNvSpPr/>
          <p:nvPr/>
        </p:nvSpPr>
        <p:spPr>
          <a:xfrm>
            <a:off x="2439089" y="4956287"/>
            <a:ext cx="1767104" cy="1279459"/>
          </a:xfrm>
          <a:prstGeom prst="rect">
            <a:avLst/>
          </a:prstGeom>
          <a:solidFill>
            <a:schemeClr val="accent6">
              <a:lumMod val="20000"/>
              <a:lumOff val="80000"/>
              <a:alpha val="3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2" name="Textfeld 41"/>
          <p:cNvSpPr txBox="1"/>
          <p:nvPr/>
        </p:nvSpPr>
        <p:spPr>
          <a:xfrm>
            <a:off x="2951820" y="6230324"/>
            <a:ext cx="5751896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der alle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Überarbeitungen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und Zustandsänderungen bewahrt, die sie an Objekten machen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dadurch erkennt Hibernate ob Daten von der Applikation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verändert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wurden…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5055970" y="1602596"/>
            <a:ext cx="33746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Dadurch kann Hibernate zwei Features realisieren: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 - automatisches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Checking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 -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write-behind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017988" y="5964135"/>
            <a:ext cx="2407534" cy="31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Rechteck 31"/>
          <p:cNvSpPr/>
          <p:nvPr/>
        </p:nvSpPr>
        <p:spPr>
          <a:xfrm>
            <a:off x="2439089" y="4956287"/>
            <a:ext cx="1767104" cy="1279459"/>
          </a:xfrm>
          <a:prstGeom prst="rect">
            <a:avLst/>
          </a:prstGeom>
          <a:solidFill>
            <a:schemeClr val="accent6">
              <a:lumMod val="20000"/>
              <a:lumOff val="80000"/>
              <a:alpha val="3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2" name="Textfeld 41"/>
          <p:cNvSpPr txBox="1"/>
          <p:nvPr/>
        </p:nvSpPr>
        <p:spPr>
          <a:xfrm>
            <a:off x="2951820" y="6230324"/>
            <a:ext cx="5751896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der alle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Überarbeitungen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und Zustandsänderungen bewahrt, die sie an Objekten machen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dadurch erkennt Hibernate ob Daten von der Applikation </a:t>
            </a:r>
            <a:r>
              <a:rPr lang="de-AT" sz="1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verändert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wurden…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Gewinkelte Verbindung 32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5055970" y="1602596"/>
            <a:ext cx="33746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Dadurch kann Hibernate zwei Features realisieren: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- automatisches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Checking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 -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write-behind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23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017988" y="5964135"/>
            <a:ext cx="2407534" cy="31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Rechteck 31"/>
          <p:cNvSpPr/>
          <p:nvPr/>
        </p:nvSpPr>
        <p:spPr>
          <a:xfrm>
            <a:off x="2439089" y="4956287"/>
            <a:ext cx="1767104" cy="1279459"/>
          </a:xfrm>
          <a:prstGeom prst="rect">
            <a:avLst/>
          </a:prstGeom>
          <a:solidFill>
            <a:schemeClr val="accent6">
              <a:lumMod val="20000"/>
              <a:lumOff val="80000"/>
              <a:alpha val="3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3" name="Gewinkelte Verbindung 32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5055970" y="1602596"/>
            <a:ext cx="33746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Dadurch kann Hibernate zwei Features realisieren: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- automatisches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Checking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 -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write-behind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94069" y="6134401"/>
            <a:ext cx="8309647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Hibernate aktualisiert am Ende des Units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Work </a:t>
            </a:r>
            <a:r>
              <a:rPr lang="de-AT" sz="12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nicht 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die Datenbankzeile eines </a:t>
            </a:r>
            <a:r>
              <a:rPr lang="de-AT" sz="12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jeden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einzelnen persistenten  Objekts im Speicher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sondern  nur die von der Applikation veränderten Objekte (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Objekte )</a:t>
            </a:r>
            <a:endParaRPr lang="de-AT" sz="10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7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017988" y="5964135"/>
            <a:ext cx="2407534" cy="31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Rechteck 31"/>
          <p:cNvSpPr/>
          <p:nvPr/>
        </p:nvSpPr>
        <p:spPr>
          <a:xfrm>
            <a:off x="2439089" y="4956287"/>
            <a:ext cx="1767104" cy="1279459"/>
          </a:xfrm>
          <a:prstGeom prst="rect">
            <a:avLst/>
          </a:prstGeom>
          <a:solidFill>
            <a:schemeClr val="accent6">
              <a:lumMod val="20000"/>
              <a:lumOff val="80000"/>
              <a:alpha val="3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3" name="Gewinkelte Verbindung 32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5055970" y="1602596"/>
            <a:ext cx="33746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Dadurch kann Hibernate zwei Features realisieren: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- automatisches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Checking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 -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write-behind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94069" y="6134401"/>
            <a:ext cx="8309647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Hibernate aktualisiert am Ende des Units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Work </a:t>
            </a:r>
            <a:r>
              <a:rPr lang="de-AT" sz="1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nicht</a:t>
            </a:r>
            <a:r>
              <a:rPr lang="de-AT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die Datenbankzeile eines </a:t>
            </a:r>
            <a:r>
              <a:rPr lang="de-AT" sz="1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jeden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einzelnen persistenten  Objekts im Speicher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sondern  nur die von der Applikation </a:t>
            </a:r>
            <a:r>
              <a:rPr lang="de-AT" sz="1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veränderten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Objekte (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Objekte )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4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017988" y="5964135"/>
            <a:ext cx="2407534" cy="31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Rechteck 31"/>
          <p:cNvSpPr/>
          <p:nvPr/>
        </p:nvSpPr>
        <p:spPr>
          <a:xfrm>
            <a:off x="2439089" y="4956287"/>
            <a:ext cx="1767104" cy="1279459"/>
          </a:xfrm>
          <a:prstGeom prst="rect">
            <a:avLst/>
          </a:prstGeom>
          <a:solidFill>
            <a:schemeClr val="accent6">
              <a:lumMod val="20000"/>
              <a:lumOff val="80000"/>
              <a:alpha val="3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3" name="Gewinkelte Verbindung 32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5055970" y="1602596"/>
            <a:ext cx="33746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Dadurch kann Hibernate zwei Features realisieren: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- automatisches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Checking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      -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write-behind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94069" y="6134401"/>
            <a:ext cx="800090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Dadurch propagiert Hibernate Zustandsänderungen so spät wie möglich an die Datenbank ( versteckt am Ende der Datenbank-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Transaktion ). Damit versucht Hibernate Sperrzeiten ( Lock-Times )  so kurz wie möglich zu halten. </a:t>
            </a:r>
            <a:endParaRPr lang="de-AT" sz="10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9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017988" y="5964135"/>
            <a:ext cx="2407534" cy="31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Rechteck 31"/>
          <p:cNvSpPr/>
          <p:nvPr/>
        </p:nvSpPr>
        <p:spPr>
          <a:xfrm>
            <a:off x="2439089" y="4956287"/>
            <a:ext cx="1767104" cy="1279459"/>
          </a:xfrm>
          <a:prstGeom prst="rect">
            <a:avLst/>
          </a:prstGeom>
          <a:solidFill>
            <a:schemeClr val="accent6">
              <a:lumMod val="20000"/>
              <a:lumOff val="80000"/>
              <a:alpha val="3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3" name="Gewinkelte Verbindung 32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5055970" y="1602596"/>
            <a:ext cx="33746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Dadurch kann Hibernate zwei Features realisieren: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- automatisches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Checking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      -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write-behind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94069" y="6134401"/>
            <a:ext cx="800090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Dadurch propagiert Hibernate Zustandsänderungen so spät wie möglich an die Datenbank ( versteckt am Ende der Datenbank-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Transaktion ). Damit versucht Hibernate Sperrzeiten ( Lock-Times )  so kurz wie möglich zu halten. 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017988" y="5964135"/>
            <a:ext cx="2407534" cy="31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Rechteck 31"/>
          <p:cNvSpPr/>
          <p:nvPr/>
        </p:nvSpPr>
        <p:spPr>
          <a:xfrm>
            <a:off x="2439089" y="4956287"/>
            <a:ext cx="1767104" cy="1279459"/>
          </a:xfrm>
          <a:prstGeom prst="rect">
            <a:avLst/>
          </a:prstGeom>
          <a:solidFill>
            <a:schemeClr val="accent6">
              <a:lumMod val="20000"/>
              <a:lumOff val="80000"/>
              <a:alpha val="3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3" name="Gewinkelte Verbindung 32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5055970" y="1602596"/>
            <a:ext cx="33746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Dadurch kann Hibernate zwei Features realisieren: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- automatisches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Checking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      -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-behind</a:t>
            </a:r>
          </a:p>
          <a:p>
            <a:pPr>
              <a:defRPr/>
            </a:pP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                             -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repeatable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read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87533" y="6045093"/>
            <a:ext cx="7129196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….Wenn Hibernate beispielsweise angewiesen wird, ein Objekt über den Primärschlüssel zu laden ( ein Lookup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per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Identifikator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) kann es zuerst den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für diesen aktuellen Unit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Work prüfen. Wenn die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Entity dort gefunden wird, passiert kein Datenbankzugriff (dadurch unnötiger Datenbank-Traffic vermieden)</a:t>
            </a:r>
            <a:endParaRPr lang="de-AT" sz="12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01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017988" y="5964135"/>
            <a:ext cx="2407534" cy="31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Rechteck 31"/>
          <p:cNvSpPr/>
          <p:nvPr/>
        </p:nvSpPr>
        <p:spPr>
          <a:xfrm>
            <a:off x="2439089" y="4956287"/>
            <a:ext cx="1767104" cy="1279459"/>
          </a:xfrm>
          <a:prstGeom prst="rect">
            <a:avLst/>
          </a:prstGeom>
          <a:solidFill>
            <a:schemeClr val="accent6">
              <a:lumMod val="20000"/>
              <a:lumOff val="80000"/>
              <a:alpha val="3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3" name="Gewinkelte Verbindung 32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5055970" y="1602596"/>
            <a:ext cx="33746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Dadurch kann Hibernate zwei Features realisieren: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- automatisches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Checking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      -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-behind</a:t>
            </a:r>
          </a:p>
          <a:p>
            <a:pPr>
              <a:defRPr/>
            </a:pP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                             -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repeatable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read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87533" y="6045093"/>
            <a:ext cx="7129196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….Wenn Hibernate beispielsweise angewiesen wird, ein Objekt über den Primärschlüssel zu laden ( ein Lookup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     per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Identifikator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) kann es zuerst den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für diesen aktuellen Unit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 Work prüfen. Wenn die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     Entity dort gefunden wird, passiert kein Datenbankzugriff (dadurch unnötiger Datenbank-Traffic vermieden)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7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Abgerundetes Rechteck 20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36" name="Gewinkelte Verbindung 35"/>
          <p:cNvCxnSpPr/>
          <p:nvPr/>
        </p:nvCxnSpPr>
        <p:spPr>
          <a:xfrm>
            <a:off x="4728038" y="3658614"/>
            <a:ext cx="58559" cy="1120168"/>
          </a:xfrm>
          <a:prstGeom prst="bentConnector3">
            <a:avLst>
              <a:gd name="adj1" fmla="val 3459430"/>
            </a:avLst>
          </a:prstGeom>
          <a:ln w="476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Rechteck 38"/>
          <p:cNvSpPr/>
          <p:nvPr/>
        </p:nvSpPr>
        <p:spPr>
          <a:xfrm>
            <a:off x="584634" y="4886292"/>
            <a:ext cx="4143404" cy="1428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200" y="4895860"/>
            <a:ext cx="4152900" cy="145732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</p:pic>
      <p:sp>
        <p:nvSpPr>
          <p:cNvPr id="31" name="Rechteck 30"/>
          <p:cNvSpPr/>
          <p:nvPr/>
        </p:nvSpPr>
        <p:spPr>
          <a:xfrm>
            <a:off x="2017988" y="5998953"/>
            <a:ext cx="933832" cy="28036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2017988" y="5964135"/>
            <a:ext cx="2407534" cy="310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Rechteck 31"/>
          <p:cNvSpPr/>
          <p:nvPr/>
        </p:nvSpPr>
        <p:spPr>
          <a:xfrm>
            <a:off x="2439089" y="4956287"/>
            <a:ext cx="1767104" cy="1279459"/>
          </a:xfrm>
          <a:prstGeom prst="rect">
            <a:avLst/>
          </a:prstGeom>
          <a:solidFill>
            <a:schemeClr val="accent6">
              <a:lumMod val="20000"/>
              <a:lumOff val="80000"/>
              <a:alpha val="3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3" name="Gewinkelte Verbindung 32"/>
          <p:cNvCxnSpPr/>
          <p:nvPr/>
        </p:nvCxnSpPr>
        <p:spPr>
          <a:xfrm rot="10800000" flipV="1">
            <a:off x="3302599" y="2648349"/>
            <a:ext cx="15027" cy="1079688"/>
          </a:xfrm>
          <a:prstGeom prst="bentConnector3">
            <a:avLst>
              <a:gd name="adj1" fmla="val 14219889"/>
            </a:avLst>
          </a:prstGeom>
          <a:ln w="47625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5055970" y="1602596"/>
            <a:ext cx="33746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Dadurch kann Hibernate zwei Features realisieren: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- automatisches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Dirty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Checking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      -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-behind</a:t>
            </a:r>
          </a:p>
          <a:p>
            <a:pPr>
              <a:defRPr/>
            </a:pPr>
            <a:r>
              <a:rPr lang="de-AT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                             -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repeatable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read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87533" y="6045093"/>
            <a:ext cx="7129196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….Wenn Hibernate beispielsweise angewiesen wird, ein Objekt über den Primärschlüssel zu laden ( ein Lookup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     per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Identifikator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) kann es zuerst den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Persistenzkontext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für diesen aktuellen Unit </a:t>
            </a: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 Work prüfen. Wenn die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      Entity dort gefunden wird, passiert kein Datenbankzugriff (dadurch unnötiger Datenbank-Traffic vermieden)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87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" grpId="0" animBg="1"/>
      <p:bldP spid="35" grpId="0"/>
      <p:bldP spid="2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1999" y="2303875"/>
            <a:ext cx="1305145" cy="28803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971600" y="1943835"/>
            <a:ext cx="6660740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500438"/>
            <a:ext cx="4357718" cy="156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Abgerundetes Rechteck 18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Abgerundetes Rechteck 19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feld 22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2071678"/>
            <a:ext cx="3929090" cy="129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Abgerundetes Rechteck 17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Textfeld 21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5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553816" y="4974265"/>
            <a:ext cx="1610961" cy="1800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cxnSp>
        <p:nvCxnSpPr>
          <p:cNvPr id="3" name="Gerader Verbinder 2"/>
          <p:cNvCxnSpPr/>
          <p:nvPr/>
        </p:nvCxnSpPr>
        <p:spPr>
          <a:xfrm>
            <a:off x="3892214" y="3294828"/>
            <a:ext cx="287042" cy="425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3965046" y="953725"/>
            <a:ext cx="2812199" cy="2721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16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500438"/>
            <a:ext cx="4357718" cy="156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4714884"/>
            <a:ext cx="40290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2071678"/>
            <a:ext cx="3929090" cy="129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feld 36"/>
          <p:cNvSpPr txBox="1"/>
          <p:nvPr/>
        </p:nvSpPr>
        <p:spPr>
          <a:xfrm>
            <a:off x="500034" y="3143248"/>
            <a:ext cx="6928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Hibernate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7286644" y="3143248"/>
            <a:ext cx="39786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JPA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4117614" y="2571744"/>
            <a:ext cx="1428760" cy="28575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1" name="Rechteck 40"/>
          <p:cNvSpPr/>
          <p:nvPr/>
        </p:nvSpPr>
        <p:spPr>
          <a:xfrm>
            <a:off x="714348" y="4312014"/>
            <a:ext cx="100013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2" name="Gerade Verbindung mit Pfeil 41"/>
          <p:cNvCxnSpPr/>
          <p:nvPr/>
        </p:nvCxnSpPr>
        <p:spPr>
          <a:xfrm rot="10800000">
            <a:off x="5500694" y="3000372"/>
            <a:ext cx="1714512" cy="2143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rot="10800000" flipV="1">
            <a:off x="2000232" y="3214686"/>
            <a:ext cx="5214974" cy="10001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8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500438"/>
            <a:ext cx="4357718" cy="156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4714884"/>
            <a:ext cx="40290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2071678"/>
            <a:ext cx="3929090" cy="129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feld 36"/>
          <p:cNvSpPr txBox="1"/>
          <p:nvPr/>
        </p:nvSpPr>
        <p:spPr>
          <a:xfrm>
            <a:off x="500034" y="3143248"/>
            <a:ext cx="6928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Hibernate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7286644" y="3143248"/>
            <a:ext cx="39786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JPA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928926" y="4591058"/>
            <a:ext cx="85725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6" name="Gerade Verbindung mit Pfeil 15"/>
          <p:cNvCxnSpPr/>
          <p:nvPr/>
        </p:nvCxnSpPr>
        <p:spPr>
          <a:xfrm rot="10800000">
            <a:off x="5500694" y="3000372"/>
            <a:ext cx="1714512" cy="2143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357686" y="2967571"/>
            <a:ext cx="857256" cy="1428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8" name="Gerade Verbindung mit Pfeil 17"/>
          <p:cNvCxnSpPr/>
          <p:nvPr/>
        </p:nvCxnSpPr>
        <p:spPr>
          <a:xfrm rot="10800000" flipV="1">
            <a:off x="4039133" y="3227565"/>
            <a:ext cx="3143272" cy="13573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9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5" grpId="0" animBg="1"/>
      <p:bldP spid="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500438"/>
            <a:ext cx="4357718" cy="156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4714884"/>
            <a:ext cx="40290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2071678"/>
            <a:ext cx="3929090" cy="129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feld 36"/>
          <p:cNvSpPr txBox="1"/>
          <p:nvPr/>
        </p:nvSpPr>
        <p:spPr>
          <a:xfrm>
            <a:off x="500034" y="3143248"/>
            <a:ext cx="6928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Hibernate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7286644" y="3143248"/>
            <a:ext cx="39786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JPA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928926" y="4591058"/>
            <a:ext cx="85725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6" name="Gerade Verbindung mit Pfeil 15"/>
          <p:cNvCxnSpPr/>
          <p:nvPr/>
        </p:nvCxnSpPr>
        <p:spPr>
          <a:xfrm rot="10800000">
            <a:off x="5500694" y="3000372"/>
            <a:ext cx="1714512" cy="2143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357686" y="2967571"/>
            <a:ext cx="857256" cy="1428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8" name="Gerade Verbindung mit Pfeil 17"/>
          <p:cNvCxnSpPr/>
          <p:nvPr/>
        </p:nvCxnSpPr>
        <p:spPr>
          <a:xfrm rot="10800000" flipV="1">
            <a:off x="4039133" y="3227565"/>
            <a:ext cx="3143272" cy="13573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aute 1"/>
          <p:cNvSpPr/>
          <p:nvPr/>
        </p:nvSpPr>
        <p:spPr>
          <a:xfrm>
            <a:off x="669832" y="3762396"/>
            <a:ext cx="2846281" cy="1800200"/>
          </a:xfrm>
          <a:prstGeom prst="diamond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571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500438"/>
            <a:ext cx="4357718" cy="156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4714884"/>
            <a:ext cx="40290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2071678"/>
            <a:ext cx="3929090" cy="129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feld 36"/>
          <p:cNvSpPr txBox="1"/>
          <p:nvPr/>
        </p:nvSpPr>
        <p:spPr>
          <a:xfrm>
            <a:off x="500034" y="3143248"/>
            <a:ext cx="6928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Hibernate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7286644" y="3143248"/>
            <a:ext cx="39786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JPA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928926" y="4591058"/>
            <a:ext cx="85725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6" name="Gerade Verbindung mit Pfeil 15"/>
          <p:cNvCxnSpPr/>
          <p:nvPr/>
        </p:nvCxnSpPr>
        <p:spPr>
          <a:xfrm rot="10800000">
            <a:off x="5500694" y="3000372"/>
            <a:ext cx="1714512" cy="2143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357686" y="2967571"/>
            <a:ext cx="857256" cy="1428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8" name="Gerade Verbindung mit Pfeil 17"/>
          <p:cNvCxnSpPr/>
          <p:nvPr/>
        </p:nvCxnSpPr>
        <p:spPr>
          <a:xfrm rot="10800000" flipV="1">
            <a:off x="4039133" y="3227565"/>
            <a:ext cx="3143272" cy="13573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aute 1"/>
          <p:cNvSpPr/>
          <p:nvPr/>
        </p:nvSpPr>
        <p:spPr>
          <a:xfrm>
            <a:off x="669832" y="3762396"/>
            <a:ext cx="2846281" cy="1800200"/>
          </a:xfrm>
          <a:prstGeom prst="diamond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372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111E-6 L 0.46319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60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500438"/>
            <a:ext cx="4357718" cy="156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4714884"/>
            <a:ext cx="40290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2071678"/>
            <a:ext cx="3929090" cy="129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feld 36"/>
          <p:cNvSpPr txBox="1"/>
          <p:nvPr/>
        </p:nvSpPr>
        <p:spPr>
          <a:xfrm>
            <a:off x="500034" y="3143248"/>
            <a:ext cx="6928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Hibernate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7286644" y="3143248"/>
            <a:ext cx="39786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JPA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928926" y="4591058"/>
            <a:ext cx="85725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6" name="Gerade Verbindung mit Pfeil 15"/>
          <p:cNvCxnSpPr/>
          <p:nvPr/>
        </p:nvCxnSpPr>
        <p:spPr>
          <a:xfrm rot="10800000">
            <a:off x="5500694" y="3000372"/>
            <a:ext cx="1714512" cy="2143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357686" y="2967571"/>
            <a:ext cx="857256" cy="1428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8" name="Gerade Verbindung mit Pfeil 17"/>
          <p:cNvCxnSpPr/>
          <p:nvPr/>
        </p:nvCxnSpPr>
        <p:spPr>
          <a:xfrm rot="10800000" flipV="1">
            <a:off x="4039133" y="3227565"/>
            <a:ext cx="3143272" cy="13573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aute 1"/>
          <p:cNvSpPr/>
          <p:nvPr/>
        </p:nvSpPr>
        <p:spPr>
          <a:xfrm>
            <a:off x="669832" y="3762396"/>
            <a:ext cx="2846281" cy="1800200"/>
          </a:xfrm>
          <a:prstGeom prst="diamond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aute 18"/>
          <p:cNvSpPr/>
          <p:nvPr/>
        </p:nvSpPr>
        <p:spPr>
          <a:xfrm>
            <a:off x="4934809" y="4584888"/>
            <a:ext cx="2846281" cy="1800200"/>
          </a:xfrm>
          <a:prstGeom prst="diamond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050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500438"/>
            <a:ext cx="4357718" cy="156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4714884"/>
            <a:ext cx="40290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2071678"/>
            <a:ext cx="3929090" cy="129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feld 36"/>
          <p:cNvSpPr txBox="1"/>
          <p:nvPr/>
        </p:nvSpPr>
        <p:spPr>
          <a:xfrm>
            <a:off x="500034" y="3143248"/>
            <a:ext cx="6928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Hibernate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7286644" y="3143248"/>
            <a:ext cx="39786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JPA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928926" y="4591058"/>
            <a:ext cx="85725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6" name="Gerade Verbindung mit Pfeil 15"/>
          <p:cNvCxnSpPr/>
          <p:nvPr/>
        </p:nvCxnSpPr>
        <p:spPr>
          <a:xfrm rot="10800000">
            <a:off x="5500694" y="3000372"/>
            <a:ext cx="1714512" cy="2143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357686" y="2967571"/>
            <a:ext cx="857256" cy="14287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8" name="Gerade Verbindung mit Pfeil 17"/>
          <p:cNvCxnSpPr/>
          <p:nvPr/>
        </p:nvCxnSpPr>
        <p:spPr>
          <a:xfrm rot="10800000" flipV="1">
            <a:off x="4039133" y="3227565"/>
            <a:ext cx="3143272" cy="13573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aute 1"/>
          <p:cNvSpPr/>
          <p:nvPr/>
        </p:nvSpPr>
        <p:spPr>
          <a:xfrm>
            <a:off x="669832" y="3762396"/>
            <a:ext cx="2846281" cy="1800200"/>
          </a:xfrm>
          <a:prstGeom prst="diamond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aute 18"/>
          <p:cNvSpPr/>
          <p:nvPr/>
        </p:nvSpPr>
        <p:spPr>
          <a:xfrm>
            <a:off x="4934809" y="4584888"/>
            <a:ext cx="2846281" cy="1800200"/>
          </a:xfrm>
          <a:prstGeom prst="diamond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4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8679" y="4740642"/>
            <a:ext cx="29337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7725" y="3936714"/>
            <a:ext cx="4714908" cy="942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feld 32"/>
          <p:cNvSpPr txBox="1"/>
          <p:nvPr/>
        </p:nvSpPr>
        <p:spPr>
          <a:xfrm>
            <a:off x="7774335" y="4008152"/>
            <a:ext cx="39786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JPA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02435" y="2293640"/>
            <a:ext cx="3571900" cy="85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6" name="Gerade Verbindung mit Pfeil 35"/>
          <p:cNvCxnSpPr/>
          <p:nvPr/>
        </p:nvCxnSpPr>
        <p:spPr>
          <a:xfrm flipH="1" flipV="1">
            <a:off x="5560943" y="3141361"/>
            <a:ext cx="2070518" cy="866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202567" y="2722268"/>
            <a:ext cx="428628" cy="2143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1" name="Gerade Verbindung mit Pfeil 40"/>
          <p:cNvCxnSpPr/>
          <p:nvPr/>
        </p:nvCxnSpPr>
        <p:spPr>
          <a:xfrm rot="10800000" flipV="1">
            <a:off x="3773807" y="4008152"/>
            <a:ext cx="3857652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500034" y="3143248"/>
            <a:ext cx="6928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Hibernate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87725" y="4473640"/>
            <a:ext cx="4714908" cy="13501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40" name="Rechteck 39"/>
          <p:cNvSpPr/>
          <p:nvPr/>
        </p:nvSpPr>
        <p:spPr>
          <a:xfrm>
            <a:off x="2988526" y="4252450"/>
            <a:ext cx="571504" cy="3181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3" name="Textfeld 42"/>
          <p:cNvSpPr txBox="1"/>
          <p:nvPr/>
        </p:nvSpPr>
        <p:spPr>
          <a:xfrm>
            <a:off x="1406548" y="2609780"/>
            <a:ext cx="229582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Auslesen einer Entity Instanz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2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9" grpId="0" animBg="1"/>
      <p:bldP spid="4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2435" y="2293640"/>
            <a:ext cx="3571900" cy="85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feld 41"/>
          <p:cNvSpPr txBox="1"/>
          <p:nvPr/>
        </p:nvSpPr>
        <p:spPr>
          <a:xfrm>
            <a:off x="500034" y="3143248"/>
            <a:ext cx="6928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Hibernate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67898" y="2609780"/>
            <a:ext cx="327782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>
                <a:latin typeface="Times New Roman" pitchFamily="18" charset="0"/>
                <a:cs typeface="Times New Roman" pitchFamily="18" charset="0"/>
              </a:rPr>
              <a:t>Verändern einer persistenten Entity Instanz</a:t>
            </a: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3582" y="4764380"/>
            <a:ext cx="3560836" cy="139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21240" y="2273963"/>
            <a:ext cx="3566237" cy="111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7898" y="3933655"/>
            <a:ext cx="4643470" cy="90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Gerade Verbindung mit Pfeil 22"/>
          <p:cNvCxnSpPr/>
          <p:nvPr/>
        </p:nvCxnSpPr>
        <p:spPr>
          <a:xfrm flipH="1">
            <a:off x="2861810" y="3852865"/>
            <a:ext cx="4124793" cy="5972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1090050" y="4450127"/>
            <a:ext cx="1357322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Textfeld 24"/>
          <p:cNvSpPr txBox="1"/>
          <p:nvPr/>
        </p:nvSpPr>
        <p:spPr>
          <a:xfrm>
            <a:off x="6929454" y="3714752"/>
            <a:ext cx="39786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JPA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Gerade Verbindung mit Pfeil 25"/>
          <p:cNvCxnSpPr>
            <a:stCxn id="25" idx="1"/>
          </p:cNvCxnSpPr>
          <p:nvPr/>
        </p:nvCxnSpPr>
        <p:spPr>
          <a:xfrm flipH="1" flipV="1">
            <a:off x="5373053" y="3143249"/>
            <a:ext cx="1556401" cy="6946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4508882" y="2903342"/>
            <a:ext cx="1357322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154027" y="588503"/>
            <a:ext cx="2276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Der Persistenz-Lebenszyklus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00034" y="3143248"/>
            <a:ext cx="69281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Hibernate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184546" y="2609780"/>
            <a:ext cx="224452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Löschen einer Entity </a:t>
            </a:r>
            <a:r>
              <a:rPr lang="de-AT" sz="1400" dirty="0">
                <a:latin typeface="Times New Roman" pitchFamily="18" charset="0"/>
                <a:cs typeface="Times New Roman" pitchFamily="18" charset="0"/>
              </a:rPr>
              <a:t>Instanz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0980" y="4772925"/>
            <a:ext cx="4178138" cy="143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857628"/>
            <a:ext cx="4401867" cy="90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51691" y="2399952"/>
            <a:ext cx="3816717" cy="1058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2" name="Gerade Verbindung mit Pfeil 31"/>
          <p:cNvCxnSpPr/>
          <p:nvPr/>
        </p:nvCxnSpPr>
        <p:spPr>
          <a:xfrm flipH="1">
            <a:off x="2366755" y="3852865"/>
            <a:ext cx="4619849" cy="611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500034" y="4359639"/>
            <a:ext cx="1641696" cy="197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5" name="Textfeld 34"/>
          <p:cNvSpPr txBox="1"/>
          <p:nvPr/>
        </p:nvSpPr>
        <p:spPr>
          <a:xfrm>
            <a:off x="6929454" y="3714752"/>
            <a:ext cx="397866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JPA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Gerade Verbindung mit Pfeil 35"/>
          <p:cNvCxnSpPr>
            <a:stCxn id="35" idx="1"/>
          </p:cNvCxnSpPr>
          <p:nvPr/>
        </p:nvCxnSpPr>
        <p:spPr>
          <a:xfrm flipH="1" flipV="1">
            <a:off x="5373053" y="3143249"/>
            <a:ext cx="1556401" cy="6946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083711" y="3052891"/>
            <a:ext cx="1357322" cy="142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945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28870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" y="2936378"/>
            <a:ext cx="3375545" cy="3501147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553816" y="4974265"/>
            <a:ext cx="1610961" cy="1800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cxnSp>
        <p:nvCxnSpPr>
          <p:cNvPr id="11" name="Gerader Verbinder 10"/>
          <p:cNvCxnSpPr/>
          <p:nvPr/>
        </p:nvCxnSpPr>
        <p:spPr>
          <a:xfrm>
            <a:off x="4345899" y="3368998"/>
            <a:ext cx="287042" cy="425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2546775" y="3432029"/>
            <a:ext cx="2179881" cy="211806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1560574" y="3650970"/>
            <a:ext cx="1386226" cy="2073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1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" y="2936378"/>
            <a:ext cx="3375545" cy="3501147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9" name="Rechteck 8"/>
          <p:cNvSpPr/>
          <p:nvPr/>
        </p:nvSpPr>
        <p:spPr>
          <a:xfrm>
            <a:off x="4553816" y="4974265"/>
            <a:ext cx="1610961" cy="1800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68" y="1351307"/>
            <a:ext cx="4198841" cy="120474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H="1" flipV="1">
            <a:off x="3626895" y="2213865"/>
            <a:ext cx="675075" cy="6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3785045" y="1750111"/>
            <a:ext cx="572631" cy="105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3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" y="2936378"/>
            <a:ext cx="3375545" cy="3501147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68" y="1351307"/>
            <a:ext cx="4198841" cy="120474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9204" y="4656950"/>
            <a:ext cx="4873207" cy="1801910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H="1" flipV="1">
            <a:off x="3626895" y="2213865"/>
            <a:ext cx="675075" cy="6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785045" y="1750111"/>
            <a:ext cx="572631" cy="105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579009" y="3228984"/>
            <a:ext cx="867106" cy="143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572109" y="3095145"/>
            <a:ext cx="2119185" cy="207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80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" y="2936378"/>
            <a:ext cx="3375545" cy="3501147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68" y="1351307"/>
            <a:ext cx="4198841" cy="120474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746" y="2464422"/>
            <a:ext cx="3047062" cy="193521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879913" y="3213086"/>
            <a:ext cx="2048359" cy="10564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680" y="387586"/>
            <a:ext cx="2004915" cy="300441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9204" y="4656950"/>
            <a:ext cx="4873207" cy="1801910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H="1" flipV="1">
            <a:off x="3626895" y="2213865"/>
            <a:ext cx="675075" cy="6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785045" y="1750111"/>
            <a:ext cx="572631" cy="105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579009" y="3228984"/>
            <a:ext cx="867106" cy="143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572109" y="3095145"/>
            <a:ext cx="2119185" cy="207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3504478" y="2477049"/>
            <a:ext cx="928694" cy="357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Abgerundetes Rechteck 27"/>
          <p:cNvSpPr/>
          <p:nvPr/>
        </p:nvSpPr>
        <p:spPr>
          <a:xfrm>
            <a:off x="3498976" y="3556737"/>
            <a:ext cx="928694" cy="3571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Abgerundetes Rechteck 28"/>
          <p:cNvSpPr/>
          <p:nvPr/>
        </p:nvSpPr>
        <p:spPr>
          <a:xfrm>
            <a:off x="3496828" y="4570287"/>
            <a:ext cx="928694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Abgerundetes Rechteck 29"/>
          <p:cNvSpPr/>
          <p:nvPr/>
        </p:nvSpPr>
        <p:spPr>
          <a:xfrm>
            <a:off x="4767100" y="2968750"/>
            <a:ext cx="928694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Textfeld 30"/>
          <p:cNvSpPr txBox="1"/>
          <p:nvPr/>
        </p:nvSpPr>
        <p:spPr>
          <a:xfrm>
            <a:off x="3588795" y="2509850"/>
            <a:ext cx="7627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Transient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585441" y="3600135"/>
            <a:ext cx="7841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smtClean="0">
                <a:latin typeface="Times New Roman" pitchFamily="18" charset="0"/>
                <a:cs typeface="Times New Roman" pitchFamily="18" charset="0"/>
              </a:rPr>
              <a:t>Persistent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3598320" y="4612610"/>
            <a:ext cx="76815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Detached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858460" y="3014430"/>
            <a:ext cx="77617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endParaRPr lang="de-AT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Gerader Verbinder 11"/>
          <p:cNvCxnSpPr/>
          <p:nvPr/>
        </p:nvCxnSpPr>
        <p:spPr>
          <a:xfrm>
            <a:off x="5186109" y="3877134"/>
            <a:ext cx="448526" cy="693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5446115" y="3654025"/>
            <a:ext cx="718662" cy="91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1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2044</Words>
  <Application>Microsoft Office PowerPoint</Application>
  <PresentationFormat>Bildschirmpräsentation (4:3)</PresentationFormat>
  <Paragraphs>450</Paragraphs>
  <Slides>59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5" baseType="lpstr">
      <vt:lpstr>Arial</vt:lpstr>
      <vt:lpstr>Calibri</vt:lpstr>
      <vt:lpstr>Neuropol</vt:lpstr>
      <vt:lpstr>Tahoma</vt:lpstr>
      <vt:lpstr>Times New Roman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Günther Jester</dc:creator>
  <cp:lastModifiedBy>Günther Jester</cp:lastModifiedBy>
  <cp:revision>120</cp:revision>
  <dcterms:created xsi:type="dcterms:W3CDTF">2013-03-31T07:16:58Z</dcterms:created>
  <dcterms:modified xsi:type="dcterms:W3CDTF">2017-09-13T06:15:58Z</dcterms:modified>
</cp:coreProperties>
</file>