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7"/>
  </p:notesMasterIdLst>
  <p:sldIdLst>
    <p:sldId id="257" r:id="rId3"/>
    <p:sldId id="452" r:id="rId4"/>
    <p:sldId id="880" r:id="rId5"/>
    <p:sldId id="881" r:id="rId6"/>
    <p:sldId id="882" r:id="rId7"/>
    <p:sldId id="883" r:id="rId8"/>
    <p:sldId id="884" r:id="rId9"/>
    <p:sldId id="937" r:id="rId10"/>
    <p:sldId id="794" r:id="rId11"/>
    <p:sldId id="796" r:id="rId12"/>
    <p:sldId id="797" r:id="rId13"/>
    <p:sldId id="798" r:id="rId14"/>
    <p:sldId id="909" r:id="rId15"/>
    <p:sldId id="799" r:id="rId16"/>
    <p:sldId id="800" r:id="rId17"/>
    <p:sldId id="814" r:id="rId18"/>
    <p:sldId id="804" r:id="rId19"/>
    <p:sldId id="807" r:id="rId20"/>
    <p:sldId id="801" r:id="rId21"/>
    <p:sldId id="802" r:id="rId22"/>
    <p:sldId id="808" r:id="rId23"/>
    <p:sldId id="809" r:id="rId24"/>
    <p:sldId id="810" r:id="rId25"/>
    <p:sldId id="818" r:id="rId26"/>
    <p:sldId id="793" r:id="rId27"/>
    <p:sldId id="860" r:id="rId28"/>
    <p:sldId id="851" r:id="rId29"/>
    <p:sldId id="861" r:id="rId30"/>
    <p:sldId id="811" r:id="rId31"/>
    <p:sldId id="819" r:id="rId32"/>
    <p:sldId id="853" r:id="rId33"/>
    <p:sldId id="854" r:id="rId34"/>
    <p:sldId id="813" r:id="rId35"/>
    <p:sldId id="812" r:id="rId36"/>
    <p:sldId id="815" r:id="rId37"/>
    <p:sldId id="821" r:id="rId38"/>
    <p:sldId id="885" r:id="rId39"/>
    <p:sldId id="886" r:id="rId40"/>
    <p:sldId id="822" r:id="rId41"/>
    <p:sldId id="866" r:id="rId42"/>
    <p:sldId id="887" r:id="rId43"/>
    <p:sldId id="888" r:id="rId44"/>
    <p:sldId id="816" r:id="rId45"/>
    <p:sldId id="855" r:id="rId46"/>
    <p:sldId id="824" r:id="rId47"/>
    <p:sldId id="862" r:id="rId48"/>
    <p:sldId id="863" r:id="rId49"/>
    <p:sldId id="825" r:id="rId50"/>
    <p:sldId id="826" r:id="rId51"/>
    <p:sldId id="827" r:id="rId52"/>
    <p:sldId id="828" r:id="rId53"/>
    <p:sldId id="945" r:id="rId54"/>
    <p:sldId id="829" r:id="rId55"/>
    <p:sldId id="946" r:id="rId56"/>
    <p:sldId id="947" r:id="rId57"/>
    <p:sldId id="948" r:id="rId58"/>
    <p:sldId id="831" r:id="rId59"/>
    <p:sldId id="867" r:id="rId60"/>
    <p:sldId id="832" r:id="rId61"/>
    <p:sldId id="856" r:id="rId62"/>
    <p:sldId id="833" r:id="rId63"/>
    <p:sldId id="868" r:id="rId64"/>
    <p:sldId id="834" r:id="rId65"/>
    <p:sldId id="835" r:id="rId66"/>
    <p:sldId id="836" r:id="rId67"/>
    <p:sldId id="837" r:id="rId68"/>
    <p:sldId id="838" r:id="rId69"/>
    <p:sldId id="839" r:id="rId70"/>
    <p:sldId id="840" r:id="rId71"/>
    <p:sldId id="869" r:id="rId72"/>
    <p:sldId id="841" r:id="rId73"/>
    <p:sldId id="842" r:id="rId74"/>
    <p:sldId id="843" r:id="rId75"/>
    <p:sldId id="844" r:id="rId76"/>
    <p:sldId id="890" r:id="rId77"/>
    <p:sldId id="891" r:id="rId78"/>
    <p:sldId id="889" r:id="rId79"/>
    <p:sldId id="871" r:id="rId80"/>
    <p:sldId id="846" r:id="rId81"/>
    <p:sldId id="857" r:id="rId82"/>
    <p:sldId id="858" r:id="rId83"/>
    <p:sldId id="859" r:id="rId84"/>
    <p:sldId id="848" r:id="rId85"/>
    <p:sldId id="849" r:id="rId86"/>
    <p:sldId id="949" r:id="rId87"/>
    <p:sldId id="850" r:id="rId88"/>
    <p:sldId id="875" r:id="rId89"/>
    <p:sldId id="877" r:id="rId90"/>
    <p:sldId id="905" r:id="rId91"/>
    <p:sldId id="878" r:id="rId92"/>
    <p:sldId id="906" r:id="rId93"/>
    <p:sldId id="879" r:id="rId94"/>
    <p:sldId id="892" r:id="rId95"/>
    <p:sldId id="893" r:id="rId96"/>
    <p:sldId id="910" r:id="rId97"/>
    <p:sldId id="912" r:id="rId98"/>
    <p:sldId id="873" r:id="rId99"/>
    <p:sldId id="916" r:id="rId100"/>
    <p:sldId id="950" r:id="rId101"/>
    <p:sldId id="951" r:id="rId102"/>
    <p:sldId id="918" r:id="rId103"/>
    <p:sldId id="919" r:id="rId104"/>
    <p:sldId id="921" r:id="rId105"/>
    <p:sldId id="922" r:id="rId106"/>
    <p:sldId id="953" r:id="rId107"/>
    <p:sldId id="952" r:id="rId108"/>
    <p:sldId id="924" r:id="rId109"/>
    <p:sldId id="925" r:id="rId110"/>
    <p:sldId id="926" r:id="rId111"/>
    <p:sldId id="923" r:id="rId112"/>
    <p:sldId id="927" r:id="rId113"/>
    <p:sldId id="928" r:id="rId114"/>
    <p:sldId id="929" r:id="rId115"/>
    <p:sldId id="930" r:id="rId116"/>
    <p:sldId id="931" r:id="rId117"/>
    <p:sldId id="932" r:id="rId118"/>
    <p:sldId id="933" r:id="rId119"/>
    <p:sldId id="938" r:id="rId120"/>
    <p:sldId id="939" r:id="rId121"/>
    <p:sldId id="920" r:id="rId122"/>
    <p:sldId id="954" r:id="rId123"/>
    <p:sldId id="955" r:id="rId124"/>
    <p:sldId id="917" r:id="rId125"/>
    <p:sldId id="934" r:id="rId126"/>
    <p:sldId id="935" r:id="rId127"/>
    <p:sldId id="936" r:id="rId128"/>
    <p:sldId id="914" r:id="rId129"/>
    <p:sldId id="941" r:id="rId130"/>
    <p:sldId id="942" r:id="rId131"/>
    <p:sldId id="940" r:id="rId132"/>
    <p:sldId id="943" r:id="rId133"/>
    <p:sldId id="944" r:id="rId134"/>
    <p:sldId id="915" r:id="rId135"/>
    <p:sldId id="956" r:id="rId1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7" autoAdjust="0"/>
    <p:restoredTop sz="94660"/>
  </p:normalViewPr>
  <p:slideViewPr>
    <p:cSldViewPr>
      <p:cViewPr varScale="1">
        <p:scale>
          <a:sx n="103" d="100"/>
          <a:sy n="103" d="100"/>
        </p:scale>
        <p:origin x="1350" y="96"/>
      </p:cViewPr>
      <p:guideLst>
        <p:guide orient="horz" pos="22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presProps" Target="presProp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620C-6A93-48BF-BDB6-3996E17840D3}" type="datetimeFigureOut">
              <a:rPr lang="de-AT" smtClean="0"/>
              <a:pPr/>
              <a:t>13.09.2017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F75C6-CE60-4D55-80B2-FFD0CBD78E2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236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86E757A7-D766-40FE-88CC-73173F7C3F6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A0D47915-D338-4E4E-8BBE-634847CCC35D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4A5DADB4-E763-4F9A-847A-1FDC95A41DD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ACA1C3A7-1498-4105-91F6-1CDE9D208CC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AB0E1532-7061-450A-BB65-93476CDBCC3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87687FAE-4B4A-4F86-81E9-30C0241482F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6123D17B-3841-4003-B8DD-C0A2BE912C7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3EEC8B72-AD1F-44F4-873E-2B46AB3FA4E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BFD525AA-BC8C-476E-A4A3-7A661D9FD645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CFDCE13F-FBF7-4488-A6A9-DD5DD386A902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4A58FA5E-D300-4390-8498-F8E6AEA716F3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78154AAB-E05E-4D3A-A682-4614B70AA554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24725" y="6619875"/>
            <a:ext cx="1177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0611AFD9-20ED-491A-9677-B9E39A39D352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16482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sz="36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P</a:t>
            </a:r>
            <a:r>
              <a:rPr lang="de-AT" dirty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A</a:t>
            </a:r>
            <a:r>
              <a:rPr lang="de-AT" sz="28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Entities</a:t>
            </a:r>
            <a:endParaRPr lang="de-AT" sz="1600" dirty="0" smtClean="0">
              <a:solidFill>
                <a:schemeClr val="bg1"/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4" name="Textfeld 5"/>
          <p:cNvSpPr txBox="1">
            <a:spLocks noChangeArrowheads="1"/>
          </p:cNvSpPr>
          <p:nvPr/>
        </p:nvSpPr>
        <p:spPr bwMode="auto">
          <a:xfrm>
            <a:off x="6282190" y="2213865"/>
            <a:ext cx="8483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1200" dirty="0" err="1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advanced</a:t>
            </a:r>
            <a:endParaRPr lang="de-AT" sz="1200" dirty="0" smtClean="0">
              <a:solidFill>
                <a:schemeClr val="bg1"/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Creating</a:t>
            </a:r>
            <a:r>
              <a:rPr lang="de-AT" dirty="0"/>
              <a:t> an Entity</a:t>
            </a: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2221320" y="2386204"/>
            <a:ext cx="471372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 dirty="0">
                <a:solidFill>
                  <a:srgbClr val="0000FF"/>
                </a:solidFill>
              </a:rPr>
              <a:t>@Entity</a:t>
            </a:r>
          </a:p>
          <a:p>
            <a:r>
              <a:rPr lang="de-AT" sz="1400" dirty="0" err="1"/>
              <a:t>public</a:t>
            </a:r>
            <a:r>
              <a:rPr lang="de-AT" sz="1400" dirty="0"/>
              <a:t> </a:t>
            </a:r>
            <a:r>
              <a:rPr lang="de-AT" sz="1400" dirty="0" err="1"/>
              <a:t>class</a:t>
            </a:r>
            <a:r>
              <a:rPr lang="de-AT" sz="1400" dirty="0"/>
              <a:t> </a:t>
            </a:r>
            <a:r>
              <a:rPr lang="de-AT" sz="1400" dirty="0" err="1"/>
              <a:t>Employee</a:t>
            </a:r>
            <a:r>
              <a:rPr lang="de-AT" sz="1400" dirty="0"/>
              <a:t> {</a:t>
            </a:r>
          </a:p>
          <a:p>
            <a:pPr lvl="1"/>
            <a:r>
              <a:rPr lang="de-AT" sz="1400" dirty="0">
                <a:solidFill>
                  <a:srgbClr val="0000FF"/>
                </a:solidFill>
              </a:rPr>
              <a:t>@</a:t>
            </a:r>
            <a:r>
              <a:rPr lang="de-AT" sz="1400" dirty="0" err="1">
                <a:solidFill>
                  <a:srgbClr val="0000FF"/>
                </a:solidFill>
              </a:rPr>
              <a:t>Id</a:t>
            </a:r>
            <a:r>
              <a:rPr lang="de-AT" sz="1400" dirty="0">
                <a:solidFill>
                  <a:srgbClr val="0000FF"/>
                </a:solidFill>
              </a:rPr>
              <a:t> </a:t>
            </a:r>
            <a:r>
              <a:rPr lang="de-AT" sz="1400" dirty="0"/>
              <a:t>private </a:t>
            </a:r>
            <a:r>
              <a:rPr lang="de-AT" sz="1400" dirty="0" err="1"/>
              <a:t>int</a:t>
            </a:r>
            <a:r>
              <a:rPr lang="de-AT" sz="1400" dirty="0"/>
              <a:t> </a:t>
            </a:r>
            <a:r>
              <a:rPr lang="de-AT" sz="1400" dirty="0" err="1"/>
              <a:t>id</a:t>
            </a:r>
            <a:r>
              <a:rPr lang="de-AT" sz="1400" dirty="0"/>
              <a:t>;</a:t>
            </a:r>
          </a:p>
          <a:p>
            <a:pPr lvl="1"/>
            <a:r>
              <a:rPr lang="de-AT" sz="1400" dirty="0"/>
              <a:t>private String </a:t>
            </a:r>
            <a:r>
              <a:rPr lang="de-AT" sz="1400" dirty="0" err="1"/>
              <a:t>name</a:t>
            </a:r>
            <a:r>
              <a:rPr lang="de-AT" sz="1400" dirty="0"/>
              <a:t>;</a:t>
            </a:r>
          </a:p>
          <a:p>
            <a:pPr lvl="1"/>
            <a:r>
              <a:rPr lang="de-AT" sz="1400" dirty="0"/>
              <a:t>private </a:t>
            </a:r>
            <a:r>
              <a:rPr lang="de-AT" sz="1400" dirty="0" err="1"/>
              <a:t>long</a:t>
            </a:r>
            <a:r>
              <a:rPr lang="de-AT" sz="1400" dirty="0"/>
              <a:t> </a:t>
            </a:r>
            <a:r>
              <a:rPr lang="de-AT" sz="1400" dirty="0" err="1"/>
              <a:t>salary</a:t>
            </a:r>
            <a:r>
              <a:rPr lang="de-AT" sz="1400" dirty="0" smtClean="0"/>
              <a:t>;</a:t>
            </a:r>
          </a:p>
          <a:p>
            <a:pPr lvl="1"/>
            <a:endParaRPr lang="de-AT" sz="1400" dirty="0"/>
          </a:p>
          <a:p>
            <a:pPr lvl="1"/>
            <a:r>
              <a:rPr lang="de-AT" sz="1400" dirty="0" err="1"/>
              <a:t>public</a:t>
            </a:r>
            <a:r>
              <a:rPr lang="de-AT" sz="1400" dirty="0"/>
              <a:t> </a:t>
            </a:r>
            <a:r>
              <a:rPr lang="de-AT" sz="1400" dirty="0" err="1"/>
              <a:t>Employee</a:t>
            </a:r>
            <a:r>
              <a:rPr lang="de-AT" sz="1400" dirty="0"/>
              <a:t>() {}</a:t>
            </a:r>
          </a:p>
          <a:p>
            <a:pPr lvl="1"/>
            <a:r>
              <a:rPr lang="en-US" sz="1400" dirty="0"/>
              <a:t>public Employee(</a:t>
            </a:r>
            <a:r>
              <a:rPr lang="en-US" sz="1400" dirty="0" err="1"/>
              <a:t>int</a:t>
            </a:r>
            <a:r>
              <a:rPr lang="en-US" sz="1400" dirty="0"/>
              <a:t> id) { this.id = id; }</a:t>
            </a:r>
          </a:p>
          <a:p>
            <a:pPr lvl="1"/>
            <a:r>
              <a:rPr lang="en-US" sz="1400" dirty="0"/>
              <a:t>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getId</a:t>
            </a:r>
            <a:r>
              <a:rPr lang="en-US" sz="1400" dirty="0"/>
              <a:t>() { return id;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setId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id) { this.id = id; }</a:t>
            </a:r>
          </a:p>
          <a:p>
            <a:pPr lvl="1"/>
            <a:r>
              <a:rPr lang="en-US" sz="1400" dirty="0"/>
              <a:t>public String </a:t>
            </a:r>
            <a:r>
              <a:rPr lang="en-US" sz="1400" dirty="0" err="1"/>
              <a:t>getName</a:t>
            </a:r>
            <a:r>
              <a:rPr lang="en-US" sz="1400" dirty="0"/>
              <a:t>() { return name;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setName</a:t>
            </a:r>
            <a:r>
              <a:rPr lang="en-US" sz="1400" dirty="0"/>
              <a:t>(String name) { this.name = name; }</a:t>
            </a:r>
          </a:p>
          <a:p>
            <a:pPr lvl="1"/>
            <a:r>
              <a:rPr lang="en-US" sz="1400" dirty="0"/>
              <a:t>public long </a:t>
            </a:r>
            <a:r>
              <a:rPr lang="en-US" sz="1400" dirty="0" err="1"/>
              <a:t>getSalary</a:t>
            </a:r>
            <a:r>
              <a:rPr lang="en-US" sz="1400" dirty="0"/>
              <a:t>() { return salary;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setSalary</a:t>
            </a:r>
            <a:r>
              <a:rPr lang="en-US" sz="1400" dirty="0"/>
              <a:t> (long salary) { </a:t>
            </a:r>
            <a:r>
              <a:rPr lang="en-US" sz="1400" dirty="0" err="1"/>
              <a:t>this.salary</a:t>
            </a:r>
            <a:r>
              <a:rPr lang="en-US" sz="1400" dirty="0"/>
              <a:t> = salary; }</a:t>
            </a:r>
          </a:p>
          <a:p>
            <a:r>
              <a:rPr lang="de-AT" sz="1400" dirty="0"/>
              <a:t>}</a:t>
            </a:r>
            <a:endParaRPr lang="de-AT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923509" y="2595144"/>
            <a:ext cx="1305145" cy="99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148534" y="2213785"/>
            <a:ext cx="2632747" cy="137146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083603" y="2305453"/>
            <a:ext cx="697678" cy="59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34"/>
          <p:cNvSpPr txBox="1">
            <a:spLocks noChangeArrowheads="1"/>
          </p:cNvSpPr>
          <p:nvPr/>
        </p:nvSpPr>
        <p:spPr bwMode="auto">
          <a:xfrm>
            <a:off x="2734514" y="1803412"/>
            <a:ext cx="60978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Adding these </a:t>
            </a:r>
            <a:r>
              <a:rPr lang="en-US" sz="1400" dirty="0">
                <a:solidFill>
                  <a:srgbClr val="0000FF"/>
                </a:solidFill>
              </a:rPr>
              <a:t>two</a:t>
            </a:r>
            <a:r>
              <a:rPr lang="en-US" sz="1400" dirty="0"/>
              <a:t> annotations to the Employee class, we end up with </a:t>
            </a:r>
            <a:r>
              <a:rPr lang="en-US" sz="1400" dirty="0" smtClean="0"/>
              <a:t>an </a:t>
            </a:r>
            <a:r>
              <a:rPr lang="en-US" sz="1400" dirty="0"/>
              <a:t>entity.</a:t>
            </a:r>
            <a:endParaRPr lang="de-AT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feld 34"/>
          <p:cNvSpPr txBox="1">
            <a:spLocks noChangeArrowheads="1"/>
          </p:cNvSpPr>
          <p:nvPr/>
        </p:nvSpPr>
        <p:spPr bwMode="auto">
          <a:xfrm>
            <a:off x="3458429" y="5710191"/>
            <a:ext cx="45608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When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we say that the @Id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annotation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is placed on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the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field or property, we mean 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that the user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can choose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to annotate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either the declared field or the getter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method.</a:t>
            </a:r>
            <a:endParaRPr lang="de-AT" sz="1000" dirty="0" smtClean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feld 34"/>
          <p:cNvSpPr txBox="1">
            <a:spLocks noChangeArrowheads="1"/>
          </p:cNvSpPr>
          <p:nvPr/>
        </p:nvSpPr>
        <p:spPr bwMode="auto">
          <a:xfrm>
            <a:off x="2216716" y="6223506"/>
            <a:ext cx="28953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Annotations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on setter methods will just be ignored</a:t>
            </a:r>
            <a:endParaRPr lang="de-AT" sz="1000" dirty="0" smtClean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4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17" y="2573905"/>
            <a:ext cx="3624785" cy="182902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02197" y="2888940"/>
            <a:ext cx="360040" cy="1710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3052247" y="4329100"/>
            <a:ext cx="270030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834" y="2888940"/>
            <a:ext cx="3392437" cy="22952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Gerade Verbindung mit Pfeil 5"/>
          <p:cNvCxnSpPr>
            <a:endCxn id="9" idx="0"/>
          </p:cNvCxnSpPr>
          <p:nvPr/>
        </p:nvCxnSpPr>
        <p:spPr>
          <a:xfrm>
            <a:off x="4797025" y="1943835"/>
            <a:ext cx="576028" cy="945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4572000" y="1583795"/>
            <a:ext cx="1935215" cy="153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676834" y="1234056"/>
            <a:ext cx="719122" cy="1879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456418" y="1387590"/>
            <a:ext cx="147058" cy="1591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17" y="2573905"/>
            <a:ext cx="3624785" cy="182902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02197" y="2888940"/>
            <a:ext cx="360040" cy="1710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3052247" y="4329100"/>
            <a:ext cx="270030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834" y="2888940"/>
            <a:ext cx="3392437" cy="22952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Gerade Verbindung mit Pfeil 5"/>
          <p:cNvCxnSpPr>
            <a:endCxn id="9" idx="0"/>
          </p:cNvCxnSpPr>
          <p:nvPr/>
        </p:nvCxnSpPr>
        <p:spPr>
          <a:xfrm>
            <a:off x="4797025" y="1943835"/>
            <a:ext cx="576028" cy="945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471" y="1976238"/>
            <a:ext cx="3562580" cy="36338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hteck 2"/>
          <p:cNvSpPr/>
          <p:nvPr/>
        </p:nvSpPr>
        <p:spPr>
          <a:xfrm>
            <a:off x="2366755" y="2483895"/>
            <a:ext cx="4702516" cy="31503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3896925" y="1234056"/>
            <a:ext cx="499031" cy="1339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456418" y="1387590"/>
            <a:ext cx="147058" cy="1591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9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17" y="2573905"/>
            <a:ext cx="3624785" cy="182902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02197" y="2888940"/>
            <a:ext cx="360040" cy="1710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3052247" y="4329100"/>
            <a:ext cx="270030" cy="270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834" y="2888940"/>
            <a:ext cx="3392437" cy="22952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Gerade Verbindung mit Pfeil 5"/>
          <p:cNvCxnSpPr>
            <a:endCxn id="9" idx="0"/>
          </p:cNvCxnSpPr>
          <p:nvPr/>
        </p:nvCxnSpPr>
        <p:spPr>
          <a:xfrm>
            <a:off x="4797025" y="1943835"/>
            <a:ext cx="576028" cy="945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471" y="1976238"/>
            <a:ext cx="3562580" cy="36338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615" y="1547252"/>
            <a:ext cx="3309750" cy="44918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Gerade Verbindung mit Pfeil 14"/>
          <p:cNvCxnSpPr/>
          <p:nvPr/>
        </p:nvCxnSpPr>
        <p:spPr>
          <a:xfrm flipH="1">
            <a:off x="4369161" y="3608388"/>
            <a:ext cx="2183059" cy="1575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5549166" y="3518378"/>
            <a:ext cx="1147617" cy="1561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5373052" y="5184195"/>
            <a:ext cx="1323731" cy="67507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5697125" y="3670778"/>
            <a:ext cx="1152059" cy="1617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6407003" y="3760620"/>
            <a:ext cx="468524" cy="166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8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17" y="2573905"/>
            <a:ext cx="3624785" cy="182902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02197" y="2888940"/>
            <a:ext cx="360040" cy="1710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3052247" y="4329100"/>
            <a:ext cx="270030" cy="270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834" y="2888940"/>
            <a:ext cx="3392437" cy="22952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Gerade Verbindung mit Pfeil 5"/>
          <p:cNvCxnSpPr>
            <a:endCxn id="9" idx="0"/>
          </p:cNvCxnSpPr>
          <p:nvPr/>
        </p:nvCxnSpPr>
        <p:spPr>
          <a:xfrm>
            <a:off x="4797025" y="1943835"/>
            <a:ext cx="576028" cy="945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471" y="1976238"/>
            <a:ext cx="3562580" cy="36338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615" y="1547252"/>
            <a:ext cx="3309750" cy="44918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Gerade Verbindung mit Pfeil 14"/>
          <p:cNvCxnSpPr/>
          <p:nvPr/>
        </p:nvCxnSpPr>
        <p:spPr>
          <a:xfrm flipH="1">
            <a:off x="4369161" y="3608388"/>
            <a:ext cx="2183059" cy="1575807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5549166" y="3518378"/>
            <a:ext cx="1147617" cy="1561731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5697125" y="3670778"/>
            <a:ext cx="1152059" cy="1617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6407003" y="3760620"/>
            <a:ext cx="468524" cy="166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2220" y="4275186"/>
            <a:ext cx="22669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17" y="2573905"/>
            <a:ext cx="3624785" cy="182902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02197" y="2888940"/>
            <a:ext cx="360040" cy="1710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3052247" y="4329100"/>
            <a:ext cx="270030" cy="270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471" y="1976238"/>
            <a:ext cx="3562580" cy="36338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037" y="2422779"/>
            <a:ext cx="6721926" cy="2740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hteck 10"/>
          <p:cNvSpPr/>
          <p:nvPr/>
        </p:nvSpPr>
        <p:spPr>
          <a:xfrm>
            <a:off x="971600" y="3230318"/>
            <a:ext cx="7290810" cy="23943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593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17" y="2573905"/>
            <a:ext cx="3624785" cy="182902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02197" y="2888940"/>
            <a:ext cx="360040" cy="1710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3052247" y="4329100"/>
            <a:ext cx="270030" cy="270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471" y="1976238"/>
            <a:ext cx="3562580" cy="36338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037" y="2422779"/>
            <a:ext cx="6721926" cy="2740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hteck 13"/>
          <p:cNvSpPr/>
          <p:nvPr/>
        </p:nvSpPr>
        <p:spPr>
          <a:xfrm>
            <a:off x="971600" y="3230318"/>
            <a:ext cx="7290810" cy="239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286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17" y="2573905"/>
            <a:ext cx="3624785" cy="182902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02197" y="2888940"/>
            <a:ext cx="360040" cy="1710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3052247" y="4329100"/>
            <a:ext cx="270030" cy="270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471" y="1976238"/>
            <a:ext cx="3562580" cy="36338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037" y="2422779"/>
            <a:ext cx="6721926" cy="2740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hteck 10"/>
          <p:cNvSpPr/>
          <p:nvPr/>
        </p:nvSpPr>
        <p:spPr>
          <a:xfrm>
            <a:off x="971600" y="3230318"/>
            <a:ext cx="7290810" cy="239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1556665" y="3392800"/>
            <a:ext cx="2250250" cy="11612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93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17" y="2573905"/>
            <a:ext cx="3624785" cy="182902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02197" y="2888940"/>
            <a:ext cx="360040" cy="1710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37" y="2422779"/>
            <a:ext cx="6721926" cy="2740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hteck 12"/>
          <p:cNvSpPr/>
          <p:nvPr/>
        </p:nvSpPr>
        <p:spPr>
          <a:xfrm>
            <a:off x="4629263" y="5021568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130" y="4885857"/>
            <a:ext cx="1593039" cy="531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960" y="5262922"/>
            <a:ext cx="7124185" cy="4227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hteck 2"/>
          <p:cNvSpPr/>
          <p:nvPr/>
        </p:nvSpPr>
        <p:spPr>
          <a:xfrm>
            <a:off x="2051720" y="3879051"/>
            <a:ext cx="1665185" cy="63007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5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17" y="2573905"/>
            <a:ext cx="3624785" cy="182902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02197" y="2888940"/>
            <a:ext cx="360040" cy="1710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37" y="2422779"/>
            <a:ext cx="6721926" cy="2740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hteck 2"/>
          <p:cNvSpPr/>
          <p:nvPr/>
        </p:nvSpPr>
        <p:spPr>
          <a:xfrm>
            <a:off x="2051720" y="3879051"/>
            <a:ext cx="1665185" cy="63007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99" y="2440817"/>
            <a:ext cx="6514301" cy="26659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31" y="4904426"/>
            <a:ext cx="8579355" cy="1192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34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17" y="2573905"/>
            <a:ext cx="3624785" cy="182902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02197" y="2888940"/>
            <a:ext cx="360040" cy="1710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37" y="2422779"/>
            <a:ext cx="6721926" cy="2740750"/>
          </a:xfrm>
          <a:prstGeom prst="rect">
            <a:avLst/>
          </a:prstGeom>
          <a:ln>
            <a:noFill/>
          </a:ln>
        </p:spPr>
      </p:pic>
      <p:sp>
        <p:nvSpPr>
          <p:cNvPr id="3" name="Rechteck 2"/>
          <p:cNvSpPr/>
          <p:nvPr/>
        </p:nvSpPr>
        <p:spPr>
          <a:xfrm>
            <a:off x="2051720" y="4104075"/>
            <a:ext cx="1665185" cy="40504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48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Creating</a:t>
            </a:r>
            <a:r>
              <a:rPr lang="de-AT" dirty="0"/>
              <a:t> an Entity</a:t>
            </a: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2221320" y="2386204"/>
            <a:ext cx="471372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 dirty="0">
                <a:solidFill>
                  <a:srgbClr val="0000FF"/>
                </a:solidFill>
              </a:rPr>
              <a:t>@Entity</a:t>
            </a:r>
          </a:p>
          <a:p>
            <a:r>
              <a:rPr lang="de-AT" sz="1400" dirty="0" err="1"/>
              <a:t>public</a:t>
            </a:r>
            <a:r>
              <a:rPr lang="de-AT" sz="1400" dirty="0"/>
              <a:t> </a:t>
            </a:r>
            <a:r>
              <a:rPr lang="de-AT" sz="1400" dirty="0" err="1"/>
              <a:t>class</a:t>
            </a:r>
            <a:r>
              <a:rPr lang="de-AT" sz="1400" dirty="0"/>
              <a:t> </a:t>
            </a:r>
            <a:r>
              <a:rPr lang="de-AT" sz="1400" dirty="0" err="1"/>
              <a:t>Employee</a:t>
            </a:r>
            <a:r>
              <a:rPr lang="de-AT" sz="1400" dirty="0"/>
              <a:t> {</a:t>
            </a:r>
          </a:p>
          <a:p>
            <a:pPr lvl="1"/>
            <a:r>
              <a:rPr lang="de-AT" sz="1400" dirty="0">
                <a:solidFill>
                  <a:srgbClr val="0000FF"/>
                </a:solidFill>
              </a:rPr>
              <a:t>@</a:t>
            </a:r>
            <a:r>
              <a:rPr lang="de-AT" sz="1400" dirty="0" err="1">
                <a:solidFill>
                  <a:srgbClr val="0000FF"/>
                </a:solidFill>
              </a:rPr>
              <a:t>Id</a:t>
            </a:r>
            <a:r>
              <a:rPr lang="de-AT" sz="1400" dirty="0">
                <a:solidFill>
                  <a:srgbClr val="0000FF"/>
                </a:solidFill>
              </a:rPr>
              <a:t> </a:t>
            </a:r>
            <a:r>
              <a:rPr lang="de-AT" sz="1400" dirty="0"/>
              <a:t>private </a:t>
            </a:r>
            <a:r>
              <a:rPr lang="de-AT" sz="1400" dirty="0" err="1"/>
              <a:t>int</a:t>
            </a:r>
            <a:r>
              <a:rPr lang="de-AT" sz="1400" dirty="0"/>
              <a:t> </a:t>
            </a:r>
            <a:r>
              <a:rPr lang="de-AT" sz="1400" dirty="0" err="1"/>
              <a:t>id</a:t>
            </a:r>
            <a:r>
              <a:rPr lang="de-AT" sz="1400" dirty="0"/>
              <a:t>;</a:t>
            </a:r>
          </a:p>
          <a:p>
            <a:pPr lvl="1"/>
            <a:r>
              <a:rPr lang="de-AT" sz="1400" dirty="0"/>
              <a:t>private String </a:t>
            </a:r>
            <a:r>
              <a:rPr lang="de-AT" sz="1400" dirty="0" err="1"/>
              <a:t>name</a:t>
            </a:r>
            <a:r>
              <a:rPr lang="de-AT" sz="1400" dirty="0"/>
              <a:t>;</a:t>
            </a:r>
          </a:p>
          <a:p>
            <a:pPr lvl="1"/>
            <a:r>
              <a:rPr lang="de-AT" sz="1400" dirty="0"/>
              <a:t>private </a:t>
            </a:r>
            <a:r>
              <a:rPr lang="de-AT" sz="1400" dirty="0" err="1"/>
              <a:t>long</a:t>
            </a:r>
            <a:r>
              <a:rPr lang="de-AT" sz="1400" dirty="0"/>
              <a:t> </a:t>
            </a:r>
            <a:r>
              <a:rPr lang="de-AT" sz="1400" dirty="0" err="1"/>
              <a:t>salary</a:t>
            </a:r>
            <a:r>
              <a:rPr lang="de-AT" sz="1400" dirty="0" smtClean="0"/>
              <a:t>;</a:t>
            </a:r>
          </a:p>
          <a:p>
            <a:pPr lvl="1"/>
            <a:endParaRPr lang="de-AT" sz="1400" dirty="0"/>
          </a:p>
          <a:p>
            <a:pPr lvl="1"/>
            <a:r>
              <a:rPr lang="de-AT" sz="1400" dirty="0" err="1"/>
              <a:t>public</a:t>
            </a:r>
            <a:r>
              <a:rPr lang="de-AT" sz="1400" dirty="0"/>
              <a:t> </a:t>
            </a:r>
            <a:r>
              <a:rPr lang="de-AT" sz="1400" dirty="0" err="1"/>
              <a:t>Employee</a:t>
            </a:r>
            <a:r>
              <a:rPr lang="de-AT" sz="1400" dirty="0"/>
              <a:t>() {}</a:t>
            </a:r>
          </a:p>
          <a:p>
            <a:pPr lvl="1"/>
            <a:r>
              <a:rPr lang="en-US" sz="1400" dirty="0"/>
              <a:t>public Employee(</a:t>
            </a:r>
            <a:r>
              <a:rPr lang="en-US" sz="1400" dirty="0" err="1"/>
              <a:t>int</a:t>
            </a:r>
            <a:r>
              <a:rPr lang="en-US" sz="1400" dirty="0"/>
              <a:t> id) { this.id = id; }</a:t>
            </a:r>
          </a:p>
          <a:p>
            <a:pPr lvl="1"/>
            <a:r>
              <a:rPr lang="en-US" sz="1400" dirty="0"/>
              <a:t>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getId</a:t>
            </a:r>
            <a:r>
              <a:rPr lang="en-US" sz="1400" dirty="0"/>
              <a:t>() { return id;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setId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id) { this.id = id; }</a:t>
            </a:r>
          </a:p>
          <a:p>
            <a:pPr lvl="1"/>
            <a:r>
              <a:rPr lang="en-US" sz="1400" dirty="0"/>
              <a:t>public String </a:t>
            </a:r>
            <a:r>
              <a:rPr lang="en-US" sz="1400" dirty="0" err="1"/>
              <a:t>getName</a:t>
            </a:r>
            <a:r>
              <a:rPr lang="en-US" sz="1400" dirty="0"/>
              <a:t>() { return name;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setName</a:t>
            </a:r>
            <a:r>
              <a:rPr lang="en-US" sz="1400" dirty="0"/>
              <a:t>(String name) { this.name = name; }</a:t>
            </a:r>
          </a:p>
          <a:p>
            <a:pPr lvl="1"/>
            <a:r>
              <a:rPr lang="en-US" sz="1400" dirty="0"/>
              <a:t>public long </a:t>
            </a:r>
            <a:r>
              <a:rPr lang="en-US" sz="1400" dirty="0" err="1"/>
              <a:t>getSalary</a:t>
            </a:r>
            <a:r>
              <a:rPr lang="en-US" sz="1400" dirty="0"/>
              <a:t>() { return salary;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setSalary</a:t>
            </a:r>
            <a:r>
              <a:rPr lang="en-US" sz="1400" dirty="0"/>
              <a:t> (long salary) { </a:t>
            </a:r>
            <a:r>
              <a:rPr lang="en-US" sz="1400" dirty="0" err="1"/>
              <a:t>this.salary</a:t>
            </a:r>
            <a:r>
              <a:rPr lang="en-US" sz="1400" dirty="0"/>
              <a:t> = salary; }</a:t>
            </a:r>
          </a:p>
          <a:p>
            <a:r>
              <a:rPr lang="de-AT" sz="1400" dirty="0"/>
              <a:t>}</a:t>
            </a:r>
            <a:endParaRPr lang="de-AT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923509" y="2595144"/>
            <a:ext cx="1305145" cy="99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148534" y="2213785"/>
            <a:ext cx="2632747" cy="137146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083603" y="2305453"/>
            <a:ext cx="697678" cy="59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34"/>
          <p:cNvSpPr txBox="1">
            <a:spLocks noChangeArrowheads="1"/>
          </p:cNvSpPr>
          <p:nvPr/>
        </p:nvSpPr>
        <p:spPr bwMode="auto">
          <a:xfrm>
            <a:off x="2734514" y="1803412"/>
            <a:ext cx="60978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Adding these </a:t>
            </a:r>
            <a:r>
              <a:rPr lang="en-US" sz="1400" dirty="0">
                <a:solidFill>
                  <a:srgbClr val="0000FF"/>
                </a:solidFill>
              </a:rPr>
              <a:t>two</a:t>
            </a:r>
            <a:r>
              <a:rPr lang="en-US" sz="1400" dirty="0"/>
              <a:t> annotations to the Employee class, we end up with </a:t>
            </a:r>
            <a:r>
              <a:rPr lang="en-US" sz="1400" dirty="0" smtClean="0"/>
              <a:t>an </a:t>
            </a:r>
            <a:r>
              <a:rPr lang="en-US" sz="1400" dirty="0"/>
              <a:t>entity.</a:t>
            </a:r>
            <a:endParaRPr lang="de-AT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feld 34"/>
          <p:cNvSpPr txBox="1">
            <a:spLocks noChangeArrowheads="1"/>
          </p:cNvSpPr>
          <p:nvPr/>
        </p:nvSpPr>
        <p:spPr bwMode="auto">
          <a:xfrm>
            <a:off x="3458429" y="5710191"/>
            <a:ext cx="45608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When  </a:t>
            </a:r>
            <a:r>
              <a:rPr lang="en-US" sz="1000" dirty="0"/>
              <a:t>we say that the @Id </a:t>
            </a:r>
            <a:r>
              <a:rPr lang="en-US" sz="1000" dirty="0" smtClean="0"/>
              <a:t>annotation  </a:t>
            </a:r>
            <a:r>
              <a:rPr lang="en-US" sz="1000" dirty="0"/>
              <a:t>is placed on </a:t>
            </a:r>
            <a:r>
              <a:rPr lang="en-US" sz="1000" dirty="0" smtClean="0"/>
              <a:t>the  </a:t>
            </a:r>
            <a:r>
              <a:rPr lang="en-US" sz="1000" dirty="0"/>
              <a:t>field or </a:t>
            </a:r>
            <a:r>
              <a:rPr lang="en-US" sz="1000" dirty="0">
                <a:solidFill>
                  <a:srgbClr val="0000FF"/>
                </a:solidFill>
              </a:rPr>
              <a:t>property</a:t>
            </a:r>
            <a:r>
              <a:rPr lang="en-US" sz="1000" dirty="0"/>
              <a:t>, we mean </a:t>
            </a:r>
            <a:endParaRPr lang="en-US" sz="1000" dirty="0" smtClean="0"/>
          </a:p>
          <a:p>
            <a:r>
              <a:rPr lang="en-US" sz="1000" dirty="0" smtClean="0"/>
              <a:t>that the user </a:t>
            </a:r>
            <a:r>
              <a:rPr lang="en-US" sz="1000" dirty="0"/>
              <a:t>can choose </a:t>
            </a:r>
            <a:r>
              <a:rPr lang="en-US" sz="1000" dirty="0" smtClean="0"/>
              <a:t>to annotate </a:t>
            </a:r>
            <a:r>
              <a:rPr lang="en-US" sz="1000" dirty="0"/>
              <a:t>either the declared field or the </a:t>
            </a:r>
            <a:r>
              <a:rPr lang="en-US" sz="1000" dirty="0">
                <a:solidFill>
                  <a:srgbClr val="0000FF"/>
                </a:solidFill>
              </a:rPr>
              <a:t>getter</a:t>
            </a:r>
            <a:r>
              <a:rPr lang="en-US" sz="1000" dirty="0"/>
              <a:t> </a:t>
            </a:r>
            <a:r>
              <a:rPr lang="en-US" sz="1000" dirty="0" smtClean="0"/>
              <a:t>method.</a:t>
            </a:r>
            <a:endParaRPr lang="de-AT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feld 34"/>
          <p:cNvSpPr txBox="1">
            <a:spLocks noChangeArrowheads="1"/>
          </p:cNvSpPr>
          <p:nvPr/>
        </p:nvSpPr>
        <p:spPr bwMode="auto">
          <a:xfrm>
            <a:off x="2216716" y="6223506"/>
            <a:ext cx="28953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Annotations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on setter methods will just be ignored</a:t>
            </a:r>
            <a:endParaRPr lang="de-AT" sz="1000" dirty="0" smtClean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730" y="1898830"/>
            <a:ext cx="6110451" cy="3880799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141729" y="2213864"/>
            <a:ext cx="135015" cy="3645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861810" y="3168302"/>
            <a:ext cx="2511243" cy="44941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2456765" y="4689140"/>
            <a:ext cx="5625625" cy="12601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2861810" y="2753925"/>
            <a:ext cx="2205245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2964516" y="3839229"/>
            <a:ext cx="2205245" cy="43280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688" y="2004178"/>
            <a:ext cx="1526073" cy="4064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 flipH="1">
            <a:off x="3964432" y="3969060"/>
            <a:ext cx="1957718" cy="1890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4943292" y="3879049"/>
            <a:ext cx="1158879" cy="207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5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730" y="1898830"/>
            <a:ext cx="6110451" cy="3880799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141729" y="2213864"/>
            <a:ext cx="135015" cy="3645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861810" y="3168302"/>
            <a:ext cx="2511243" cy="44941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2456765" y="4689140"/>
            <a:ext cx="5625625" cy="12601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2861810" y="2753925"/>
            <a:ext cx="2205245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2964516" y="3839229"/>
            <a:ext cx="2205245" cy="43280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688" y="2004178"/>
            <a:ext cx="1526073" cy="4064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 flipH="1">
            <a:off x="3964432" y="3969060"/>
            <a:ext cx="1957718" cy="1890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4943292" y="3879049"/>
            <a:ext cx="1158879" cy="207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184" y="1840695"/>
            <a:ext cx="6067632" cy="4391739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V="1">
            <a:off x="746575" y="2483895"/>
            <a:ext cx="990110" cy="94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881590" y="2573905"/>
            <a:ext cx="1575175" cy="8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1033990" y="3338990"/>
            <a:ext cx="5518230" cy="24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1033990" y="3581402"/>
            <a:ext cx="6373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31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730" y="1898830"/>
            <a:ext cx="6110451" cy="3880799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141729" y="2213864"/>
            <a:ext cx="135015" cy="3645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861810" y="3168302"/>
            <a:ext cx="2511243" cy="44941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2456765" y="4689140"/>
            <a:ext cx="5625625" cy="12601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2861810" y="2753925"/>
            <a:ext cx="2205245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2964516" y="3839229"/>
            <a:ext cx="2205245" cy="43280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688" y="2004178"/>
            <a:ext cx="1526073" cy="4064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 flipH="1">
            <a:off x="3964432" y="3969060"/>
            <a:ext cx="1957718" cy="1890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4943292" y="3879049"/>
            <a:ext cx="1158879" cy="207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184" y="1840695"/>
            <a:ext cx="6067632" cy="4391739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V="1">
            <a:off x="746575" y="2483895"/>
            <a:ext cx="990110" cy="94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881590" y="2573905"/>
            <a:ext cx="1575175" cy="8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1033990" y="3338990"/>
            <a:ext cx="5518230" cy="24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1033990" y="3581402"/>
            <a:ext cx="6373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08644" y="1763814"/>
            <a:ext cx="7593726" cy="46355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642" y="1421122"/>
            <a:ext cx="3486150" cy="5095875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 flipH="1">
            <a:off x="3279794" y="2483895"/>
            <a:ext cx="1898568" cy="220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4646739" y="2751756"/>
            <a:ext cx="468484" cy="191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01" y="2738915"/>
            <a:ext cx="4611013" cy="1545180"/>
          </a:xfrm>
          <a:prstGeom prst="rect">
            <a:avLst/>
          </a:prstGeom>
        </p:spPr>
      </p:pic>
      <p:cxnSp>
        <p:nvCxnSpPr>
          <p:cNvPr id="22" name="Gerade Verbindung mit Pfeil 21"/>
          <p:cNvCxnSpPr/>
          <p:nvPr/>
        </p:nvCxnSpPr>
        <p:spPr>
          <a:xfrm flipV="1">
            <a:off x="1871700" y="3965384"/>
            <a:ext cx="1035115" cy="990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2114110" y="4093545"/>
            <a:ext cx="2457890" cy="838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6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01" y="2738915"/>
            <a:ext cx="4611013" cy="154518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950" y="2843935"/>
            <a:ext cx="1324285" cy="36163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2168860"/>
            <a:ext cx="1958449" cy="33157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Gerade Verbindung mit Pfeil 5"/>
          <p:cNvCxnSpPr/>
          <p:nvPr/>
        </p:nvCxnSpPr>
        <p:spPr>
          <a:xfrm>
            <a:off x="3806915" y="1268760"/>
            <a:ext cx="405045" cy="166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3959315" y="1421160"/>
            <a:ext cx="702695" cy="151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4111715" y="1573560"/>
            <a:ext cx="2395500" cy="91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7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01" y="2738915"/>
            <a:ext cx="4611013" cy="154518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950" y="2843935"/>
            <a:ext cx="1324285" cy="36163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2168860"/>
            <a:ext cx="1958449" cy="3315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701570" y="1943835"/>
            <a:ext cx="7605845" cy="46805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700" y="2483895"/>
            <a:ext cx="5711878" cy="3234090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V="1">
            <a:off x="3653886" y="3608389"/>
            <a:ext cx="558074" cy="144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959315" y="3608388"/>
            <a:ext cx="2367880" cy="127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4051080" y="3444285"/>
            <a:ext cx="412896" cy="119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4067139" y="3444285"/>
            <a:ext cx="1029638" cy="119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8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01" y="2738915"/>
            <a:ext cx="4611013" cy="15451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2221203"/>
            <a:ext cx="6546995" cy="277437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781690" y="2528900"/>
            <a:ext cx="251879" cy="261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1421650" y="1718810"/>
            <a:ext cx="945105" cy="179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574050" y="1871210"/>
            <a:ext cx="2772925" cy="148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1421650" y="1715751"/>
            <a:ext cx="611919" cy="265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1574050" y="1868151"/>
            <a:ext cx="3718030" cy="237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01" y="2738915"/>
            <a:ext cx="4611013" cy="15451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2221203"/>
            <a:ext cx="6546995" cy="277437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781690" y="2528900"/>
            <a:ext cx="251879" cy="261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1421650" y="1718810"/>
            <a:ext cx="945105" cy="179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574050" y="1871210"/>
            <a:ext cx="2772925" cy="148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1421650" y="1715751"/>
            <a:ext cx="611919" cy="2658354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1574050" y="1868151"/>
            <a:ext cx="3718030" cy="2379773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2726795" y="3357192"/>
            <a:ext cx="1440160" cy="251196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16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01" y="2738915"/>
            <a:ext cx="4611013" cy="15451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2221203"/>
            <a:ext cx="6546995" cy="277437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781690" y="2528900"/>
            <a:ext cx="251879" cy="261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1421650" y="1718810"/>
            <a:ext cx="945105" cy="179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574050" y="1871210"/>
            <a:ext cx="2772925" cy="148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1421650" y="1715751"/>
            <a:ext cx="611919" cy="2658354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1574050" y="1868151"/>
            <a:ext cx="3718030" cy="2379773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2726795" y="3357192"/>
            <a:ext cx="1440160" cy="251196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075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01" y="2738915"/>
            <a:ext cx="4611013" cy="15451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2221203"/>
            <a:ext cx="6546995" cy="277437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781690" y="2528900"/>
            <a:ext cx="251879" cy="261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1421650" y="1718810"/>
            <a:ext cx="945105" cy="179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574050" y="1871210"/>
            <a:ext cx="2772925" cy="148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1421650" y="1715751"/>
            <a:ext cx="611919" cy="2658354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1574050" y="1868151"/>
            <a:ext cx="3718030" cy="2379773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2726795" y="3357192"/>
            <a:ext cx="1440160" cy="251196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14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Creating</a:t>
            </a:r>
            <a:r>
              <a:rPr lang="de-AT" dirty="0"/>
              <a:t> an Entity</a:t>
            </a: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2221320" y="2386204"/>
            <a:ext cx="471372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 dirty="0">
                <a:solidFill>
                  <a:srgbClr val="0000FF"/>
                </a:solidFill>
              </a:rPr>
              <a:t>@Entity</a:t>
            </a:r>
          </a:p>
          <a:p>
            <a:r>
              <a:rPr lang="de-AT" sz="1400" dirty="0" err="1"/>
              <a:t>public</a:t>
            </a:r>
            <a:r>
              <a:rPr lang="de-AT" sz="1400" dirty="0"/>
              <a:t> </a:t>
            </a:r>
            <a:r>
              <a:rPr lang="de-AT" sz="1400" dirty="0" err="1"/>
              <a:t>class</a:t>
            </a:r>
            <a:r>
              <a:rPr lang="de-AT" sz="1400" dirty="0"/>
              <a:t> </a:t>
            </a:r>
            <a:r>
              <a:rPr lang="de-AT" sz="1400" dirty="0" err="1"/>
              <a:t>Employee</a:t>
            </a:r>
            <a:r>
              <a:rPr lang="de-AT" sz="1400" dirty="0"/>
              <a:t> {</a:t>
            </a:r>
          </a:p>
          <a:p>
            <a:pPr lvl="1"/>
            <a:r>
              <a:rPr lang="de-AT" sz="1400" dirty="0">
                <a:solidFill>
                  <a:srgbClr val="0000FF"/>
                </a:solidFill>
              </a:rPr>
              <a:t>@</a:t>
            </a:r>
            <a:r>
              <a:rPr lang="de-AT" sz="1400" dirty="0" err="1">
                <a:solidFill>
                  <a:srgbClr val="0000FF"/>
                </a:solidFill>
              </a:rPr>
              <a:t>Id</a:t>
            </a:r>
            <a:r>
              <a:rPr lang="de-AT" sz="1400" dirty="0">
                <a:solidFill>
                  <a:srgbClr val="0000FF"/>
                </a:solidFill>
              </a:rPr>
              <a:t> </a:t>
            </a:r>
            <a:r>
              <a:rPr lang="de-AT" sz="1400" dirty="0"/>
              <a:t>private </a:t>
            </a:r>
            <a:r>
              <a:rPr lang="de-AT" sz="1400" dirty="0" err="1"/>
              <a:t>int</a:t>
            </a:r>
            <a:r>
              <a:rPr lang="de-AT" sz="1400" dirty="0"/>
              <a:t> </a:t>
            </a:r>
            <a:r>
              <a:rPr lang="de-AT" sz="1400" dirty="0" err="1"/>
              <a:t>id</a:t>
            </a:r>
            <a:r>
              <a:rPr lang="de-AT" sz="1400" dirty="0"/>
              <a:t>;</a:t>
            </a:r>
          </a:p>
          <a:p>
            <a:pPr lvl="1"/>
            <a:r>
              <a:rPr lang="de-AT" sz="1400" dirty="0"/>
              <a:t>private String </a:t>
            </a:r>
            <a:r>
              <a:rPr lang="de-AT" sz="1400" dirty="0" err="1"/>
              <a:t>name</a:t>
            </a:r>
            <a:r>
              <a:rPr lang="de-AT" sz="1400" dirty="0"/>
              <a:t>;</a:t>
            </a:r>
          </a:p>
          <a:p>
            <a:pPr lvl="1"/>
            <a:r>
              <a:rPr lang="de-AT" sz="1400" dirty="0"/>
              <a:t>private </a:t>
            </a:r>
            <a:r>
              <a:rPr lang="de-AT" sz="1400" dirty="0" err="1"/>
              <a:t>long</a:t>
            </a:r>
            <a:r>
              <a:rPr lang="de-AT" sz="1400" dirty="0"/>
              <a:t> </a:t>
            </a:r>
            <a:r>
              <a:rPr lang="de-AT" sz="1400" dirty="0" err="1"/>
              <a:t>salary</a:t>
            </a:r>
            <a:r>
              <a:rPr lang="de-AT" sz="1400" dirty="0" smtClean="0"/>
              <a:t>;</a:t>
            </a:r>
          </a:p>
          <a:p>
            <a:pPr lvl="1"/>
            <a:endParaRPr lang="de-AT" sz="1400" dirty="0"/>
          </a:p>
          <a:p>
            <a:pPr lvl="1"/>
            <a:r>
              <a:rPr lang="de-AT" sz="1400" dirty="0" err="1"/>
              <a:t>public</a:t>
            </a:r>
            <a:r>
              <a:rPr lang="de-AT" sz="1400" dirty="0"/>
              <a:t> </a:t>
            </a:r>
            <a:r>
              <a:rPr lang="de-AT" sz="1400" dirty="0" err="1"/>
              <a:t>Employee</a:t>
            </a:r>
            <a:r>
              <a:rPr lang="de-AT" sz="1400" dirty="0"/>
              <a:t>() {}</a:t>
            </a:r>
          </a:p>
          <a:p>
            <a:pPr lvl="1"/>
            <a:r>
              <a:rPr lang="en-US" sz="1400" dirty="0"/>
              <a:t>public Employee(</a:t>
            </a:r>
            <a:r>
              <a:rPr lang="en-US" sz="1400" dirty="0" err="1"/>
              <a:t>int</a:t>
            </a:r>
            <a:r>
              <a:rPr lang="en-US" sz="1400" dirty="0"/>
              <a:t> id) { this.id = id; }</a:t>
            </a:r>
          </a:p>
          <a:p>
            <a:pPr lvl="1"/>
            <a:r>
              <a:rPr lang="en-US" sz="1400" dirty="0"/>
              <a:t>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getId</a:t>
            </a:r>
            <a:r>
              <a:rPr lang="en-US" sz="1400" dirty="0"/>
              <a:t>() { return id;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setId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id) { this.id = id; }</a:t>
            </a:r>
          </a:p>
          <a:p>
            <a:pPr lvl="1"/>
            <a:r>
              <a:rPr lang="en-US" sz="1400" dirty="0"/>
              <a:t>public String </a:t>
            </a:r>
            <a:r>
              <a:rPr lang="en-US" sz="1400" dirty="0" err="1"/>
              <a:t>getName</a:t>
            </a:r>
            <a:r>
              <a:rPr lang="en-US" sz="1400" dirty="0"/>
              <a:t>() { return name;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setName</a:t>
            </a:r>
            <a:r>
              <a:rPr lang="en-US" sz="1400" dirty="0"/>
              <a:t>(String name) { this.name = name; }</a:t>
            </a:r>
          </a:p>
          <a:p>
            <a:pPr lvl="1"/>
            <a:r>
              <a:rPr lang="en-US" sz="1400" dirty="0"/>
              <a:t>public long </a:t>
            </a:r>
            <a:r>
              <a:rPr lang="en-US" sz="1400" dirty="0" err="1"/>
              <a:t>getSalary</a:t>
            </a:r>
            <a:r>
              <a:rPr lang="en-US" sz="1400" dirty="0"/>
              <a:t>() { return salary;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setSalary</a:t>
            </a:r>
            <a:r>
              <a:rPr lang="en-US" sz="1400" dirty="0"/>
              <a:t> (long salary) { </a:t>
            </a:r>
            <a:r>
              <a:rPr lang="en-US" sz="1400" dirty="0" err="1"/>
              <a:t>this.salary</a:t>
            </a:r>
            <a:r>
              <a:rPr lang="en-US" sz="1400" dirty="0"/>
              <a:t> = salary; }</a:t>
            </a:r>
          </a:p>
          <a:p>
            <a:r>
              <a:rPr lang="de-AT" sz="1400" dirty="0"/>
              <a:t>}</a:t>
            </a:r>
            <a:endParaRPr lang="de-AT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923509" y="2595144"/>
            <a:ext cx="1305145" cy="99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148534" y="2213785"/>
            <a:ext cx="2632747" cy="137146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083603" y="2305453"/>
            <a:ext cx="697678" cy="59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34"/>
          <p:cNvSpPr txBox="1">
            <a:spLocks noChangeArrowheads="1"/>
          </p:cNvSpPr>
          <p:nvPr/>
        </p:nvSpPr>
        <p:spPr bwMode="auto">
          <a:xfrm>
            <a:off x="2734514" y="1803412"/>
            <a:ext cx="60978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Adding these </a:t>
            </a:r>
            <a:r>
              <a:rPr lang="en-US" sz="1400" dirty="0">
                <a:solidFill>
                  <a:srgbClr val="0000FF"/>
                </a:solidFill>
              </a:rPr>
              <a:t>two</a:t>
            </a:r>
            <a:r>
              <a:rPr lang="en-US" sz="1400" dirty="0"/>
              <a:t> annotations to the Employee class, we end up with </a:t>
            </a:r>
            <a:r>
              <a:rPr lang="en-US" sz="1400" dirty="0" smtClean="0"/>
              <a:t>an </a:t>
            </a:r>
            <a:r>
              <a:rPr lang="en-US" sz="1400" dirty="0"/>
              <a:t>entity.</a:t>
            </a:r>
            <a:endParaRPr lang="de-AT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feld 34"/>
          <p:cNvSpPr txBox="1">
            <a:spLocks noChangeArrowheads="1"/>
          </p:cNvSpPr>
          <p:nvPr/>
        </p:nvSpPr>
        <p:spPr bwMode="auto">
          <a:xfrm>
            <a:off x="3458429" y="5710191"/>
            <a:ext cx="45608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When  </a:t>
            </a:r>
            <a:r>
              <a:rPr lang="en-US" sz="1000" dirty="0"/>
              <a:t>we say that the @Id </a:t>
            </a:r>
            <a:r>
              <a:rPr lang="en-US" sz="1000" dirty="0" smtClean="0"/>
              <a:t>annotation  </a:t>
            </a:r>
            <a:r>
              <a:rPr lang="en-US" sz="1000" dirty="0"/>
              <a:t>is placed on </a:t>
            </a:r>
            <a:r>
              <a:rPr lang="en-US" sz="1000" dirty="0" smtClean="0"/>
              <a:t>the  </a:t>
            </a:r>
            <a:r>
              <a:rPr lang="en-US" sz="1000" dirty="0"/>
              <a:t>field or </a:t>
            </a:r>
            <a:r>
              <a:rPr lang="en-US" sz="1000" dirty="0">
                <a:solidFill>
                  <a:srgbClr val="0000FF"/>
                </a:solidFill>
              </a:rPr>
              <a:t>property</a:t>
            </a:r>
            <a:r>
              <a:rPr lang="en-US" sz="1000" dirty="0"/>
              <a:t>, we mean </a:t>
            </a:r>
            <a:endParaRPr lang="en-US" sz="1000" dirty="0" smtClean="0"/>
          </a:p>
          <a:p>
            <a:r>
              <a:rPr lang="en-US" sz="1000" dirty="0" smtClean="0"/>
              <a:t>that the user </a:t>
            </a:r>
            <a:r>
              <a:rPr lang="en-US" sz="1000" dirty="0"/>
              <a:t>can choose </a:t>
            </a:r>
            <a:r>
              <a:rPr lang="en-US" sz="1000" dirty="0" smtClean="0"/>
              <a:t>to annotate </a:t>
            </a:r>
            <a:r>
              <a:rPr lang="en-US" sz="1000" dirty="0"/>
              <a:t>either the declared field or the </a:t>
            </a:r>
            <a:r>
              <a:rPr lang="en-US" sz="1000" dirty="0">
                <a:solidFill>
                  <a:srgbClr val="0000FF"/>
                </a:solidFill>
              </a:rPr>
              <a:t>getter</a:t>
            </a:r>
            <a:r>
              <a:rPr lang="en-US" sz="1000" dirty="0"/>
              <a:t> </a:t>
            </a:r>
            <a:r>
              <a:rPr lang="en-US" sz="1000" dirty="0" smtClean="0"/>
              <a:t>method.</a:t>
            </a:r>
            <a:endParaRPr lang="de-AT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feld 34"/>
          <p:cNvSpPr txBox="1">
            <a:spLocks noChangeArrowheads="1"/>
          </p:cNvSpPr>
          <p:nvPr/>
        </p:nvSpPr>
        <p:spPr bwMode="auto">
          <a:xfrm>
            <a:off x="2216716" y="6223506"/>
            <a:ext cx="28953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Annotations </a:t>
            </a:r>
            <a:r>
              <a:rPr lang="en-US" sz="1000" dirty="0"/>
              <a:t>on </a:t>
            </a:r>
            <a:r>
              <a:rPr lang="en-US" sz="1000" dirty="0">
                <a:solidFill>
                  <a:srgbClr val="0000FF"/>
                </a:solidFill>
              </a:rPr>
              <a:t>setter</a:t>
            </a:r>
            <a:r>
              <a:rPr lang="en-US" sz="1000" dirty="0"/>
              <a:t> methods will just be ignored</a:t>
            </a:r>
            <a:endParaRPr lang="de-AT" sz="1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5" y="2258870"/>
            <a:ext cx="7483282" cy="1586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15" y="3383995"/>
            <a:ext cx="7490335" cy="173504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Gerade Verbindung mit Pfeil 14"/>
          <p:cNvCxnSpPr/>
          <p:nvPr/>
        </p:nvCxnSpPr>
        <p:spPr>
          <a:xfrm flipV="1">
            <a:off x="701570" y="3969061"/>
            <a:ext cx="720080" cy="73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853970" y="4059070"/>
            <a:ext cx="1602795" cy="64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1511660" y="3845805"/>
            <a:ext cx="2295255" cy="21326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93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5" y="2258870"/>
            <a:ext cx="7483282" cy="1586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15" y="3383995"/>
            <a:ext cx="7490335" cy="173504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Gerade Verbindung mit Pfeil 14"/>
          <p:cNvCxnSpPr/>
          <p:nvPr/>
        </p:nvCxnSpPr>
        <p:spPr>
          <a:xfrm flipV="1">
            <a:off x="701570" y="3969061"/>
            <a:ext cx="720080" cy="73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1511660" y="3845805"/>
            <a:ext cx="2295255" cy="21326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853970" y="4059070"/>
            <a:ext cx="3718030" cy="64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13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5" y="2258870"/>
            <a:ext cx="7483282" cy="1586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15" y="3383995"/>
            <a:ext cx="7490335" cy="173504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Gerade Verbindung mit Pfeil 14"/>
          <p:cNvCxnSpPr/>
          <p:nvPr/>
        </p:nvCxnSpPr>
        <p:spPr>
          <a:xfrm flipV="1">
            <a:off x="701570" y="3969061"/>
            <a:ext cx="720080" cy="73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853970" y="4059070"/>
            <a:ext cx="1602795" cy="64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1511660" y="3845805"/>
            <a:ext cx="2295255" cy="21326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19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70" y="1988840"/>
            <a:ext cx="5289839" cy="3482073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366755" y="2303875"/>
            <a:ext cx="324254" cy="328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3176845" y="3068961"/>
            <a:ext cx="2987932" cy="43303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3356865" y="3734703"/>
            <a:ext cx="2987932" cy="40504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aute 1"/>
          <p:cNvSpPr/>
          <p:nvPr/>
        </p:nvSpPr>
        <p:spPr>
          <a:xfrm>
            <a:off x="4670811" y="3937225"/>
            <a:ext cx="1305145" cy="1044447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aute 10"/>
          <p:cNvSpPr/>
          <p:nvPr/>
        </p:nvSpPr>
        <p:spPr>
          <a:xfrm>
            <a:off x="3464859" y="4027290"/>
            <a:ext cx="2411904" cy="19627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aute 12"/>
          <p:cNvSpPr/>
          <p:nvPr/>
        </p:nvSpPr>
        <p:spPr>
          <a:xfrm>
            <a:off x="3223999" y="3203975"/>
            <a:ext cx="1798051" cy="1440160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41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70" y="1988840"/>
            <a:ext cx="5289839" cy="3482073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366755" y="2303875"/>
            <a:ext cx="324254" cy="328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3176845" y="3087622"/>
            <a:ext cx="2987932" cy="40504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3356865" y="3950068"/>
            <a:ext cx="2987932" cy="19901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38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70" y="1988840"/>
            <a:ext cx="5289839" cy="3482073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366755" y="2303875"/>
            <a:ext cx="324254" cy="328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3176845" y="3051948"/>
            <a:ext cx="2987932" cy="4780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60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70" y="1988840"/>
            <a:ext cx="5289839" cy="3482073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366755" y="2303875"/>
            <a:ext cx="324254" cy="328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3176845" y="3276973"/>
            <a:ext cx="2987932" cy="22502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5" name="Gerader Verbinder 4"/>
          <p:cNvCxnSpPr/>
          <p:nvPr/>
        </p:nvCxnSpPr>
        <p:spPr>
          <a:xfrm>
            <a:off x="5022050" y="953725"/>
            <a:ext cx="630070" cy="630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278379" y="928154"/>
            <a:ext cx="1453861" cy="790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3086689" y="1583795"/>
            <a:ext cx="2835461" cy="157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909465" y="1736195"/>
            <a:ext cx="1165086" cy="127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989" y="2882132"/>
            <a:ext cx="1957378" cy="1288458"/>
          </a:xfrm>
          <a:prstGeom prst="rect">
            <a:avLst/>
          </a:prstGeom>
          <a:ln>
            <a:noFill/>
          </a:ln>
        </p:spPr>
      </p:pic>
      <p:sp>
        <p:nvSpPr>
          <p:cNvPr id="2" name="Raute 1"/>
          <p:cNvSpPr/>
          <p:nvPr/>
        </p:nvSpPr>
        <p:spPr>
          <a:xfrm>
            <a:off x="4752020" y="4734145"/>
            <a:ext cx="2880320" cy="1890210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300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989" y="2882132"/>
            <a:ext cx="1957378" cy="1288458"/>
          </a:xfrm>
          <a:prstGeom prst="rect">
            <a:avLst/>
          </a:prstGeom>
          <a:ln>
            <a:noFill/>
          </a:ln>
        </p:spPr>
      </p:pic>
      <p:sp>
        <p:nvSpPr>
          <p:cNvPr id="2" name="Raute 1"/>
          <p:cNvSpPr/>
          <p:nvPr/>
        </p:nvSpPr>
        <p:spPr>
          <a:xfrm>
            <a:off x="4752020" y="4734145"/>
            <a:ext cx="2880320" cy="1890210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55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989" y="2882132"/>
            <a:ext cx="1957378" cy="1288458"/>
          </a:xfrm>
          <a:prstGeom prst="rect">
            <a:avLst/>
          </a:prstGeom>
          <a:ln>
            <a:noFill/>
          </a:ln>
        </p:spPr>
      </p:pic>
      <p:sp>
        <p:nvSpPr>
          <p:cNvPr id="2" name="Raute 1"/>
          <p:cNvSpPr/>
          <p:nvPr/>
        </p:nvSpPr>
        <p:spPr>
          <a:xfrm>
            <a:off x="4752020" y="4734145"/>
            <a:ext cx="2880320" cy="1890210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46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Creating</a:t>
            </a:r>
            <a:r>
              <a:rPr lang="de-AT" dirty="0"/>
              <a:t> an Entity</a:t>
            </a: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2221320" y="2386204"/>
            <a:ext cx="471372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 dirty="0"/>
              <a:t>@Entity</a:t>
            </a:r>
          </a:p>
          <a:p>
            <a:r>
              <a:rPr lang="de-AT" sz="1400" dirty="0" err="1"/>
              <a:t>public</a:t>
            </a:r>
            <a:r>
              <a:rPr lang="de-AT" sz="1400" dirty="0"/>
              <a:t> </a:t>
            </a:r>
            <a:r>
              <a:rPr lang="de-AT" sz="1400" dirty="0" err="1"/>
              <a:t>class</a:t>
            </a:r>
            <a:r>
              <a:rPr lang="de-AT" sz="1400" dirty="0"/>
              <a:t> </a:t>
            </a:r>
            <a:r>
              <a:rPr lang="de-AT" sz="1400" dirty="0" err="1"/>
              <a:t>Employee</a:t>
            </a:r>
            <a:r>
              <a:rPr lang="de-AT" sz="1400" dirty="0"/>
              <a:t> {</a:t>
            </a:r>
          </a:p>
          <a:p>
            <a:pPr lvl="1"/>
            <a:r>
              <a:rPr lang="de-AT" sz="1400" dirty="0"/>
              <a:t>@</a:t>
            </a:r>
            <a:r>
              <a:rPr lang="de-AT" sz="1400" dirty="0" err="1"/>
              <a:t>Id</a:t>
            </a:r>
            <a:r>
              <a:rPr lang="de-AT" sz="1400" dirty="0"/>
              <a:t> private </a:t>
            </a:r>
            <a:r>
              <a:rPr lang="de-AT" sz="1400" dirty="0" err="1"/>
              <a:t>int</a:t>
            </a:r>
            <a:r>
              <a:rPr lang="de-AT" sz="1400" dirty="0"/>
              <a:t> </a:t>
            </a:r>
            <a:r>
              <a:rPr lang="de-AT" sz="1400" dirty="0" err="1"/>
              <a:t>id</a:t>
            </a:r>
            <a:r>
              <a:rPr lang="de-AT" sz="1400" dirty="0"/>
              <a:t>;</a:t>
            </a:r>
          </a:p>
          <a:p>
            <a:pPr lvl="1"/>
            <a:r>
              <a:rPr lang="de-AT" sz="1400" dirty="0"/>
              <a:t>private String </a:t>
            </a:r>
            <a:r>
              <a:rPr lang="de-AT" sz="1400" dirty="0" err="1"/>
              <a:t>name</a:t>
            </a:r>
            <a:r>
              <a:rPr lang="de-AT" sz="1400" dirty="0"/>
              <a:t>;</a:t>
            </a:r>
          </a:p>
          <a:p>
            <a:pPr lvl="1"/>
            <a:r>
              <a:rPr lang="de-AT" sz="1400" dirty="0"/>
              <a:t>private </a:t>
            </a:r>
            <a:r>
              <a:rPr lang="de-AT" sz="1400" dirty="0" err="1"/>
              <a:t>long</a:t>
            </a:r>
            <a:r>
              <a:rPr lang="de-AT" sz="1400" dirty="0"/>
              <a:t> </a:t>
            </a:r>
            <a:r>
              <a:rPr lang="de-AT" sz="1400" dirty="0" err="1"/>
              <a:t>salary</a:t>
            </a:r>
            <a:r>
              <a:rPr lang="de-AT" sz="1400" dirty="0" smtClean="0"/>
              <a:t>;</a:t>
            </a:r>
          </a:p>
          <a:p>
            <a:pPr lvl="1"/>
            <a:endParaRPr lang="de-AT" sz="1400" dirty="0"/>
          </a:p>
          <a:p>
            <a:pPr lvl="1"/>
            <a:r>
              <a:rPr lang="de-AT" sz="1400" dirty="0" err="1"/>
              <a:t>public</a:t>
            </a:r>
            <a:r>
              <a:rPr lang="de-AT" sz="1400" dirty="0"/>
              <a:t> </a:t>
            </a:r>
            <a:r>
              <a:rPr lang="de-AT" sz="1400" dirty="0" err="1"/>
              <a:t>Employee</a:t>
            </a:r>
            <a:r>
              <a:rPr lang="de-AT" sz="1400" dirty="0"/>
              <a:t>() {}</a:t>
            </a:r>
          </a:p>
          <a:p>
            <a:pPr lvl="1"/>
            <a:r>
              <a:rPr lang="en-US" sz="1400" dirty="0"/>
              <a:t>public Employee(</a:t>
            </a:r>
            <a:r>
              <a:rPr lang="en-US" sz="1400" dirty="0" err="1"/>
              <a:t>int</a:t>
            </a:r>
            <a:r>
              <a:rPr lang="en-US" sz="1400" dirty="0"/>
              <a:t> id) { this.id = id; }</a:t>
            </a:r>
          </a:p>
          <a:p>
            <a:pPr lvl="1"/>
            <a:r>
              <a:rPr lang="en-US" sz="1400" dirty="0"/>
              <a:t>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getId</a:t>
            </a:r>
            <a:r>
              <a:rPr lang="en-US" sz="1400" dirty="0"/>
              <a:t>() { return id;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setId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id) { this.id = id; }</a:t>
            </a:r>
          </a:p>
          <a:p>
            <a:pPr lvl="1"/>
            <a:r>
              <a:rPr lang="en-US" sz="1400" dirty="0"/>
              <a:t>public String </a:t>
            </a:r>
            <a:r>
              <a:rPr lang="en-US" sz="1400" dirty="0" err="1"/>
              <a:t>getName</a:t>
            </a:r>
            <a:r>
              <a:rPr lang="en-US" sz="1400" dirty="0"/>
              <a:t>() { return name;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setName</a:t>
            </a:r>
            <a:r>
              <a:rPr lang="en-US" sz="1400" dirty="0"/>
              <a:t>(String name) { this.name = name; }</a:t>
            </a:r>
          </a:p>
          <a:p>
            <a:pPr lvl="1"/>
            <a:r>
              <a:rPr lang="en-US" sz="1400" dirty="0"/>
              <a:t>public long </a:t>
            </a:r>
            <a:r>
              <a:rPr lang="en-US" sz="1400" dirty="0" err="1"/>
              <a:t>getSalary</a:t>
            </a:r>
            <a:r>
              <a:rPr lang="en-US" sz="1400" dirty="0"/>
              <a:t>() { return salary;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setSalary</a:t>
            </a:r>
            <a:r>
              <a:rPr lang="en-US" sz="1400" dirty="0"/>
              <a:t> (long salary) { </a:t>
            </a:r>
            <a:r>
              <a:rPr lang="en-US" sz="1400" dirty="0" err="1"/>
              <a:t>this.salary</a:t>
            </a:r>
            <a:r>
              <a:rPr lang="en-US" sz="1400" dirty="0"/>
              <a:t> = salary; }</a:t>
            </a:r>
          </a:p>
          <a:p>
            <a:r>
              <a:rPr lang="de-AT" sz="1400" dirty="0"/>
              <a:t>}</a:t>
            </a:r>
            <a:endParaRPr lang="de-AT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feld 34"/>
          <p:cNvSpPr txBox="1">
            <a:spLocks noChangeArrowheads="1"/>
          </p:cNvSpPr>
          <p:nvPr/>
        </p:nvSpPr>
        <p:spPr bwMode="auto">
          <a:xfrm>
            <a:off x="2734514" y="1803412"/>
            <a:ext cx="5165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Attributes that are part of a persistent entity but not intended to be </a:t>
            </a:r>
            <a:endParaRPr lang="en-US" sz="1400" dirty="0" smtClean="0"/>
          </a:p>
          <a:p>
            <a:r>
              <a:rPr lang="en-US" sz="1400" dirty="0" smtClean="0"/>
              <a:t>persistent can </a:t>
            </a:r>
            <a:r>
              <a:rPr lang="en-US" sz="1400" dirty="0"/>
              <a:t>either </a:t>
            </a:r>
            <a:r>
              <a:rPr lang="en-US" sz="1400" dirty="0" smtClean="0"/>
              <a:t>be </a:t>
            </a:r>
            <a:r>
              <a:rPr lang="en-US" sz="1400" dirty="0"/>
              <a:t>annotated with the </a:t>
            </a:r>
            <a:r>
              <a:rPr lang="en-US" sz="1400" dirty="0">
                <a:solidFill>
                  <a:srgbClr val="0000FF"/>
                </a:solidFill>
              </a:rPr>
              <a:t>@Transient </a:t>
            </a:r>
            <a:r>
              <a:rPr lang="en-US" sz="1400" dirty="0"/>
              <a:t>annotation.</a:t>
            </a:r>
            <a:endParaRPr lang="de-AT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feld 34"/>
          <p:cNvSpPr txBox="1">
            <a:spLocks noChangeArrowheads="1"/>
          </p:cNvSpPr>
          <p:nvPr/>
        </p:nvSpPr>
        <p:spPr bwMode="auto">
          <a:xfrm>
            <a:off x="3458429" y="5710191"/>
            <a:ext cx="45608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When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we say that the @Id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annotation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is placed on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the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field or property, we mean 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that the user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can choose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to annotate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either the declared field or the getter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method.</a:t>
            </a:r>
            <a:endParaRPr lang="de-AT" sz="1000" dirty="0" smtClean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feld 34"/>
          <p:cNvSpPr txBox="1">
            <a:spLocks noChangeArrowheads="1"/>
          </p:cNvSpPr>
          <p:nvPr/>
        </p:nvSpPr>
        <p:spPr bwMode="auto">
          <a:xfrm>
            <a:off x="2216716" y="6223506"/>
            <a:ext cx="28953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Annotations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on setter methods will just be ignored</a:t>
            </a:r>
            <a:endParaRPr lang="de-AT" sz="1000" dirty="0" smtClean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989" y="2882132"/>
            <a:ext cx="1957378" cy="1288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hteck 1"/>
          <p:cNvSpPr/>
          <p:nvPr/>
        </p:nvSpPr>
        <p:spPr>
          <a:xfrm>
            <a:off x="251520" y="2882132"/>
            <a:ext cx="8700891" cy="378722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5472100" y="246221"/>
            <a:ext cx="2565285" cy="349781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869959" y="1268931"/>
            <a:ext cx="4511695" cy="147183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3062" y="1506187"/>
            <a:ext cx="5998943" cy="51400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609" y="3915304"/>
            <a:ext cx="2704081" cy="2804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feld 14"/>
          <p:cNvSpPr txBox="1"/>
          <p:nvPr/>
        </p:nvSpPr>
        <p:spPr>
          <a:xfrm>
            <a:off x="5655967" y="239769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chemeClr val="bg1">
                    <a:lumMod val="85000"/>
                  </a:schemeClr>
                </a:solidFill>
              </a:rPr>
              <a:t>exercise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989" y="2882132"/>
            <a:ext cx="1957378" cy="1288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hteck 1"/>
          <p:cNvSpPr/>
          <p:nvPr/>
        </p:nvSpPr>
        <p:spPr>
          <a:xfrm>
            <a:off x="251520" y="2882132"/>
            <a:ext cx="8700891" cy="378722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5472100" y="246221"/>
            <a:ext cx="2565285" cy="349781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869959" y="1268931"/>
            <a:ext cx="4511695" cy="147183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3062" y="1506187"/>
            <a:ext cx="5998943" cy="514004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609" y="3915304"/>
            <a:ext cx="2704081" cy="2804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/>
          <p:cNvSpPr txBox="1"/>
          <p:nvPr/>
        </p:nvSpPr>
        <p:spPr>
          <a:xfrm>
            <a:off x="5655967" y="239769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chemeClr val="bg1">
                    <a:lumMod val="85000"/>
                  </a:schemeClr>
                </a:solidFill>
              </a:rPr>
              <a:t>exercise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989" y="2882132"/>
            <a:ext cx="1957378" cy="1288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hteck 1"/>
          <p:cNvSpPr/>
          <p:nvPr/>
        </p:nvSpPr>
        <p:spPr>
          <a:xfrm>
            <a:off x="251520" y="2882132"/>
            <a:ext cx="8700891" cy="378722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5472100" y="246221"/>
            <a:ext cx="2565285" cy="349781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869959" y="1268931"/>
            <a:ext cx="4511695" cy="147183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3062" y="1506187"/>
            <a:ext cx="5998943" cy="514004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609" y="3915304"/>
            <a:ext cx="2704081" cy="2804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feld 10"/>
          <p:cNvSpPr txBox="1"/>
          <p:nvPr/>
        </p:nvSpPr>
        <p:spPr>
          <a:xfrm>
            <a:off x="5655967" y="239769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75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503675"/>
            <a:ext cx="7038385" cy="603067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967155" y="773705"/>
            <a:ext cx="107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493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0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Creating</a:t>
            </a:r>
            <a:r>
              <a:rPr lang="de-AT" dirty="0"/>
              <a:t> an Entity</a:t>
            </a:r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2221320" y="2386204"/>
            <a:ext cx="471372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 dirty="0">
                <a:solidFill>
                  <a:srgbClr val="0000FF"/>
                </a:solidFill>
              </a:rPr>
              <a:t>@</a:t>
            </a:r>
            <a:r>
              <a:rPr lang="de-AT" sz="1400" dirty="0" smtClean="0">
                <a:solidFill>
                  <a:srgbClr val="0000FF"/>
                </a:solidFill>
              </a:rPr>
              <a:t>Entity ( </a:t>
            </a:r>
            <a:r>
              <a:rPr lang="de-AT" sz="1400" dirty="0" err="1" smtClean="0">
                <a:solidFill>
                  <a:srgbClr val="0000FF"/>
                </a:solidFill>
              </a:rPr>
              <a:t>name</a:t>
            </a:r>
            <a:r>
              <a:rPr lang="de-AT" sz="1400" dirty="0" smtClean="0">
                <a:solidFill>
                  <a:srgbClr val="0000FF"/>
                </a:solidFill>
              </a:rPr>
              <a:t>= … )</a:t>
            </a:r>
            <a:endParaRPr lang="de-AT" sz="1400" dirty="0">
              <a:solidFill>
                <a:srgbClr val="0000FF"/>
              </a:solidFill>
            </a:endParaRPr>
          </a:p>
          <a:p>
            <a:r>
              <a:rPr lang="de-AT" sz="1400" dirty="0" err="1"/>
              <a:t>public</a:t>
            </a:r>
            <a:r>
              <a:rPr lang="de-AT" sz="1400" dirty="0"/>
              <a:t> </a:t>
            </a:r>
            <a:r>
              <a:rPr lang="de-AT" sz="1400" dirty="0" err="1"/>
              <a:t>class</a:t>
            </a:r>
            <a:r>
              <a:rPr lang="de-AT" sz="1400" dirty="0"/>
              <a:t> </a:t>
            </a:r>
            <a:r>
              <a:rPr lang="de-AT" sz="1400" dirty="0" err="1"/>
              <a:t>Employee</a:t>
            </a:r>
            <a:r>
              <a:rPr lang="de-AT" sz="1400" dirty="0"/>
              <a:t> {</a:t>
            </a:r>
          </a:p>
          <a:p>
            <a:pPr lvl="1"/>
            <a:r>
              <a:rPr lang="de-AT" sz="1400" dirty="0"/>
              <a:t>@</a:t>
            </a:r>
            <a:r>
              <a:rPr lang="de-AT" sz="1400" dirty="0" err="1"/>
              <a:t>Id</a:t>
            </a:r>
            <a:r>
              <a:rPr lang="de-AT" sz="1400" dirty="0"/>
              <a:t> private </a:t>
            </a:r>
            <a:r>
              <a:rPr lang="de-AT" sz="1400" dirty="0" err="1"/>
              <a:t>int</a:t>
            </a:r>
            <a:r>
              <a:rPr lang="de-AT" sz="1400" dirty="0"/>
              <a:t> </a:t>
            </a:r>
            <a:r>
              <a:rPr lang="de-AT" sz="1400" dirty="0" err="1"/>
              <a:t>id</a:t>
            </a:r>
            <a:r>
              <a:rPr lang="de-AT" sz="1400" dirty="0"/>
              <a:t>;</a:t>
            </a:r>
          </a:p>
          <a:p>
            <a:pPr lvl="1"/>
            <a:r>
              <a:rPr lang="de-AT" sz="1400" dirty="0"/>
              <a:t>private String </a:t>
            </a:r>
            <a:r>
              <a:rPr lang="de-AT" sz="1400" dirty="0" err="1"/>
              <a:t>name</a:t>
            </a:r>
            <a:r>
              <a:rPr lang="de-AT" sz="1400" dirty="0"/>
              <a:t>;</a:t>
            </a:r>
          </a:p>
          <a:p>
            <a:pPr lvl="1"/>
            <a:r>
              <a:rPr lang="de-AT" sz="1400" dirty="0"/>
              <a:t>private </a:t>
            </a:r>
            <a:r>
              <a:rPr lang="de-AT" sz="1400" dirty="0" err="1"/>
              <a:t>long</a:t>
            </a:r>
            <a:r>
              <a:rPr lang="de-AT" sz="1400" dirty="0"/>
              <a:t> </a:t>
            </a:r>
            <a:r>
              <a:rPr lang="de-AT" sz="1400" dirty="0" err="1"/>
              <a:t>salary</a:t>
            </a:r>
            <a:r>
              <a:rPr lang="de-AT" sz="1400" dirty="0" smtClean="0"/>
              <a:t>;</a:t>
            </a:r>
          </a:p>
          <a:p>
            <a:pPr lvl="1"/>
            <a:endParaRPr lang="de-AT" sz="1400" dirty="0"/>
          </a:p>
          <a:p>
            <a:pPr lvl="1"/>
            <a:r>
              <a:rPr lang="de-AT" sz="1400" dirty="0" err="1"/>
              <a:t>public</a:t>
            </a:r>
            <a:r>
              <a:rPr lang="de-AT" sz="1400" dirty="0"/>
              <a:t> </a:t>
            </a:r>
            <a:r>
              <a:rPr lang="de-AT" sz="1400" dirty="0" err="1"/>
              <a:t>Employee</a:t>
            </a:r>
            <a:r>
              <a:rPr lang="de-AT" sz="1400" dirty="0"/>
              <a:t>() {}</a:t>
            </a:r>
          </a:p>
          <a:p>
            <a:pPr lvl="1"/>
            <a:r>
              <a:rPr lang="en-US" sz="1400" dirty="0"/>
              <a:t>public Employee(</a:t>
            </a:r>
            <a:r>
              <a:rPr lang="en-US" sz="1400" dirty="0" err="1"/>
              <a:t>int</a:t>
            </a:r>
            <a:r>
              <a:rPr lang="en-US" sz="1400" dirty="0"/>
              <a:t> id) { this.id = id; }</a:t>
            </a:r>
          </a:p>
          <a:p>
            <a:pPr lvl="1"/>
            <a:r>
              <a:rPr lang="en-US" sz="1400" dirty="0"/>
              <a:t>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getId</a:t>
            </a:r>
            <a:r>
              <a:rPr lang="en-US" sz="1400" dirty="0"/>
              <a:t>() { return id;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setId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id) { this.id = id; }</a:t>
            </a:r>
          </a:p>
          <a:p>
            <a:pPr lvl="1"/>
            <a:r>
              <a:rPr lang="en-US" sz="1400" dirty="0"/>
              <a:t>public String </a:t>
            </a:r>
            <a:r>
              <a:rPr lang="en-US" sz="1400" dirty="0" err="1"/>
              <a:t>getName</a:t>
            </a:r>
            <a:r>
              <a:rPr lang="en-US" sz="1400" dirty="0"/>
              <a:t>() { return name;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setName</a:t>
            </a:r>
            <a:r>
              <a:rPr lang="en-US" sz="1400" dirty="0"/>
              <a:t>(String name) { this.name = name; }</a:t>
            </a:r>
          </a:p>
          <a:p>
            <a:pPr lvl="1"/>
            <a:r>
              <a:rPr lang="en-US" sz="1400" dirty="0"/>
              <a:t>public long </a:t>
            </a:r>
            <a:r>
              <a:rPr lang="en-US" sz="1400" dirty="0" err="1"/>
              <a:t>getSalary</a:t>
            </a:r>
            <a:r>
              <a:rPr lang="en-US" sz="1400" dirty="0"/>
              <a:t>() { return salary;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setSalary</a:t>
            </a:r>
            <a:r>
              <a:rPr lang="en-US" sz="1400" dirty="0"/>
              <a:t> (long salary) { </a:t>
            </a:r>
            <a:r>
              <a:rPr lang="en-US" sz="1400" dirty="0" err="1"/>
              <a:t>this.salary</a:t>
            </a:r>
            <a:r>
              <a:rPr lang="en-US" sz="1400" dirty="0"/>
              <a:t> = salary; }</a:t>
            </a:r>
          </a:p>
          <a:p>
            <a:r>
              <a:rPr lang="de-AT" sz="1400" dirty="0"/>
              <a:t>}</a:t>
            </a:r>
            <a:endParaRPr lang="de-AT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923509" y="2595144"/>
            <a:ext cx="1305145" cy="99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148534" y="2213785"/>
            <a:ext cx="2632747" cy="137146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083603" y="2305453"/>
            <a:ext cx="697678" cy="59406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34"/>
          <p:cNvSpPr txBox="1">
            <a:spLocks noChangeArrowheads="1"/>
          </p:cNvSpPr>
          <p:nvPr/>
        </p:nvSpPr>
        <p:spPr bwMode="auto">
          <a:xfrm>
            <a:off x="2734514" y="1803412"/>
            <a:ext cx="54240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the entity </a:t>
            </a:r>
            <a:r>
              <a:rPr lang="en-US" sz="1400" dirty="0">
                <a:solidFill>
                  <a:srgbClr val="0000FF"/>
                </a:solidFill>
              </a:rPr>
              <a:t>name</a:t>
            </a:r>
            <a:r>
              <a:rPr lang="en-US" sz="1400" dirty="0"/>
              <a:t> will be defaulted to “Employee” and all entities </a:t>
            </a:r>
            <a:r>
              <a:rPr lang="en-US" sz="1400" dirty="0" smtClean="0"/>
              <a:t>of type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Employee </a:t>
            </a:r>
            <a:r>
              <a:rPr lang="en-US" sz="1400" dirty="0"/>
              <a:t>will get stored in a table called </a:t>
            </a:r>
            <a:r>
              <a:rPr lang="en-US" sz="1400" dirty="0" smtClean="0"/>
              <a:t>EMPLOYEE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feld 34"/>
          <p:cNvSpPr txBox="1">
            <a:spLocks noChangeArrowheads="1"/>
          </p:cNvSpPr>
          <p:nvPr/>
        </p:nvSpPr>
        <p:spPr bwMode="auto">
          <a:xfrm>
            <a:off x="3458429" y="5710191"/>
            <a:ext cx="45608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When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we say that the @Id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annotation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is placed on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the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field or property, we mean 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that the user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can choose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to annotate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either the declared field or the getter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method.</a:t>
            </a:r>
            <a:endParaRPr lang="de-AT" sz="1000" dirty="0" smtClean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feld 34"/>
          <p:cNvSpPr txBox="1">
            <a:spLocks noChangeArrowheads="1"/>
          </p:cNvSpPr>
          <p:nvPr/>
        </p:nvSpPr>
        <p:spPr bwMode="auto">
          <a:xfrm>
            <a:off x="2216716" y="6223506"/>
            <a:ext cx="28953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Annotations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on setter methods will just be ignored</a:t>
            </a:r>
            <a:endParaRPr lang="de-AT" sz="1000" dirty="0" smtClean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56" y="1949866"/>
            <a:ext cx="4939024" cy="38358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91780" y="338399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591780" y="459594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5116860" y="338399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1" name="Rechteck 20"/>
          <p:cNvSpPr/>
          <p:nvPr/>
        </p:nvSpPr>
        <p:spPr>
          <a:xfrm>
            <a:off x="5116860" y="213482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5373053" y="4595945"/>
            <a:ext cx="909137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2216716" y="2385141"/>
            <a:ext cx="186788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 dirty="0">
                <a:solidFill>
                  <a:srgbClr val="0000FF"/>
                </a:solidFill>
              </a:rPr>
              <a:t>@Entity</a:t>
            </a:r>
          </a:p>
          <a:p>
            <a:r>
              <a:rPr lang="de-AT" sz="1400" dirty="0" err="1"/>
              <a:t>public</a:t>
            </a:r>
            <a:r>
              <a:rPr lang="de-AT" sz="1400" dirty="0"/>
              <a:t> </a:t>
            </a:r>
            <a:r>
              <a:rPr lang="de-AT" sz="1400" dirty="0" err="1"/>
              <a:t>class</a:t>
            </a:r>
            <a:r>
              <a:rPr lang="de-AT" sz="1400" dirty="0"/>
              <a:t> </a:t>
            </a:r>
            <a:r>
              <a:rPr lang="de-AT" sz="1400" dirty="0" err="1"/>
              <a:t>Employee</a:t>
            </a:r>
            <a:r>
              <a:rPr lang="de-AT" sz="1400" dirty="0"/>
              <a:t> {</a:t>
            </a:r>
          </a:p>
          <a:p>
            <a:pPr lvl="1"/>
            <a:r>
              <a:rPr lang="de-AT" sz="1400" dirty="0" smtClean="0"/>
              <a:t>…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273756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0" grpId="0" animBg="1"/>
      <p:bldP spid="21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Entity Manager</a:t>
            </a:r>
          </a:p>
        </p:txBody>
      </p:sp>
      <p:sp>
        <p:nvSpPr>
          <p:cNvPr id="7" name="Rechteck 6"/>
          <p:cNvSpPr/>
          <p:nvPr/>
        </p:nvSpPr>
        <p:spPr>
          <a:xfrm>
            <a:off x="4572000" y="1949866"/>
            <a:ext cx="2700300" cy="1254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56" y="1949866"/>
            <a:ext cx="4939024" cy="38358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91780" y="338399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591780" y="459594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5116860" y="338399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5373053" y="4595945"/>
            <a:ext cx="909137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2216716" y="2385141"/>
            <a:ext cx="186788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 dirty="0">
                <a:solidFill>
                  <a:srgbClr val="0000FF"/>
                </a:solidFill>
              </a:rPr>
              <a:t>@Entity</a:t>
            </a:r>
          </a:p>
          <a:p>
            <a:r>
              <a:rPr lang="de-AT" sz="1400" dirty="0" err="1"/>
              <a:t>public</a:t>
            </a:r>
            <a:r>
              <a:rPr lang="de-AT" sz="1400" dirty="0"/>
              <a:t> </a:t>
            </a:r>
            <a:r>
              <a:rPr lang="de-AT" sz="1400" dirty="0" err="1"/>
              <a:t>class</a:t>
            </a:r>
            <a:r>
              <a:rPr lang="de-AT" sz="1400" dirty="0"/>
              <a:t> </a:t>
            </a:r>
            <a:r>
              <a:rPr lang="de-AT" sz="1400" dirty="0" err="1"/>
              <a:t>Employee</a:t>
            </a:r>
            <a:r>
              <a:rPr lang="de-AT" sz="1400" dirty="0"/>
              <a:t> {</a:t>
            </a:r>
          </a:p>
          <a:p>
            <a:pPr lvl="1"/>
            <a:r>
              <a:rPr lang="de-AT" sz="1400" dirty="0" smtClean="0"/>
              <a:t>…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113185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0.21459 -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56" y="1949866"/>
            <a:ext cx="4939024" cy="38358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91780" y="338399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591780" y="459594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5116860" y="338399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1" name="Gerader Verbinder 10"/>
          <p:cNvCxnSpPr/>
          <p:nvPr/>
        </p:nvCxnSpPr>
        <p:spPr>
          <a:xfrm>
            <a:off x="6372200" y="1673805"/>
            <a:ext cx="1575175" cy="85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6710290" y="1673805"/>
            <a:ext cx="1912160" cy="702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5112060" y="2528900"/>
            <a:ext cx="3060340" cy="1935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970614" y="2681300"/>
            <a:ext cx="1354186" cy="1914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597" y="4268269"/>
            <a:ext cx="3207734" cy="1207474"/>
          </a:xfrm>
          <a:prstGeom prst="rect">
            <a:avLst/>
          </a:prstGeom>
        </p:spPr>
      </p:pic>
      <p:cxnSp>
        <p:nvCxnSpPr>
          <p:cNvPr id="29" name="Gerade Verbindung mit Pfeil 28"/>
          <p:cNvCxnSpPr/>
          <p:nvPr/>
        </p:nvCxnSpPr>
        <p:spPr>
          <a:xfrm flipH="1">
            <a:off x="4359075" y="2528900"/>
            <a:ext cx="3813325" cy="2001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7159787" y="2681076"/>
            <a:ext cx="1165013" cy="25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56" y="1949866"/>
            <a:ext cx="4939024" cy="38358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91780" y="338399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591780" y="459594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5116860" y="338399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1" name="Gerader Verbinder 10"/>
          <p:cNvCxnSpPr/>
          <p:nvPr/>
        </p:nvCxnSpPr>
        <p:spPr>
          <a:xfrm>
            <a:off x="6372200" y="1673805"/>
            <a:ext cx="1575175" cy="85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6710290" y="1673805"/>
            <a:ext cx="1912160" cy="702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5112060" y="2528900"/>
            <a:ext cx="3060340" cy="1935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970614" y="2681300"/>
            <a:ext cx="1354186" cy="1914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597" y="4268269"/>
            <a:ext cx="3207734" cy="1207474"/>
          </a:xfrm>
          <a:prstGeom prst="rect">
            <a:avLst/>
          </a:prstGeom>
        </p:spPr>
      </p:pic>
      <p:cxnSp>
        <p:nvCxnSpPr>
          <p:cNvPr id="29" name="Gerade Verbindung mit Pfeil 28"/>
          <p:cNvCxnSpPr/>
          <p:nvPr/>
        </p:nvCxnSpPr>
        <p:spPr>
          <a:xfrm flipH="1">
            <a:off x="4359075" y="2528900"/>
            <a:ext cx="3813325" cy="2001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7159787" y="2681076"/>
            <a:ext cx="1165013" cy="25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80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56" y="1949866"/>
            <a:ext cx="4939024" cy="38358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91780" y="338399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591780" y="459594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5116860" y="338399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1" name="Gerader Verbinder 10"/>
          <p:cNvCxnSpPr/>
          <p:nvPr/>
        </p:nvCxnSpPr>
        <p:spPr>
          <a:xfrm>
            <a:off x="6372200" y="1673805"/>
            <a:ext cx="1575175" cy="85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6710290" y="1673805"/>
            <a:ext cx="1912160" cy="702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5112060" y="2528900"/>
            <a:ext cx="3060340" cy="1935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970614" y="2681300"/>
            <a:ext cx="1354186" cy="1914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597" y="4268269"/>
            <a:ext cx="3207734" cy="1207474"/>
          </a:xfrm>
          <a:prstGeom prst="rect">
            <a:avLst/>
          </a:prstGeom>
        </p:spPr>
      </p:pic>
      <p:cxnSp>
        <p:nvCxnSpPr>
          <p:cNvPr id="29" name="Gerade Verbindung mit Pfeil 28"/>
          <p:cNvCxnSpPr/>
          <p:nvPr/>
        </p:nvCxnSpPr>
        <p:spPr>
          <a:xfrm flipH="1">
            <a:off x="4359075" y="2528900"/>
            <a:ext cx="3813325" cy="2001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7159787" y="2681076"/>
            <a:ext cx="1165013" cy="25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67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9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16482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sz="36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P</a:t>
            </a:r>
            <a:r>
              <a:rPr lang="de-AT" dirty="0">
                <a:latin typeface="Neuropol" pitchFamily="34" charset="0"/>
                <a:ea typeface="Tahoma" pitchFamily="34" charset="0"/>
                <a:cs typeface="Arial" pitchFamily="34" charset="0"/>
              </a:rPr>
              <a:t>A</a:t>
            </a:r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Entities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7" name="Textfeld 5"/>
          <p:cNvSpPr txBox="1">
            <a:spLocks noChangeArrowheads="1"/>
          </p:cNvSpPr>
          <p:nvPr/>
        </p:nvSpPr>
        <p:spPr bwMode="auto">
          <a:xfrm>
            <a:off x="6282190" y="2213865"/>
            <a:ext cx="8483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12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advanced</a:t>
            </a:r>
            <a:endParaRPr lang="de-AT" sz="12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083003" y="3056466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Abgerundetes Rechteck 10"/>
          <p:cNvSpPr/>
          <p:nvPr/>
        </p:nvSpPr>
        <p:spPr>
          <a:xfrm>
            <a:off x="3077501" y="4136154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Abgerundetes Rechteck 11"/>
          <p:cNvSpPr/>
          <p:nvPr/>
        </p:nvSpPr>
        <p:spPr>
          <a:xfrm>
            <a:off x="3075353" y="5149704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Abgerundetes Rechteck 12"/>
          <p:cNvSpPr/>
          <p:nvPr/>
        </p:nvSpPr>
        <p:spPr>
          <a:xfrm>
            <a:off x="4345625" y="3548167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3167320" y="3089267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163966" y="4179552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176845" y="5192027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436985" y="3593847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Gewinkelte Verbindung 18"/>
          <p:cNvCxnSpPr/>
          <p:nvPr/>
        </p:nvCxnSpPr>
        <p:spPr>
          <a:xfrm rot="10800000" flipV="1">
            <a:off x="2881124" y="3227766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416493" y="3960686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23" name="Gewinkelte Verbindung 22"/>
          <p:cNvCxnSpPr/>
          <p:nvPr/>
        </p:nvCxnSpPr>
        <p:spPr>
          <a:xfrm>
            <a:off x="4306563" y="4238031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450225" y="3612896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56" y="1949866"/>
            <a:ext cx="4939024" cy="38358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91780" y="338399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591780" y="459594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5116860" y="338399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1" name="Gerader Verbinder 10"/>
          <p:cNvCxnSpPr/>
          <p:nvPr/>
        </p:nvCxnSpPr>
        <p:spPr>
          <a:xfrm>
            <a:off x="6372200" y="1673805"/>
            <a:ext cx="1575175" cy="85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6710290" y="1673805"/>
            <a:ext cx="1912160" cy="702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5112060" y="2528900"/>
            <a:ext cx="3060340" cy="1935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970614" y="2681300"/>
            <a:ext cx="1354186" cy="1914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56" y="1949866"/>
            <a:ext cx="4939024" cy="38358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91780" y="338399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591780" y="459594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1" name="Gerader Verbinder 10"/>
          <p:cNvCxnSpPr/>
          <p:nvPr/>
        </p:nvCxnSpPr>
        <p:spPr>
          <a:xfrm>
            <a:off x="6372200" y="1673805"/>
            <a:ext cx="1575175" cy="85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6710290" y="1673805"/>
            <a:ext cx="1912160" cy="702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970614" y="2681300"/>
            <a:ext cx="1354186" cy="191464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6867255" y="2528900"/>
            <a:ext cx="1305146" cy="855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34"/>
          <p:cNvSpPr txBox="1">
            <a:spLocks noChangeArrowheads="1"/>
          </p:cNvSpPr>
          <p:nvPr/>
        </p:nvSpPr>
        <p:spPr bwMode="auto">
          <a:xfrm>
            <a:off x="769432" y="1260673"/>
            <a:ext cx="6607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All entity managers come from factories of type </a:t>
            </a:r>
            <a:r>
              <a:rPr lang="en-US" sz="1400" dirty="0" err="1"/>
              <a:t>javax.persistence.EntityManager</a:t>
            </a:r>
            <a:r>
              <a:rPr lang="en-US" sz="1400" dirty="0" err="1">
                <a:solidFill>
                  <a:srgbClr val="0000FF"/>
                </a:solidFill>
              </a:rPr>
              <a:t>Factory</a:t>
            </a:r>
            <a:endParaRPr lang="de-AT" sz="1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6970614" y="2528900"/>
            <a:ext cx="1201787" cy="157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1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56" y="1949866"/>
            <a:ext cx="4939024" cy="38358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91780" y="338399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591780" y="459594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1" name="Gerader Verbinder 10"/>
          <p:cNvCxnSpPr/>
          <p:nvPr/>
        </p:nvCxnSpPr>
        <p:spPr>
          <a:xfrm>
            <a:off x="6372200" y="1673805"/>
            <a:ext cx="1575175" cy="85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6710290" y="1673805"/>
            <a:ext cx="1912160" cy="702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970614" y="2681300"/>
            <a:ext cx="1354186" cy="191464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6867255" y="2528900"/>
            <a:ext cx="1305146" cy="855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34"/>
          <p:cNvSpPr txBox="1">
            <a:spLocks noChangeArrowheads="1"/>
          </p:cNvSpPr>
          <p:nvPr/>
        </p:nvSpPr>
        <p:spPr bwMode="auto">
          <a:xfrm>
            <a:off x="769432" y="1260673"/>
            <a:ext cx="6607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All entity managers come from factories of type </a:t>
            </a:r>
            <a:r>
              <a:rPr lang="en-US" sz="1400" dirty="0" err="1"/>
              <a:t>javax.persistence.EntityManager</a:t>
            </a:r>
            <a:r>
              <a:rPr lang="en-US" sz="1400" dirty="0" err="1">
                <a:solidFill>
                  <a:srgbClr val="0000FF"/>
                </a:solidFill>
              </a:rPr>
              <a:t>Factory</a:t>
            </a:r>
            <a:endParaRPr lang="de-AT" sz="1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6970614" y="2528900"/>
            <a:ext cx="1201787" cy="157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56" y="1949866"/>
            <a:ext cx="4939024" cy="38358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91780" y="338399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591780" y="459594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1" name="Gerader Verbinder 10"/>
          <p:cNvCxnSpPr/>
          <p:nvPr/>
        </p:nvCxnSpPr>
        <p:spPr>
          <a:xfrm>
            <a:off x="6372200" y="1673805"/>
            <a:ext cx="1575175" cy="85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6710290" y="1673805"/>
            <a:ext cx="1912160" cy="702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970614" y="2681300"/>
            <a:ext cx="1354186" cy="191464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6867255" y="2528900"/>
            <a:ext cx="1305146" cy="855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34"/>
          <p:cNvSpPr txBox="1">
            <a:spLocks noChangeArrowheads="1"/>
          </p:cNvSpPr>
          <p:nvPr/>
        </p:nvSpPr>
        <p:spPr bwMode="auto">
          <a:xfrm>
            <a:off x="769432" y="1260673"/>
            <a:ext cx="66075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All entity managers come from factories of type </a:t>
            </a:r>
            <a:r>
              <a:rPr lang="en-US" sz="1400" dirty="0" err="1"/>
              <a:t>javax.persistence.EntityManager</a:t>
            </a:r>
            <a:r>
              <a:rPr lang="en-US" sz="1400" dirty="0" err="1">
                <a:solidFill>
                  <a:srgbClr val="0000FF"/>
                </a:solidFill>
              </a:rPr>
              <a:t>Factory</a:t>
            </a:r>
            <a:endParaRPr lang="de-AT" sz="1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6970614" y="2528900"/>
            <a:ext cx="1201787" cy="157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7" y="4807261"/>
            <a:ext cx="4462915" cy="170640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81590" y="4326067"/>
            <a:ext cx="7695855" cy="225328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5" y="2700058"/>
            <a:ext cx="5240867" cy="56598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91883" y="2116468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4965518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2435725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378899" y="4595945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4960805" y="4608131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575" y="3303158"/>
            <a:ext cx="1790700" cy="19431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541452" y="19077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1942864" y="440548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chemeClr val="bg1">
                    <a:lumMod val="85000"/>
                  </a:schemeClr>
                </a:solidFill>
              </a:rPr>
              <a:t>JEE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791580" y="2843935"/>
            <a:ext cx="4915542" cy="42210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2922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7" y="4807261"/>
            <a:ext cx="4462915" cy="170640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81590" y="4326067"/>
            <a:ext cx="7695855" cy="225328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5" y="2700058"/>
            <a:ext cx="5240867" cy="56598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91883" y="2116468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4965518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2435725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378899" y="4595945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4960805" y="4608131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575" y="3303158"/>
            <a:ext cx="1790700" cy="19431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541452" y="19077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1942864" y="440548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chemeClr val="bg1">
                    <a:lumMod val="85000"/>
                  </a:schemeClr>
                </a:solidFill>
              </a:rPr>
              <a:t>JEE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378899" y="2834604"/>
            <a:ext cx="3328223" cy="18002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791580" y="3134806"/>
            <a:ext cx="2970330" cy="12190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7" y="4807261"/>
            <a:ext cx="4462915" cy="170640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81590" y="4326067"/>
            <a:ext cx="7695855" cy="225328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5" y="2700058"/>
            <a:ext cx="5240867" cy="56598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91883" y="2116468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4965518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2435725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378899" y="4595945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4960805" y="4608131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575" y="3303158"/>
            <a:ext cx="1790700" cy="19431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541452" y="19077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1942864" y="440548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chemeClr val="bg1">
                    <a:lumMod val="85000"/>
                  </a:schemeClr>
                </a:solidFill>
              </a:rPr>
              <a:t>JEE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91580" y="3134806"/>
            <a:ext cx="2970330" cy="12190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701570" y="2834603"/>
            <a:ext cx="5005553" cy="309534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8940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7" y="4807261"/>
            <a:ext cx="4462915" cy="170640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81590" y="4326067"/>
            <a:ext cx="7695855" cy="225328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5" y="2700058"/>
            <a:ext cx="5240867" cy="56598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91883" y="2116468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4965518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2435725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378899" y="4595945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4960805" y="4608131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575" y="3303158"/>
            <a:ext cx="1790700" cy="19431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541452" y="19077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1942864" y="440548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chemeClr val="bg1">
                    <a:lumMod val="85000"/>
                  </a:schemeClr>
                </a:solidFill>
              </a:rPr>
              <a:t>JEE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791580" y="3134806"/>
            <a:ext cx="2970330" cy="12190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701570" y="2834603"/>
            <a:ext cx="5005553" cy="309534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0324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7" y="4807261"/>
            <a:ext cx="4462915" cy="170640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81590" y="4326067"/>
            <a:ext cx="7695855" cy="225328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5" y="2700058"/>
            <a:ext cx="5240867" cy="56598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91883" y="2116468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4965518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2435725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378899" y="4595945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4960805" y="4608131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575" y="3303158"/>
            <a:ext cx="1790700" cy="19431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541452" y="19077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1942864" y="440548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chemeClr val="bg1">
                    <a:lumMod val="85000"/>
                  </a:schemeClr>
                </a:solidFill>
              </a:rPr>
              <a:t>JEE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791580" y="3134806"/>
            <a:ext cx="2970330" cy="12190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701570" y="2834603"/>
            <a:ext cx="5005553" cy="309534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7393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7" y="4807261"/>
            <a:ext cx="4462915" cy="1706409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5" y="2700058"/>
            <a:ext cx="5240867" cy="56598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91883" y="2116468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4965518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2435725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4960805" y="4608131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575" y="3303158"/>
            <a:ext cx="1790700" cy="19431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541452" y="19077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1942864" y="440548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sp>
        <p:nvSpPr>
          <p:cNvPr id="3" name="Rechteck 2"/>
          <p:cNvSpPr/>
          <p:nvPr/>
        </p:nvSpPr>
        <p:spPr>
          <a:xfrm>
            <a:off x="1286635" y="5116343"/>
            <a:ext cx="3060340" cy="29961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1511114" y="5660465"/>
            <a:ext cx="3060340" cy="78387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1173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Entity Manager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79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7" y="4807261"/>
            <a:ext cx="4462915" cy="1706409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5" y="2700058"/>
            <a:ext cx="5240867" cy="56598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91883" y="2116468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4965518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2435725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4960805" y="4608131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575" y="3303158"/>
            <a:ext cx="1790700" cy="19431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541452" y="19077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1942864" y="440548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1302826" y="5088418"/>
            <a:ext cx="2821139" cy="327543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8366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7" y="4807261"/>
            <a:ext cx="4462915" cy="1706409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5" y="2700058"/>
            <a:ext cx="5240867" cy="56598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91883" y="2116468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4965518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2435725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4960805" y="4608131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575" y="3303158"/>
            <a:ext cx="1790700" cy="19431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541452" y="19077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1942864" y="440548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1302826" y="5088418"/>
            <a:ext cx="2821139" cy="327543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932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7" y="4807261"/>
            <a:ext cx="4462915" cy="1706409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5" y="2700058"/>
            <a:ext cx="5240867" cy="56598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91883" y="2116468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4965518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2435725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4960805" y="4608131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575" y="3303158"/>
            <a:ext cx="1790700" cy="19431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541452" y="19077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1942864" y="440548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1302826" y="5088418"/>
            <a:ext cx="2821139" cy="327543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7620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7" y="4807261"/>
            <a:ext cx="4462915" cy="1706409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5" y="2700058"/>
            <a:ext cx="5240867" cy="56598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91883" y="2116468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4965518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2435725" y="3365384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4960805" y="4608131"/>
            <a:ext cx="1688240" cy="546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575" y="3303158"/>
            <a:ext cx="1790700" cy="19431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541452" y="19077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1942864" y="440548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3676989" y="1718810"/>
            <a:ext cx="534971" cy="944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9389" y="1871210"/>
            <a:ext cx="1012641" cy="828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3086688" y="1403775"/>
            <a:ext cx="488295" cy="3645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621499" y="1581290"/>
            <a:ext cx="646404" cy="378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34"/>
          <p:cNvSpPr txBox="1">
            <a:spLocks noChangeArrowheads="1"/>
          </p:cNvSpPr>
          <p:nvPr/>
        </p:nvSpPr>
        <p:spPr bwMode="auto">
          <a:xfrm>
            <a:off x="3763340" y="1380567"/>
            <a:ext cx="52982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 dirty="0"/>
              <a:t>The </a:t>
            </a:r>
            <a:r>
              <a:rPr lang="de-AT" sz="1400" dirty="0" err="1" smtClean="0">
                <a:solidFill>
                  <a:srgbClr val="0000FF"/>
                </a:solidFill>
              </a:rPr>
              <a:t>configuration</a:t>
            </a:r>
            <a:r>
              <a:rPr lang="de-AT" sz="1400" dirty="0" smtClean="0"/>
              <a:t> </a:t>
            </a:r>
            <a:r>
              <a:rPr lang="en-US" sz="1400" dirty="0" smtClean="0"/>
              <a:t>for </a:t>
            </a:r>
            <a:r>
              <a:rPr lang="en-US" sz="1400" dirty="0"/>
              <a:t>an entity manager </a:t>
            </a:r>
            <a:r>
              <a:rPr lang="en-US" sz="1400" dirty="0" smtClean="0"/>
              <a:t>is </a:t>
            </a:r>
            <a:r>
              <a:rPr lang="en-US" sz="1400" dirty="0"/>
              <a:t>defined </a:t>
            </a:r>
            <a:r>
              <a:rPr lang="en-US" sz="1400" dirty="0" smtClean="0"/>
              <a:t>as </a:t>
            </a:r>
            <a:r>
              <a:rPr lang="de-AT" sz="1400" dirty="0" smtClean="0"/>
              <a:t>a </a:t>
            </a:r>
            <a:r>
              <a:rPr lang="de-AT" sz="1400" dirty="0" err="1"/>
              <a:t>persistence</a:t>
            </a:r>
            <a:r>
              <a:rPr lang="de-AT" sz="1400" dirty="0"/>
              <a:t> </a:t>
            </a:r>
            <a:r>
              <a:rPr lang="de-AT" sz="1400" dirty="0" err="1">
                <a:solidFill>
                  <a:srgbClr val="0000FF"/>
                </a:solidFill>
              </a:rPr>
              <a:t>unit</a:t>
            </a:r>
            <a:r>
              <a:rPr lang="de-AT" sz="1400" dirty="0"/>
              <a:t>.</a:t>
            </a:r>
            <a:endParaRPr lang="de-AT" sz="1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09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56" y="1949866"/>
            <a:ext cx="4939024" cy="383585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91780" y="459594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9" name="Textfeld 34"/>
          <p:cNvSpPr txBox="1">
            <a:spLocks noChangeArrowheads="1"/>
          </p:cNvSpPr>
          <p:nvPr/>
        </p:nvSpPr>
        <p:spPr bwMode="auto">
          <a:xfrm>
            <a:off x="3763340" y="1380567"/>
            <a:ext cx="5388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 dirty="0"/>
              <a:t>The </a:t>
            </a:r>
            <a:r>
              <a:rPr lang="de-AT" sz="1400" dirty="0" err="1" smtClean="0">
                <a:solidFill>
                  <a:srgbClr val="0000FF"/>
                </a:solidFill>
              </a:rPr>
              <a:t>configuration</a:t>
            </a:r>
            <a:r>
              <a:rPr lang="de-AT" sz="1400" dirty="0" smtClean="0"/>
              <a:t> </a:t>
            </a:r>
            <a:r>
              <a:rPr lang="en-US" sz="1400" dirty="0" smtClean="0"/>
              <a:t>for </a:t>
            </a:r>
            <a:r>
              <a:rPr lang="en-US" sz="1400" dirty="0"/>
              <a:t>an entity manager </a:t>
            </a:r>
            <a:r>
              <a:rPr lang="en-US" sz="1400" dirty="0" smtClean="0"/>
              <a:t>is </a:t>
            </a:r>
            <a:r>
              <a:rPr lang="en-US" sz="1400" dirty="0"/>
              <a:t>defined </a:t>
            </a:r>
            <a:r>
              <a:rPr lang="en-US" sz="1400" dirty="0" smtClean="0"/>
              <a:t>as </a:t>
            </a:r>
            <a:r>
              <a:rPr lang="de-AT" sz="1400" dirty="0" smtClean="0"/>
              <a:t>a </a:t>
            </a:r>
            <a:r>
              <a:rPr lang="de-AT" sz="1400" dirty="0" err="1"/>
              <a:t>persistence</a:t>
            </a:r>
            <a:r>
              <a:rPr lang="de-AT" sz="1400" dirty="0"/>
              <a:t> </a:t>
            </a:r>
            <a:r>
              <a:rPr lang="de-AT" sz="1400" dirty="0" err="1" smtClean="0">
                <a:solidFill>
                  <a:srgbClr val="0000FF"/>
                </a:solidFill>
              </a:rPr>
              <a:t>unit</a:t>
            </a:r>
            <a:r>
              <a:rPr lang="de-AT" sz="1400" dirty="0"/>
              <a:t>.</a:t>
            </a:r>
            <a:endParaRPr lang="de-AT" sz="1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446875" y="1763815"/>
            <a:ext cx="990111" cy="135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3851920" y="1673805"/>
            <a:ext cx="720080" cy="2115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0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56" y="1949866"/>
            <a:ext cx="4939024" cy="38358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2591780" y="4595945"/>
            <a:ext cx="1376130" cy="48379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Textfeld 34"/>
          <p:cNvSpPr txBox="1">
            <a:spLocks noChangeArrowheads="1"/>
          </p:cNvSpPr>
          <p:nvPr/>
        </p:nvSpPr>
        <p:spPr bwMode="auto">
          <a:xfrm>
            <a:off x="3763340" y="1380567"/>
            <a:ext cx="5388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 dirty="0"/>
              <a:t>The </a:t>
            </a:r>
            <a:r>
              <a:rPr lang="de-AT" sz="1400" dirty="0" err="1" smtClean="0">
                <a:solidFill>
                  <a:srgbClr val="0000FF"/>
                </a:solidFill>
              </a:rPr>
              <a:t>configuration</a:t>
            </a:r>
            <a:r>
              <a:rPr lang="de-AT" sz="1400" dirty="0" smtClean="0"/>
              <a:t> </a:t>
            </a:r>
            <a:r>
              <a:rPr lang="en-US" sz="1400" dirty="0" smtClean="0"/>
              <a:t>for </a:t>
            </a:r>
            <a:r>
              <a:rPr lang="en-US" sz="1400" dirty="0"/>
              <a:t>an entity manager </a:t>
            </a:r>
            <a:r>
              <a:rPr lang="en-US" sz="1400" dirty="0" smtClean="0"/>
              <a:t>is </a:t>
            </a:r>
            <a:r>
              <a:rPr lang="en-US" sz="1400" dirty="0"/>
              <a:t>defined </a:t>
            </a:r>
            <a:r>
              <a:rPr lang="en-US" sz="1400" dirty="0" smtClean="0"/>
              <a:t>as </a:t>
            </a:r>
            <a:r>
              <a:rPr lang="de-AT" sz="1400" dirty="0" smtClean="0"/>
              <a:t>a </a:t>
            </a:r>
            <a:r>
              <a:rPr lang="de-AT" sz="1400" dirty="0" err="1"/>
              <a:t>persistence</a:t>
            </a:r>
            <a:r>
              <a:rPr lang="de-AT" sz="1400" dirty="0"/>
              <a:t> </a:t>
            </a:r>
            <a:r>
              <a:rPr lang="de-AT" sz="1400" dirty="0" err="1" smtClean="0">
                <a:solidFill>
                  <a:srgbClr val="0000FF"/>
                </a:solidFill>
              </a:rPr>
              <a:t>unit</a:t>
            </a:r>
            <a:r>
              <a:rPr lang="de-AT" sz="1400" dirty="0"/>
              <a:t>.</a:t>
            </a:r>
            <a:endParaRPr lang="de-AT" sz="1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3446875" y="1763815"/>
            <a:ext cx="990111" cy="135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851920" y="1673805"/>
            <a:ext cx="720080" cy="2115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476545" y="1380567"/>
            <a:ext cx="8460940" cy="4658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90" y="2978950"/>
            <a:ext cx="7940720" cy="238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8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2978950"/>
            <a:ext cx="7940720" cy="238526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941930" y="4171582"/>
            <a:ext cx="4950550" cy="202523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306105" y="4048900"/>
            <a:ext cx="861470" cy="42289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5247075" y="2051230"/>
            <a:ext cx="782470" cy="205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979422" y="1807277"/>
            <a:ext cx="2643028" cy="220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8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2978950"/>
            <a:ext cx="7940720" cy="238526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941930" y="4171582"/>
            <a:ext cx="4950550" cy="202523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306105" y="4048900"/>
            <a:ext cx="861470" cy="42289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5247075" y="2051230"/>
            <a:ext cx="782470" cy="205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979422" y="1807277"/>
            <a:ext cx="2643028" cy="220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5986470" y="4061503"/>
            <a:ext cx="610755" cy="42289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5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2978950"/>
            <a:ext cx="7940720" cy="238526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941930" y="4171582"/>
            <a:ext cx="4950550" cy="202523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306105" y="4048900"/>
            <a:ext cx="861470" cy="42289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5247075" y="2051230"/>
            <a:ext cx="782470" cy="205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979422" y="1807277"/>
            <a:ext cx="2643028" cy="220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5986470" y="4061503"/>
            <a:ext cx="610755" cy="42289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8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2978950"/>
            <a:ext cx="7940720" cy="238526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228477" y="4354542"/>
            <a:ext cx="4936300" cy="379603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2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cxnSp>
        <p:nvCxnSpPr>
          <p:cNvPr id="3" name="Gerader Verbinder 2"/>
          <p:cNvCxnSpPr/>
          <p:nvPr/>
        </p:nvCxnSpPr>
        <p:spPr>
          <a:xfrm>
            <a:off x="3892214" y="3294828"/>
            <a:ext cx="287042" cy="425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3965046" y="953725"/>
            <a:ext cx="2812199" cy="2721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5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2978950"/>
            <a:ext cx="7940720" cy="238526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3311860" y="3627051"/>
            <a:ext cx="2115235" cy="180652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166955" y="1628800"/>
            <a:ext cx="1710190" cy="1845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5247075" y="1898830"/>
            <a:ext cx="630070" cy="148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9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2978950"/>
            <a:ext cx="7940720" cy="238526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3311860" y="3627051"/>
            <a:ext cx="2115235" cy="180652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166955" y="1628800"/>
            <a:ext cx="1710190" cy="1845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5247075" y="1898830"/>
            <a:ext cx="630070" cy="148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H="1">
            <a:off x="3086835" y="1628800"/>
            <a:ext cx="2790310" cy="184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877145" y="1898830"/>
            <a:ext cx="90010" cy="14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1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2978950"/>
            <a:ext cx="7940720" cy="238526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3311860" y="3627051"/>
            <a:ext cx="2115235" cy="180652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166955" y="1628800"/>
            <a:ext cx="1710190" cy="1845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5247075" y="1898830"/>
            <a:ext cx="630070" cy="148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17" y="2442374"/>
            <a:ext cx="3002704" cy="23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17" y="2442374"/>
            <a:ext cx="3002704" cy="23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17" y="2442374"/>
            <a:ext cx="3002704" cy="2332027"/>
          </a:xfrm>
          <a:prstGeom prst="rect">
            <a:avLst/>
          </a:prstGeom>
        </p:spPr>
      </p:pic>
      <p:sp>
        <p:nvSpPr>
          <p:cNvPr id="2" name="Flussdiagramm: Prozess 1"/>
          <p:cNvSpPr/>
          <p:nvPr/>
        </p:nvSpPr>
        <p:spPr>
          <a:xfrm>
            <a:off x="3070317" y="2933945"/>
            <a:ext cx="1726708" cy="711847"/>
          </a:xfrm>
          <a:prstGeom prst="flowChartProcess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Flussdiagramm: Prozess 9"/>
          <p:cNvSpPr/>
          <p:nvPr/>
        </p:nvSpPr>
        <p:spPr>
          <a:xfrm>
            <a:off x="4438069" y="1652441"/>
            <a:ext cx="1726708" cy="1620180"/>
          </a:xfrm>
          <a:prstGeom prst="flowChartProcess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2" name="Flussdiagramm: Prozess 11"/>
          <p:cNvSpPr/>
          <p:nvPr/>
        </p:nvSpPr>
        <p:spPr>
          <a:xfrm>
            <a:off x="3221850" y="3655123"/>
            <a:ext cx="2951675" cy="1620180"/>
          </a:xfrm>
          <a:prstGeom prst="flowChartProcess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728333" y="4998304"/>
            <a:ext cx="37048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Configured factory object used to </a:t>
            </a:r>
            <a:r>
              <a:rPr lang="en-US" sz="1200" dirty="0">
                <a:solidFill>
                  <a:srgbClr val="0000FF"/>
                </a:solidFill>
              </a:rPr>
              <a:t>obtain</a:t>
            </a:r>
            <a:r>
              <a:rPr lang="en-US" sz="1200" dirty="0" smtClean="0"/>
              <a:t> </a:t>
            </a:r>
            <a:r>
              <a:rPr lang="en-US" sz="1200" dirty="0"/>
              <a:t>entity managers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8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17" y="2442374"/>
            <a:ext cx="3002704" cy="2332027"/>
          </a:xfrm>
          <a:prstGeom prst="rect">
            <a:avLst/>
          </a:prstGeom>
        </p:spPr>
      </p:pic>
      <p:sp>
        <p:nvSpPr>
          <p:cNvPr id="2" name="Flussdiagramm: Prozess 1"/>
          <p:cNvSpPr/>
          <p:nvPr/>
        </p:nvSpPr>
        <p:spPr>
          <a:xfrm>
            <a:off x="3070317" y="2933945"/>
            <a:ext cx="1726708" cy="711847"/>
          </a:xfrm>
          <a:prstGeom prst="flowChartProcess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Flussdiagramm: Prozess 9"/>
          <p:cNvSpPr/>
          <p:nvPr/>
        </p:nvSpPr>
        <p:spPr>
          <a:xfrm>
            <a:off x="4438069" y="1652441"/>
            <a:ext cx="1726708" cy="1620180"/>
          </a:xfrm>
          <a:prstGeom prst="flowChartProcess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2" name="Flussdiagramm: Prozess 11"/>
          <p:cNvSpPr/>
          <p:nvPr/>
        </p:nvSpPr>
        <p:spPr>
          <a:xfrm>
            <a:off x="3221850" y="3655123"/>
            <a:ext cx="2951675" cy="1620180"/>
          </a:xfrm>
          <a:prstGeom prst="flowChartProcess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728333" y="4998304"/>
            <a:ext cx="37048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Configured factory object used to </a:t>
            </a:r>
            <a:r>
              <a:rPr lang="en-US" sz="1200" dirty="0">
                <a:solidFill>
                  <a:srgbClr val="0000FF"/>
                </a:solidFill>
              </a:rPr>
              <a:t>obtain</a:t>
            </a:r>
            <a:r>
              <a:rPr lang="en-US" sz="1200" dirty="0" smtClean="0"/>
              <a:t> </a:t>
            </a:r>
            <a:r>
              <a:rPr lang="en-US" sz="1200" dirty="0"/>
              <a:t>entity managers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17" y="2442374"/>
            <a:ext cx="3002704" cy="2332027"/>
          </a:xfrm>
          <a:prstGeom prst="rect">
            <a:avLst/>
          </a:prstGeom>
        </p:spPr>
      </p:pic>
      <p:sp>
        <p:nvSpPr>
          <p:cNvPr id="2" name="Flussdiagramm: Prozess 1"/>
          <p:cNvSpPr/>
          <p:nvPr/>
        </p:nvSpPr>
        <p:spPr>
          <a:xfrm>
            <a:off x="3070317" y="2933945"/>
            <a:ext cx="1726708" cy="711847"/>
          </a:xfrm>
          <a:prstGeom prst="flowChartProcess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Flussdiagramm: Prozess 9"/>
          <p:cNvSpPr/>
          <p:nvPr/>
        </p:nvSpPr>
        <p:spPr>
          <a:xfrm>
            <a:off x="4438069" y="1652441"/>
            <a:ext cx="1726708" cy="1620180"/>
          </a:xfrm>
          <a:prstGeom prst="flowChartProcess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2" name="Flussdiagramm: Prozess 11"/>
          <p:cNvSpPr/>
          <p:nvPr/>
        </p:nvSpPr>
        <p:spPr>
          <a:xfrm>
            <a:off x="3221850" y="3655123"/>
            <a:ext cx="2951675" cy="1620180"/>
          </a:xfrm>
          <a:prstGeom prst="flowChartProcess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728333" y="4998304"/>
            <a:ext cx="37048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Configured factory object used to </a:t>
            </a:r>
            <a:r>
              <a:rPr lang="en-US" sz="1200" dirty="0">
                <a:solidFill>
                  <a:srgbClr val="0000FF"/>
                </a:solidFill>
              </a:rPr>
              <a:t>obtain</a:t>
            </a:r>
            <a:r>
              <a:rPr lang="en-US" sz="1200" dirty="0" smtClean="0"/>
              <a:t> </a:t>
            </a:r>
            <a:r>
              <a:rPr lang="en-US" sz="1200" dirty="0"/>
              <a:t>entity managers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17" y="2442374"/>
            <a:ext cx="3002704" cy="2332027"/>
          </a:xfrm>
          <a:prstGeom prst="rect">
            <a:avLst/>
          </a:prstGeom>
        </p:spPr>
      </p:pic>
      <p:sp>
        <p:nvSpPr>
          <p:cNvPr id="2" name="Flussdiagramm: Prozess 1"/>
          <p:cNvSpPr/>
          <p:nvPr/>
        </p:nvSpPr>
        <p:spPr>
          <a:xfrm>
            <a:off x="3070317" y="2933945"/>
            <a:ext cx="1726708" cy="711847"/>
          </a:xfrm>
          <a:prstGeom prst="flowChartProcess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Flussdiagramm: Prozess 9"/>
          <p:cNvSpPr/>
          <p:nvPr/>
        </p:nvSpPr>
        <p:spPr>
          <a:xfrm>
            <a:off x="4805773" y="1669687"/>
            <a:ext cx="1367752" cy="2344378"/>
          </a:xfrm>
          <a:prstGeom prst="flowChartProcess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2" name="Flussdiagramm: Prozess 11"/>
          <p:cNvSpPr/>
          <p:nvPr/>
        </p:nvSpPr>
        <p:spPr>
          <a:xfrm>
            <a:off x="3221850" y="3655123"/>
            <a:ext cx="1583923" cy="1620180"/>
          </a:xfrm>
          <a:prstGeom prst="flowChartProcess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420423" y="4998304"/>
            <a:ext cx="4318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Main API object used to </a:t>
            </a:r>
            <a:r>
              <a:rPr lang="en-US" sz="1200" dirty="0">
                <a:solidFill>
                  <a:srgbClr val="0000FF"/>
                </a:solidFill>
              </a:rPr>
              <a:t>perform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operations</a:t>
            </a:r>
            <a:r>
              <a:rPr lang="en-US" sz="1200" dirty="0"/>
              <a:t> and </a:t>
            </a:r>
            <a:r>
              <a:rPr lang="en-US" sz="1200" dirty="0" smtClean="0"/>
              <a:t>queries </a:t>
            </a:r>
            <a:r>
              <a:rPr lang="de-AT" sz="1200" dirty="0" smtClean="0"/>
              <a:t>on </a:t>
            </a:r>
            <a:r>
              <a:rPr lang="de-AT" sz="1200" dirty="0" err="1"/>
              <a:t>entities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797025" y="4502133"/>
            <a:ext cx="990110" cy="32202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387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17" y="2442374"/>
            <a:ext cx="3002704" cy="2332027"/>
          </a:xfrm>
          <a:prstGeom prst="rect">
            <a:avLst/>
          </a:prstGeom>
        </p:spPr>
      </p:pic>
      <p:sp>
        <p:nvSpPr>
          <p:cNvPr id="2" name="Flussdiagramm: Prozess 1"/>
          <p:cNvSpPr/>
          <p:nvPr/>
        </p:nvSpPr>
        <p:spPr>
          <a:xfrm>
            <a:off x="4301969" y="2933945"/>
            <a:ext cx="495055" cy="711847"/>
          </a:xfrm>
          <a:prstGeom prst="flowChartProcess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Flussdiagramm: Prozess 9"/>
          <p:cNvSpPr/>
          <p:nvPr/>
        </p:nvSpPr>
        <p:spPr>
          <a:xfrm>
            <a:off x="4805773" y="1669687"/>
            <a:ext cx="1367752" cy="2832446"/>
          </a:xfrm>
          <a:prstGeom prst="flowChartProcess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2" name="Flussdiagramm: Prozess 11"/>
          <p:cNvSpPr/>
          <p:nvPr/>
        </p:nvSpPr>
        <p:spPr>
          <a:xfrm>
            <a:off x="3221850" y="3664454"/>
            <a:ext cx="1583923" cy="1620180"/>
          </a:xfrm>
          <a:prstGeom prst="flowChartProcess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383099" y="4998304"/>
            <a:ext cx="44018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Named </a:t>
            </a:r>
            <a:r>
              <a:rPr lang="en-US" sz="1200" dirty="0">
                <a:solidFill>
                  <a:srgbClr val="0000FF"/>
                </a:solidFill>
              </a:rPr>
              <a:t>configuration</a:t>
            </a:r>
            <a:r>
              <a:rPr lang="en-US" sz="1200" dirty="0"/>
              <a:t> declaring the entity classes </a:t>
            </a:r>
            <a:r>
              <a:rPr lang="en-US" sz="1200" dirty="0" smtClean="0"/>
              <a:t>and </a:t>
            </a:r>
            <a:r>
              <a:rPr lang="de-AT" sz="1200" dirty="0" err="1">
                <a:solidFill>
                  <a:srgbClr val="0000FF"/>
                </a:solidFill>
              </a:rPr>
              <a:t>data</a:t>
            </a:r>
            <a:r>
              <a:rPr lang="de-AT" sz="1200" dirty="0" smtClean="0"/>
              <a:t> </a:t>
            </a:r>
            <a:r>
              <a:rPr lang="de-AT" sz="1200" dirty="0" err="1">
                <a:solidFill>
                  <a:srgbClr val="0000FF"/>
                </a:solidFill>
              </a:rPr>
              <a:t>store</a:t>
            </a:r>
            <a:r>
              <a:rPr lang="de-AT" sz="1200" dirty="0"/>
              <a:t> </a:t>
            </a:r>
            <a:r>
              <a:rPr lang="de-AT" sz="1200" dirty="0" err="1"/>
              <a:t>info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797025" y="4502133"/>
            <a:ext cx="990110" cy="32202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5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>
            <a:off x="4345899" y="3368998"/>
            <a:ext cx="287042" cy="425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2546775" y="3432029"/>
            <a:ext cx="2179881" cy="211806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1560574" y="3650970"/>
            <a:ext cx="1386226" cy="2073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0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17" y="2442374"/>
            <a:ext cx="3002704" cy="2332027"/>
          </a:xfrm>
          <a:prstGeom prst="rect">
            <a:avLst/>
          </a:prstGeom>
        </p:spPr>
      </p:pic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541720" y="4998304"/>
            <a:ext cx="40791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Set of </a:t>
            </a:r>
            <a:r>
              <a:rPr lang="en-US" sz="1200" dirty="0">
                <a:solidFill>
                  <a:srgbClr val="0000FF"/>
                </a:solidFill>
              </a:rPr>
              <a:t>all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entity</a:t>
            </a:r>
            <a:r>
              <a:rPr lang="en-US" sz="1200" dirty="0"/>
              <a:t> instances </a:t>
            </a:r>
            <a:r>
              <a:rPr lang="en-US" sz="1200" dirty="0">
                <a:solidFill>
                  <a:srgbClr val="0000FF"/>
                </a:solidFill>
              </a:rPr>
              <a:t>managed</a:t>
            </a:r>
            <a:r>
              <a:rPr lang="en-US" sz="1200" dirty="0"/>
              <a:t> by a specific </a:t>
            </a:r>
            <a:r>
              <a:rPr lang="en-US" sz="1200" dirty="0">
                <a:solidFill>
                  <a:srgbClr val="0000FF"/>
                </a:solidFill>
              </a:rPr>
              <a:t>entity</a:t>
            </a:r>
            <a:r>
              <a:rPr lang="en-US" sz="1200" dirty="0" smtClean="0"/>
              <a:t> </a:t>
            </a:r>
            <a:r>
              <a:rPr lang="de-AT" sz="1200" dirty="0" err="1">
                <a:solidFill>
                  <a:srgbClr val="0000FF"/>
                </a:solidFill>
              </a:rPr>
              <a:t>manager</a:t>
            </a:r>
            <a:endParaRPr lang="de-AT" sz="1200" dirty="0">
              <a:solidFill>
                <a:srgbClr val="0000FF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756" y="3986509"/>
            <a:ext cx="1471174" cy="5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17" y="2442374"/>
            <a:ext cx="3002704" cy="23320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756" y="3986509"/>
            <a:ext cx="1471174" cy="562884"/>
          </a:xfrm>
          <a:prstGeom prst="rect">
            <a:avLst/>
          </a:prstGeom>
        </p:spPr>
      </p:pic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2541720" y="4998304"/>
            <a:ext cx="40791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Set of </a:t>
            </a:r>
            <a:r>
              <a:rPr lang="en-US" sz="1200" dirty="0">
                <a:solidFill>
                  <a:srgbClr val="0000FF"/>
                </a:solidFill>
              </a:rPr>
              <a:t>all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entity</a:t>
            </a:r>
            <a:r>
              <a:rPr lang="en-US" sz="1200" dirty="0"/>
              <a:t> instances </a:t>
            </a:r>
            <a:r>
              <a:rPr lang="en-US" sz="1200" dirty="0">
                <a:solidFill>
                  <a:srgbClr val="0000FF"/>
                </a:solidFill>
              </a:rPr>
              <a:t>managed</a:t>
            </a:r>
            <a:r>
              <a:rPr lang="en-US" sz="1200" dirty="0"/>
              <a:t> by a specific </a:t>
            </a:r>
            <a:r>
              <a:rPr lang="en-US" sz="1200" dirty="0">
                <a:solidFill>
                  <a:srgbClr val="0000FF"/>
                </a:solidFill>
              </a:rPr>
              <a:t>entity</a:t>
            </a:r>
            <a:r>
              <a:rPr lang="en-US" sz="1200" dirty="0" smtClean="0"/>
              <a:t> </a:t>
            </a:r>
            <a:r>
              <a:rPr lang="de-AT" sz="1200" dirty="0" err="1">
                <a:solidFill>
                  <a:srgbClr val="0000FF"/>
                </a:solidFill>
              </a:rPr>
              <a:t>manager</a:t>
            </a:r>
            <a:endParaRPr lang="de-AT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17" y="2442374"/>
            <a:ext cx="3002704" cy="23320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667" y="3761501"/>
            <a:ext cx="2647352" cy="1012900"/>
          </a:xfrm>
          <a:prstGeom prst="rect">
            <a:avLst/>
          </a:prstGeom>
        </p:spPr>
      </p:pic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1362955" y="4998304"/>
            <a:ext cx="6144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Set of </a:t>
            </a:r>
            <a:r>
              <a:rPr lang="en-US" dirty="0">
                <a:solidFill>
                  <a:srgbClr val="0000FF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entity</a:t>
            </a:r>
            <a:r>
              <a:rPr lang="en-US" dirty="0"/>
              <a:t> instances </a:t>
            </a:r>
            <a:r>
              <a:rPr lang="en-US" dirty="0">
                <a:solidFill>
                  <a:srgbClr val="0000FF"/>
                </a:solidFill>
              </a:rPr>
              <a:t>managed</a:t>
            </a:r>
            <a:r>
              <a:rPr lang="en-US" dirty="0"/>
              <a:t> by a specific </a:t>
            </a:r>
            <a:r>
              <a:rPr lang="en-US" dirty="0">
                <a:solidFill>
                  <a:srgbClr val="0000FF"/>
                </a:solidFill>
              </a:rPr>
              <a:t>entity</a:t>
            </a:r>
            <a:r>
              <a:rPr lang="en-US" dirty="0" smtClean="0"/>
              <a:t> </a:t>
            </a:r>
            <a:r>
              <a:rPr lang="de-AT" dirty="0" err="1">
                <a:solidFill>
                  <a:srgbClr val="0000FF"/>
                </a:solidFill>
              </a:rPr>
              <a:t>manager</a:t>
            </a:r>
            <a:endParaRPr lang="de-AT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17" y="2442374"/>
            <a:ext cx="3002704" cy="23320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756" y="3986509"/>
            <a:ext cx="1471174" cy="562884"/>
          </a:xfrm>
          <a:prstGeom prst="rect">
            <a:avLst/>
          </a:prstGeom>
        </p:spPr>
      </p:pic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2541720" y="4998304"/>
            <a:ext cx="40791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Set of </a:t>
            </a:r>
            <a:r>
              <a:rPr lang="en-US" sz="1200" dirty="0">
                <a:solidFill>
                  <a:srgbClr val="0000FF"/>
                </a:solidFill>
              </a:rPr>
              <a:t>all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entity</a:t>
            </a:r>
            <a:r>
              <a:rPr lang="en-US" sz="1200" dirty="0"/>
              <a:t> instances </a:t>
            </a:r>
            <a:r>
              <a:rPr lang="en-US" sz="1200" dirty="0">
                <a:solidFill>
                  <a:srgbClr val="0000FF"/>
                </a:solidFill>
              </a:rPr>
              <a:t>managed</a:t>
            </a:r>
            <a:r>
              <a:rPr lang="en-US" sz="1200" dirty="0"/>
              <a:t> by a specific </a:t>
            </a:r>
            <a:r>
              <a:rPr lang="en-US" sz="1200" dirty="0">
                <a:solidFill>
                  <a:srgbClr val="0000FF"/>
                </a:solidFill>
              </a:rPr>
              <a:t>entity</a:t>
            </a:r>
            <a:r>
              <a:rPr lang="en-US" sz="1200" dirty="0" smtClean="0"/>
              <a:t> </a:t>
            </a:r>
            <a:r>
              <a:rPr lang="de-AT" sz="1200" dirty="0" err="1">
                <a:solidFill>
                  <a:srgbClr val="0000FF"/>
                </a:solidFill>
              </a:rPr>
              <a:t>manager</a:t>
            </a:r>
            <a:endParaRPr lang="de-AT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1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>
            <a:off x="4345899" y="3368998"/>
            <a:ext cx="287042" cy="425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2546775" y="3432029"/>
            <a:ext cx="2179881" cy="211806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1560574" y="3650970"/>
            <a:ext cx="1386226" cy="2073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5697125" y="246221"/>
            <a:ext cx="2790310" cy="327278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3879913" y="3519010"/>
            <a:ext cx="962117" cy="131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125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>
            <a:off x="4345899" y="3368998"/>
            <a:ext cx="287042" cy="425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2546775" y="3432029"/>
            <a:ext cx="2179881" cy="211806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1560574" y="3650970"/>
            <a:ext cx="1386226" cy="2073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5697125" y="246221"/>
            <a:ext cx="2790310" cy="327278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3879913" y="3519010"/>
            <a:ext cx="962117" cy="131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68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>
            <a:off x="4345899" y="3368998"/>
            <a:ext cx="287042" cy="425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2546775" y="3432029"/>
            <a:ext cx="2179881" cy="211806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1560574" y="3650970"/>
            <a:ext cx="1386226" cy="2073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5697125" y="246221"/>
            <a:ext cx="2790310" cy="327278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3879913" y="3519010"/>
            <a:ext cx="962117" cy="131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00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307471" y="2719901"/>
            <a:ext cx="45362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Employee </a:t>
            </a:r>
            <a:r>
              <a:rPr lang="en-US" sz="1200" dirty="0" err="1">
                <a:solidFill>
                  <a:srgbClr val="0000FF"/>
                </a:solidFill>
              </a:rPr>
              <a:t>createEmployee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id, String name, long salary) {</a:t>
            </a:r>
          </a:p>
          <a:p>
            <a:r>
              <a:rPr lang="de-AT" sz="1200" dirty="0" smtClean="0"/>
              <a:t>	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id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emp.setName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emp.setSalary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salary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em.persist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return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de-AT" sz="1200" dirty="0"/>
              <a:t>}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966094" y="4999792"/>
            <a:ext cx="52425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Calling </a:t>
            </a:r>
            <a:r>
              <a:rPr lang="en-US" sz="1200" dirty="0">
                <a:solidFill>
                  <a:srgbClr val="0000FF"/>
                </a:solidFill>
              </a:rPr>
              <a:t>persist</a:t>
            </a:r>
            <a:r>
              <a:rPr lang="en-US" sz="1200" dirty="0" smtClean="0">
                <a:solidFill>
                  <a:srgbClr val="0000FF"/>
                </a:solidFill>
              </a:rPr>
              <a:t>( ) </a:t>
            </a:r>
            <a:r>
              <a:rPr lang="en-US" sz="1200" dirty="0"/>
              <a:t>is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all that is required to initiate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 being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persisted in the database.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4662010" y="3934234"/>
            <a:ext cx="34203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When the persist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 )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call completes,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will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have become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</a:t>
            </a:r>
            <a:r>
              <a:rPr lang="en-US" sz="12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managed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within the entity</a:t>
            </a:r>
          </a:p>
          <a:p>
            <a:pPr algn="ctr"/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manager’s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persistence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context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307471" y="2719901"/>
            <a:ext cx="45362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Employee </a:t>
            </a:r>
            <a:r>
              <a:rPr lang="en-US" sz="1200" dirty="0" err="1"/>
              <a:t>createEmployee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id, String name, long salary) {</a:t>
            </a:r>
          </a:p>
          <a:p>
            <a:r>
              <a:rPr lang="de-AT" sz="1200" dirty="0" smtClean="0"/>
              <a:t>	</a:t>
            </a:r>
            <a:r>
              <a:rPr lang="de-AT" sz="1200" dirty="0" err="1" smtClean="0"/>
              <a:t>Employee</a:t>
            </a:r>
            <a:r>
              <a:rPr lang="de-AT" sz="1200" dirty="0" smtClean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new</a:t>
            </a:r>
            <a:r>
              <a:rPr lang="de-AT" sz="1200" dirty="0"/>
              <a:t> </a:t>
            </a:r>
            <a:r>
              <a:rPr lang="de-AT" sz="1200" dirty="0" err="1"/>
              <a:t>Employee</a:t>
            </a:r>
            <a:r>
              <a:rPr lang="de-AT" sz="1200" dirty="0"/>
              <a:t>(</a:t>
            </a:r>
            <a:r>
              <a:rPr lang="de-AT" sz="1200" dirty="0" err="1"/>
              <a:t>id</a:t>
            </a:r>
            <a:r>
              <a:rPr lang="de-AT" sz="1200" dirty="0"/>
              <a:t>);</a:t>
            </a:r>
          </a:p>
          <a:p>
            <a:r>
              <a:rPr lang="de-AT" sz="1200" dirty="0" smtClean="0"/>
              <a:t>	</a:t>
            </a:r>
            <a:r>
              <a:rPr lang="de-AT" sz="1200" dirty="0" err="1" smtClean="0"/>
              <a:t>emp.setName</a:t>
            </a:r>
            <a:r>
              <a:rPr lang="de-AT" sz="1200" dirty="0" smtClean="0"/>
              <a:t>(</a:t>
            </a:r>
            <a:r>
              <a:rPr lang="de-AT" sz="1200" dirty="0" err="1" smtClean="0"/>
              <a:t>name</a:t>
            </a:r>
            <a:r>
              <a:rPr lang="de-AT" sz="1200" dirty="0"/>
              <a:t>);</a:t>
            </a:r>
          </a:p>
          <a:p>
            <a:r>
              <a:rPr lang="de-AT" sz="1200" dirty="0" smtClean="0"/>
              <a:t>	</a:t>
            </a:r>
            <a:r>
              <a:rPr lang="de-AT" sz="1200" dirty="0" err="1" smtClean="0"/>
              <a:t>emp.setSalary</a:t>
            </a:r>
            <a:r>
              <a:rPr lang="de-AT" sz="1200" dirty="0" smtClean="0"/>
              <a:t>(</a:t>
            </a:r>
            <a:r>
              <a:rPr lang="de-AT" sz="1200" dirty="0" err="1" smtClean="0"/>
              <a:t>salary</a:t>
            </a:r>
            <a:r>
              <a:rPr lang="de-AT" sz="1200" dirty="0" smtClean="0"/>
              <a:t>);</a:t>
            </a:r>
          </a:p>
          <a:p>
            <a:endParaRPr lang="de-AT" sz="1200" dirty="0"/>
          </a:p>
          <a:p>
            <a:r>
              <a:rPr lang="de-AT" sz="1200" dirty="0" smtClean="0"/>
              <a:t>	</a:t>
            </a:r>
            <a:r>
              <a:rPr lang="de-AT" sz="1200" dirty="0" err="1" smtClean="0"/>
              <a:t>em.</a:t>
            </a:r>
            <a:r>
              <a:rPr lang="de-AT" sz="1200" dirty="0" err="1" smtClean="0">
                <a:solidFill>
                  <a:srgbClr val="0000FF"/>
                </a:solidFill>
              </a:rPr>
              <a:t>persist</a:t>
            </a:r>
            <a:r>
              <a:rPr lang="de-AT" sz="1200" dirty="0" smtClean="0"/>
              <a:t>(</a:t>
            </a:r>
            <a:r>
              <a:rPr lang="de-AT" sz="1200" dirty="0" err="1" smtClean="0"/>
              <a:t>emp</a:t>
            </a:r>
            <a:r>
              <a:rPr lang="de-AT" sz="1200" dirty="0" smtClean="0"/>
              <a:t>);</a:t>
            </a:r>
          </a:p>
          <a:p>
            <a:endParaRPr lang="de-AT" sz="1200" dirty="0"/>
          </a:p>
          <a:p>
            <a:r>
              <a:rPr lang="de-AT" sz="1200" dirty="0" smtClean="0"/>
              <a:t>	</a:t>
            </a:r>
            <a:r>
              <a:rPr lang="de-AT" sz="1200" dirty="0" err="1" smtClean="0"/>
              <a:t>return</a:t>
            </a:r>
            <a:r>
              <a:rPr lang="de-AT" sz="1200" dirty="0" smtClean="0"/>
              <a:t> </a:t>
            </a:r>
            <a:r>
              <a:rPr lang="de-AT" sz="1200" dirty="0" err="1"/>
              <a:t>emp</a:t>
            </a:r>
            <a:r>
              <a:rPr lang="de-AT" sz="1200" dirty="0"/>
              <a:t>;</a:t>
            </a:r>
          </a:p>
          <a:p>
            <a:r>
              <a:rPr lang="de-AT" sz="1200" dirty="0"/>
              <a:t>}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966094" y="4999792"/>
            <a:ext cx="52425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Calling </a:t>
            </a:r>
            <a:r>
              <a:rPr lang="en-US" sz="1200" dirty="0">
                <a:solidFill>
                  <a:srgbClr val="0000FF"/>
                </a:solidFill>
              </a:rPr>
              <a:t>persist</a:t>
            </a:r>
            <a:r>
              <a:rPr lang="en-US" sz="1200" dirty="0" smtClean="0">
                <a:solidFill>
                  <a:srgbClr val="0000FF"/>
                </a:solidFill>
              </a:rPr>
              <a:t>( ) </a:t>
            </a:r>
            <a:r>
              <a:rPr lang="en-US" sz="1200" dirty="0"/>
              <a:t>is all that is required to initiate </a:t>
            </a:r>
            <a:r>
              <a:rPr lang="en-US" sz="1200" dirty="0" smtClean="0"/>
              <a:t>it being </a:t>
            </a:r>
            <a:r>
              <a:rPr lang="en-US" sz="1200" dirty="0"/>
              <a:t>persisted in the database.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4662010" y="3934234"/>
            <a:ext cx="34203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When the persist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 )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call completes,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will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have become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</a:t>
            </a:r>
            <a:r>
              <a:rPr lang="en-US" sz="12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managed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within the entity</a:t>
            </a:r>
          </a:p>
          <a:p>
            <a:pPr algn="ctr"/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manager’s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persistence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context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307471" y="2719901"/>
            <a:ext cx="45362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Employee </a:t>
            </a:r>
            <a:r>
              <a:rPr lang="en-US" sz="1200" dirty="0" err="1"/>
              <a:t>createEmployee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id, String name, long salary) {</a:t>
            </a:r>
          </a:p>
          <a:p>
            <a:r>
              <a:rPr lang="de-AT" sz="1200" dirty="0" smtClean="0"/>
              <a:t>	</a:t>
            </a:r>
            <a:r>
              <a:rPr lang="de-AT" sz="1200" dirty="0" err="1" smtClean="0"/>
              <a:t>Employee</a:t>
            </a:r>
            <a:r>
              <a:rPr lang="de-AT" sz="1200" dirty="0" smtClean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new</a:t>
            </a:r>
            <a:r>
              <a:rPr lang="de-AT" sz="1200" dirty="0"/>
              <a:t> </a:t>
            </a:r>
            <a:r>
              <a:rPr lang="de-AT" sz="1200" dirty="0" err="1"/>
              <a:t>Employee</a:t>
            </a:r>
            <a:r>
              <a:rPr lang="de-AT" sz="1200" dirty="0"/>
              <a:t>(</a:t>
            </a:r>
            <a:r>
              <a:rPr lang="de-AT" sz="1200" dirty="0" err="1"/>
              <a:t>id</a:t>
            </a:r>
            <a:r>
              <a:rPr lang="de-AT" sz="1200" dirty="0"/>
              <a:t>);</a:t>
            </a:r>
          </a:p>
          <a:p>
            <a:r>
              <a:rPr lang="de-AT" sz="1200" dirty="0" smtClean="0"/>
              <a:t>	</a:t>
            </a:r>
            <a:r>
              <a:rPr lang="de-AT" sz="1200" dirty="0" err="1" smtClean="0"/>
              <a:t>emp.setName</a:t>
            </a:r>
            <a:r>
              <a:rPr lang="de-AT" sz="1200" dirty="0" smtClean="0"/>
              <a:t>(</a:t>
            </a:r>
            <a:r>
              <a:rPr lang="de-AT" sz="1200" dirty="0" err="1" smtClean="0"/>
              <a:t>name</a:t>
            </a:r>
            <a:r>
              <a:rPr lang="de-AT" sz="1200" dirty="0"/>
              <a:t>);</a:t>
            </a:r>
          </a:p>
          <a:p>
            <a:r>
              <a:rPr lang="de-AT" sz="1200" dirty="0" smtClean="0"/>
              <a:t>	</a:t>
            </a:r>
            <a:r>
              <a:rPr lang="de-AT" sz="1200" dirty="0" err="1" smtClean="0"/>
              <a:t>emp.setSalary</a:t>
            </a:r>
            <a:r>
              <a:rPr lang="de-AT" sz="1200" dirty="0" smtClean="0"/>
              <a:t>(</a:t>
            </a:r>
            <a:r>
              <a:rPr lang="de-AT" sz="1200" dirty="0" err="1" smtClean="0"/>
              <a:t>salary</a:t>
            </a:r>
            <a:r>
              <a:rPr lang="de-AT" sz="1200" dirty="0" smtClean="0"/>
              <a:t>);</a:t>
            </a:r>
          </a:p>
          <a:p>
            <a:endParaRPr lang="de-AT" sz="1200" dirty="0"/>
          </a:p>
          <a:p>
            <a:r>
              <a:rPr lang="de-AT" sz="1200" dirty="0" smtClean="0"/>
              <a:t>	</a:t>
            </a:r>
            <a:r>
              <a:rPr lang="de-AT" sz="1200" dirty="0" err="1" smtClean="0"/>
              <a:t>em.</a:t>
            </a:r>
            <a:r>
              <a:rPr lang="de-AT" sz="1200" dirty="0" err="1" smtClean="0">
                <a:solidFill>
                  <a:srgbClr val="0000FF"/>
                </a:solidFill>
              </a:rPr>
              <a:t>persist</a:t>
            </a:r>
            <a:r>
              <a:rPr lang="de-AT" sz="1200" dirty="0" smtClean="0"/>
              <a:t>(</a:t>
            </a:r>
            <a:r>
              <a:rPr lang="de-AT" sz="1200" dirty="0" err="1" smtClean="0"/>
              <a:t>emp</a:t>
            </a:r>
            <a:r>
              <a:rPr lang="de-AT" sz="1200" dirty="0" smtClean="0"/>
              <a:t>);</a:t>
            </a:r>
          </a:p>
          <a:p>
            <a:endParaRPr lang="de-AT" sz="1200" dirty="0"/>
          </a:p>
          <a:p>
            <a:r>
              <a:rPr lang="de-AT" sz="1200" dirty="0" smtClean="0"/>
              <a:t>	</a:t>
            </a:r>
            <a:r>
              <a:rPr lang="de-AT" sz="1200" dirty="0" err="1" smtClean="0"/>
              <a:t>return</a:t>
            </a:r>
            <a:r>
              <a:rPr lang="de-AT" sz="1200" dirty="0" smtClean="0"/>
              <a:t> </a:t>
            </a:r>
            <a:r>
              <a:rPr lang="de-AT" sz="1200" dirty="0" err="1"/>
              <a:t>emp</a:t>
            </a:r>
            <a:r>
              <a:rPr lang="de-AT" sz="1200" dirty="0"/>
              <a:t>;</a:t>
            </a:r>
          </a:p>
          <a:p>
            <a:r>
              <a:rPr lang="de-AT" sz="1200" dirty="0"/>
              <a:t>}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966094" y="4999792"/>
            <a:ext cx="52425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Calling </a:t>
            </a:r>
            <a:r>
              <a:rPr lang="en-US" sz="1200" dirty="0">
                <a:solidFill>
                  <a:srgbClr val="0000FF"/>
                </a:solidFill>
              </a:rPr>
              <a:t>persist</a:t>
            </a:r>
            <a:r>
              <a:rPr lang="en-US" sz="1200" dirty="0" smtClean="0">
                <a:solidFill>
                  <a:srgbClr val="0000FF"/>
                </a:solidFill>
              </a:rPr>
              <a:t>( ) </a:t>
            </a:r>
            <a:r>
              <a:rPr lang="en-US" sz="1200" dirty="0"/>
              <a:t>is all that is required to initiate </a:t>
            </a:r>
            <a:r>
              <a:rPr lang="en-US" sz="1200" dirty="0" smtClean="0"/>
              <a:t>it being </a:t>
            </a:r>
            <a:r>
              <a:rPr lang="en-US" sz="1200" dirty="0"/>
              <a:t>persisted in the database.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4662010" y="3934234"/>
            <a:ext cx="34203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When the persist</a:t>
            </a:r>
            <a:r>
              <a:rPr lang="en-US" sz="1200" dirty="0" smtClean="0"/>
              <a:t>( ) </a:t>
            </a:r>
            <a:r>
              <a:rPr lang="en-US" sz="1200" dirty="0"/>
              <a:t>call completes, </a:t>
            </a:r>
            <a:r>
              <a:rPr lang="en-US" sz="1200" dirty="0" err="1"/>
              <a:t>emp</a:t>
            </a:r>
            <a:r>
              <a:rPr lang="en-US" sz="1200" dirty="0"/>
              <a:t> will </a:t>
            </a:r>
            <a:endParaRPr lang="en-US" sz="1200" dirty="0" smtClean="0"/>
          </a:p>
          <a:p>
            <a:pPr algn="ctr"/>
            <a:r>
              <a:rPr lang="en-US" sz="1200" dirty="0" smtClean="0"/>
              <a:t>have become </a:t>
            </a:r>
            <a:r>
              <a:rPr lang="en-US" sz="1200" dirty="0"/>
              <a:t>a </a:t>
            </a:r>
            <a:r>
              <a:rPr lang="en-US" sz="1200" i="1" dirty="0">
                <a:solidFill>
                  <a:srgbClr val="C00000"/>
                </a:solidFill>
              </a:rPr>
              <a:t>managed</a:t>
            </a:r>
            <a:r>
              <a:rPr lang="en-US" sz="1200" dirty="0"/>
              <a:t> </a:t>
            </a:r>
            <a:r>
              <a:rPr lang="en-US" sz="1200" i="1" dirty="0">
                <a:solidFill>
                  <a:srgbClr val="C00000"/>
                </a:solidFill>
              </a:rPr>
              <a:t>entity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within the entity</a:t>
            </a:r>
          </a:p>
          <a:p>
            <a:pPr algn="ctr"/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manager’s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persistence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context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3626895" y="2213865"/>
            <a:ext cx="675075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3785045" y="1750111"/>
            <a:ext cx="572631" cy="105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307471" y="2719901"/>
            <a:ext cx="45362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Employee </a:t>
            </a:r>
            <a:r>
              <a:rPr lang="en-US" sz="1200" dirty="0" err="1"/>
              <a:t>createEmployee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id, String name, long salary) {</a:t>
            </a:r>
          </a:p>
          <a:p>
            <a:r>
              <a:rPr lang="de-AT" sz="1200" dirty="0" smtClean="0"/>
              <a:t>	</a:t>
            </a:r>
            <a:r>
              <a:rPr lang="de-AT" sz="1200" dirty="0" err="1" smtClean="0"/>
              <a:t>Employee</a:t>
            </a:r>
            <a:r>
              <a:rPr lang="de-AT" sz="1200" dirty="0" smtClean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new</a:t>
            </a:r>
            <a:r>
              <a:rPr lang="de-AT" sz="1200" dirty="0"/>
              <a:t> </a:t>
            </a:r>
            <a:r>
              <a:rPr lang="de-AT" sz="1200" dirty="0" err="1"/>
              <a:t>Employee</a:t>
            </a:r>
            <a:r>
              <a:rPr lang="de-AT" sz="1200" dirty="0"/>
              <a:t>(</a:t>
            </a:r>
            <a:r>
              <a:rPr lang="de-AT" sz="1200" dirty="0" err="1"/>
              <a:t>id</a:t>
            </a:r>
            <a:r>
              <a:rPr lang="de-AT" sz="1200" dirty="0"/>
              <a:t>);</a:t>
            </a:r>
          </a:p>
          <a:p>
            <a:r>
              <a:rPr lang="de-AT" sz="1200" dirty="0" smtClean="0"/>
              <a:t>	</a:t>
            </a:r>
            <a:r>
              <a:rPr lang="de-AT" sz="1200" dirty="0" err="1" smtClean="0"/>
              <a:t>emp.setName</a:t>
            </a:r>
            <a:r>
              <a:rPr lang="de-AT" sz="1200" dirty="0" smtClean="0"/>
              <a:t>(</a:t>
            </a:r>
            <a:r>
              <a:rPr lang="de-AT" sz="1200" dirty="0" err="1" smtClean="0"/>
              <a:t>name</a:t>
            </a:r>
            <a:r>
              <a:rPr lang="de-AT" sz="1200" dirty="0"/>
              <a:t>);</a:t>
            </a:r>
          </a:p>
          <a:p>
            <a:r>
              <a:rPr lang="de-AT" sz="1200" dirty="0" smtClean="0"/>
              <a:t>	</a:t>
            </a:r>
            <a:r>
              <a:rPr lang="de-AT" sz="1200" dirty="0" err="1" smtClean="0"/>
              <a:t>emp.setSalary</a:t>
            </a:r>
            <a:r>
              <a:rPr lang="de-AT" sz="1200" dirty="0" smtClean="0"/>
              <a:t>(</a:t>
            </a:r>
            <a:r>
              <a:rPr lang="de-AT" sz="1200" dirty="0" err="1" smtClean="0"/>
              <a:t>salary</a:t>
            </a:r>
            <a:r>
              <a:rPr lang="de-AT" sz="1200" dirty="0" smtClean="0"/>
              <a:t>);</a:t>
            </a:r>
          </a:p>
          <a:p>
            <a:endParaRPr lang="de-AT" sz="1200" dirty="0"/>
          </a:p>
          <a:p>
            <a:r>
              <a:rPr lang="de-AT" sz="1200" dirty="0" smtClean="0"/>
              <a:t>	</a:t>
            </a:r>
            <a:r>
              <a:rPr lang="de-AT" sz="1200" dirty="0" err="1" smtClean="0"/>
              <a:t>em.</a:t>
            </a:r>
            <a:r>
              <a:rPr lang="de-AT" sz="1200" dirty="0" err="1" smtClean="0">
                <a:solidFill>
                  <a:srgbClr val="0000FF"/>
                </a:solidFill>
              </a:rPr>
              <a:t>persist</a:t>
            </a:r>
            <a:r>
              <a:rPr lang="de-AT" sz="1200" dirty="0" smtClean="0"/>
              <a:t>(</a:t>
            </a:r>
            <a:r>
              <a:rPr lang="de-AT" sz="1200" dirty="0" err="1" smtClean="0"/>
              <a:t>emp</a:t>
            </a:r>
            <a:r>
              <a:rPr lang="de-AT" sz="1200" dirty="0" smtClean="0"/>
              <a:t>);</a:t>
            </a:r>
          </a:p>
          <a:p>
            <a:endParaRPr lang="de-AT" sz="1200" dirty="0"/>
          </a:p>
          <a:p>
            <a:r>
              <a:rPr lang="de-AT" sz="1200" dirty="0" smtClean="0"/>
              <a:t>	</a:t>
            </a:r>
            <a:r>
              <a:rPr lang="de-AT" sz="1200" dirty="0" err="1" smtClean="0"/>
              <a:t>return</a:t>
            </a:r>
            <a:r>
              <a:rPr lang="de-AT" sz="1200" dirty="0" smtClean="0"/>
              <a:t> </a:t>
            </a:r>
            <a:r>
              <a:rPr lang="de-AT" sz="1200" dirty="0" err="1"/>
              <a:t>emp</a:t>
            </a:r>
            <a:r>
              <a:rPr lang="de-AT" sz="1200" dirty="0"/>
              <a:t>;</a:t>
            </a:r>
          </a:p>
          <a:p>
            <a:r>
              <a:rPr lang="de-AT" sz="1200" dirty="0"/>
              <a:t>}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966094" y="4999792"/>
            <a:ext cx="52425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Calling </a:t>
            </a:r>
            <a:r>
              <a:rPr lang="en-US" sz="1200" dirty="0">
                <a:solidFill>
                  <a:srgbClr val="0000FF"/>
                </a:solidFill>
              </a:rPr>
              <a:t>persist</a:t>
            </a:r>
            <a:r>
              <a:rPr lang="en-US" sz="1200" dirty="0" smtClean="0">
                <a:solidFill>
                  <a:srgbClr val="0000FF"/>
                </a:solidFill>
              </a:rPr>
              <a:t>( ) </a:t>
            </a:r>
            <a:r>
              <a:rPr lang="en-US" sz="1200" dirty="0"/>
              <a:t>is all that is required to initiate </a:t>
            </a:r>
            <a:r>
              <a:rPr lang="en-US" sz="1200" dirty="0" smtClean="0"/>
              <a:t>it being </a:t>
            </a:r>
            <a:r>
              <a:rPr lang="en-US" sz="1200" dirty="0"/>
              <a:t>persisted in the database.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4662010" y="3934234"/>
            <a:ext cx="34203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When the persist</a:t>
            </a:r>
            <a:r>
              <a:rPr lang="en-US" sz="1200" dirty="0" smtClean="0"/>
              <a:t>( ) </a:t>
            </a:r>
            <a:r>
              <a:rPr lang="en-US" sz="1200" dirty="0"/>
              <a:t>call completes, </a:t>
            </a:r>
            <a:r>
              <a:rPr lang="en-US" sz="1200" dirty="0" err="1"/>
              <a:t>emp</a:t>
            </a:r>
            <a:r>
              <a:rPr lang="en-US" sz="1200" dirty="0"/>
              <a:t> will </a:t>
            </a:r>
            <a:endParaRPr lang="en-US" sz="1200" dirty="0" smtClean="0"/>
          </a:p>
          <a:p>
            <a:pPr algn="ctr"/>
            <a:r>
              <a:rPr lang="en-US" sz="1200" dirty="0" smtClean="0"/>
              <a:t>have become </a:t>
            </a:r>
            <a:r>
              <a:rPr lang="en-US" sz="1200" dirty="0"/>
              <a:t>a </a:t>
            </a:r>
            <a:r>
              <a:rPr lang="en-US" sz="1200" i="1" dirty="0">
                <a:solidFill>
                  <a:srgbClr val="C00000"/>
                </a:solidFill>
              </a:rPr>
              <a:t>managed</a:t>
            </a:r>
            <a:r>
              <a:rPr lang="en-US" sz="1200" dirty="0"/>
              <a:t> </a:t>
            </a:r>
            <a:r>
              <a:rPr lang="en-US" sz="1200" i="1" dirty="0">
                <a:solidFill>
                  <a:srgbClr val="C00000"/>
                </a:solidFill>
              </a:rPr>
              <a:t>entity</a:t>
            </a:r>
            <a:r>
              <a:rPr lang="en-US" sz="1200" dirty="0"/>
              <a:t> within the entity</a:t>
            </a:r>
          </a:p>
          <a:p>
            <a:pPr algn="ctr"/>
            <a:r>
              <a:rPr lang="de-AT" sz="1200" dirty="0" err="1"/>
              <a:t>manager’s</a:t>
            </a:r>
            <a:r>
              <a:rPr lang="de-AT" sz="1200" dirty="0"/>
              <a:t> </a:t>
            </a:r>
            <a:r>
              <a:rPr lang="de-AT" sz="1200" dirty="0" err="1">
                <a:solidFill>
                  <a:srgbClr val="0000FF"/>
                </a:solidFill>
              </a:rPr>
              <a:t>persistence</a:t>
            </a:r>
            <a:r>
              <a:rPr lang="de-AT" sz="1200" dirty="0">
                <a:solidFill>
                  <a:srgbClr val="0000FF"/>
                </a:solidFill>
              </a:rPr>
              <a:t> </a:t>
            </a:r>
            <a:r>
              <a:rPr lang="de-AT" sz="1200" dirty="0" err="1">
                <a:solidFill>
                  <a:srgbClr val="0000FF"/>
                </a:solidFill>
              </a:rPr>
              <a:t>context</a:t>
            </a:r>
            <a:r>
              <a:rPr lang="de-AT" sz="1200" dirty="0">
                <a:solidFill>
                  <a:srgbClr val="0000FF"/>
                </a:solidFill>
              </a:rPr>
              <a:t>.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em.find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Employee.class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158);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714165" y="4999792"/>
            <a:ext cx="57112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Once an entity is in the database, the next thing one typically wants to do is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find it again.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3481375" y="2557171"/>
            <a:ext cx="41944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 are passing in the class of the entity that is being sought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4293040" y="2322888"/>
            <a:ext cx="41944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the id or primary key that identifies the particular entity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8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em.</a:t>
            </a:r>
            <a:r>
              <a:rPr lang="de-AT" sz="1200" dirty="0" err="1">
                <a:solidFill>
                  <a:srgbClr val="0000FF"/>
                </a:solidFill>
              </a:rPr>
              <a:t>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714165" y="4999792"/>
            <a:ext cx="57112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Once an entity is in the database, the next thing one typically wants to do is </a:t>
            </a:r>
            <a:r>
              <a:rPr lang="en-US" sz="1200" dirty="0">
                <a:solidFill>
                  <a:srgbClr val="0000FF"/>
                </a:solidFill>
              </a:rPr>
              <a:t>find</a:t>
            </a:r>
            <a:r>
              <a:rPr lang="en-US" sz="1200" dirty="0"/>
              <a:t> it again.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3481375" y="2557171"/>
            <a:ext cx="41944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 are passing in the class of the entity that is being sought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4293040" y="2322888"/>
            <a:ext cx="41944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the id or primary key that identifies the particular entity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em.</a:t>
            </a:r>
            <a:r>
              <a:rPr lang="de-AT" sz="1200" dirty="0" err="1">
                <a:solidFill>
                  <a:srgbClr val="0000FF"/>
                </a:solidFill>
              </a:rPr>
              <a:t>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158</a:t>
            </a:r>
            <a:r>
              <a:rPr lang="de-AT" sz="1200" dirty="0"/>
              <a:t>);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714165" y="4999792"/>
            <a:ext cx="57112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Once an entity is in the database, the next thing one typically wants to do is find it again.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3481375" y="2557171"/>
            <a:ext cx="41944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We are passing in the </a:t>
            </a:r>
            <a:r>
              <a:rPr lang="en-US" sz="1200" dirty="0">
                <a:solidFill>
                  <a:srgbClr val="0000FF"/>
                </a:solidFill>
              </a:rPr>
              <a:t>class</a:t>
            </a:r>
            <a:r>
              <a:rPr lang="en-US" sz="1200" dirty="0"/>
              <a:t> of the entity that is being sought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4293040" y="2322888"/>
            <a:ext cx="41944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the id or primary key that identifies the particular entity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Gewinkelte Verbindung 2"/>
          <p:cNvCxnSpPr/>
          <p:nvPr/>
        </p:nvCxnSpPr>
        <p:spPr>
          <a:xfrm flipH="1">
            <a:off x="5112060" y="2717029"/>
            <a:ext cx="2106198" cy="622191"/>
          </a:xfrm>
          <a:prstGeom prst="bentConnector4">
            <a:avLst>
              <a:gd name="adj1" fmla="val -10854"/>
              <a:gd name="adj2" fmla="val 1367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em.</a:t>
            </a:r>
            <a:r>
              <a:rPr lang="de-AT" sz="1200" dirty="0" err="1">
                <a:solidFill>
                  <a:srgbClr val="0000FF"/>
                </a:solidFill>
              </a:rPr>
              <a:t>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639518" y="4999792"/>
            <a:ext cx="58731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When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call completes, the employee that gets returned will be a managed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entity, meaning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hat  it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will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exist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the  current persistence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context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associated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with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the  entity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manager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3481375" y="2557171"/>
            <a:ext cx="41944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We are passing in the </a:t>
            </a:r>
            <a:r>
              <a:rPr lang="en-US" sz="1200" dirty="0">
                <a:solidFill>
                  <a:srgbClr val="0000FF"/>
                </a:solidFill>
              </a:rPr>
              <a:t>class</a:t>
            </a:r>
            <a:r>
              <a:rPr lang="en-US" sz="1200" dirty="0"/>
              <a:t> of the entity that is being sought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4293040" y="2322888"/>
            <a:ext cx="41944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and the </a:t>
            </a:r>
            <a:r>
              <a:rPr lang="en-US" sz="1200" dirty="0">
                <a:solidFill>
                  <a:srgbClr val="0000FF"/>
                </a:solidFill>
              </a:rPr>
              <a:t>id</a:t>
            </a:r>
            <a:r>
              <a:rPr lang="en-US" sz="1200" dirty="0"/>
              <a:t> or </a:t>
            </a:r>
            <a:r>
              <a:rPr lang="en-US" sz="1200" dirty="0">
                <a:solidFill>
                  <a:srgbClr val="0000FF"/>
                </a:solidFill>
              </a:rPr>
              <a:t>primary key </a:t>
            </a:r>
            <a:r>
              <a:rPr lang="en-US" sz="1200" dirty="0"/>
              <a:t>that identifies the particular entity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Gewinkelte Verbindung 14"/>
          <p:cNvCxnSpPr/>
          <p:nvPr/>
        </p:nvCxnSpPr>
        <p:spPr>
          <a:xfrm flipH="1">
            <a:off x="5837499" y="2478748"/>
            <a:ext cx="2244142" cy="908349"/>
          </a:xfrm>
          <a:prstGeom prst="bentConnector4">
            <a:avLst>
              <a:gd name="adj1" fmla="val -10187"/>
              <a:gd name="adj2" fmla="val 1251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em.</a:t>
            </a:r>
            <a:r>
              <a:rPr lang="de-AT" sz="1200" dirty="0" err="1">
                <a:solidFill>
                  <a:srgbClr val="0000FF"/>
                </a:solidFill>
              </a:rPr>
              <a:t>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639518" y="4999792"/>
            <a:ext cx="58731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 smtClean="0"/>
              <a:t>When</a:t>
            </a:r>
            <a:r>
              <a:rPr lang="de-AT" sz="1200" dirty="0" smtClean="0"/>
              <a:t> </a:t>
            </a:r>
            <a:r>
              <a:rPr lang="en-US" sz="1200" dirty="0" smtClean="0"/>
              <a:t>the </a:t>
            </a:r>
            <a:r>
              <a:rPr lang="en-US" sz="1200" dirty="0"/>
              <a:t>call completes, the employee that gets returned will be a </a:t>
            </a:r>
            <a:r>
              <a:rPr lang="en-US" sz="1200" i="1" dirty="0">
                <a:solidFill>
                  <a:srgbClr val="C00000"/>
                </a:solidFill>
              </a:rPr>
              <a:t>managed </a:t>
            </a:r>
            <a:r>
              <a:rPr lang="en-US" sz="1200" i="1" dirty="0" smtClean="0">
                <a:solidFill>
                  <a:srgbClr val="C00000"/>
                </a:solidFill>
              </a:rPr>
              <a:t>entity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meaning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hat  it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will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exist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the  current  persistence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context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associated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with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the  entity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manager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3481375" y="2557171"/>
            <a:ext cx="41944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We are passing in the </a:t>
            </a:r>
            <a:r>
              <a:rPr lang="en-US" sz="1200" dirty="0">
                <a:solidFill>
                  <a:srgbClr val="0000FF"/>
                </a:solidFill>
              </a:rPr>
              <a:t>class</a:t>
            </a:r>
            <a:r>
              <a:rPr lang="en-US" sz="1200" dirty="0"/>
              <a:t> of the entity that is being sought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4293040" y="2322888"/>
            <a:ext cx="41944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and the </a:t>
            </a:r>
            <a:r>
              <a:rPr lang="en-US" sz="1200" dirty="0">
                <a:solidFill>
                  <a:srgbClr val="0000FF"/>
                </a:solidFill>
              </a:rPr>
              <a:t>id</a:t>
            </a:r>
            <a:r>
              <a:rPr lang="en-US" sz="1200" dirty="0"/>
              <a:t> or </a:t>
            </a:r>
            <a:r>
              <a:rPr lang="en-US" sz="1200" dirty="0">
                <a:solidFill>
                  <a:srgbClr val="0000FF"/>
                </a:solidFill>
              </a:rPr>
              <a:t>primary key </a:t>
            </a:r>
            <a:r>
              <a:rPr lang="en-US" sz="1200" dirty="0"/>
              <a:t>that identifies the particular entity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Gewinkelte Verbindung 14"/>
          <p:cNvCxnSpPr/>
          <p:nvPr/>
        </p:nvCxnSpPr>
        <p:spPr>
          <a:xfrm flipH="1">
            <a:off x="5837499" y="2478748"/>
            <a:ext cx="2244142" cy="908349"/>
          </a:xfrm>
          <a:prstGeom prst="bentConnector4">
            <a:avLst>
              <a:gd name="adj1" fmla="val -10187"/>
              <a:gd name="adj2" fmla="val 1251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em.</a:t>
            </a:r>
            <a:r>
              <a:rPr lang="de-AT" sz="1200" dirty="0" err="1">
                <a:solidFill>
                  <a:srgbClr val="0000FF"/>
                </a:solidFill>
              </a:rPr>
              <a:t>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639518" y="4999792"/>
            <a:ext cx="58731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 smtClean="0"/>
              <a:t>When</a:t>
            </a:r>
            <a:r>
              <a:rPr lang="de-AT" sz="1200" dirty="0" smtClean="0"/>
              <a:t> </a:t>
            </a:r>
            <a:r>
              <a:rPr lang="en-US" sz="1200" dirty="0" smtClean="0"/>
              <a:t>the </a:t>
            </a:r>
            <a:r>
              <a:rPr lang="en-US" sz="1200" dirty="0"/>
              <a:t>call completes, the employee that gets returned will be a </a:t>
            </a:r>
            <a:r>
              <a:rPr lang="en-US" sz="1200" i="1" dirty="0">
                <a:solidFill>
                  <a:srgbClr val="C00000"/>
                </a:solidFill>
              </a:rPr>
              <a:t>managed </a:t>
            </a:r>
            <a:r>
              <a:rPr lang="en-US" sz="1200" i="1" dirty="0" smtClean="0">
                <a:solidFill>
                  <a:srgbClr val="C00000"/>
                </a:solidFill>
              </a:rPr>
              <a:t>entity</a:t>
            </a:r>
            <a:r>
              <a:rPr lang="en-US" sz="1200" dirty="0" smtClean="0"/>
              <a:t>, meaning </a:t>
            </a:r>
          </a:p>
          <a:p>
            <a:r>
              <a:rPr lang="en-US" sz="1200" dirty="0"/>
              <a:t>t</a:t>
            </a:r>
            <a:r>
              <a:rPr lang="en-US" sz="1200" dirty="0" smtClean="0"/>
              <a:t>hat  it  </a:t>
            </a:r>
            <a:r>
              <a:rPr lang="en-US" sz="1200" dirty="0"/>
              <a:t>will </a:t>
            </a:r>
            <a:r>
              <a:rPr lang="en-US" sz="1200" dirty="0" smtClean="0"/>
              <a:t> exist  </a:t>
            </a:r>
            <a:r>
              <a:rPr lang="en-US" sz="1200" dirty="0"/>
              <a:t>in </a:t>
            </a:r>
            <a:r>
              <a:rPr lang="en-US" sz="1200" dirty="0" smtClean="0"/>
              <a:t> the  current  </a:t>
            </a:r>
            <a:r>
              <a:rPr lang="en-US" sz="1200" dirty="0" smtClean="0">
                <a:solidFill>
                  <a:srgbClr val="0000FF"/>
                </a:solidFill>
              </a:rPr>
              <a:t>persistence </a:t>
            </a:r>
            <a:r>
              <a:rPr lang="en-US" sz="1200" dirty="0">
                <a:solidFill>
                  <a:srgbClr val="0000FF"/>
                </a:solidFill>
              </a:rPr>
              <a:t>context </a:t>
            </a:r>
            <a:r>
              <a:rPr lang="en-US" sz="1200" dirty="0" smtClean="0">
                <a:solidFill>
                  <a:srgbClr val="0000FF"/>
                </a:solidFill>
              </a:rPr>
              <a:t> </a:t>
            </a:r>
            <a:r>
              <a:rPr lang="en-US" sz="1200" dirty="0" smtClean="0"/>
              <a:t>associated  </a:t>
            </a:r>
            <a:r>
              <a:rPr lang="en-US" sz="1200" dirty="0"/>
              <a:t>with </a:t>
            </a:r>
            <a:r>
              <a:rPr lang="en-US" sz="1200" dirty="0" smtClean="0"/>
              <a:t> the  </a:t>
            </a:r>
            <a:r>
              <a:rPr lang="en-US" sz="1200" dirty="0" smtClean="0">
                <a:solidFill>
                  <a:srgbClr val="0000FF"/>
                </a:solidFill>
              </a:rPr>
              <a:t>entity  </a:t>
            </a:r>
            <a:r>
              <a:rPr lang="en-US" sz="1200" dirty="0">
                <a:solidFill>
                  <a:srgbClr val="0000FF"/>
                </a:solidFill>
              </a:rPr>
              <a:t>manager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3481375" y="2557171"/>
            <a:ext cx="41944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We are passing in the </a:t>
            </a:r>
            <a:r>
              <a:rPr lang="en-US" sz="1200" dirty="0">
                <a:solidFill>
                  <a:srgbClr val="0000FF"/>
                </a:solidFill>
              </a:rPr>
              <a:t>class</a:t>
            </a:r>
            <a:r>
              <a:rPr lang="en-US" sz="1200" dirty="0"/>
              <a:t> of the entity that is being sought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4293040" y="2322888"/>
            <a:ext cx="41944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and the </a:t>
            </a:r>
            <a:r>
              <a:rPr lang="en-US" sz="1200" dirty="0">
                <a:solidFill>
                  <a:srgbClr val="0000FF"/>
                </a:solidFill>
              </a:rPr>
              <a:t>id</a:t>
            </a:r>
            <a:r>
              <a:rPr lang="en-US" sz="1200" dirty="0"/>
              <a:t> or </a:t>
            </a:r>
            <a:r>
              <a:rPr lang="en-US" sz="1200" dirty="0">
                <a:solidFill>
                  <a:srgbClr val="0000FF"/>
                </a:solidFill>
              </a:rPr>
              <a:t>primary key </a:t>
            </a:r>
            <a:r>
              <a:rPr lang="en-US" sz="1200" dirty="0"/>
              <a:t>that identifies the particular entity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Gewinkelte Verbindung 14"/>
          <p:cNvCxnSpPr/>
          <p:nvPr/>
        </p:nvCxnSpPr>
        <p:spPr>
          <a:xfrm flipH="1">
            <a:off x="5837499" y="2478748"/>
            <a:ext cx="2244142" cy="908349"/>
          </a:xfrm>
          <a:prstGeom prst="bentConnector4">
            <a:avLst>
              <a:gd name="adj1" fmla="val -10187"/>
              <a:gd name="adj2" fmla="val 1251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em.</a:t>
            </a:r>
            <a:r>
              <a:rPr lang="de-AT" sz="1200" dirty="0" err="1">
                <a:solidFill>
                  <a:srgbClr val="0000FF"/>
                </a:solidFill>
              </a:rPr>
              <a:t>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639518" y="4999792"/>
            <a:ext cx="58731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 smtClean="0"/>
              <a:t>When</a:t>
            </a:r>
            <a:r>
              <a:rPr lang="de-AT" sz="1200" dirty="0" smtClean="0"/>
              <a:t> </a:t>
            </a:r>
            <a:r>
              <a:rPr lang="en-US" sz="1200" dirty="0" smtClean="0"/>
              <a:t>the </a:t>
            </a:r>
            <a:r>
              <a:rPr lang="en-US" sz="1200" dirty="0"/>
              <a:t>call completes, the employee that gets returned will be a </a:t>
            </a:r>
            <a:r>
              <a:rPr lang="en-US" sz="1200" i="1" dirty="0">
                <a:solidFill>
                  <a:srgbClr val="C00000"/>
                </a:solidFill>
              </a:rPr>
              <a:t>managed </a:t>
            </a:r>
            <a:r>
              <a:rPr lang="en-US" sz="1200" i="1" dirty="0" smtClean="0">
                <a:solidFill>
                  <a:srgbClr val="C00000"/>
                </a:solidFill>
              </a:rPr>
              <a:t>entity</a:t>
            </a:r>
            <a:r>
              <a:rPr lang="en-US" sz="1200" dirty="0" smtClean="0"/>
              <a:t>, meaning </a:t>
            </a:r>
          </a:p>
          <a:p>
            <a:r>
              <a:rPr lang="en-US" sz="1200" dirty="0"/>
              <a:t>t</a:t>
            </a:r>
            <a:r>
              <a:rPr lang="en-US" sz="1200" dirty="0" smtClean="0"/>
              <a:t>hat  it  </a:t>
            </a:r>
            <a:r>
              <a:rPr lang="en-US" sz="1200" dirty="0"/>
              <a:t>will </a:t>
            </a:r>
            <a:r>
              <a:rPr lang="en-US" sz="1200" dirty="0" smtClean="0"/>
              <a:t> exist  </a:t>
            </a:r>
            <a:r>
              <a:rPr lang="en-US" sz="1200" dirty="0"/>
              <a:t>in </a:t>
            </a:r>
            <a:r>
              <a:rPr lang="en-US" sz="1200" dirty="0" smtClean="0"/>
              <a:t> the  current  </a:t>
            </a:r>
            <a:r>
              <a:rPr lang="en-US" sz="1200" dirty="0" smtClean="0">
                <a:solidFill>
                  <a:srgbClr val="0000FF"/>
                </a:solidFill>
              </a:rPr>
              <a:t>persistence </a:t>
            </a:r>
            <a:r>
              <a:rPr lang="en-US" sz="1200" dirty="0">
                <a:solidFill>
                  <a:srgbClr val="0000FF"/>
                </a:solidFill>
              </a:rPr>
              <a:t>context </a:t>
            </a:r>
            <a:r>
              <a:rPr lang="en-US" sz="1200" dirty="0" smtClean="0">
                <a:solidFill>
                  <a:srgbClr val="0000FF"/>
                </a:solidFill>
              </a:rPr>
              <a:t> </a:t>
            </a:r>
            <a:r>
              <a:rPr lang="en-US" sz="1200" dirty="0" smtClean="0"/>
              <a:t>associated  </a:t>
            </a:r>
            <a:r>
              <a:rPr lang="en-US" sz="1200" dirty="0"/>
              <a:t>with </a:t>
            </a:r>
            <a:r>
              <a:rPr lang="en-US" sz="1200" dirty="0" smtClean="0"/>
              <a:t> the  </a:t>
            </a:r>
            <a:r>
              <a:rPr lang="en-US" sz="1200" dirty="0" smtClean="0">
                <a:solidFill>
                  <a:srgbClr val="0000FF"/>
                </a:solidFill>
              </a:rPr>
              <a:t>entity  </a:t>
            </a:r>
            <a:r>
              <a:rPr lang="en-US" sz="1200" dirty="0">
                <a:solidFill>
                  <a:srgbClr val="0000FF"/>
                </a:solidFill>
              </a:rPr>
              <a:t>manager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3481375" y="2557171"/>
            <a:ext cx="41944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 are passing in the class of the entity that is being sought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4293040" y="2322888"/>
            <a:ext cx="41944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the id or primary key that identifies the particular entity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Gewinkelte Verbindung 14"/>
          <p:cNvCxnSpPr/>
          <p:nvPr/>
        </p:nvCxnSpPr>
        <p:spPr>
          <a:xfrm flipH="1">
            <a:off x="5837499" y="2478748"/>
            <a:ext cx="2244142" cy="908349"/>
          </a:xfrm>
          <a:prstGeom prst="bentConnector4">
            <a:avLst>
              <a:gd name="adj1" fmla="val -10187"/>
              <a:gd name="adj2" fmla="val 1251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3581816" y="3549547"/>
            <a:ext cx="5265731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In the event that </a:t>
            </a:r>
            <a:r>
              <a:rPr lang="en-US" sz="1200" dirty="0" smtClean="0"/>
              <a:t>the object </a:t>
            </a:r>
            <a:r>
              <a:rPr lang="en-US" sz="1200" dirty="0"/>
              <a:t>was not found, then the find</a:t>
            </a:r>
            <a:r>
              <a:rPr lang="en-US" sz="1200" dirty="0" smtClean="0"/>
              <a:t>( ) </a:t>
            </a:r>
            <a:r>
              <a:rPr lang="en-US" sz="1200" dirty="0"/>
              <a:t>call simply returns </a:t>
            </a:r>
            <a:r>
              <a:rPr lang="en-US" sz="1200" dirty="0">
                <a:solidFill>
                  <a:srgbClr val="0000FF"/>
                </a:solidFill>
              </a:rPr>
              <a:t>null</a:t>
            </a:r>
            <a:r>
              <a:rPr lang="en-US" sz="1200" dirty="0"/>
              <a:t>.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em.find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Employee.class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158);</a:t>
            </a:r>
          </a:p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em.remove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639518" y="4999792"/>
            <a:ext cx="58731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In order to </a:t>
            </a:r>
            <a:r>
              <a:rPr lang="en-US" sz="1200" dirty="0">
                <a:solidFill>
                  <a:srgbClr val="0000FF"/>
                </a:solidFill>
              </a:rPr>
              <a:t>remove</a:t>
            </a:r>
            <a:r>
              <a:rPr lang="en-US" sz="1200" dirty="0"/>
              <a:t> an entity, the entity itself </a:t>
            </a:r>
            <a:r>
              <a:rPr lang="en-US" sz="1200" dirty="0">
                <a:solidFill>
                  <a:srgbClr val="0000FF"/>
                </a:solidFill>
              </a:rPr>
              <a:t>must</a:t>
            </a:r>
            <a:r>
              <a:rPr lang="en-US" sz="1200" dirty="0"/>
              <a:t> be </a:t>
            </a:r>
            <a:r>
              <a:rPr lang="en-US" sz="1200" dirty="0">
                <a:solidFill>
                  <a:srgbClr val="0000FF"/>
                </a:solidFill>
              </a:rPr>
              <a:t>managed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meaning that it is present in 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persistence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context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34"/>
          <p:cNvSpPr txBox="1">
            <a:spLocks noChangeArrowheads="1"/>
          </p:cNvSpPr>
          <p:nvPr/>
        </p:nvSpPr>
        <p:spPr bwMode="auto">
          <a:xfrm>
            <a:off x="4293040" y="2258745"/>
            <a:ext cx="4194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 means that the calling application should have already loaded or accessed the entity and is now issuing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command to remove it.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em.find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Employee.class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158);</a:t>
            </a:r>
          </a:p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em.remove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639518" y="4999792"/>
            <a:ext cx="58731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In order to </a:t>
            </a:r>
            <a:r>
              <a:rPr lang="en-US" sz="1200" dirty="0">
                <a:solidFill>
                  <a:srgbClr val="0000FF"/>
                </a:solidFill>
              </a:rPr>
              <a:t>remove</a:t>
            </a:r>
            <a:r>
              <a:rPr lang="en-US" sz="1200" dirty="0"/>
              <a:t> an entity, the entity itself </a:t>
            </a:r>
            <a:r>
              <a:rPr lang="en-US" sz="1200" dirty="0">
                <a:solidFill>
                  <a:srgbClr val="0000FF"/>
                </a:solidFill>
              </a:rPr>
              <a:t>must</a:t>
            </a:r>
            <a:r>
              <a:rPr lang="en-US" sz="1200" dirty="0"/>
              <a:t> be </a:t>
            </a:r>
            <a:r>
              <a:rPr lang="en-US" sz="1200" dirty="0">
                <a:solidFill>
                  <a:srgbClr val="0000FF"/>
                </a:solidFill>
              </a:rPr>
              <a:t>managed</a:t>
            </a:r>
            <a:r>
              <a:rPr lang="en-US" sz="1200" dirty="0"/>
              <a:t>, meaning that it is present in the </a:t>
            </a:r>
            <a:r>
              <a:rPr lang="en-US" sz="1200" dirty="0" smtClean="0">
                <a:solidFill>
                  <a:srgbClr val="0000FF"/>
                </a:solidFill>
              </a:rPr>
              <a:t>persistence </a:t>
            </a:r>
            <a:r>
              <a:rPr lang="de-AT" sz="1200" dirty="0" err="1" smtClean="0">
                <a:solidFill>
                  <a:srgbClr val="0000FF"/>
                </a:solidFill>
              </a:rPr>
              <a:t>context</a:t>
            </a:r>
            <a:r>
              <a:rPr lang="de-AT" sz="1200" dirty="0">
                <a:solidFill>
                  <a:srgbClr val="0000FF"/>
                </a:solidFill>
              </a:rPr>
              <a:t>.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4293040" y="2258745"/>
            <a:ext cx="4194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 means that the calling application should have already loaded or accessed the entity and is now issuing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command to remove it.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3626895" y="2213865"/>
            <a:ext cx="675075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785045" y="1750111"/>
            <a:ext cx="572631" cy="105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579009" y="3228984"/>
            <a:ext cx="867106" cy="14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572109" y="3095145"/>
            <a:ext cx="2119185" cy="207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0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em.find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</a:p>
          <a:p>
            <a:r>
              <a:rPr lang="de-AT" sz="1200" dirty="0" err="1"/>
              <a:t>em.</a:t>
            </a:r>
            <a:r>
              <a:rPr lang="de-AT" sz="1200" dirty="0" err="1">
                <a:solidFill>
                  <a:srgbClr val="0000FF"/>
                </a:solidFill>
              </a:rPr>
              <a:t>remove</a:t>
            </a:r>
            <a:r>
              <a:rPr lang="de-AT" sz="1200" dirty="0"/>
              <a:t>(</a:t>
            </a:r>
            <a:r>
              <a:rPr lang="de-AT" sz="1200" dirty="0" err="1"/>
              <a:t>emp</a:t>
            </a:r>
            <a:r>
              <a:rPr lang="de-AT" sz="1200" dirty="0"/>
              <a:t>);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639518" y="4999792"/>
            <a:ext cx="58731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In order to </a:t>
            </a:r>
            <a:r>
              <a:rPr lang="en-US" sz="1200" dirty="0">
                <a:solidFill>
                  <a:srgbClr val="0000FF"/>
                </a:solidFill>
              </a:rPr>
              <a:t>remove</a:t>
            </a:r>
            <a:r>
              <a:rPr lang="en-US" sz="1200" dirty="0"/>
              <a:t> an entity, the entity itself </a:t>
            </a:r>
            <a:r>
              <a:rPr lang="en-US" sz="1200" dirty="0">
                <a:solidFill>
                  <a:srgbClr val="0000FF"/>
                </a:solidFill>
              </a:rPr>
              <a:t>must</a:t>
            </a:r>
            <a:r>
              <a:rPr lang="en-US" sz="1200" dirty="0"/>
              <a:t> be </a:t>
            </a:r>
            <a:r>
              <a:rPr lang="en-US" sz="1200" dirty="0">
                <a:solidFill>
                  <a:srgbClr val="0000FF"/>
                </a:solidFill>
              </a:rPr>
              <a:t>managed</a:t>
            </a:r>
            <a:r>
              <a:rPr lang="en-US" sz="1200" dirty="0"/>
              <a:t>, meaning that it is present in the </a:t>
            </a:r>
            <a:r>
              <a:rPr lang="en-US" sz="1200" dirty="0" smtClean="0">
                <a:solidFill>
                  <a:srgbClr val="0000FF"/>
                </a:solidFill>
              </a:rPr>
              <a:t>persistence </a:t>
            </a:r>
            <a:r>
              <a:rPr lang="de-AT" sz="1200" dirty="0" err="1" smtClean="0">
                <a:solidFill>
                  <a:srgbClr val="0000FF"/>
                </a:solidFill>
              </a:rPr>
              <a:t>context</a:t>
            </a:r>
            <a:r>
              <a:rPr lang="de-AT" sz="1200" dirty="0">
                <a:solidFill>
                  <a:srgbClr val="0000FF"/>
                </a:solidFill>
              </a:rPr>
              <a:t>.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4293040" y="2258745"/>
            <a:ext cx="4194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 means that the calling application should have already loaded or accessed the entity and is now issuing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command to remove it.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em.find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</a:p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em.remove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639518" y="4999792"/>
            <a:ext cx="58731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order to remove an entity, the entity itself must be managed, meaning that it is present in 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persistence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context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4293040" y="2258745"/>
            <a:ext cx="4194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 means that the calling application should have already loaded or accessed the entity and is now issuing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command to remove it.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116505" y="3690802"/>
            <a:ext cx="47255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In  this  example</a:t>
            </a:r>
            <a:r>
              <a:rPr lang="en-US" sz="1200" dirty="0"/>
              <a:t>, we </a:t>
            </a:r>
            <a:r>
              <a:rPr lang="en-US" sz="1200" dirty="0" smtClean="0"/>
              <a:t>are  </a:t>
            </a:r>
            <a:r>
              <a:rPr lang="en-US" sz="1200" dirty="0"/>
              <a:t>first </a:t>
            </a:r>
            <a:r>
              <a:rPr lang="en-US" sz="1200" dirty="0" smtClean="0"/>
              <a:t>finding  </a:t>
            </a:r>
            <a:r>
              <a:rPr lang="en-US" sz="1200" dirty="0"/>
              <a:t>the entity </a:t>
            </a:r>
            <a:r>
              <a:rPr lang="en-US" sz="1200" dirty="0" smtClean="0"/>
              <a:t>using  </a:t>
            </a:r>
            <a:r>
              <a:rPr lang="en-US" sz="1200" dirty="0"/>
              <a:t>the </a:t>
            </a:r>
            <a:r>
              <a:rPr lang="en-US" sz="1200" dirty="0" smtClean="0"/>
              <a:t> find( )  call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which returns a managed instance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of Employee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and then removing the entity using the remove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 )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call on the entity manager.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em.find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</a:p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em.remove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639518" y="4999792"/>
            <a:ext cx="58731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order to remove an entity, the entity itself must be managed, meaning that it is present in 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persistence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context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4293040" y="2258745"/>
            <a:ext cx="4194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 means that the calling application should have already loaded or accessed the entity and is now issuing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command to remove it.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116505" y="3690802"/>
            <a:ext cx="47255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In  this  example</a:t>
            </a:r>
            <a:r>
              <a:rPr lang="en-US" sz="1200" dirty="0"/>
              <a:t>, we </a:t>
            </a:r>
            <a:r>
              <a:rPr lang="en-US" sz="1200" dirty="0" smtClean="0"/>
              <a:t>are  </a:t>
            </a:r>
            <a:r>
              <a:rPr lang="en-US" sz="1200" dirty="0"/>
              <a:t>first </a:t>
            </a:r>
            <a:r>
              <a:rPr lang="en-US" sz="1200" dirty="0" smtClean="0"/>
              <a:t>finding  </a:t>
            </a:r>
            <a:r>
              <a:rPr lang="en-US" sz="1200" dirty="0"/>
              <a:t>the entity </a:t>
            </a:r>
            <a:r>
              <a:rPr lang="en-US" sz="1200" dirty="0" smtClean="0"/>
              <a:t>using  </a:t>
            </a:r>
            <a:r>
              <a:rPr lang="en-US" sz="1200" dirty="0"/>
              <a:t>the </a:t>
            </a:r>
            <a:r>
              <a:rPr lang="en-US" sz="1200" dirty="0" smtClean="0"/>
              <a:t> find( )  call</a:t>
            </a:r>
            <a:r>
              <a:rPr lang="en-US" sz="1200" dirty="0"/>
              <a:t>, which returns a </a:t>
            </a:r>
            <a:r>
              <a:rPr lang="en-US" sz="1200" dirty="0">
                <a:solidFill>
                  <a:srgbClr val="0000FF"/>
                </a:solidFill>
              </a:rPr>
              <a:t>managed</a:t>
            </a:r>
            <a:r>
              <a:rPr lang="en-US" sz="1200" dirty="0"/>
              <a:t> instance </a:t>
            </a:r>
            <a:r>
              <a:rPr lang="en-US" sz="1200" dirty="0" smtClean="0"/>
              <a:t>of Employee</a:t>
            </a:r>
            <a:r>
              <a:rPr lang="en-US" sz="1200" dirty="0"/>
              <a:t>, and then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removing the entity using the remove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 )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call on the entity manager.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em.find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</a:p>
          <a:p>
            <a:r>
              <a:rPr lang="de-AT" sz="1200" dirty="0" err="1"/>
              <a:t>em.</a:t>
            </a:r>
            <a:r>
              <a:rPr lang="de-AT" sz="1200" dirty="0" err="1">
                <a:solidFill>
                  <a:srgbClr val="0000FF"/>
                </a:solidFill>
              </a:rPr>
              <a:t>remove</a:t>
            </a:r>
            <a:r>
              <a:rPr lang="de-AT" sz="1200" dirty="0"/>
              <a:t>(</a:t>
            </a:r>
            <a:r>
              <a:rPr lang="de-AT" sz="1200" dirty="0" err="1"/>
              <a:t>emp</a:t>
            </a:r>
            <a:r>
              <a:rPr lang="de-AT" sz="1200" dirty="0"/>
              <a:t>);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639518" y="4999792"/>
            <a:ext cx="58731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order to remove an entity, the entity itself must be managed, meaning that it is present in 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persistence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context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4293040" y="2258745"/>
            <a:ext cx="4194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 means that the calling application should have already loaded or accessed the entity and is now issuing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command to remove it.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116505" y="3690802"/>
            <a:ext cx="47255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In  this  example</a:t>
            </a:r>
            <a:r>
              <a:rPr lang="en-US" sz="1200" dirty="0"/>
              <a:t>, we </a:t>
            </a:r>
            <a:r>
              <a:rPr lang="en-US" sz="1200" dirty="0" smtClean="0"/>
              <a:t>are  </a:t>
            </a:r>
            <a:r>
              <a:rPr lang="en-US" sz="1200" dirty="0"/>
              <a:t>first </a:t>
            </a:r>
            <a:r>
              <a:rPr lang="en-US" sz="1200" dirty="0" smtClean="0"/>
              <a:t>finding  </a:t>
            </a:r>
            <a:r>
              <a:rPr lang="en-US" sz="1200" dirty="0"/>
              <a:t>the entity </a:t>
            </a:r>
            <a:r>
              <a:rPr lang="en-US" sz="1200" dirty="0" smtClean="0"/>
              <a:t>using  </a:t>
            </a:r>
            <a:r>
              <a:rPr lang="en-US" sz="1200" dirty="0"/>
              <a:t>the </a:t>
            </a:r>
            <a:r>
              <a:rPr lang="en-US" sz="1200" dirty="0" smtClean="0"/>
              <a:t> find( )  call</a:t>
            </a:r>
            <a:r>
              <a:rPr lang="en-US" sz="1200" dirty="0"/>
              <a:t>, which returns a </a:t>
            </a:r>
            <a:r>
              <a:rPr lang="en-US" sz="1200" dirty="0">
                <a:solidFill>
                  <a:srgbClr val="0000FF"/>
                </a:solidFill>
              </a:rPr>
              <a:t>managed</a:t>
            </a:r>
            <a:r>
              <a:rPr lang="en-US" sz="1200" dirty="0"/>
              <a:t> instance </a:t>
            </a:r>
            <a:r>
              <a:rPr lang="en-US" sz="1200" dirty="0" smtClean="0"/>
              <a:t>of Employee</a:t>
            </a:r>
            <a:r>
              <a:rPr lang="en-US" sz="1200" dirty="0"/>
              <a:t>, and then removing the entity using the remove</a:t>
            </a:r>
            <a:r>
              <a:rPr lang="en-US" sz="1200" dirty="0" smtClean="0"/>
              <a:t>( ) </a:t>
            </a:r>
            <a:r>
              <a:rPr lang="en-US" sz="1200" dirty="0"/>
              <a:t>call on the entity manager.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em.find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Employee.class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158);</a:t>
            </a:r>
          </a:p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emp.setSalary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emp.getSalary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() + 1000);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2448537" y="3859586"/>
            <a:ext cx="4256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are a few different ways of updating an entity, but for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now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 will illustrate the simplest and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most  common 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1748747" y="2263848"/>
            <a:ext cx="566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Note the difference between this operation and the others. In this case we are not calling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into  the  entity manager  to  modify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object,  but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directly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calling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object  itself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4056744" y="3128466"/>
            <a:ext cx="7402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600" dirty="0" smtClean="0"/>
              <a:t>update</a:t>
            </a:r>
            <a:endParaRPr lang="de-AT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em.find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Employee.class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158);</a:t>
            </a:r>
          </a:p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emp.setSalary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emp.getSalary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() + 1000);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2448537" y="3859586"/>
            <a:ext cx="4256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are a few different ways of updating an entity, but for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now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 will illustrate the simplest and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most  common 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1748747" y="2263848"/>
            <a:ext cx="566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Note the difference between this operation and the others. In this case we are not calling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into  the  entity manager  to  modify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object,  but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directly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calling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object  itself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4056744" y="3128466"/>
            <a:ext cx="7402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600" dirty="0" smtClean="0"/>
              <a:t>update</a:t>
            </a:r>
            <a:endParaRPr lang="de-AT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4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em.find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Employee.class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158);</a:t>
            </a:r>
          </a:p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emp.setSalary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emp.getSalary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() + 1000);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2448537" y="3859586"/>
            <a:ext cx="4256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are a few different ways of updating an entity, but for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now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 will illustrate the simplest and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most  common 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1748747" y="2263848"/>
            <a:ext cx="566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Note the difference between this operation and the others. In this case we are not calling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into  the  entity manager  to  modify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object,  but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directly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calling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object  itself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4056744" y="3128466"/>
            <a:ext cx="7402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600" dirty="0" smtClean="0"/>
              <a:t>update</a:t>
            </a:r>
            <a:endParaRPr lang="de-AT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em.find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Employee.class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158);</a:t>
            </a:r>
          </a:p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emp.setSalary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emp.getSalary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() + 1000);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2448537" y="3859586"/>
            <a:ext cx="4256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There are a </a:t>
            </a:r>
            <a:r>
              <a:rPr lang="en-US" sz="1200" dirty="0">
                <a:solidFill>
                  <a:srgbClr val="0000FF"/>
                </a:solidFill>
              </a:rPr>
              <a:t>few</a:t>
            </a:r>
            <a:r>
              <a:rPr lang="en-US" sz="1200" dirty="0"/>
              <a:t> different ways of updating an entity, but for </a:t>
            </a:r>
            <a:endParaRPr lang="en-US" sz="1200" dirty="0" smtClean="0"/>
          </a:p>
          <a:p>
            <a:r>
              <a:rPr lang="en-US" sz="1200" dirty="0" smtClean="0"/>
              <a:t>now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 will illustrate the simplest and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most  common 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1748747" y="2263848"/>
            <a:ext cx="566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Note the difference between this operation and the others. In this case we are not calling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into  the  entity manager  to  modify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object,  but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directly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calling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object  itself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4056744" y="3128466"/>
            <a:ext cx="7402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600" dirty="0" smtClean="0"/>
              <a:t>update</a:t>
            </a:r>
            <a:endParaRPr lang="de-AT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9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em.find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Employee.class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158);</a:t>
            </a:r>
          </a:p>
          <a:p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emp.setSalary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AT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emp.getSalary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() + 1000);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1748747" y="2263848"/>
            <a:ext cx="566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Note the difference between this operation and the others. In this case we are not calling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into  the  entity manager  to  modify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object,  but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directly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calling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object  itself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2448537" y="3859586"/>
            <a:ext cx="4256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There are a </a:t>
            </a:r>
            <a:r>
              <a:rPr lang="en-US" sz="1200" dirty="0">
                <a:solidFill>
                  <a:srgbClr val="0000FF"/>
                </a:solidFill>
              </a:rPr>
              <a:t>few</a:t>
            </a:r>
            <a:r>
              <a:rPr lang="en-US" sz="1200" dirty="0"/>
              <a:t> different ways of updating an entity, but for </a:t>
            </a:r>
            <a:endParaRPr lang="en-US" sz="1200" dirty="0" smtClean="0"/>
          </a:p>
          <a:p>
            <a:r>
              <a:rPr lang="en-US" sz="1200" dirty="0" smtClean="0"/>
              <a:t>now </a:t>
            </a:r>
            <a:r>
              <a:rPr lang="en-US" sz="1200" dirty="0"/>
              <a:t>we will illustrate the </a:t>
            </a:r>
            <a:r>
              <a:rPr lang="en-US" sz="1200" dirty="0">
                <a:solidFill>
                  <a:srgbClr val="0000FF"/>
                </a:solidFill>
              </a:rPr>
              <a:t>simplest</a:t>
            </a:r>
            <a:r>
              <a:rPr lang="en-US" sz="1200" dirty="0"/>
              <a:t> and </a:t>
            </a:r>
            <a:r>
              <a:rPr lang="en-US" sz="1200" dirty="0" smtClean="0"/>
              <a:t>most  common  </a:t>
            </a:r>
            <a:r>
              <a:rPr lang="de-AT" sz="1200" dirty="0" err="1" smtClean="0"/>
              <a:t>case</a:t>
            </a:r>
            <a:r>
              <a:rPr lang="de-AT" sz="1200" dirty="0"/>
              <a:t>.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34"/>
          <p:cNvSpPr txBox="1">
            <a:spLocks noChangeArrowheads="1"/>
          </p:cNvSpPr>
          <p:nvPr/>
        </p:nvSpPr>
        <p:spPr bwMode="auto">
          <a:xfrm>
            <a:off x="4056744" y="3128466"/>
            <a:ext cx="7402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600" dirty="0" smtClean="0"/>
              <a:t>update</a:t>
            </a:r>
            <a:endParaRPr lang="de-AT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em.find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</a:p>
          <a:p>
            <a:r>
              <a:rPr lang="de-AT" sz="1200" dirty="0" err="1"/>
              <a:t>emp.setSalary</a:t>
            </a:r>
            <a:r>
              <a:rPr lang="de-AT" sz="1200" dirty="0"/>
              <a:t>(</a:t>
            </a:r>
            <a:r>
              <a:rPr lang="de-AT" sz="1200" dirty="0" err="1"/>
              <a:t>emp.getSalary</a:t>
            </a:r>
            <a:r>
              <a:rPr lang="de-AT" sz="1200" dirty="0"/>
              <a:t>() + 1000);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2448537" y="3859586"/>
            <a:ext cx="4256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are a few different ways of updating an entity, but for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now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 will illustrate the simplest and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most  common 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2115113" y="3951918"/>
            <a:ext cx="49137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This is where we have a </a:t>
            </a:r>
            <a:r>
              <a:rPr lang="en-US" sz="1200" dirty="0">
                <a:solidFill>
                  <a:srgbClr val="0000FF"/>
                </a:solidFill>
              </a:rPr>
              <a:t>managed</a:t>
            </a:r>
            <a:r>
              <a:rPr lang="en-US" sz="1200" dirty="0"/>
              <a:t> entity and want to make changes to it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748747" y="2263848"/>
            <a:ext cx="566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Note the difference between this operation and the others. In this case we are not calling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into  the  entity manager  to  modify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object,  but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directly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calling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object  itself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3626895" y="2213865"/>
            <a:ext cx="675075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785045" y="1750111"/>
            <a:ext cx="572631" cy="105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579009" y="3228984"/>
            <a:ext cx="867106" cy="14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572109" y="3095145"/>
            <a:ext cx="2119185" cy="207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3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>
                <a:solidFill>
                  <a:srgbClr val="C00000"/>
                </a:solidFill>
              </a:rPr>
              <a:t>emp</a:t>
            </a:r>
            <a:r>
              <a:rPr lang="de-AT" sz="1200" dirty="0">
                <a:solidFill>
                  <a:srgbClr val="C00000"/>
                </a:solidFill>
              </a:rPr>
              <a:t> </a:t>
            </a:r>
            <a:r>
              <a:rPr lang="de-AT" sz="1200" dirty="0"/>
              <a:t>= </a:t>
            </a:r>
            <a:r>
              <a:rPr lang="de-AT" sz="1200" dirty="0" err="1"/>
              <a:t>em.find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</a:p>
          <a:p>
            <a:r>
              <a:rPr lang="de-AT" sz="1200" dirty="0" err="1">
                <a:solidFill>
                  <a:srgbClr val="C00000"/>
                </a:solidFill>
              </a:rPr>
              <a:t>emp</a:t>
            </a:r>
            <a:r>
              <a:rPr lang="de-AT" sz="1200" dirty="0" err="1"/>
              <a:t>.setSalary</a:t>
            </a:r>
            <a:r>
              <a:rPr lang="de-AT" sz="1200" dirty="0"/>
              <a:t>(</a:t>
            </a:r>
            <a:r>
              <a:rPr lang="de-AT" sz="1200" dirty="0" err="1"/>
              <a:t>emp.getSalary</a:t>
            </a:r>
            <a:r>
              <a:rPr lang="de-AT" sz="1200" dirty="0"/>
              <a:t>() + 1000);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2448537" y="3859586"/>
            <a:ext cx="4256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are a few different ways of updating an entity, but for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now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 will illustrate the simplest and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most  common 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2115113" y="3951918"/>
            <a:ext cx="49137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This is where we have a </a:t>
            </a:r>
            <a:r>
              <a:rPr lang="en-US" sz="1200" dirty="0">
                <a:solidFill>
                  <a:srgbClr val="0000FF"/>
                </a:solidFill>
              </a:rPr>
              <a:t>managed</a:t>
            </a:r>
            <a:r>
              <a:rPr lang="en-US" sz="1200" dirty="0"/>
              <a:t> entity and want to make changes to it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748747" y="2263848"/>
            <a:ext cx="566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Note the difference between this operation and the others. In this case we are not calling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into  the  entity manager  to  modify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object,  but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directly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calling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object  itself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1748746" y="2264316"/>
            <a:ext cx="56612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Note the difference between this operation and the others. 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8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>
                <a:solidFill>
                  <a:srgbClr val="C00000"/>
                </a:solidFill>
              </a:rPr>
              <a:t>emp</a:t>
            </a:r>
            <a:r>
              <a:rPr lang="de-AT" sz="1200" dirty="0"/>
              <a:t> = </a:t>
            </a:r>
            <a:r>
              <a:rPr lang="de-AT" sz="1200" dirty="0" err="1"/>
              <a:t>em.find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</a:p>
          <a:p>
            <a:r>
              <a:rPr lang="de-AT" sz="1200" dirty="0" err="1">
                <a:solidFill>
                  <a:srgbClr val="C00000"/>
                </a:solidFill>
              </a:rPr>
              <a:t>emp</a:t>
            </a:r>
            <a:r>
              <a:rPr lang="de-AT" sz="1200" dirty="0" err="1"/>
              <a:t>.setSalary</a:t>
            </a:r>
            <a:r>
              <a:rPr lang="de-AT" sz="1200" dirty="0"/>
              <a:t>(</a:t>
            </a:r>
            <a:r>
              <a:rPr lang="de-AT" sz="1200" dirty="0" err="1"/>
              <a:t>emp.getSalary</a:t>
            </a:r>
            <a:r>
              <a:rPr lang="de-AT" sz="1200" dirty="0"/>
              <a:t>() + 1000);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2448537" y="3859586"/>
            <a:ext cx="4256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are a few different ways of updating an entity, but for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now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 will illustrate the simplest and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most  common 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2115113" y="3951918"/>
            <a:ext cx="49137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This is where we have a </a:t>
            </a:r>
            <a:r>
              <a:rPr lang="en-US" sz="1200" dirty="0">
                <a:solidFill>
                  <a:srgbClr val="0000FF"/>
                </a:solidFill>
              </a:rPr>
              <a:t>managed</a:t>
            </a:r>
            <a:r>
              <a:rPr lang="en-US" sz="1200" dirty="0"/>
              <a:t> entity and want to make changes to it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748747" y="2263848"/>
            <a:ext cx="566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Note the difference between this operation and the others. In this case we are </a:t>
            </a:r>
            <a:r>
              <a:rPr lang="en-US" sz="1200" dirty="0">
                <a:solidFill>
                  <a:srgbClr val="0000FF"/>
                </a:solidFill>
              </a:rPr>
              <a:t>not</a:t>
            </a:r>
            <a:r>
              <a:rPr lang="en-US" sz="1200" dirty="0"/>
              <a:t> calling </a:t>
            </a:r>
            <a:endParaRPr lang="en-US" sz="1200" dirty="0" smtClean="0"/>
          </a:p>
          <a:p>
            <a:r>
              <a:rPr lang="en-US" sz="1200" dirty="0" smtClean="0"/>
              <a:t>into  the  </a:t>
            </a:r>
            <a:r>
              <a:rPr lang="en-US" sz="1200" dirty="0" smtClean="0">
                <a:solidFill>
                  <a:srgbClr val="0000FF"/>
                </a:solidFill>
              </a:rPr>
              <a:t>entity manager  </a:t>
            </a:r>
            <a:r>
              <a:rPr lang="en-US" sz="1200" dirty="0" smtClean="0"/>
              <a:t>to  modify  </a:t>
            </a:r>
            <a:r>
              <a:rPr lang="en-US" sz="1200" dirty="0"/>
              <a:t>the </a:t>
            </a:r>
            <a:r>
              <a:rPr lang="en-US" sz="1200" dirty="0" smtClean="0"/>
              <a:t> object, 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but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directly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calling 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object  itself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>
                <a:solidFill>
                  <a:srgbClr val="C00000"/>
                </a:solidFill>
              </a:rPr>
              <a:t>emp</a:t>
            </a:r>
            <a:r>
              <a:rPr lang="de-AT" sz="1200" dirty="0">
                <a:solidFill>
                  <a:srgbClr val="C00000"/>
                </a:solidFill>
              </a:rPr>
              <a:t> </a:t>
            </a:r>
            <a:r>
              <a:rPr lang="de-AT" sz="1200" dirty="0"/>
              <a:t>= </a:t>
            </a:r>
            <a:r>
              <a:rPr lang="de-AT" sz="1200" dirty="0" err="1"/>
              <a:t>em.find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</a:p>
          <a:p>
            <a:r>
              <a:rPr lang="de-AT" sz="1200" dirty="0" err="1">
                <a:solidFill>
                  <a:srgbClr val="C00000"/>
                </a:solidFill>
              </a:rPr>
              <a:t>emp</a:t>
            </a:r>
            <a:r>
              <a:rPr lang="de-AT" sz="1200" dirty="0" err="1"/>
              <a:t>.setSalary</a:t>
            </a:r>
            <a:r>
              <a:rPr lang="de-AT" sz="1200" dirty="0"/>
              <a:t>(</a:t>
            </a:r>
            <a:r>
              <a:rPr lang="de-AT" sz="1200" dirty="0" err="1"/>
              <a:t>emp.getSalary</a:t>
            </a:r>
            <a:r>
              <a:rPr lang="de-AT" sz="1200" dirty="0"/>
              <a:t>() + 1000);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feld 34"/>
          <p:cNvSpPr txBox="1">
            <a:spLocks noChangeArrowheads="1"/>
          </p:cNvSpPr>
          <p:nvPr/>
        </p:nvSpPr>
        <p:spPr bwMode="auto">
          <a:xfrm>
            <a:off x="2448537" y="3859586"/>
            <a:ext cx="4256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are a few different ways of updating an entity, but for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now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 will illustrate the simplest and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most  common 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de-AT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34"/>
          <p:cNvSpPr txBox="1">
            <a:spLocks noChangeArrowheads="1"/>
          </p:cNvSpPr>
          <p:nvPr/>
        </p:nvSpPr>
        <p:spPr bwMode="auto">
          <a:xfrm>
            <a:off x="2115113" y="3951918"/>
            <a:ext cx="49137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This is where we have a </a:t>
            </a:r>
            <a:r>
              <a:rPr lang="en-US" sz="1200" dirty="0">
                <a:solidFill>
                  <a:srgbClr val="0000FF"/>
                </a:solidFill>
              </a:rPr>
              <a:t>managed</a:t>
            </a:r>
            <a:r>
              <a:rPr lang="en-US" sz="1200" dirty="0"/>
              <a:t> entity and want to make changes to it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748747" y="2263848"/>
            <a:ext cx="566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Note the difference between this operation and the others. In this case we are </a:t>
            </a:r>
            <a:r>
              <a:rPr lang="en-US" sz="1200" dirty="0">
                <a:solidFill>
                  <a:srgbClr val="0000FF"/>
                </a:solidFill>
              </a:rPr>
              <a:t>not</a:t>
            </a:r>
            <a:r>
              <a:rPr lang="en-US" sz="1200" dirty="0"/>
              <a:t> calling </a:t>
            </a:r>
            <a:endParaRPr lang="en-US" sz="1200" dirty="0" smtClean="0"/>
          </a:p>
          <a:p>
            <a:r>
              <a:rPr lang="en-US" sz="1200" dirty="0" smtClean="0"/>
              <a:t>into  the  </a:t>
            </a:r>
            <a:r>
              <a:rPr lang="en-US" sz="1200" dirty="0" smtClean="0">
                <a:solidFill>
                  <a:srgbClr val="0000FF"/>
                </a:solidFill>
              </a:rPr>
              <a:t>entity manager  </a:t>
            </a:r>
            <a:r>
              <a:rPr lang="en-US" sz="1200" dirty="0" smtClean="0"/>
              <a:t>to  modify  </a:t>
            </a:r>
            <a:r>
              <a:rPr lang="en-US" sz="1200" dirty="0"/>
              <a:t>the </a:t>
            </a:r>
            <a:r>
              <a:rPr lang="en-US" sz="1200" dirty="0" smtClean="0"/>
              <a:t> object,  but  </a:t>
            </a:r>
            <a:r>
              <a:rPr lang="en-US" sz="1200" dirty="0">
                <a:solidFill>
                  <a:srgbClr val="0000FF"/>
                </a:solidFill>
              </a:rPr>
              <a:t>directly</a:t>
            </a:r>
            <a:r>
              <a:rPr lang="en-US" sz="1200" dirty="0"/>
              <a:t> </a:t>
            </a:r>
            <a:r>
              <a:rPr lang="en-US" sz="1200" dirty="0" smtClean="0"/>
              <a:t> calling  </a:t>
            </a:r>
            <a:r>
              <a:rPr lang="en-US" sz="1200" dirty="0"/>
              <a:t>the 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00FF"/>
                </a:solidFill>
              </a:rPr>
              <a:t>object</a:t>
            </a:r>
            <a:r>
              <a:rPr lang="en-US" sz="1200" dirty="0" smtClean="0"/>
              <a:t>  itself</a:t>
            </a:r>
            <a:r>
              <a:rPr lang="en-US" sz="1200" dirty="0"/>
              <a:t>.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em.find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</a:p>
          <a:p>
            <a:r>
              <a:rPr lang="de-AT" sz="1200" dirty="0" err="1"/>
              <a:t>emp.setSalary</a:t>
            </a:r>
            <a:r>
              <a:rPr lang="de-AT" sz="1200" dirty="0"/>
              <a:t>(</a:t>
            </a:r>
            <a:r>
              <a:rPr lang="de-AT" sz="1200" dirty="0" err="1"/>
              <a:t>emp.getSalary</a:t>
            </a:r>
            <a:r>
              <a:rPr lang="de-AT" sz="1200" dirty="0"/>
              <a:t>() + 1000);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748747" y="2263848"/>
            <a:ext cx="566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Note the difference between this operation and the others. In this case we are </a:t>
            </a:r>
            <a:r>
              <a:rPr lang="en-US" sz="1200" dirty="0">
                <a:solidFill>
                  <a:srgbClr val="0000FF"/>
                </a:solidFill>
              </a:rPr>
              <a:t>not</a:t>
            </a:r>
            <a:r>
              <a:rPr lang="en-US" sz="1200" dirty="0"/>
              <a:t> calling </a:t>
            </a:r>
            <a:endParaRPr lang="en-US" sz="1200" dirty="0" smtClean="0"/>
          </a:p>
          <a:p>
            <a:r>
              <a:rPr lang="en-US" sz="1200" dirty="0" smtClean="0"/>
              <a:t>into  the  entity manager  to  modify  </a:t>
            </a:r>
            <a:r>
              <a:rPr lang="en-US" sz="1200" dirty="0"/>
              <a:t>the </a:t>
            </a:r>
            <a:r>
              <a:rPr lang="en-US" sz="1200" dirty="0" smtClean="0"/>
              <a:t> object,  but  </a:t>
            </a:r>
            <a:r>
              <a:rPr lang="en-US" sz="1200" dirty="0"/>
              <a:t>directly </a:t>
            </a:r>
            <a:r>
              <a:rPr lang="en-US" sz="1200" dirty="0" smtClean="0"/>
              <a:t> calling  </a:t>
            </a:r>
            <a:r>
              <a:rPr lang="en-US" sz="1200" dirty="0">
                <a:solidFill>
                  <a:srgbClr val="0000FF"/>
                </a:solidFill>
              </a:rPr>
              <a:t>the </a:t>
            </a:r>
            <a:r>
              <a:rPr lang="en-US" sz="1200" dirty="0" smtClean="0">
                <a:solidFill>
                  <a:srgbClr val="0000FF"/>
                </a:solidFill>
              </a:rPr>
              <a:t> object  itself</a:t>
            </a:r>
            <a:r>
              <a:rPr lang="en-US" sz="1200" dirty="0">
                <a:solidFill>
                  <a:srgbClr val="0000FF"/>
                </a:solidFill>
              </a:rPr>
              <a:t>.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2367051" y="3951918"/>
            <a:ext cx="43921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For this reason it is important that the entity be a </a:t>
            </a:r>
            <a:r>
              <a:rPr lang="en-US" sz="1200" dirty="0" smtClean="0">
                <a:solidFill>
                  <a:srgbClr val="0000FF"/>
                </a:solidFill>
              </a:rPr>
              <a:t>managed</a:t>
            </a:r>
            <a:r>
              <a:rPr lang="en-US" sz="1200" dirty="0" smtClean="0"/>
              <a:t> </a:t>
            </a:r>
            <a:r>
              <a:rPr lang="de-AT" sz="1200" dirty="0" err="1" smtClean="0"/>
              <a:t>instance</a:t>
            </a:r>
            <a:r>
              <a:rPr lang="de-AT" sz="1200" dirty="0"/>
              <a:t>;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34"/>
          <p:cNvSpPr txBox="1">
            <a:spLocks noChangeArrowheads="1"/>
          </p:cNvSpPr>
          <p:nvPr/>
        </p:nvSpPr>
        <p:spPr bwMode="auto">
          <a:xfrm>
            <a:off x="2020319" y="4132482"/>
            <a:ext cx="50855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otherwise, the persistence provider will have no means of detecting the change, </a:t>
            </a:r>
            <a:endParaRPr lang="en-US" sz="1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 changes will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  made  to  the persistent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representation of the employee.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7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em.find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</a:p>
          <a:p>
            <a:r>
              <a:rPr lang="de-AT" sz="1200" dirty="0" err="1"/>
              <a:t>emp.setSalary</a:t>
            </a:r>
            <a:r>
              <a:rPr lang="de-AT" sz="1200" dirty="0"/>
              <a:t>(</a:t>
            </a:r>
            <a:r>
              <a:rPr lang="de-AT" sz="1200" dirty="0" err="1"/>
              <a:t>emp.getSalary</a:t>
            </a:r>
            <a:r>
              <a:rPr lang="de-AT" sz="1200" dirty="0"/>
              <a:t>() + 1000);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748747" y="2263848"/>
            <a:ext cx="566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Note the difference between this operation and the others. In this case we are </a:t>
            </a:r>
            <a:r>
              <a:rPr lang="en-US" sz="1200" dirty="0">
                <a:solidFill>
                  <a:srgbClr val="0000FF"/>
                </a:solidFill>
              </a:rPr>
              <a:t>not</a:t>
            </a:r>
            <a:r>
              <a:rPr lang="en-US" sz="1200" dirty="0"/>
              <a:t> calling </a:t>
            </a:r>
            <a:endParaRPr lang="en-US" sz="1200" dirty="0" smtClean="0"/>
          </a:p>
          <a:p>
            <a:r>
              <a:rPr lang="en-US" sz="1200" dirty="0" smtClean="0"/>
              <a:t>into  the  entity manager  to  modify  </a:t>
            </a:r>
            <a:r>
              <a:rPr lang="en-US" sz="1200" dirty="0"/>
              <a:t>the </a:t>
            </a:r>
            <a:r>
              <a:rPr lang="en-US" sz="1200" dirty="0" smtClean="0"/>
              <a:t> object,  but  </a:t>
            </a:r>
            <a:r>
              <a:rPr lang="en-US" sz="1200" dirty="0"/>
              <a:t>directly </a:t>
            </a:r>
            <a:r>
              <a:rPr lang="en-US" sz="1200" dirty="0" smtClean="0"/>
              <a:t> calling  </a:t>
            </a:r>
            <a:r>
              <a:rPr lang="en-US" sz="1200" dirty="0">
                <a:solidFill>
                  <a:srgbClr val="0000FF"/>
                </a:solidFill>
              </a:rPr>
              <a:t>the </a:t>
            </a:r>
            <a:r>
              <a:rPr lang="en-US" sz="1200" dirty="0" smtClean="0">
                <a:solidFill>
                  <a:srgbClr val="0000FF"/>
                </a:solidFill>
              </a:rPr>
              <a:t> object  itself</a:t>
            </a:r>
            <a:r>
              <a:rPr lang="en-US" sz="1200" dirty="0">
                <a:solidFill>
                  <a:srgbClr val="0000FF"/>
                </a:solidFill>
              </a:rPr>
              <a:t>.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2367051" y="3951918"/>
            <a:ext cx="43921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For this reason it is important that the entity be a </a:t>
            </a:r>
            <a:r>
              <a:rPr lang="en-US" sz="1200" dirty="0" smtClean="0">
                <a:solidFill>
                  <a:srgbClr val="0000FF"/>
                </a:solidFill>
              </a:rPr>
              <a:t>managed</a:t>
            </a:r>
            <a:r>
              <a:rPr lang="en-US" sz="1200" dirty="0" smtClean="0"/>
              <a:t> </a:t>
            </a:r>
            <a:r>
              <a:rPr lang="de-AT" sz="1200" dirty="0" err="1" smtClean="0"/>
              <a:t>instance</a:t>
            </a:r>
            <a:r>
              <a:rPr lang="de-AT" sz="1200" dirty="0"/>
              <a:t>;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34"/>
          <p:cNvSpPr txBox="1">
            <a:spLocks noChangeArrowheads="1"/>
          </p:cNvSpPr>
          <p:nvPr/>
        </p:nvSpPr>
        <p:spPr bwMode="auto">
          <a:xfrm>
            <a:off x="2020319" y="4132482"/>
            <a:ext cx="50855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otherwise, the persistence provider will have no means of detecting the change, </a:t>
            </a:r>
            <a:endParaRPr lang="en-US" sz="1200" dirty="0" smtClean="0"/>
          </a:p>
          <a:p>
            <a:r>
              <a:rPr lang="en-US" sz="1200" dirty="0" smtClean="0"/>
              <a:t>and </a:t>
            </a:r>
            <a:r>
              <a:rPr lang="en-US" sz="1200" dirty="0"/>
              <a:t>no changes will </a:t>
            </a:r>
            <a:r>
              <a:rPr lang="en-US" sz="1200" dirty="0" smtClean="0"/>
              <a:t>be  made  to  the persistent </a:t>
            </a:r>
            <a:r>
              <a:rPr lang="en-US" sz="1200" dirty="0"/>
              <a:t>representation of the employee.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2960043" y="3053342"/>
            <a:ext cx="325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200" dirty="0" err="1"/>
              <a:t>Employee</a:t>
            </a:r>
            <a:r>
              <a:rPr lang="de-AT" sz="1200" dirty="0"/>
              <a:t> </a:t>
            </a:r>
            <a:r>
              <a:rPr lang="de-AT" sz="1200" dirty="0" err="1"/>
              <a:t>emp</a:t>
            </a:r>
            <a:r>
              <a:rPr lang="de-AT" sz="1200" dirty="0"/>
              <a:t> = </a:t>
            </a:r>
            <a:r>
              <a:rPr lang="de-AT" sz="1200" dirty="0" err="1"/>
              <a:t>em.find</a:t>
            </a:r>
            <a:r>
              <a:rPr lang="de-AT" sz="1200" dirty="0"/>
              <a:t>(</a:t>
            </a:r>
            <a:r>
              <a:rPr lang="de-AT" sz="1200" dirty="0" err="1"/>
              <a:t>Employee.class</a:t>
            </a:r>
            <a:r>
              <a:rPr lang="de-AT" sz="1200" dirty="0"/>
              <a:t>, 158);</a:t>
            </a:r>
          </a:p>
          <a:p>
            <a:r>
              <a:rPr lang="de-AT" sz="1200" dirty="0" err="1"/>
              <a:t>emp.setSalary</a:t>
            </a:r>
            <a:r>
              <a:rPr lang="de-AT" sz="1200" dirty="0"/>
              <a:t>(</a:t>
            </a:r>
            <a:r>
              <a:rPr lang="de-AT" sz="1200" dirty="0" err="1"/>
              <a:t>emp.getSalary</a:t>
            </a:r>
            <a:r>
              <a:rPr lang="de-AT" sz="1200" dirty="0"/>
              <a:t>() + 1000);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34"/>
          <p:cNvSpPr txBox="1">
            <a:spLocks noChangeArrowheads="1"/>
          </p:cNvSpPr>
          <p:nvPr/>
        </p:nvSpPr>
        <p:spPr bwMode="auto">
          <a:xfrm>
            <a:off x="1748747" y="2263848"/>
            <a:ext cx="566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Note the difference between this operation and the others. In this case we are </a:t>
            </a:r>
            <a:r>
              <a:rPr lang="en-US" sz="1200" dirty="0">
                <a:solidFill>
                  <a:srgbClr val="0000FF"/>
                </a:solidFill>
              </a:rPr>
              <a:t>not</a:t>
            </a:r>
            <a:r>
              <a:rPr lang="en-US" sz="1200" dirty="0"/>
              <a:t> calling </a:t>
            </a:r>
            <a:endParaRPr lang="en-US" sz="1200" dirty="0" smtClean="0"/>
          </a:p>
          <a:p>
            <a:r>
              <a:rPr lang="en-US" sz="1200" dirty="0" smtClean="0"/>
              <a:t>into  the  entity manager  to  modify  </a:t>
            </a:r>
            <a:r>
              <a:rPr lang="en-US" sz="1200" dirty="0"/>
              <a:t>the </a:t>
            </a:r>
            <a:r>
              <a:rPr lang="en-US" sz="1200" dirty="0" smtClean="0"/>
              <a:t> object,  but  </a:t>
            </a:r>
            <a:r>
              <a:rPr lang="en-US" sz="1200" dirty="0"/>
              <a:t>directly </a:t>
            </a:r>
            <a:r>
              <a:rPr lang="en-US" sz="1200" dirty="0" smtClean="0"/>
              <a:t> calling  </a:t>
            </a:r>
            <a:r>
              <a:rPr lang="en-US" sz="1200" dirty="0">
                <a:solidFill>
                  <a:srgbClr val="0000FF"/>
                </a:solidFill>
              </a:rPr>
              <a:t>the </a:t>
            </a:r>
            <a:r>
              <a:rPr lang="en-US" sz="1200" dirty="0" smtClean="0">
                <a:solidFill>
                  <a:srgbClr val="0000FF"/>
                </a:solidFill>
              </a:rPr>
              <a:t> object  itself</a:t>
            </a:r>
            <a:r>
              <a:rPr lang="en-US" sz="1200" dirty="0">
                <a:solidFill>
                  <a:srgbClr val="0000FF"/>
                </a:solidFill>
              </a:rPr>
              <a:t>.</a:t>
            </a:r>
            <a:endParaRPr lang="de-AT" sz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2367051" y="3951918"/>
            <a:ext cx="43921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For this reason it is important that the entity be a </a:t>
            </a:r>
            <a:r>
              <a:rPr lang="en-US" sz="1200" dirty="0" smtClean="0">
                <a:solidFill>
                  <a:srgbClr val="0000FF"/>
                </a:solidFill>
              </a:rPr>
              <a:t>managed</a:t>
            </a:r>
            <a:r>
              <a:rPr lang="en-US" sz="1200" dirty="0" smtClean="0"/>
              <a:t> </a:t>
            </a:r>
            <a:r>
              <a:rPr lang="de-AT" sz="1200" dirty="0" err="1" smtClean="0"/>
              <a:t>instance</a:t>
            </a:r>
            <a:r>
              <a:rPr lang="de-AT" sz="1200" dirty="0"/>
              <a:t>;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34"/>
          <p:cNvSpPr txBox="1">
            <a:spLocks noChangeArrowheads="1"/>
          </p:cNvSpPr>
          <p:nvPr/>
        </p:nvSpPr>
        <p:spPr bwMode="auto">
          <a:xfrm>
            <a:off x="2020319" y="4132482"/>
            <a:ext cx="50855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otherwise, the persistence provider will have no means of detecting the change, </a:t>
            </a:r>
            <a:endParaRPr lang="en-US" sz="1200" dirty="0" smtClean="0"/>
          </a:p>
          <a:p>
            <a:r>
              <a:rPr lang="en-US" sz="1200" dirty="0" smtClean="0"/>
              <a:t>and </a:t>
            </a:r>
            <a:r>
              <a:rPr lang="en-US" sz="1200" dirty="0"/>
              <a:t>no changes will </a:t>
            </a:r>
            <a:r>
              <a:rPr lang="en-US" sz="1200" dirty="0" smtClean="0"/>
              <a:t>be  made  to  the persistent </a:t>
            </a:r>
            <a:r>
              <a:rPr lang="en-US" sz="1200" dirty="0"/>
              <a:t>representation of the employee.</a:t>
            </a:r>
            <a:endParaRPr lang="de-AT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2060" y="37306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Manager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5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sp>
        <p:nvSpPr>
          <p:cNvPr id="12" name="Raute 11"/>
          <p:cNvSpPr/>
          <p:nvPr/>
        </p:nvSpPr>
        <p:spPr>
          <a:xfrm>
            <a:off x="3468746" y="3533176"/>
            <a:ext cx="1581297" cy="130514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aute 12"/>
          <p:cNvSpPr/>
          <p:nvPr/>
        </p:nvSpPr>
        <p:spPr>
          <a:xfrm>
            <a:off x="4064708" y="3440440"/>
            <a:ext cx="1145478" cy="90583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sp>
        <p:nvSpPr>
          <p:cNvPr id="13" name="Raute 12"/>
          <p:cNvSpPr/>
          <p:nvPr/>
        </p:nvSpPr>
        <p:spPr>
          <a:xfrm>
            <a:off x="3468746" y="3533176"/>
            <a:ext cx="1581297" cy="130514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310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sp>
        <p:nvSpPr>
          <p:cNvPr id="11" name="Raute 10"/>
          <p:cNvSpPr/>
          <p:nvPr/>
        </p:nvSpPr>
        <p:spPr>
          <a:xfrm>
            <a:off x="4346975" y="4622963"/>
            <a:ext cx="2416843" cy="204580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aute 12"/>
          <p:cNvSpPr/>
          <p:nvPr/>
        </p:nvSpPr>
        <p:spPr>
          <a:xfrm>
            <a:off x="5389362" y="4993292"/>
            <a:ext cx="1581297" cy="130514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7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7" name="Textfeld 34"/>
          <p:cNvSpPr txBox="1">
            <a:spLocks noChangeArrowheads="1"/>
          </p:cNvSpPr>
          <p:nvPr/>
        </p:nvSpPr>
        <p:spPr bwMode="auto">
          <a:xfrm>
            <a:off x="2221320" y="2386204"/>
            <a:ext cx="471372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@Entity</a:t>
            </a:r>
          </a:p>
          <a:p>
            <a:r>
              <a:rPr lang="de-AT" sz="1400" dirty="0" err="1">
                <a:solidFill>
                  <a:schemeClr val="bg1">
                    <a:lumMod val="85000"/>
                  </a:schemeClr>
                </a:solidFill>
              </a:rPr>
              <a:t>public</a:t>
            </a:r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400" dirty="0" err="1">
                <a:solidFill>
                  <a:schemeClr val="bg1">
                    <a:lumMod val="85000"/>
                  </a:schemeClr>
                </a:solidFill>
              </a:rPr>
              <a:t>class</a:t>
            </a:r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400" dirty="0" err="1">
                <a:solidFill>
                  <a:schemeClr val="bg1">
                    <a:lumMod val="85000"/>
                  </a:schemeClr>
                </a:solidFill>
              </a:rPr>
              <a:t>Employee</a:t>
            </a:r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 {</a:t>
            </a:r>
          </a:p>
          <a:p>
            <a:pPr lvl="1"/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@</a:t>
            </a:r>
            <a:r>
              <a:rPr lang="de-AT" sz="1400" dirty="0" err="1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 private </a:t>
            </a:r>
            <a:r>
              <a:rPr lang="de-AT" sz="1400" dirty="0" err="1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400" dirty="0" err="1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pPr lvl="1"/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private String </a:t>
            </a:r>
            <a:r>
              <a:rPr lang="de-AT" sz="1400" dirty="0" err="1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pPr lvl="1"/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private </a:t>
            </a:r>
            <a:r>
              <a:rPr lang="de-AT" sz="1400" dirty="0" err="1">
                <a:solidFill>
                  <a:schemeClr val="bg1">
                    <a:lumMod val="85000"/>
                  </a:schemeClr>
                </a:solidFill>
              </a:rPr>
              <a:t>long</a:t>
            </a:r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400" dirty="0" err="1">
                <a:solidFill>
                  <a:schemeClr val="bg1">
                    <a:lumMod val="85000"/>
                  </a:schemeClr>
                </a:solidFill>
              </a:rPr>
              <a:t>salary</a:t>
            </a:r>
            <a:r>
              <a:rPr lang="de-AT" sz="1400" dirty="0" smtClean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pPr lvl="1"/>
            <a:endParaRPr lang="de-AT" sz="1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de-AT" sz="1400" dirty="0" err="1">
                <a:solidFill>
                  <a:schemeClr val="bg1">
                    <a:lumMod val="85000"/>
                  </a:schemeClr>
                </a:solidFill>
              </a:rPr>
              <a:t>public</a:t>
            </a:r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400" dirty="0" err="1">
                <a:solidFill>
                  <a:schemeClr val="bg1">
                    <a:lumMod val="85000"/>
                  </a:schemeClr>
                </a:solidFill>
              </a:rPr>
              <a:t>Employee</a:t>
            </a:r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() {}</a:t>
            </a:r>
          </a:p>
          <a:p>
            <a:pPr lvl="1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public Employee(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id) { this.id = id; }</a:t>
            </a:r>
          </a:p>
          <a:p>
            <a:pPr lvl="1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public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getId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() { return id; }</a:t>
            </a:r>
          </a:p>
          <a:p>
            <a:pPr lvl="1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public void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setId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id) { this.id = id; }</a:t>
            </a:r>
          </a:p>
          <a:p>
            <a:pPr lvl="1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public String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getName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() { return name; }</a:t>
            </a:r>
          </a:p>
          <a:p>
            <a:pPr lvl="1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public void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setName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(String name) { this.name = name; }</a:t>
            </a:r>
          </a:p>
          <a:p>
            <a:pPr lvl="1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public long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getSalary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() { return salary; }</a:t>
            </a:r>
          </a:p>
          <a:p>
            <a:pPr lvl="1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public void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setSalary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(long salary) {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this.salary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= salary; }</a:t>
            </a:r>
          </a:p>
          <a:p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de-AT" sz="1400" dirty="0" smtClean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096725" y="2483895"/>
            <a:ext cx="3555395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4887035" y="4419110"/>
            <a:ext cx="2295255" cy="1291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34"/>
          <p:cNvSpPr txBox="1">
            <a:spLocks noChangeArrowheads="1"/>
          </p:cNvSpPr>
          <p:nvPr/>
        </p:nvSpPr>
        <p:spPr bwMode="auto">
          <a:xfrm>
            <a:off x="2224432" y="2389312"/>
            <a:ext cx="471372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@Entity</a:t>
            </a:r>
          </a:p>
          <a:p>
            <a:r>
              <a:rPr lang="de-AT" sz="1400" dirty="0" err="1"/>
              <a:t>public</a:t>
            </a:r>
            <a:r>
              <a:rPr lang="de-AT" sz="1400" dirty="0"/>
              <a:t> </a:t>
            </a:r>
            <a:r>
              <a:rPr lang="de-AT" sz="1400" dirty="0" err="1"/>
              <a:t>class</a:t>
            </a:r>
            <a:r>
              <a:rPr lang="de-AT" sz="1400" dirty="0"/>
              <a:t> </a:t>
            </a:r>
            <a:r>
              <a:rPr lang="de-AT" sz="1400" dirty="0" err="1"/>
              <a:t>Employee</a:t>
            </a:r>
            <a:r>
              <a:rPr lang="de-AT" sz="1400" dirty="0"/>
              <a:t> {</a:t>
            </a:r>
          </a:p>
          <a:p>
            <a:pPr lvl="1"/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@</a:t>
            </a:r>
            <a:r>
              <a:rPr lang="de-AT" sz="1400" dirty="0" err="1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de-AT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400" dirty="0"/>
              <a:t>private </a:t>
            </a:r>
            <a:r>
              <a:rPr lang="de-AT" sz="1400" dirty="0" err="1"/>
              <a:t>int</a:t>
            </a:r>
            <a:r>
              <a:rPr lang="de-AT" sz="1400" dirty="0"/>
              <a:t> </a:t>
            </a:r>
            <a:r>
              <a:rPr lang="de-AT" sz="1400" dirty="0" err="1"/>
              <a:t>id</a:t>
            </a:r>
            <a:r>
              <a:rPr lang="de-AT" sz="1400" dirty="0"/>
              <a:t>;</a:t>
            </a:r>
          </a:p>
          <a:p>
            <a:pPr lvl="1"/>
            <a:r>
              <a:rPr lang="de-AT" sz="1400" dirty="0"/>
              <a:t>private String </a:t>
            </a:r>
            <a:r>
              <a:rPr lang="de-AT" sz="1400" dirty="0" err="1"/>
              <a:t>name</a:t>
            </a:r>
            <a:r>
              <a:rPr lang="de-AT" sz="1400" dirty="0"/>
              <a:t>;</a:t>
            </a:r>
          </a:p>
          <a:p>
            <a:pPr lvl="1"/>
            <a:r>
              <a:rPr lang="de-AT" sz="1400" dirty="0"/>
              <a:t>private </a:t>
            </a:r>
            <a:r>
              <a:rPr lang="de-AT" sz="1400" dirty="0" err="1"/>
              <a:t>long</a:t>
            </a:r>
            <a:r>
              <a:rPr lang="de-AT" sz="1400" dirty="0"/>
              <a:t> </a:t>
            </a:r>
            <a:r>
              <a:rPr lang="de-AT" sz="1400" dirty="0" err="1"/>
              <a:t>salary</a:t>
            </a:r>
            <a:r>
              <a:rPr lang="de-AT" sz="1400" dirty="0" smtClean="0"/>
              <a:t>;</a:t>
            </a:r>
          </a:p>
          <a:p>
            <a:pPr lvl="1"/>
            <a:endParaRPr lang="de-AT" sz="1400" dirty="0"/>
          </a:p>
          <a:p>
            <a:pPr lvl="1"/>
            <a:r>
              <a:rPr lang="de-AT" sz="1400" dirty="0" err="1"/>
              <a:t>public</a:t>
            </a:r>
            <a:r>
              <a:rPr lang="de-AT" sz="1400" dirty="0"/>
              <a:t> </a:t>
            </a:r>
            <a:r>
              <a:rPr lang="de-AT" sz="1400" dirty="0" err="1"/>
              <a:t>Employee</a:t>
            </a:r>
            <a:r>
              <a:rPr lang="de-AT" sz="1400" dirty="0"/>
              <a:t>() {}</a:t>
            </a:r>
          </a:p>
          <a:p>
            <a:pPr lvl="1"/>
            <a:r>
              <a:rPr lang="en-US" sz="1400" dirty="0"/>
              <a:t>public Employee(</a:t>
            </a:r>
            <a:r>
              <a:rPr lang="en-US" sz="1400" dirty="0" err="1"/>
              <a:t>int</a:t>
            </a:r>
            <a:r>
              <a:rPr lang="en-US" sz="1400" dirty="0"/>
              <a:t> id) { this.id = id; }</a:t>
            </a:r>
          </a:p>
          <a:p>
            <a:pPr lvl="1"/>
            <a:r>
              <a:rPr lang="en-US" sz="1400" dirty="0"/>
              <a:t>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getId</a:t>
            </a:r>
            <a:r>
              <a:rPr lang="en-US" sz="1400" dirty="0"/>
              <a:t>() { return id;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setId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id) { this.id = id; }</a:t>
            </a:r>
          </a:p>
          <a:p>
            <a:pPr lvl="1"/>
            <a:r>
              <a:rPr lang="en-US" sz="1400" dirty="0"/>
              <a:t>public String </a:t>
            </a:r>
            <a:r>
              <a:rPr lang="en-US" sz="1400" dirty="0" err="1"/>
              <a:t>getName</a:t>
            </a:r>
            <a:r>
              <a:rPr lang="en-US" sz="1400" dirty="0"/>
              <a:t>() { return name;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setName</a:t>
            </a:r>
            <a:r>
              <a:rPr lang="en-US" sz="1400" dirty="0"/>
              <a:t>(String name) { this.name = name; }</a:t>
            </a:r>
          </a:p>
          <a:p>
            <a:pPr lvl="1"/>
            <a:r>
              <a:rPr lang="en-US" sz="1400" dirty="0"/>
              <a:t>public long </a:t>
            </a:r>
            <a:r>
              <a:rPr lang="en-US" sz="1400" dirty="0" err="1"/>
              <a:t>getSalary</a:t>
            </a:r>
            <a:r>
              <a:rPr lang="en-US" sz="1400" dirty="0"/>
              <a:t>() { return salary; }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setSalary</a:t>
            </a:r>
            <a:r>
              <a:rPr lang="en-US" sz="1400" dirty="0"/>
              <a:t> (long salary) { </a:t>
            </a:r>
            <a:r>
              <a:rPr lang="en-US" sz="1400" dirty="0" err="1"/>
              <a:t>this.salary</a:t>
            </a:r>
            <a:r>
              <a:rPr lang="en-US" sz="1400" dirty="0"/>
              <a:t> = salary; }</a:t>
            </a:r>
          </a:p>
          <a:p>
            <a:r>
              <a:rPr lang="de-AT" sz="1400" dirty="0"/>
              <a:t>}</a:t>
            </a:r>
            <a:endParaRPr lang="de-AT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8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-0.31233 0.32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16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sp>
        <p:nvSpPr>
          <p:cNvPr id="11" name="Raute 10"/>
          <p:cNvSpPr/>
          <p:nvPr/>
        </p:nvSpPr>
        <p:spPr>
          <a:xfrm>
            <a:off x="4346975" y="4622963"/>
            <a:ext cx="2416843" cy="204580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aute 12"/>
          <p:cNvSpPr/>
          <p:nvPr/>
        </p:nvSpPr>
        <p:spPr>
          <a:xfrm>
            <a:off x="5389362" y="4993292"/>
            <a:ext cx="1581297" cy="130514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032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sp>
        <p:nvSpPr>
          <p:cNvPr id="11" name="Raute 10"/>
          <p:cNvSpPr/>
          <p:nvPr/>
        </p:nvSpPr>
        <p:spPr>
          <a:xfrm>
            <a:off x="4346975" y="4622963"/>
            <a:ext cx="2416843" cy="204580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aute 12"/>
          <p:cNvSpPr/>
          <p:nvPr/>
        </p:nvSpPr>
        <p:spPr>
          <a:xfrm>
            <a:off x="5389362" y="4993292"/>
            <a:ext cx="1581297" cy="130514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09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sp>
        <p:nvSpPr>
          <p:cNvPr id="11" name="Raute 10"/>
          <p:cNvSpPr/>
          <p:nvPr/>
        </p:nvSpPr>
        <p:spPr>
          <a:xfrm>
            <a:off x="4346975" y="4622963"/>
            <a:ext cx="2416843" cy="2045804"/>
          </a:xfrm>
          <a:prstGeom prst="diamond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079204" y="5517892"/>
            <a:ext cx="3847391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1012439" y="6539396"/>
            <a:ext cx="4355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The find</a:t>
            </a:r>
            <a:r>
              <a:rPr lang="en-US" sz="800" dirty="0" smtClean="0"/>
              <a:t>( ) </a:t>
            </a:r>
            <a:r>
              <a:rPr lang="en-US" sz="800" dirty="0"/>
              <a:t>call is not a mutating operation, so it may be called any time, with or without a transaction.</a:t>
            </a:r>
            <a:endParaRPr lang="de-AT" sz="800" dirty="0"/>
          </a:p>
        </p:txBody>
      </p:sp>
    </p:spTree>
    <p:extLst>
      <p:ext uri="{BB962C8B-B14F-4D97-AF65-F5344CB8AC3E}">
        <p14:creationId xmlns:p14="http://schemas.microsoft.com/office/powerpoint/2010/main" val="237965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sp>
        <p:nvSpPr>
          <p:cNvPr id="11" name="Raute 10"/>
          <p:cNvSpPr/>
          <p:nvPr/>
        </p:nvSpPr>
        <p:spPr>
          <a:xfrm>
            <a:off x="4346975" y="4622963"/>
            <a:ext cx="2416843" cy="2045804"/>
          </a:xfrm>
          <a:prstGeom prst="diamond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079204" y="5517892"/>
            <a:ext cx="3847391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1012439" y="6539396"/>
            <a:ext cx="4355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The find</a:t>
            </a:r>
            <a:r>
              <a:rPr lang="en-US" sz="800" dirty="0" smtClean="0"/>
              <a:t>( ) </a:t>
            </a:r>
            <a:r>
              <a:rPr lang="en-US" sz="800" dirty="0"/>
              <a:t>call is not a mutating operation, so it may be called any time, with or without a transaction.</a:t>
            </a:r>
            <a:endParaRPr lang="de-AT" sz="800" dirty="0"/>
          </a:p>
        </p:txBody>
      </p:sp>
    </p:spTree>
    <p:extLst>
      <p:ext uri="{BB962C8B-B14F-4D97-AF65-F5344CB8AC3E}">
        <p14:creationId xmlns:p14="http://schemas.microsoft.com/office/powerpoint/2010/main" val="426098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sp>
        <p:nvSpPr>
          <p:cNvPr id="11" name="Raute 10"/>
          <p:cNvSpPr/>
          <p:nvPr/>
        </p:nvSpPr>
        <p:spPr>
          <a:xfrm>
            <a:off x="4346975" y="4622963"/>
            <a:ext cx="2416843" cy="2045804"/>
          </a:xfrm>
          <a:prstGeom prst="diamond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079204" y="5517892"/>
            <a:ext cx="3847391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1012439" y="6539396"/>
            <a:ext cx="4355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The find</a:t>
            </a:r>
            <a:r>
              <a:rPr lang="en-US" sz="800" dirty="0" smtClean="0"/>
              <a:t>( ) </a:t>
            </a:r>
            <a:r>
              <a:rPr lang="en-US" sz="800" dirty="0"/>
              <a:t>call is not a mutating operation, so it may be called any time, with or without a transaction.</a:t>
            </a:r>
            <a:endParaRPr lang="de-AT" sz="800" dirty="0"/>
          </a:p>
        </p:txBody>
      </p:sp>
    </p:spTree>
    <p:extLst>
      <p:ext uri="{BB962C8B-B14F-4D97-AF65-F5344CB8AC3E}">
        <p14:creationId xmlns:p14="http://schemas.microsoft.com/office/powerpoint/2010/main" val="9718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2168860"/>
            <a:ext cx="4926038" cy="33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168860"/>
            <a:ext cx="4926038" cy="337612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528900"/>
            <a:ext cx="4971315" cy="342287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6984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17" y="2573905"/>
            <a:ext cx="3624785" cy="182902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02197" y="2888940"/>
            <a:ext cx="360040" cy="1710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3052247" y="4329100"/>
            <a:ext cx="270030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96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17" y="2573905"/>
            <a:ext cx="3624785" cy="182902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02197" y="2888940"/>
            <a:ext cx="360040" cy="1710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3052247" y="4329100"/>
            <a:ext cx="270030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834" y="2888940"/>
            <a:ext cx="3392437" cy="22952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Gerade Verbindung mit Pfeil 5"/>
          <p:cNvCxnSpPr>
            <a:endCxn id="9" idx="0"/>
          </p:cNvCxnSpPr>
          <p:nvPr/>
        </p:nvCxnSpPr>
        <p:spPr>
          <a:xfrm>
            <a:off x="4797025" y="1943835"/>
            <a:ext cx="576028" cy="945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4572000" y="1583795"/>
            <a:ext cx="1935215" cy="153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676834" y="1234056"/>
            <a:ext cx="719122" cy="1879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456418" y="1387590"/>
            <a:ext cx="147058" cy="1591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58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17" y="2573905"/>
            <a:ext cx="3624785" cy="182902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602197" y="2888940"/>
            <a:ext cx="360040" cy="1710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3052247" y="4329100"/>
            <a:ext cx="270030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834" y="2888940"/>
            <a:ext cx="3392437" cy="22952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Gerade Verbindung mit Pfeil 5"/>
          <p:cNvCxnSpPr>
            <a:endCxn id="9" idx="0"/>
          </p:cNvCxnSpPr>
          <p:nvPr/>
        </p:nvCxnSpPr>
        <p:spPr>
          <a:xfrm>
            <a:off x="4797025" y="1943835"/>
            <a:ext cx="576028" cy="945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4572000" y="1583795"/>
            <a:ext cx="1935215" cy="153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676834" y="1234056"/>
            <a:ext cx="719122" cy="1879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456418" y="1387590"/>
            <a:ext cx="147058" cy="1591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8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4547</Words>
  <Application>Microsoft Office PowerPoint</Application>
  <PresentationFormat>Bildschirmpräsentation (4:3)</PresentationFormat>
  <Paragraphs>572</Paragraphs>
  <Slides>134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134</vt:i4>
      </vt:variant>
    </vt:vector>
  </HeadingPairs>
  <TitlesOfParts>
    <vt:vector size="141" baseType="lpstr">
      <vt:lpstr>Arial</vt:lpstr>
      <vt:lpstr>Calibri</vt:lpstr>
      <vt:lpstr>Neuropol</vt:lpstr>
      <vt:lpstr>Tahoma</vt:lpstr>
      <vt:lpstr>Times New Roman</vt:lpstr>
      <vt:lpstr>Larissa-Design</vt:lpstr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Günther Jester</dc:creator>
  <cp:lastModifiedBy>Günther Jester</cp:lastModifiedBy>
  <cp:revision>150</cp:revision>
  <dcterms:created xsi:type="dcterms:W3CDTF">2013-03-31T07:16:58Z</dcterms:created>
  <dcterms:modified xsi:type="dcterms:W3CDTF">2017-09-13T06:31:40Z</dcterms:modified>
</cp:coreProperties>
</file>