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6" r:id="rId3"/>
  </p:sldMasterIdLst>
  <p:notesMasterIdLst>
    <p:notesMasterId r:id="rId184"/>
  </p:notesMasterIdLst>
  <p:sldIdLst>
    <p:sldId id="257" r:id="rId4"/>
    <p:sldId id="452" r:id="rId5"/>
    <p:sldId id="629" r:id="rId6"/>
    <p:sldId id="719" r:id="rId7"/>
    <p:sldId id="457" r:id="rId8"/>
    <p:sldId id="735" r:id="rId9"/>
    <p:sldId id="458" r:id="rId10"/>
    <p:sldId id="630" r:id="rId11"/>
    <p:sldId id="736" r:id="rId12"/>
    <p:sldId id="631" r:id="rId13"/>
    <p:sldId id="633" r:id="rId14"/>
    <p:sldId id="634" r:id="rId15"/>
    <p:sldId id="635" r:id="rId16"/>
    <p:sldId id="714" r:id="rId17"/>
    <p:sldId id="636" r:id="rId18"/>
    <p:sldId id="737" r:id="rId19"/>
    <p:sldId id="638" r:id="rId20"/>
    <p:sldId id="715" r:id="rId21"/>
    <p:sldId id="716" r:id="rId22"/>
    <p:sldId id="738" r:id="rId23"/>
    <p:sldId id="639" r:id="rId24"/>
    <p:sldId id="640" r:id="rId25"/>
    <p:sldId id="641" r:id="rId26"/>
    <p:sldId id="642" r:id="rId27"/>
    <p:sldId id="643" r:id="rId28"/>
    <p:sldId id="742" r:id="rId29"/>
    <p:sldId id="743" r:id="rId30"/>
    <p:sldId id="744" r:id="rId31"/>
    <p:sldId id="741" r:id="rId32"/>
    <p:sldId id="644" r:id="rId33"/>
    <p:sldId id="645" r:id="rId34"/>
    <p:sldId id="654" r:id="rId35"/>
    <p:sldId id="646" r:id="rId36"/>
    <p:sldId id="648" r:id="rId37"/>
    <p:sldId id="649" r:id="rId38"/>
    <p:sldId id="720" r:id="rId39"/>
    <p:sldId id="650" r:id="rId40"/>
    <p:sldId id="651" r:id="rId41"/>
    <p:sldId id="721" r:id="rId42"/>
    <p:sldId id="652" r:id="rId43"/>
    <p:sldId id="657" r:id="rId44"/>
    <p:sldId id="653" r:id="rId45"/>
    <p:sldId id="656" r:id="rId46"/>
    <p:sldId id="658" r:id="rId47"/>
    <p:sldId id="659" r:id="rId48"/>
    <p:sldId id="660" r:id="rId49"/>
    <p:sldId id="661" r:id="rId50"/>
    <p:sldId id="662" r:id="rId51"/>
    <p:sldId id="663" r:id="rId52"/>
    <p:sldId id="664" r:id="rId53"/>
    <p:sldId id="665" r:id="rId54"/>
    <p:sldId id="666" r:id="rId55"/>
    <p:sldId id="667" r:id="rId56"/>
    <p:sldId id="669" r:id="rId57"/>
    <p:sldId id="670" r:id="rId58"/>
    <p:sldId id="671" r:id="rId59"/>
    <p:sldId id="725" r:id="rId60"/>
    <p:sldId id="722" r:id="rId61"/>
    <p:sldId id="673" r:id="rId62"/>
    <p:sldId id="674" r:id="rId63"/>
    <p:sldId id="675" r:id="rId64"/>
    <p:sldId id="676" r:id="rId65"/>
    <p:sldId id="677" r:id="rId66"/>
    <p:sldId id="739" r:id="rId67"/>
    <p:sldId id="740" r:id="rId68"/>
    <p:sldId id="678" r:id="rId69"/>
    <p:sldId id="732" r:id="rId70"/>
    <p:sldId id="734" r:id="rId71"/>
    <p:sldId id="684" r:id="rId72"/>
    <p:sldId id="685" r:id="rId73"/>
    <p:sldId id="686" r:id="rId74"/>
    <p:sldId id="688" r:id="rId75"/>
    <p:sldId id="689" r:id="rId76"/>
    <p:sldId id="723" r:id="rId77"/>
    <p:sldId id="691" r:id="rId78"/>
    <p:sldId id="724" r:id="rId79"/>
    <p:sldId id="692" r:id="rId80"/>
    <p:sldId id="694" r:id="rId81"/>
    <p:sldId id="693" r:id="rId82"/>
    <p:sldId id="695" r:id="rId83"/>
    <p:sldId id="696" r:id="rId84"/>
    <p:sldId id="726" r:id="rId85"/>
    <p:sldId id="698" r:id="rId86"/>
    <p:sldId id="699" r:id="rId87"/>
    <p:sldId id="700" r:id="rId88"/>
    <p:sldId id="701" r:id="rId89"/>
    <p:sldId id="702" r:id="rId90"/>
    <p:sldId id="703" r:id="rId91"/>
    <p:sldId id="704" r:id="rId92"/>
    <p:sldId id="705" r:id="rId93"/>
    <p:sldId id="706" r:id="rId94"/>
    <p:sldId id="707" r:id="rId95"/>
    <p:sldId id="728" r:id="rId96"/>
    <p:sldId id="730" r:id="rId97"/>
    <p:sldId id="731" r:id="rId98"/>
    <p:sldId id="729" r:id="rId99"/>
    <p:sldId id="547" r:id="rId100"/>
    <p:sldId id="548" r:id="rId101"/>
    <p:sldId id="549" r:id="rId102"/>
    <p:sldId id="550" r:id="rId103"/>
    <p:sldId id="727" r:id="rId104"/>
    <p:sldId id="551" r:id="rId105"/>
    <p:sldId id="552" r:id="rId106"/>
    <p:sldId id="553" r:id="rId107"/>
    <p:sldId id="554" r:id="rId108"/>
    <p:sldId id="708" r:id="rId109"/>
    <p:sldId id="709" r:id="rId110"/>
    <p:sldId id="710" r:id="rId111"/>
    <p:sldId id="558" r:id="rId112"/>
    <p:sldId id="713" r:id="rId113"/>
    <p:sldId id="559" r:id="rId114"/>
    <p:sldId id="560" r:id="rId115"/>
    <p:sldId id="561" r:id="rId116"/>
    <p:sldId id="562" r:id="rId117"/>
    <p:sldId id="563" r:id="rId118"/>
    <p:sldId id="564" r:id="rId119"/>
    <p:sldId id="565" r:id="rId120"/>
    <p:sldId id="566" r:id="rId121"/>
    <p:sldId id="567" r:id="rId122"/>
    <p:sldId id="568" r:id="rId123"/>
    <p:sldId id="569" r:id="rId124"/>
    <p:sldId id="570" r:id="rId125"/>
    <p:sldId id="571" r:id="rId126"/>
    <p:sldId id="572" r:id="rId127"/>
    <p:sldId id="573" r:id="rId128"/>
    <p:sldId id="574" r:id="rId129"/>
    <p:sldId id="575" r:id="rId130"/>
    <p:sldId id="576" r:id="rId131"/>
    <p:sldId id="577" r:id="rId132"/>
    <p:sldId id="578" r:id="rId133"/>
    <p:sldId id="579" r:id="rId134"/>
    <p:sldId id="580" r:id="rId135"/>
    <p:sldId id="581" r:id="rId136"/>
    <p:sldId id="582" r:id="rId137"/>
    <p:sldId id="583" r:id="rId138"/>
    <p:sldId id="584" r:id="rId139"/>
    <p:sldId id="585" r:id="rId140"/>
    <p:sldId id="586" r:id="rId141"/>
    <p:sldId id="587" r:id="rId142"/>
    <p:sldId id="588" r:id="rId143"/>
    <p:sldId id="589" r:id="rId144"/>
    <p:sldId id="590" r:id="rId145"/>
    <p:sldId id="591" r:id="rId146"/>
    <p:sldId id="592" r:id="rId147"/>
    <p:sldId id="593" r:id="rId148"/>
    <p:sldId id="594" r:id="rId149"/>
    <p:sldId id="595" r:id="rId150"/>
    <p:sldId id="596" r:id="rId151"/>
    <p:sldId id="597" r:id="rId152"/>
    <p:sldId id="598" r:id="rId153"/>
    <p:sldId id="599" r:id="rId154"/>
    <p:sldId id="600" r:id="rId155"/>
    <p:sldId id="601" r:id="rId156"/>
    <p:sldId id="602" r:id="rId157"/>
    <p:sldId id="603" r:id="rId158"/>
    <p:sldId id="604" r:id="rId159"/>
    <p:sldId id="605" r:id="rId160"/>
    <p:sldId id="606" r:id="rId161"/>
    <p:sldId id="607" r:id="rId162"/>
    <p:sldId id="608" r:id="rId163"/>
    <p:sldId id="609" r:id="rId164"/>
    <p:sldId id="610" r:id="rId165"/>
    <p:sldId id="611" r:id="rId166"/>
    <p:sldId id="612" r:id="rId167"/>
    <p:sldId id="613" r:id="rId168"/>
    <p:sldId id="614" r:id="rId169"/>
    <p:sldId id="615" r:id="rId170"/>
    <p:sldId id="616" r:id="rId171"/>
    <p:sldId id="617" r:id="rId172"/>
    <p:sldId id="618" r:id="rId173"/>
    <p:sldId id="619" r:id="rId174"/>
    <p:sldId id="620" r:id="rId175"/>
    <p:sldId id="621" r:id="rId176"/>
    <p:sldId id="622" r:id="rId177"/>
    <p:sldId id="623" r:id="rId178"/>
    <p:sldId id="624" r:id="rId179"/>
    <p:sldId id="625" r:id="rId180"/>
    <p:sldId id="626" r:id="rId181"/>
    <p:sldId id="627" r:id="rId182"/>
    <p:sldId id="628" r:id="rId18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3214" autoAdjust="0"/>
  </p:normalViewPr>
  <p:slideViewPr>
    <p:cSldViewPr>
      <p:cViewPr varScale="1">
        <p:scale>
          <a:sx n="101" d="100"/>
          <a:sy n="101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viewProps" Target="viewProps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177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178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179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4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180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7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E82AC43F-2361-4C38-8E49-5136CD11222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21C11E28-9F3C-4161-A3C0-113C4123CC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64A29F7-A974-4CC2-BC14-2EB611ABB76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99EC8A7-8EEF-4F7D-9461-AC99D7AC339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8F07FBB-5E1D-4776-9531-C203D25FB95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963414-3C15-4787-9DBC-CACC41CB9FC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59A576F3-F5CC-4755-96F6-32169D67F75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C5B3718-172D-4763-B47C-2EF436122E0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1F93E99-765D-40FE-AF72-775FEAF169F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52A9829-334B-44B3-99B6-664C5A0B2C3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0E430CA-D447-4974-9D37-EF6D5BA5B78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16513AA-B206-404F-86BA-F9E40743E23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latin typeface="Arial" charset="0"/>
                <a:cs typeface="Arial" charset="0"/>
              </a:rPr>
              <a:t>Seite </a:t>
            </a:r>
            <a:fld id="{D4257354-DFDE-475D-93BB-46F4FBA1AB47}" type="slidenum">
              <a:rPr lang="de-DE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8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8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8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611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 1stTouch</a:t>
            </a:r>
            <a:endParaRPr lang="de-AT" sz="16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feld 73"/>
          <p:cNvSpPr txBox="1"/>
          <p:nvPr/>
        </p:nvSpPr>
        <p:spPr>
          <a:xfrm>
            <a:off x="3006200" y="3643314"/>
            <a:ext cx="335540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Besteht aus zwei Informationsteilen:</a:t>
            </a:r>
          </a:p>
          <a:p>
            <a:pPr>
              <a:defRPr/>
            </a:pPr>
            <a:endParaRPr lang="de-AT" sz="1000" dirty="0" smtClean="0">
              <a:solidFill>
                <a:schemeClr val="accent6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?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und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Rechteck 32"/>
          <p:cNvSpPr/>
          <p:nvPr/>
        </p:nvSpPr>
        <p:spPr>
          <a:xfrm>
            <a:off x="4607342" y="6048142"/>
            <a:ext cx="2500330" cy="2504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&lt;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Beziehung , die 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Rechteck 32"/>
          <p:cNvSpPr/>
          <p:nvPr/>
        </p:nvSpPr>
        <p:spPr>
          <a:xfrm>
            <a:off x="4607342" y="6048142"/>
            <a:ext cx="2500330" cy="2504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Beziehung , die 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3041830" y="1519787"/>
            <a:ext cx="3240360" cy="1260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hteck 3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Rechteck 32"/>
          <p:cNvSpPr/>
          <p:nvPr/>
        </p:nvSpPr>
        <p:spPr>
          <a:xfrm>
            <a:off x="4607342" y="6036110"/>
            <a:ext cx="2500330" cy="1195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Beziehung , die 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5" name="Pfeil nach unten 34"/>
          <p:cNvSpPr/>
          <p:nvPr/>
        </p:nvSpPr>
        <p:spPr>
          <a:xfrm>
            <a:off x="4664994" y="6137398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3041830" y="1519787"/>
            <a:ext cx="3240360" cy="1260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hteck 3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Beziehung , die 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5" name="Rechteck 34"/>
          <p:cNvSpPr/>
          <p:nvPr/>
        </p:nvSpPr>
        <p:spPr>
          <a:xfrm>
            <a:off x="4607342" y="6036110"/>
            <a:ext cx="2500330" cy="1195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hteck 47"/>
          <p:cNvSpPr/>
          <p:nvPr/>
        </p:nvSpPr>
        <p:spPr>
          <a:xfrm>
            <a:off x="3041830" y="1519787"/>
            <a:ext cx="3240360" cy="1260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hteck 3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Beziehung , die 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399705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Die gleiche Spalte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schon auf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399705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Die gleiche Spalte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schon auf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404149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</a:t>
            </a:r>
            <a:r>
              <a:rPr lang="de-AT" sz="1200" dirty="0" smtClean="0">
                <a:cs typeface="Times New Roman" pitchFamily="18" charset="0"/>
              </a:rPr>
              <a:t>Die gleiche Spalte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die schon auf 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404149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</a:t>
            </a:r>
            <a:r>
              <a:rPr lang="de-AT" sz="1200" dirty="0" smtClean="0">
                <a:cs typeface="Times New Roman" pitchFamily="18" charset="0"/>
              </a:rPr>
              <a:t>Die gleiche Spalte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die schon auf 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unten 5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Pfeil nach unten 52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Pfeil nach unten 53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Pfeil nach unten 54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Besteht aus zwei Informationsteilen:</a:t>
            </a:r>
          </a:p>
          <a:p>
            <a:pPr>
              <a:defRPr/>
            </a:pPr>
            <a:endParaRPr lang="de-AT" sz="1000" dirty="0" smtClean="0">
              <a:solidFill>
                <a:schemeClr val="accent6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Pfeil nach unten 36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550198" y="3666624"/>
            <a:ext cx="411362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Zur Laufzeit gibt es im Speicher zwei Repräsentationen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des gleichen Fremdschlüsselwerts:</a:t>
            </a:r>
          </a:p>
          <a:p>
            <a:pPr>
              <a:defRPr/>
            </a:pPr>
            <a:endParaRPr lang="de-AT" sz="1200" dirty="0" smtClean="0">
              <a:solidFill>
                <a:srgbClr val="FFFFFF">
                  <a:lumMod val="85000"/>
                </a:srgb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 ) Eigenschaft item von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und</a:t>
            </a:r>
          </a:p>
          <a:p>
            <a:pPr>
              <a:defRPr/>
            </a:pPr>
            <a:r>
              <a:rPr lang="de-AT" sz="1200" dirty="0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B ) ein Element der </a:t>
            </a:r>
            <a:r>
              <a:rPr lang="de-AT" sz="1200" dirty="0" err="1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, die von Item gehalten wird</a:t>
            </a:r>
          </a:p>
        </p:txBody>
      </p:sp>
      <p:sp>
        <p:nvSpPr>
          <p:cNvPr id="51" name="Ellipse 50"/>
          <p:cNvSpPr/>
          <p:nvPr/>
        </p:nvSpPr>
        <p:spPr>
          <a:xfrm>
            <a:off x="3833556" y="5512734"/>
            <a:ext cx="550375" cy="14991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Pfeil nach unten 36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550198" y="3666624"/>
            <a:ext cx="411362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Zur Laufzeit gibt es im Speicher zwei Repräsentationen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des gleichen Fremdschlüsselwerts:</a:t>
            </a:r>
          </a:p>
          <a:p>
            <a:pPr>
              <a:defRPr/>
            </a:pPr>
            <a:endParaRPr lang="de-AT" sz="1200" dirty="0" smtClean="0">
              <a:solidFill>
                <a:srgbClr val="FFFFFF">
                  <a:lumMod val="85000"/>
                </a:srgb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 ) Eigenschaft item von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und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 ) ein Element der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, die von Item gehalten wird</a:t>
            </a:r>
          </a:p>
        </p:txBody>
      </p:sp>
      <p:sp>
        <p:nvSpPr>
          <p:cNvPr id="51" name="Ellipse 50"/>
          <p:cNvSpPr/>
          <p:nvPr/>
        </p:nvSpPr>
        <p:spPr>
          <a:xfrm>
            <a:off x="3833556" y="5512734"/>
            <a:ext cx="550375" cy="14991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5513480" y="5893988"/>
            <a:ext cx="550375" cy="14991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695962" y="4381633"/>
            <a:ext cx="411522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erkennt zwei Änderungen an den </a:t>
            </a:r>
            <a:r>
              <a:rPr lang="de-AT" sz="10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Persistenzinstanzen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im Speicher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695962" y="4381633"/>
            <a:ext cx="411522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Hibernate erkennt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Änderungen an den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Persistenzinstanzen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im Speicher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die Spalte ITEM_ID der </a:t>
            </a:r>
            <a:r>
              <a:rPr lang="de-AT" sz="10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Tabelle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sp>
        <p:nvSpPr>
          <p:cNvPr id="37" name="Pfeil nach rechts 36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219824" y="1213668"/>
            <a:ext cx="485626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Hibernate erkennt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NICHT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,dass die beiden Änderungen sich auf die gleiche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Datenbankspalte beziehen, da die  gleiche Spalte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zweimal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wurde.</a:t>
            </a: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Fremdschlüssel-Spalte  aktualisieren, wenn 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der Link  zwischen zwei  Instanzen  manipuliert  wird.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-Image 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-Assoziation auf der anderen Seite ist…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die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-Image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-Assoziation auf der anderen Seite ist…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die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-Image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-Assoziation auf der anderen Seite ist…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976922" y="5286388"/>
            <a:ext cx="700092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Ohne das  inverse Attribut versucht Hibernate zwei unterschiedliche SQL-Anweisungen auszuführen, die beide 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 gleiche Fremdschlüssel-Spalte  aktualisieren, wenn der Link  zwischen zwei  Instanzen  manipuliert  wird.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die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-Image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-Assoziation auf der anderen Seite ist…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976922" y="5286388"/>
            <a:ext cx="700092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Ohne das  inverse Attribut versucht Hibernate zwei unterschiedliche SQL-Anweisungen auszuführen, die beide 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 gleiche Fremdschlüssel-Spalte  aktualisieren, wenn der Link  zwischen zwei  Instanzen  manipuliert  wird.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71472" y="5214950"/>
            <a:ext cx="8495254" cy="276999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Durch </a:t>
            </a:r>
            <a:r>
              <a:rPr lang="de-AT" sz="1200" i="1" kern="0" dirty="0" smtClean="0">
                <a:solidFill>
                  <a:srgbClr val="C00000"/>
                </a:solidFill>
                <a:cs typeface="Times New Roman" pitchFamily="18" charset="0"/>
              </a:rPr>
              <a:t>inverse = </a:t>
            </a:r>
            <a:r>
              <a:rPr lang="de-AT" sz="1200" i="1" kern="0" dirty="0" err="1" smtClean="0">
                <a:solidFill>
                  <a:srgbClr val="C00000"/>
                </a:solidFill>
                <a:cs typeface="Times New Roman" pitchFamily="18" charset="0"/>
              </a:rPr>
              <a:t>true</a:t>
            </a:r>
            <a:r>
              <a:rPr lang="de-AT" sz="1200" i="1" kern="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sagen sie Hibernate explicit, welches Ende der Verknüpfung nicht mit der Datenbank synchronisiert werden soll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4839721" y="4015553"/>
            <a:ext cx="323274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 diesem Beispiel sagen Sie Hibernate dass….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57158" y="6108302"/>
            <a:ext cx="3857652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die Änderungen, die am </a:t>
            </a:r>
            <a:r>
              <a:rPr lang="de-AT" sz="9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-Ende der Assoziation </a:t>
            </a:r>
            <a:r>
              <a:rPr lang="de-AT" sz="900" dirty="0" smtClean="0">
                <a:solidFill>
                  <a:srgbClr val="C00000"/>
                </a:solidFill>
                <a:cs typeface="Times New Roman" pitchFamily="18" charset="0"/>
              </a:rPr>
              <a:t>durchgeführt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werden sollen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286380" y="4929198"/>
            <a:ext cx="3643338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die Änderungen, die am Item-Ende der Assoziation </a:t>
            </a:r>
            <a:r>
              <a:rPr lang="de-AT" sz="900" dirty="0" smtClean="0">
                <a:solidFill>
                  <a:srgbClr val="C00000"/>
                </a:solidFill>
                <a:cs typeface="Times New Roman" pitchFamily="18" charset="0"/>
              </a:rPr>
              <a:t>ignoriert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werden sollen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sp>
        <p:nvSpPr>
          <p:cNvPr id="57" name="Rechteck 56"/>
          <p:cNvSpPr/>
          <p:nvPr/>
        </p:nvSpPr>
        <p:spPr>
          <a:xfrm>
            <a:off x="2000232" y="5072074"/>
            <a:ext cx="2500330" cy="21431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642910" y="5286388"/>
            <a:ext cx="2428892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642910" y="5929330"/>
            <a:ext cx="42862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54942" y="5952640"/>
            <a:ext cx="3143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Das Attribute </a:t>
            </a:r>
            <a:r>
              <a:rPr lang="de-AT" sz="900" dirty="0" err="1" smtClean="0">
                <a:solidFill>
                  <a:srgbClr val="C00000"/>
                </a:solidFill>
                <a:cs typeface="Times New Roman" pitchFamily="18" charset="0"/>
              </a:rPr>
              <a:t>mappedBy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ist das Äquivalent des Attributs invers</a:t>
            </a:r>
          </a:p>
          <a:p>
            <a:pPr>
              <a:defRPr/>
            </a:pPr>
            <a:r>
              <a:rPr lang="de-AT" sz="9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muss  invertierte  Eigenschaft der Ziel-Entity angegeben werden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642910" y="5286388"/>
            <a:ext cx="2428892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642910" y="5929330"/>
            <a:ext cx="42862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54942" y="5952640"/>
            <a:ext cx="3143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Das Attribute </a:t>
            </a:r>
            <a:r>
              <a:rPr lang="de-AT" sz="900" dirty="0" err="1" smtClean="0">
                <a:solidFill>
                  <a:srgbClr val="C00000"/>
                </a:solidFill>
                <a:cs typeface="Times New Roman" pitchFamily="18" charset="0"/>
              </a:rPr>
              <a:t>mappedBy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ist das Äquivalent des Attributs invers</a:t>
            </a:r>
          </a:p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muss  invertierte  Eigenschaft der Ziel-Entity angegeben werden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642910" y="5286388"/>
            <a:ext cx="2428892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642910" y="5929330"/>
            <a:ext cx="42862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92500" y="5952640"/>
            <a:ext cx="38576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Fremdschlüsselspalte muss nicht noch  einmal  angegeben werden. Sie wird von </a:t>
            </a:r>
          </a:p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der anderen Seite </a:t>
            </a:r>
            <a:r>
              <a:rPr lang="de-AT" sz="900" dirty="0" err="1" smtClean="0">
                <a:solidFill>
                  <a:srgbClr val="000000"/>
                </a:solidFill>
                <a:cs typeface="Times New Roman" pitchFamily="18" charset="0"/>
              </a:rPr>
              <a:t>gemappt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. JPA ist also nicht so wortreich wie XML-</a:t>
            </a:r>
            <a:r>
              <a:rPr lang="de-AT" sz="900" dirty="0" err="1" smtClean="0">
                <a:solidFill>
                  <a:srgbClr val="000000"/>
                </a:solidFill>
                <a:cs typeface="Times New Roman" pitchFamily="18" charset="0"/>
              </a:rPr>
              <a:t>Hinermate</a:t>
            </a:r>
            <a:endParaRPr lang="de-AT" sz="9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5773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29256" y="1500174"/>
            <a:ext cx="204280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Phase B: </a:t>
            </a:r>
            <a:r>
              <a:rPr lang="de-AT" sz="1400" u="sng" dirty="0" smtClean="0">
                <a:solidFill>
                  <a:srgbClr val="000000"/>
                </a:solidFill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LaufzeitTest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5773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29256" y="1500174"/>
            <a:ext cx="204280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Phase B: 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LaufzeitTest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571868" y="5000636"/>
            <a:ext cx="528641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Konzept von Parent und Child impliziert, dass 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sich eins um andere kümmert.</a:t>
            </a:r>
          </a:p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In der  Praxis heißt das, das Sie weniger  Programmzeilen brauchen, um  eine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Be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ziehung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zu managen, weil manche Dinge automatisch erledigt werden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571868" y="5000636"/>
            <a:ext cx="528641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Konzept von Parent und Child impliziert, dass sich eins um andere kümmert.</a:t>
            </a:r>
          </a:p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In der  Praxis heißt das, das Sie weniger  Programmzeilen brauchen, um  eine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Be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ziehung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zu managen, weil manche Dinge automatisch erledigt werden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571868" y="5000636"/>
            <a:ext cx="528641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Konzept von Parent und Child impliziert, dass sich eins um andere kümmert.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 Praxis heißt das, das Sie weniger  Programmzeilen brauchen, um  eine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ziehung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zu managen, weil manche Dinge automatisch erledigt werden.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440542"/>
            <a:ext cx="4131372" cy="46726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893490" y="5429264"/>
            <a:ext cx="571504" cy="21431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Pfeil nach rechts 35"/>
          <p:cNvSpPr/>
          <p:nvPr/>
        </p:nvSpPr>
        <p:spPr>
          <a:xfrm>
            <a:off x="1714480" y="4714884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Pfeil nach rechts 35"/>
          <p:cNvSpPr/>
          <p:nvPr/>
        </p:nvSpPr>
        <p:spPr>
          <a:xfrm>
            <a:off x="1928794" y="4833696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Pfeil nach rechts 35"/>
          <p:cNvSpPr/>
          <p:nvPr/>
        </p:nvSpPr>
        <p:spPr>
          <a:xfrm>
            <a:off x="1928794" y="4954016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2" name="Rechteck 41"/>
          <p:cNvSpPr/>
          <p:nvPr/>
        </p:nvSpPr>
        <p:spPr>
          <a:xfrm>
            <a:off x="5572132" y="5350783"/>
            <a:ext cx="164307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Aktiviert Transitive Persistenz</a:t>
            </a:r>
          </a:p>
        </p:txBody>
      </p:sp>
      <p:sp>
        <p:nvSpPr>
          <p:cNvPr id="49" name="Ellipse 48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" name="Ellipse 52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2" name="Rechteck 41"/>
          <p:cNvSpPr/>
          <p:nvPr/>
        </p:nvSpPr>
        <p:spPr>
          <a:xfrm>
            <a:off x="5572132" y="5350783"/>
            <a:ext cx="164307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Aktiviert Transitive Persistenz</a:t>
            </a:r>
          </a:p>
        </p:txBody>
      </p:sp>
      <p:sp>
        <p:nvSpPr>
          <p:cNvPr id="45" name="Ellipse 44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3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080554" y="2558204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3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bestimmtes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referenziert wird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3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75296" y="4786322"/>
            <a:ext cx="18972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Folge für die Programmierung…</a:t>
            </a:r>
          </a:p>
        </p:txBody>
      </p:sp>
      <p:sp>
        <p:nvSpPr>
          <p:cNvPr id="49" name="Pfeil nach rechts 48"/>
          <p:cNvSpPr/>
          <p:nvPr/>
        </p:nvSpPr>
        <p:spPr>
          <a:xfrm>
            <a:off x="6217488" y="554899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500702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rechts 51"/>
          <p:cNvSpPr/>
          <p:nvPr/>
        </p:nvSpPr>
        <p:spPr>
          <a:xfrm>
            <a:off x="2431274" y="61204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75296" y="4786322"/>
            <a:ext cx="18972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Folge für die Programmierung…</a:t>
            </a:r>
          </a:p>
        </p:txBody>
      </p:sp>
      <p:sp>
        <p:nvSpPr>
          <p:cNvPr id="49" name="Pfeil nach rechts 48"/>
          <p:cNvSpPr/>
          <p:nvPr/>
        </p:nvSpPr>
        <p:spPr>
          <a:xfrm>
            <a:off x="6217488" y="554899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500702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rechts 51"/>
          <p:cNvSpPr/>
          <p:nvPr/>
        </p:nvSpPr>
        <p:spPr>
          <a:xfrm>
            <a:off x="2431274" y="61204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70274" y="6155676"/>
            <a:ext cx="1785950" cy="14287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75296" y="4786322"/>
            <a:ext cx="18972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Folge für die Programmierung…</a:t>
            </a:r>
          </a:p>
        </p:txBody>
      </p:sp>
      <p:sp>
        <p:nvSpPr>
          <p:cNvPr id="49" name="Pfeil nach rechts 48"/>
          <p:cNvSpPr/>
          <p:nvPr/>
        </p:nvSpPr>
        <p:spPr>
          <a:xfrm>
            <a:off x="6217488" y="554899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500702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rechts 51"/>
          <p:cNvSpPr/>
          <p:nvPr/>
        </p:nvSpPr>
        <p:spPr>
          <a:xfrm>
            <a:off x="2431274" y="61204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70274" y="6155676"/>
            <a:ext cx="178595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31" name="Rechteck 30"/>
          <p:cNvSpPr/>
          <p:nvPr/>
        </p:nvSpPr>
        <p:spPr>
          <a:xfrm>
            <a:off x="2858242" y="6155676"/>
            <a:ext cx="178595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79" y="5562286"/>
            <a:ext cx="4800631" cy="85725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7" name="Rechteck 36"/>
          <p:cNvSpPr/>
          <p:nvPr/>
        </p:nvSpPr>
        <p:spPr>
          <a:xfrm>
            <a:off x="1727359" y="5576571"/>
            <a:ext cx="421484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735942" y="5829855"/>
            <a:ext cx="421484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feld 3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34" name="Pfeil nach rechts 33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57290" y="6286520"/>
            <a:ext cx="1455725" cy="24622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</a:t>
            </a:r>
            <a:r>
              <a:rPr lang="de-AT" sz="10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Annotaion</a:t>
            </a: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Mapping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feld 3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34" name="Pfeil nach rechts 33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58242" y="6155676"/>
            <a:ext cx="178595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479" y="5562286"/>
            <a:ext cx="4800631" cy="85725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7" name="Textfeld 56"/>
          <p:cNvSpPr txBox="1"/>
          <p:nvPr/>
        </p:nvSpPr>
        <p:spPr>
          <a:xfrm>
            <a:off x="1357290" y="6286520"/>
            <a:ext cx="1455725" cy="24622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</a:t>
            </a:r>
            <a:r>
              <a:rPr lang="de-AT" sz="10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Annotaion</a:t>
            </a: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Mapping</a:t>
            </a:r>
          </a:p>
        </p:txBody>
      </p:sp>
      <p:sp>
        <p:nvSpPr>
          <p:cNvPr id="40" name="Rechteck 39"/>
          <p:cNvSpPr/>
          <p:nvPr/>
        </p:nvSpPr>
        <p:spPr>
          <a:xfrm>
            <a:off x="2631142" y="5763144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1560326" y="5739080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643314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4" name="Rechteck 113"/>
          <p:cNvSpPr/>
          <p:nvPr/>
        </p:nvSpPr>
        <p:spPr>
          <a:xfrm>
            <a:off x="2533099" y="4974878"/>
            <a:ext cx="157163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571604" y="2928934"/>
            <a:ext cx="10001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save-update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7215206" y="2643182"/>
            <a:ext cx="10001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JPA : </a:t>
            </a:r>
          </a:p>
          <a:p>
            <a:pPr>
              <a:defRPr/>
            </a:pPr>
            <a:r>
              <a:rPr lang="de-AT" sz="10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persist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de-AT" sz="10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endParaRPr lang="de-AT" sz="1000" dirty="0" smtClean="0">
              <a:solidFill>
                <a:prstClr val="white">
                  <a:lumMod val="85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727227" y="3714752"/>
            <a:ext cx="4143404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4559121" y="3656193"/>
            <a:ext cx="785818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286256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5" name="Rechteck 114"/>
          <p:cNvSpPr/>
          <p:nvPr/>
        </p:nvSpPr>
        <p:spPr>
          <a:xfrm>
            <a:off x="3357554" y="3286124"/>
            <a:ext cx="5357850" cy="7143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2513177" y="4942077"/>
            <a:ext cx="164307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prstClr val="white"/>
              </a:solidFill>
            </a:endParaRPr>
          </a:p>
        </p:txBody>
      </p:sp>
      <p:cxnSp>
        <p:nvCxnSpPr>
          <p:cNvPr id="96" name="Gerade Verbindung 95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des Objektzustands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643314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4" name="Rechteck 113"/>
          <p:cNvSpPr/>
          <p:nvPr/>
        </p:nvSpPr>
        <p:spPr>
          <a:xfrm>
            <a:off x="2533099" y="4974878"/>
            <a:ext cx="157163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571604" y="2928934"/>
            <a:ext cx="10001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save-update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7215206" y="2643182"/>
            <a:ext cx="10001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JPA : </a:t>
            </a:r>
          </a:p>
          <a:p>
            <a:pPr>
              <a:defRPr/>
            </a:pP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persist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727227" y="3714752"/>
            <a:ext cx="4143404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4559121" y="3656193"/>
            <a:ext cx="785818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286256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5" name="Rechteck 114"/>
          <p:cNvSpPr/>
          <p:nvPr/>
        </p:nvSpPr>
        <p:spPr>
          <a:xfrm>
            <a:off x="3357554" y="3286124"/>
            <a:ext cx="5357850" cy="7143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2513177" y="4942077"/>
            <a:ext cx="164307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prstClr val="white"/>
              </a:solidFill>
            </a:endParaRPr>
          </a:p>
        </p:txBody>
      </p:sp>
      <p:cxnSp>
        <p:nvCxnSpPr>
          <p:cNvPr id="96" name="Gerade Verbindung 95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des Objektzustands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286124"/>
            <a:ext cx="535305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5773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prstClr val="white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29256" y="1500174"/>
            <a:ext cx="21545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Phase A: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Projektaufbau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857884" y="1857364"/>
            <a:ext cx="199605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Phase B: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Laufzeittest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203042" y="2227340"/>
            <a:ext cx="20233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Phase C: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Quellcodecheck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Löschung eines Artikels soll 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143240" y="3643314"/>
            <a:ext cx="2928958" cy="2571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158269" y="5993725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5143504" y="1532975"/>
            <a:ext cx="1571636" cy="2143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5066230" y="1500174"/>
            <a:ext cx="17475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Löschung eines Artikels soll 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143240" y="3643314"/>
            <a:ext cx="2928958" cy="2571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1068116" y="6058120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  <p:extLst>
      <p:ext uri="{BB962C8B-B14F-4D97-AF65-F5344CB8AC3E}">
        <p14:creationId xmlns:p14="http://schemas.microsoft.com/office/powerpoint/2010/main" val="461462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Löschung eines Artikels soll 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143240" y="3643314"/>
            <a:ext cx="2928958" cy="2571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1068116" y="6058120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Löschung eines Artikels soll 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643314"/>
            <a:ext cx="2938469" cy="2548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5" name="Textfeld 174"/>
          <p:cNvSpPr txBox="1"/>
          <p:nvPr/>
        </p:nvSpPr>
        <p:spPr>
          <a:xfrm>
            <a:off x="1068116" y="6058120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1785918" y="3357562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1785918" y="3666658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 durch 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 durch 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3937117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04014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29772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3937117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04014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29772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Zuletzt wird das Item gelöscht.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49511"/>
            <a:ext cx="2905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849577"/>
            <a:ext cx="40100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0" name="Rechteck 179"/>
          <p:cNvSpPr/>
          <p:nvPr/>
        </p:nvSpPr>
        <p:spPr>
          <a:xfrm>
            <a:off x="160319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160319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6031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1817510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2031823" y="36290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3182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2246135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1817510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2246135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46044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246044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31823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6044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674760" y="34004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2889073" y="36147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889073" y="31861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3103385" y="34004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674760" y="38433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3103385" y="38433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3317698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3317698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889073" y="40433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3317698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3532010" y="34433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3746323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746323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635" y="34433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3532010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60635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4174948" y="32432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4174948" y="36861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3746323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4174948" y="41005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4389260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460357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60357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481788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438926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81788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219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503219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60357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503219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5246510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546082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546082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567513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24651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67513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88944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588944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46082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588944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103760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318073" y="36290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31807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532385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103760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532385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74669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674669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318073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67466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16031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6031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81751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203182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224613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81751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224613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246044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03182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46044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2674760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2889073" y="44720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3103385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2674760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3103385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3317698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2889073" y="49006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317698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3532010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3746323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3960635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3532010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960635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4174948" y="45434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746323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4174948" y="49577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438926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460357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481788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438926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481788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503219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460357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503219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524651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546082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567513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524651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567513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588944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546082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588944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610376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31807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653238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610376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653238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67466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631807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67466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16031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81751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3182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24613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46044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674760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889073" y="53149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103385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17698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532010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746323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960635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4174948" y="53864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438926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460357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481788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03219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524651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546082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567513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588944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10376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31807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653238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7466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929457" y="354330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7143769" y="332899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7143769" y="37719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7358082" y="35718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929457" y="39719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7358082" y="39862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929457" y="440055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7143769" y="418624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7143769" y="462915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7358082" y="44291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6929457" y="48291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7358082" y="484347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929457" y="52435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7143769" y="50292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7358082" y="5272095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07803" y="2714620"/>
            <a:ext cx="2143140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500430" y="2643182"/>
            <a:ext cx="48577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 bieten die Option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500430" y="2643182"/>
            <a:ext cx="48577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 bieten die Option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</a:t>
            </a: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49511"/>
            <a:ext cx="2905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849577"/>
            <a:ext cx="40100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2" name="Rechteck 181"/>
          <p:cNvSpPr/>
          <p:nvPr/>
        </p:nvSpPr>
        <p:spPr>
          <a:xfrm>
            <a:off x="16031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6044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3317698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3532010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60635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3746323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4174948" y="41005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460357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60357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481788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438926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81788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219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503219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60357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503219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5246510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546082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546082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567513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24651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67513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88944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588944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46082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588944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103760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318073" y="36290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31807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532385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103760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532385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74669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674669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318073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67466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16031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6031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81751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203182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224613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81751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224613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246044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03182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46044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2674760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2889073" y="44720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3103385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2674760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3103385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3317698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2889073" y="49006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317698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3532010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3746323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3960635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3532010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960635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4174948" y="45434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746323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4174948" y="49577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438926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460357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481788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438926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481788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503219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460357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503219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524651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546082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567513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524651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567513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588944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546082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588944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610376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31807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653238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610376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653238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67466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631807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67466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16031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81751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3182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24613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46044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674760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889073" y="53149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103385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17698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532010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746323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960635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4174948" y="53864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438926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460357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481788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03219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524651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546082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567513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588944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10376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31807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653238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7466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929457" y="354330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7143769" y="332899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7143769" y="37719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7358082" y="35718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929457" y="39719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7358082" y="39862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929457" y="440055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7143769" y="418624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7143769" y="462915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7358082" y="44291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6929457" y="48291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7358082" y="484347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929457" y="52435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7143769" y="50292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7358082" y="5272095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1" name="Textfeld 400"/>
          <p:cNvSpPr txBox="1"/>
          <p:nvPr/>
        </p:nvSpPr>
        <p:spPr>
          <a:xfrm>
            <a:off x="1643042" y="4000504"/>
            <a:ext cx="121444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XML-Hibernate</a:t>
            </a:r>
          </a:p>
        </p:txBody>
      </p:sp>
      <p:sp>
        <p:nvSpPr>
          <p:cNvPr id="214" name="Pfeil nach rechts 213"/>
          <p:cNvSpPr/>
          <p:nvPr/>
        </p:nvSpPr>
        <p:spPr>
          <a:xfrm>
            <a:off x="1681679" y="3604677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402" name="Pfeil nach rechts 401"/>
          <p:cNvSpPr/>
          <p:nvPr/>
        </p:nvSpPr>
        <p:spPr>
          <a:xfrm>
            <a:off x="3495470" y="361540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51475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500430" y="2643182"/>
            <a:ext cx="48577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 bieten die Option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</a:t>
            </a: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49511"/>
            <a:ext cx="2905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849577"/>
            <a:ext cx="40100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2" name="Rechteck 181"/>
          <p:cNvSpPr/>
          <p:nvPr/>
        </p:nvSpPr>
        <p:spPr>
          <a:xfrm>
            <a:off x="16031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6044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60357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219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546082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76065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18928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1790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16031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6031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81751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203182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224613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81751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224613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246044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03182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46044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2674760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2889073" y="44720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2674760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2889073" y="49006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16031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81751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3182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24613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46044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674760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889073" y="53149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1" name="Textfeld 400"/>
          <p:cNvSpPr txBox="1"/>
          <p:nvPr/>
        </p:nvSpPr>
        <p:spPr>
          <a:xfrm>
            <a:off x="1643042" y="4000504"/>
            <a:ext cx="121444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XML-Hibernate</a:t>
            </a:r>
          </a:p>
        </p:txBody>
      </p:sp>
      <p:sp>
        <p:nvSpPr>
          <p:cNvPr id="214" name="Textfeld 213"/>
          <p:cNvSpPr txBox="1"/>
          <p:nvPr/>
        </p:nvSpPr>
        <p:spPr>
          <a:xfrm>
            <a:off x="6014846" y="3500438"/>
            <a:ext cx="135732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JPA Annotationen</a:t>
            </a:r>
          </a:p>
        </p:txBody>
      </p:sp>
      <p:sp>
        <p:nvSpPr>
          <p:cNvPr id="116" name="Pfeil nach rechts 115"/>
          <p:cNvSpPr/>
          <p:nvPr/>
        </p:nvSpPr>
        <p:spPr>
          <a:xfrm>
            <a:off x="1681679" y="3604677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7" name="Pfeil nach rechts 116"/>
          <p:cNvSpPr/>
          <p:nvPr/>
        </p:nvSpPr>
        <p:spPr>
          <a:xfrm>
            <a:off x="3495470" y="361540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Pfeil nach rechts 117"/>
          <p:cNvSpPr/>
          <p:nvPr/>
        </p:nvSpPr>
        <p:spPr>
          <a:xfrm>
            <a:off x="5332060" y="4500570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feld 127"/>
          <p:cNvSpPr txBox="1"/>
          <p:nvPr/>
        </p:nvSpPr>
        <p:spPr>
          <a:xfrm>
            <a:off x="2462669" y="5422221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8631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0062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214939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5429252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4356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585787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6072189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6286502" y="495354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500814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715127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43768" y="500063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und JPA</a:t>
            </a:r>
            <a:endParaRPr lang="de-AT" sz="1000" dirty="0">
              <a:solidFill>
                <a:prstClr val="white">
                  <a:lumMod val="8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2447642" y="5432952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05" name="Ellipse 104"/>
          <p:cNvSpPr/>
          <p:nvPr/>
        </p:nvSpPr>
        <p:spPr>
          <a:xfrm>
            <a:off x="428596" y="400050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400" dirty="0" smtClean="0">
                <a:solidFill>
                  <a:prstClr val="black"/>
                </a:solidFill>
              </a:rPr>
              <a:t>1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000496" y="457200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429121" y="455772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857746" y="457200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072058" y="475774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5286371" y="454343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5500683" y="475774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5714996" y="455772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143637" y="45905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5357818" y="4214818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2.1</a:t>
            </a:r>
            <a:endParaRPr lang="de-AT" sz="800" dirty="0">
              <a:solidFill>
                <a:prstClr val="black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215206" y="4714884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2.2</a:t>
            </a:r>
            <a:endParaRPr lang="de-AT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feld 127"/>
          <p:cNvSpPr txBox="1"/>
          <p:nvPr/>
        </p:nvSpPr>
        <p:spPr>
          <a:xfrm>
            <a:off x="2462669" y="5422221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8631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0062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214939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5429252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4356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585787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6072189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6286502" y="495354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500814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715127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43768" y="500063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und JPA</a:t>
            </a:r>
            <a:endParaRPr lang="de-AT" sz="1000" dirty="0">
              <a:solidFill>
                <a:prstClr val="white">
                  <a:lumMod val="8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2447642" y="5432952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05" name="Ellipse 104"/>
          <p:cNvSpPr/>
          <p:nvPr/>
        </p:nvSpPr>
        <p:spPr>
          <a:xfrm>
            <a:off x="428596" y="400050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400" dirty="0" smtClean="0">
                <a:solidFill>
                  <a:prstClr val="black"/>
                </a:solidFill>
              </a:rPr>
              <a:t>1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5357818" y="4214818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2.1</a:t>
            </a:r>
            <a:endParaRPr lang="de-AT" sz="800" dirty="0">
              <a:solidFill>
                <a:prstClr val="black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215206" y="4714884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2.2</a:t>
            </a:r>
            <a:endParaRPr lang="de-AT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Rechteck 128"/>
          <p:cNvSpPr/>
          <p:nvPr/>
        </p:nvSpPr>
        <p:spPr>
          <a:xfrm>
            <a:off x="478631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0062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214939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5429252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4356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585787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6072189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6286502" y="495354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500814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715127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43768" y="500063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und JPA</a:t>
            </a:r>
            <a:endParaRPr lang="de-AT" sz="1000" dirty="0">
              <a:solidFill>
                <a:prstClr val="white">
                  <a:lumMod val="8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447642" y="5432952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Löschen braucht man sich keine Gedanken mehr machen…</a:t>
            </a:r>
          </a:p>
        </p:txBody>
      </p:sp>
      <p:sp>
        <p:nvSpPr>
          <p:cNvPr id="104" name="Ellipse 103"/>
          <p:cNvSpPr/>
          <p:nvPr/>
        </p:nvSpPr>
        <p:spPr>
          <a:xfrm>
            <a:off x="428596" y="400050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400" dirty="0" smtClean="0">
                <a:solidFill>
                  <a:prstClr val="black"/>
                </a:solidFill>
              </a:rPr>
              <a:t>1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5357818" y="4214818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2.1</a:t>
            </a:r>
            <a:endParaRPr lang="de-AT" sz="800" dirty="0">
              <a:solidFill>
                <a:prstClr val="black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7215206" y="4714884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2.2</a:t>
            </a:r>
            <a:endParaRPr lang="de-AT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feld 127"/>
          <p:cNvSpPr txBox="1"/>
          <p:nvPr/>
        </p:nvSpPr>
        <p:spPr>
          <a:xfrm>
            <a:off x="2462669" y="5422221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Löschen braucht man sich keine Gedanken mehr machen…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</a:t>
            </a:r>
            <a:endParaRPr lang="de-AT" sz="1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773831" y="4013383"/>
            <a:ext cx="35719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611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rgbClr val="0000FF"/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solidFill>
                  <a:srgbClr val="0000FF"/>
                </a:solidFill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1stTouch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6749813" y="2465607"/>
            <a:ext cx="85509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6057165" y="1358770"/>
            <a:ext cx="675075" cy="99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09565" y="1511170"/>
            <a:ext cx="1422775" cy="837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5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die invertierte  Assoziation   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 zu </a:t>
            </a:r>
            <a:r>
              <a:rPr lang="de-AT" sz="10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wird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 deklariert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die invertierte  Assoziation   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 zu </a:t>
            </a:r>
            <a:r>
              <a:rPr lang="de-AT" sz="10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wird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 deklariert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cs typeface="Times New Roman" pitchFamily="18" charset="0"/>
              </a:rPr>
              <a:t>die invertierte  Assoziation  </a:t>
            </a:r>
            <a:r>
              <a:rPr lang="de-AT" sz="1000" i="1" dirty="0" smtClean="0">
                <a:cs typeface="Times New Roman" pitchFamily="18" charset="0"/>
              </a:rPr>
              <a:t>Item zu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i="1" dirty="0" smtClean="0">
                <a:cs typeface="Times New Roman" pitchFamily="18" charset="0"/>
              </a:rPr>
              <a:t> wird </a:t>
            </a:r>
            <a:r>
              <a:rPr lang="de-AT" sz="1000" dirty="0" smtClean="0"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deklariert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cs typeface="Times New Roman" pitchFamily="18" charset="0"/>
              </a:rPr>
              <a:t>die invertierte  Assoziation  </a:t>
            </a:r>
            <a:r>
              <a:rPr lang="de-AT" sz="1000" i="1" dirty="0" smtClean="0">
                <a:cs typeface="Times New Roman" pitchFamily="18" charset="0"/>
              </a:rPr>
              <a:t>Item zu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i="1" dirty="0" smtClean="0">
                <a:cs typeface="Times New Roman" pitchFamily="18" charset="0"/>
              </a:rPr>
              <a:t> wird </a:t>
            </a:r>
            <a:r>
              <a:rPr lang="de-AT" sz="1000" dirty="0" smtClean="0"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cs typeface="Times New Roman" pitchFamily="18" charset="0"/>
              </a:rPr>
              <a:t> deklariert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 flipV="1">
            <a:off x="3896925" y="1673805"/>
            <a:ext cx="602515" cy="63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3840523" y="1403775"/>
            <a:ext cx="658917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97220" y="1194558"/>
            <a:ext cx="28071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Implementierung der Relation (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)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81890" y="1270760"/>
            <a:ext cx="675075" cy="67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03561" y="1225703"/>
            <a:ext cx="18582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Deklaration der Relation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a) Annotationen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b)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xml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-Style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orm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34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 flipV="1">
            <a:off x="3896925" y="1673805"/>
            <a:ext cx="602515" cy="63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3840523" y="1403775"/>
            <a:ext cx="658917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97220" y="1194558"/>
            <a:ext cx="28071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Implementierung der Relation (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)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81890" y="1270760"/>
            <a:ext cx="675075" cy="67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603561" y="1225703"/>
            <a:ext cx="18582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Deklaration der Relation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a) Annotationen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b)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xml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-Style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orm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73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 flipV="1">
            <a:off x="3896925" y="1673805"/>
            <a:ext cx="602515" cy="630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3840523" y="1403775"/>
            <a:ext cx="658917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97220" y="1194558"/>
            <a:ext cx="28071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Implementierung der Relation (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)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81890" y="1270760"/>
            <a:ext cx="675075" cy="6719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03561" y="1225703"/>
            <a:ext cx="18582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Deklarationen der Relation</a:t>
            </a:r>
          </a:p>
          <a:p>
            <a:pPr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a) Annotationen .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java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de-AT" sz="12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  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xml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-Style .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orm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file</a:t>
            </a:r>
            <a:endParaRPr lang="de-AT" sz="1200" dirty="0" smtClean="0">
              <a:solidFill>
                <a:schemeClr val="bg1">
                  <a:lumMod val="8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71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1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3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986935" y="3636452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Beziehungen zwischen Tabellen </a:t>
            </a:r>
          </a:p>
          <a:p>
            <a:pPr algn="ctr"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ist </a:t>
            </a:r>
            <a:r>
              <a:rPr lang="de-AT" sz="1200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Kern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der ORM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993031" y="3642548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Beziehungen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zwischen Tabellen </a:t>
            </a:r>
          </a:p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ist </a:t>
            </a:r>
            <a:r>
              <a:rPr lang="de-AT" sz="1200" u="sng" dirty="0" smtClean="0">
                <a:cs typeface="Times New Roman" pitchFamily="18" charset="0"/>
              </a:rPr>
              <a:t>Kern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endParaRPr lang="de-AT" sz="1200" dirty="0" smtClean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hteck 14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Gerade Verbindung mit Pfeil 18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3851921" y="4644136"/>
            <a:ext cx="2745304" cy="1485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6192180" y="4869160"/>
            <a:ext cx="1080120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Gerade Verbindung mit Pfeil 18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3851921" y="4644136"/>
            <a:ext cx="2745304" cy="1485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6192180" y="4869160"/>
            <a:ext cx="1080120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832140" y="3248980"/>
            <a:ext cx="36004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012160" y="3293985"/>
            <a:ext cx="990110" cy="45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Gerade Verbindung mit Pfeil 27"/>
          <p:cNvCxnSpPr/>
          <p:nvPr/>
        </p:nvCxnSpPr>
        <p:spPr>
          <a:xfrm flipV="1">
            <a:off x="5517105" y="4194086"/>
            <a:ext cx="765085" cy="585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5697125" y="4239090"/>
            <a:ext cx="1350150" cy="49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00056" y="4338959"/>
            <a:ext cx="2367956" cy="246221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 einzelner Verweis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106152" y="4345055"/>
            <a:ext cx="23679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einzelner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Verweis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832140" y="3248980"/>
            <a:ext cx="36004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012160" y="3293985"/>
            <a:ext cx="990110" cy="45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Gerade Verbindung mit Pfeil 27"/>
          <p:cNvCxnSpPr/>
          <p:nvPr/>
        </p:nvCxnSpPr>
        <p:spPr>
          <a:xfrm flipV="1">
            <a:off x="5517105" y="4194086"/>
            <a:ext cx="765085" cy="585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5697125" y="4239090"/>
            <a:ext cx="1350150" cy="49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00056" y="4338959"/>
            <a:ext cx="2367956" cy="246221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 einzelner Verweis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106152" y="4345055"/>
            <a:ext cx="23679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einzelner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Verweis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geben ?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438638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geben ?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438638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932959" y="4347388"/>
            <a:ext cx="2832827" cy="24622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von Verweisen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918104" y="3240551"/>
            <a:ext cx="495055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323150" y="3285556"/>
            <a:ext cx="135014" cy="31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flipH="1" flipV="1">
            <a:off x="2816805" y="4194085"/>
            <a:ext cx="1035115" cy="720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3401870" y="4194085"/>
            <a:ext cx="602450" cy="872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29911" y="4344340"/>
            <a:ext cx="2832827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von Verweisen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geben ?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438638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932959" y="4347388"/>
            <a:ext cx="2832827" cy="24622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von Verweisen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918104" y="3240551"/>
            <a:ext cx="495055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323150" y="3285556"/>
            <a:ext cx="135014" cy="31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flipH="1" flipV="1">
            <a:off x="2816805" y="4194085"/>
            <a:ext cx="1035115" cy="720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3401870" y="4194085"/>
            <a:ext cx="602450" cy="872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29911" y="4344340"/>
            <a:ext cx="2832827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von Verweisen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3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993031" y="3642548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Beziehungen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zwischen Tabellen </a:t>
            </a:r>
          </a:p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ist </a:t>
            </a:r>
            <a:r>
              <a:rPr lang="de-AT" sz="1200" u="sng" dirty="0" smtClean="0">
                <a:cs typeface="Times New Roman" pitchFamily="18" charset="0"/>
              </a:rPr>
              <a:t>Kern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endParaRPr lang="de-AT" sz="1200" dirty="0" smtClean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feld 22"/>
          <p:cNvSpPr txBox="1"/>
          <p:nvPr/>
        </p:nvSpPr>
        <p:spPr>
          <a:xfrm>
            <a:off x="3028098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25766" y="5188211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Es gibt zwei Eigenschaften  in zwei Klassen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321750" y="5184195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Es gibt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Eigenschaften  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Klassen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041830" y="1223755"/>
            <a:ext cx="3285367" cy="2700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99275" y="998185"/>
            <a:ext cx="422431" cy="304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399 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feld 22"/>
          <p:cNvSpPr txBox="1"/>
          <p:nvPr/>
        </p:nvSpPr>
        <p:spPr>
          <a:xfrm>
            <a:off x="3028098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041830" y="1223755"/>
            <a:ext cx="3285367" cy="2700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99275" y="998185"/>
            <a:ext cx="422431" cy="304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21750" y="5184195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Es gibt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Eigenschaften  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Klassen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feld 22"/>
          <p:cNvSpPr txBox="1"/>
          <p:nvPr/>
        </p:nvSpPr>
        <p:spPr>
          <a:xfrm>
            <a:off x="3028098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321750" y="5184195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Es gibt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Eigenschaften  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Klassen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Hibernate XML Mapping 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Hibernate XML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4978080"/>
            <a:ext cx="1928826" cy="10715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4978080"/>
            <a:ext cx="1928826" cy="10715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4929952"/>
            <a:ext cx="250410" cy="21356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094185"/>
            <a:ext cx="1928826" cy="9554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4929952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274205"/>
            <a:ext cx="1928826" cy="77544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037532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544235"/>
            <a:ext cx="1858436" cy="5054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333377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40707" y="5361596"/>
            <a:ext cx="39453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Art   der Beziehung: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unidirektionale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Beziehung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3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1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2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hteck 44"/>
          <p:cNvSpPr/>
          <p:nvPr/>
        </p:nvSpPr>
        <p:spPr>
          <a:xfrm>
            <a:off x="2546775" y="5274205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544235"/>
            <a:ext cx="1858436" cy="5054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333377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40707" y="5361596"/>
            <a:ext cx="39453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Art   der Beziehung: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unidirektionale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Beziehung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544235"/>
            <a:ext cx="1858436" cy="5054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333377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40707" y="5361596"/>
            <a:ext cx="39453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Art   der Beziehung: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unidirektionale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Beziehung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679250"/>
            <a:ext cx="1858436" cy="37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461393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eine Verknüpfung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mit einer 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Beziehung , die auf  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Spalte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1" name="Ellipse 30"/>
          <p:cNvSpPr/>
          <p:nvPr/>
        </p:nvSpPr>
        <p:spPr>
          <a:xfrm>
            <a:off x="6642230" y="4032353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679250"/>
            <a:ext cx="1858436" cy="37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461393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die auf  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Spalte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1" name="Ellipse 30"/>
          <p:cNvSpPr/>
          <p:nvPr/>
        </p:nvSpPr>
        <p:spPr>
          <a:xfrm>
            <a:off x="6642230" y="4032353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2951820" y="536421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Fremdschlüssel  für den Primärschlüssel der Item Tabelle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Fremdschlüssel  für den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Primärschlüssel der Item Tabelle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4714122" y="1836188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707015" y="413665"/>
            <a:ext cx="1440160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662010" y="458670"/>
            <a:ext cx="45004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Fremdschlüssel  für den Primärschlüssel der Item Tabelle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4714122" y="1836188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707015" y="413665"/>
            <a:ext cx="1440160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2906817" y="368660"/>
            <a:ext cx="1665183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662010" y="458670"/>
            <a:ext cx="45004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391980" y="413665"/>
            <a:ext cx="180020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Fremdschlüssel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 </a:t>
            </a:r>
            <a:r>
              <a:rPr lang="de-AT" sz="1000" dirty="0" smtClean="0">
                <a:cs typeface="Times New Roman" pitchFamily="18" charset="0"/>
              </a:rPr>
              <a:t>für den Primärschlüssel der Item Tabelle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4714122" y="1836188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707015" y="413665"/>
            <a:ext cx="1440160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2906817" y="368660"/>
            <a:ext cx="1665183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662010" y="458670"/>
            <a:ext cx="45004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391980" y="413665"/>
            <a:ext cx="180020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949280"/>
            <a:ext cx="1858436" cy="10036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76314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35242" y="5287142"/>
            <a:ext cx="35108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                  optional: </a:t>
            </a: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8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weil Hibernate den </a:t>
            </a:r>
            <a:r>
              <a:rPr lang="de-AT" sz="8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Zieltyp</a:t>
            </a:r>
            <a:r>
              <a:rPr lang="de-AT" sz="8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mit Reflektion der Java-Eigenschaft bestimmen kann 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18486" y="5428264"/>
            <a:ext cx="26271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Klasse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das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Ziel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Assoziation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3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1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2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hteck 44"/>
          <p:cNvSpPr/>
          <p:nvPr/>
        </p:nvSpPr>
        <p:spPr>
          <a:xfrm>
            <a:off x="2546775" y="5274205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59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949280"/>
            <a:ext cx="1858436" cy="10036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76314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35242" y="5287142"/>
            <a:ext cx="35108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                  optional: </a:t>
            </a: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800" dirty="0" smtClean="0">
                <a:cs typeface="Times New Roman" pitchFamily="18" charset="0"/>
              </a:rPr>
              <a:t>weil</a:t>
            </a:r>
            <a:r>
              <a:rPr lang="de-AT" sz="8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Hibernate </a:t>
            </a:r>
            <a:r>
              <a:rPr lang="de-AT" sz="800" dirty="0" smtClean="0">
                <a:cs typeface="Times New Roman" pitchFamily="18" charset="0"/>
              </a:rPr>
              <a:t>den </a:t>
            </a:r>
            <a:r>
              <a:rPr lang="de-AT" sz="800" dirty="0" err="1" smtClean="0">
                <a:cs typeface="Times New Roman" pitchFamily="18" charset="0"/>
              </a:rPr>
              <a:t>Zieltyp</a:t>
            </a:r>
            <a:r>
              <a:rPr lang="de-AT" sz="800" dirty="0" smtClean="0">
                <a:cs typeface="Times New Roman" pitchFamily="18" charset="0"/>
              </a:rPr>
              <a:t> mit Reflektion der Java-Eigenschaft bestimmen kann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422502" y="5432280"/>
            <a:ext cx="262719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Klasse Item ist das Ziel der Assoziation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418486" y="5428264"/>
            <a:ext cx="26271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Klasse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das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Ziel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Assoziation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90030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22502" y="5432280"/>
            <a:ext cx="29542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kein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Gebot (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)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ohne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einen Artikel ( item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90030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22502" y="5432280"/>
            <a:ext cx="29542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kein Gebot (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) ohne einen Artikel ( item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  <p:extLst>
      <p:ext uri="{BB962C8B-B14F-4D97-AF65-F5344CB8AC3E}">
        <p14:creationId xmlns:p14="http://schemas.microsoft.com/office/powerpoint/2010/main" val="1391124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  <p:extLst>
      <p:ext uri="{BB962C8B-B14F-4D97-AF65-F5344CB8AC3E}">
        <p14:creationId xmlns:p14="http://schemas.microsoft.com/office/powerpoint/2010/main" val="14462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7095" y="3654025"/>
            <a:ext cx="1710190" cy="12151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42129" y="4059070"/>
            <a:ext cx="130514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720" y="5878320"/>
            <a:ext cx="3357586" cy="2129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85720" y="6072206"/>
            <a:ext cx="1214446" cy="142876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43504" y="5572140"/>
            <a:ext cx="255871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In  JPA 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mappen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Sie die Assoziation  mit  der 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@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-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Annotation entweder auf der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Feld- oder Getter- Methode abhängig von der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Zugriffsstrategie für die Entity(definiert über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Position der @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-Annotation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2" grpId="0" animBg="1"/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7095" y="3654025"/>
            <a:ext cx="1710190" cy="12151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42129" y="4059070"/>
            <a:ext cx="130514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720" y="5994036"/>
            <a:ext cx="3357586" cy="972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85720" y="6072206"/>
            <a:ext cx="1214446" cy="142876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43504" y="5572140"/>
            <a:ext cx="255871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In  JPA  </a:t>
            </a:r>
            <a:r>
              <a:rPr lang="de-AT" sz="1000" dirty="0" err="1" smtClean="0">
                <a:cs typeface="Times New Roman" pitchFamily="18" charset="0"/>
              </a:rPr>
              <a:t>mappen</a:t>
            </a:r>
            <a:r>
              <a:rPr lang="de-AT" sz="1000" dirty="0" smtClean="0">
                <a:cs typeface="Times New Roman" pitchFamily="18" charset="0"/>
              </a:rPr>
              <a:t> Sie die Assoziation  mit  der 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@</a:t>
            </a:r>
            <a:r>
              <a:rPr lang="de-AT" sz="1000" dirty="0" err="1" smtClean="0"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 -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Annotation entweder auf der</a:t>
            </a:r>
          </a:p>
          <a:p>
            <a:pPr>
              <a:defRPr/>
            </a:pP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Feld-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oder Getter- Methode abhängig von der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Zugriffsstrategie für die Entity(definiert über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Position der @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-Annotation</a:t>
            </a:r>
          </a:p>
        </p:txBody>
      </p:sp>
      <p:sp>
        <p:nvSpPr>
          <p:cNvPr id="3" name="Rechteck 2"/>
          <p:cNvSpPr/>
          <p:nvPr/>
        </p:nvSpPr>
        <p:spPr>
          <a:xfrm>
            <a:off x="981125" y="5847067"/>
            <a:ext cx="2671706" cy="1469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21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7095" y="3654025"/>
            <a:ext cx="1710190" cy="12151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42129" y="4059070"/>
            <a:ext cx="130514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720" y="5994036"/>
            <a:ext cx="3357586" cy="972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85720" y="6072206"/>
            <a:ext cx="1214446" cy="142876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81125" y="5847067"/>
            <a:ext cx="2671706" cy="1469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6" name="Textfeld 35"/>
          <p:cNvSpPr txBox="1"/>
          <p:nvPr/>
        </p:nvSpPr>
        <p:spPr>
          <a:xfrm>
            <a:off x="5143504" y="5572140"/>
            <a:ext cx="255871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In  JPA  </a:t>
            </a:r>
            <a:r>
              <a:rPr lang="de-AT" sz="1000" dirty="0" err="1" smtClean="0">
                <a:cs typeface="Times New Roman" pitchFamily="18" charset="0"/>
              </a:rPr>
              <a:t>mappen</a:t>
            </a:r>
            <a:r>
              <a:rPr lang="de-AT" sz="1000" dirty="0" smtClean="0">
                <a:cs typeface="Times New Roman" pitchFamily="18" charset="0"/>
              </a:rPr>
              <a:t> Sie die Assoziation  mit  der 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@</a:t>
            </a:r>
            <a:r>
              <a:rPr lang="de-AT" sz="1000" dirty="0" err="1" smtClean="0"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 -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Annotation entweder auf der</a:t>
            </a:r>
          </a:p>
          <a:p>
            <a:pPr>
              <a:defRPr/>
            </a:pP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Feld-</a:t>
            </a:r>
            <a:r>
              <a:rPr lang="de-AT" sz="1000" dirty="0" smtClean="0">
                <a:cs typeface="Times New Roman" pitchFamily="18" charset="0"/>
              </a:rPr>
              <a:t> oder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Getter-</a:t>
            </a:r>
            <a:r>
              <a:rPr lang="de-AT" sz="1000" dirty="0" smtClean="0">
                <a:cs typeface="Times New Roman" pitchFamily="18" charset="0"/>
              </a:rPr>
              <a:t> Methode abhängig von der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Zugriffsstrategie für die Entity(definiert über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die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Position der @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Id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-Annotation</a:t>
            </a:r>
          </a:p>
        </p:txBody>
      </p:sp>
    </p:spTree>
    <p:extLst>
      <p:ext uri="{BB962C8B-B14F-4D97-AF65-F5344CB8AC3E}">
        <p14:creationId xmlns:p14="http://schemas.microsoft.com/office/powerpoint/2010/main" val="31165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859270"/>
            <a:ext cx="265529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721524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986334" y="5718032"/>
            <a:ext cx="32047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über den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Feldtyp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implizit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521550" y="4239090"/>
            <a:ext cx="85509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673950" y="4391490"/>
            <a:ext cx="2817930" cy="1422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8" name="Textfeld 5"/>
          <p:cNvSpPr txBox="1">
            <a:spLocks noChangeArrowheads="1"/>
          </p:cNvSpPr>
          <p:nvPr/>
        </p:nvSpPr>
        <p:spPr bwMode="auto">
          <a:xfrm>
            <a:off x="5001671" y="2193925"/>
            <a:ext cx="2635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36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JPA</a:t>
            </a:r>
            <a:r>
              <a:rPr lang="de-AT" sz="3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Relationen</a:t>
            </a:r>
            <a:endParaRPr lang="de-AT" sz="2000" dirty="0">
              <a:solidFill>
                <a:srgbClr val="000000"/>
              </a:solidFill>
              <a:latin typeface="Neuropol" pitchFamily="34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578256" y="1433228"/>
            <a:ext cx="128588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31538" y="2808838"/>
            <a:ext cx="928694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3174" y="2861988"/>
            <a:ext cx="857256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60100" y="4089313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87029" y="4050676"/>
            <a:ext cx="1071570" cy="454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865642" y="463505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203042" y="464793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74018" y="2719112"/>
            <a:ext cx="785818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676954" y="2744870"/>
            <a:ext cx="1323674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904279" y="2147608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und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Item</a:t>
            </a:r>
          </a:p>
        </p:txBody>
      </p:sp>
      <p:sp>
        <p:nvSpPr>
          <p:cNvPr id="74" name="Rechteck 73"/>
          <p:cNvSpPr/>
          <p:nvPr/>
        </p:nvSpPr>
        <p:spPr>
          <a:xfrm>
            <a:off x="571472" y="4976573"/>
            <a:ext cx="3857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und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2203593" y="527420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1978568" y="5229201"/>
            <a:ext cx="2115235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52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859270"/>
            <a:ext cx="265529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721524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986334" y="5718032"/>
            <a:ext cx="32047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smtClean="0">
                <a:cs typeface="Times New Roman" pitchFamily="18" charset="0"/>
              </a:rPr>
              <a:t>über den </a:t>
            </a:r>
            <a:r>
              <a:rPr lang="de-AT" sz="1200" dirty="0" err="1" smtClean="0">
                <a:cs typeface="Times New Roman" pitchFamily="18" charset="0"/>
              </a:rPr>
              <a:t>Feldtyp</a:t>
            </a:r>
            <a:r>
              <a:rPr lang="de-AT" sz="1200" dirty="0" smtClean="0">
                <a:cs typeface="Times New Roman" pitchFamily="18" charset="0"/>
              </a:rPr>
              <a:t> implizit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21550" y="4239090"/>
            <a:ext cx="85509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73950" y="4391490"/>
            <a:ext cx="2817930" cy="1422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950710"/>
            <a:ext cx="1080121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593508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21550" y="4239090"/>
            <a:ext cx="540060" cy="166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73950" y="4391490"/>
            <a:ext cx="1332765" cy="151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986334" y="5590016"/>
            <a:ext cx="30332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default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-Name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950710"/>
            <a:ext cx="1080121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593508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21550" y="4239090"/>
            <a:ext cx="540060" cy="166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73950" y="4391490"/>
            <a:ext cx="1332765" cy="151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986334" y="5590016"/>
            <a:ext cx="30332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err="1" smtClean="0">
                <a:cs typeface="Times New Roman" pitchFamily="18" charset="0"/>
              </a:rPr>
              <a:t>default</a:t>
            </a:r>
            <a:r>
              <a:rPr lang="de-AT" sz="1200" dirty="0" smtClean="0">
                <a:cs typeface="Times New Roman" pitchFamily="18" charset="0"/>
              </a:rPr>
              <a:t>-Name </a:t>
            </a:r>
            <a:r>
              <a:rPr lang="de-AT" sz="1200" dirty="0" err="1" smtClean="0">
                <a:cs typeface="Times New Roman" pitchFamily="18" charset="0"/>
              </a:rPr>
              <a:t>item_id</a:t>
            </a:r>
            <a:endParaRPr lang="de-AT" sz="1200" dirty="0" smtClean="0"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hteck 37"/>
          <p:cNvSpPr/>
          <p:nvPr/>
        </p:nvSpPr>
        <p:spPr>
          <a:xfrm>
            <a:off x="1357290" y="3571876"/>
            <a:ext cx="3000396" cy="171451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311860" y="2663915"/>
            <a:ext cx="1755195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464260" y="2816315"/>
            <a:ext cx="3673025" cy="16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08507" y="2358024"/>
            <a:ext cx="374063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Item Instanz für ein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aBid.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getItem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Ellipse 15"/>
          <p:cNvSpPr/>
          <p:nvPr/>
        </p:nvSpPr>
        <p:spPr>
          <a:xfrm>
            <a:off x="3057509" y="2590468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hteck 37"/>
          <p:cNvSpPr/>
          <p:nvPr/>
        </p:nvSpPr>
        <p:spPr>
          <a:xfrm>
            <a:off x="1357290" y="3571876"/>
            <a:ext cx="3000396" cy="171451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311860" y="2663915"/>
            <a:ext cx="1755195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464260" y="2816315"/>
            <a:ext cx="3673025" cy="16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08507" y="2358024"/>
            <a:ext cx="374063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Item Instanz für ein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aBid.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getItem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Ellipse 15"/>
          <p:cNvSpPr/>
          <p:nvPr/>
        </p:nvSpPr>
        <p:spPr>
          <a:xfrm>
            <a:off x="3057509" y="2590468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618356" y="438175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546776" y="2483895"/>
            <a:ext cx="1215134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446876" y="2483895"/>
            <a:ext cx="405044" cy="234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4" name="Ellipse 13"/>
          <p:cNvSpPr/>
          <p:nvPr/>
        </p:nvSpPr>
        <p:spPr>
          <a:xfrm>
            <a:off x="3450900" y="2361266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24388" y="2142143"/>
            <a:ext cx="37630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anItem.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getBids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cs typeface="Times New Roman" pitchFamily="18" charset="0"/>
              </a:rPr>
              <a:t>iterator</a:t>
            </a:r>
            <a:r>
              <a:rPr lang="de-AT" sz="1200" i="1" dirty="0" smtClean="0">
                <a:cs typeface="Times New Roman" pitchFamily="18" charset="0"/>
              </a:rPr>
              <a:t>( )</a:t>
            </a:r>
          </a:p>
        </p:txBody>
      </p:sp>
      <p:sp>
        <p:nvSpPr>
          <p:cNvPr id="17" name="Ellipse 16"/>
          <p:cNvSpPr/>
          <p:nvPr/>
        </p:nvSpPr>
        <p:spPr>
          <a:xfrm>
            <a:off x="3446362" y="2360293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7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618356" y="438175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546776" y="2483895"/>
            <a:ext cx="1215134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446876" y="2483895"/>
            <a:ext cx="405044" cy="234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4" name="Ellipse 13"/>
          <p:cNvSpPr/>
          <p:nvPr/>
        </p:nvSpPr>
        <p:spPr>
          <a:xfrm>
            <a:off x="3450900" y="2361266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24388" y="2142143"/>
            <a:ext cx="37630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anItem.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getBids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cs typeface="Times New Roman" pitchFamily="18" charset="0"/>
              </a:rPr>
              <a:t>iterator</a:t>
            </a:r>
            <a:r>
              <a:rPr lang="de-AT" sz="1200" i="1" dirty="0" smtClean="0">
                <a:cs typeface="Times New Roman" pitchFamily="18" charset="0"/>
              </a:rPr>
              <a:t>( )</a:t>
            </a:r>
          </a:p>
        </p:txBody>
      </p:sp>
      <p:sp>
        <p:nvSpPr>
          <p:cNvPr id="17" name="Ellipse 16"/>
          <p:cNvSpPr/>
          <p:nvPr/>
        </p:nvSpPr>
        <p:spPr>
          <a:xfrm>
            <a:off x="3446362" y="2360293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C000">
              <a:alpha val="4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C000">
              <a:alpha val="4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1"/>
            <a:ext cx="2711794" cy="84792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5.55556E-6 L 0.17708 0.14422 " pathEditMode="relative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8" name="Textfeld 5"/>
          <p:cNvSpPr txBox="1">
            <a:spLocks noChangeArrowheads="1"/>
          </p:cNvSpPr>
          <p:nvPr/>
        </p:nvSpPr>
        <p:spPr bwMode="auto">
          <a:xfrm>
            <a:off x="5001671" y="2193925"/>
            <a:ext cx="2635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36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JPA</a:t>
            </a:r>
            <a:r>
              <a:rPr lang="de-AT" sz="3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Relationen</a:t>
            </a:r>
            <a:endParaRPr lang="de-AT" sz="2000" dirty="0">
              <a:solidFill>
                <a:srgbClr val="000000"/>
              </a:solidFill>
              <a:latin typeface="Neuropol" pitchFamily="34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66655" y="1223755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559968" y="1433228"/>
            <a:ext cx="128588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31538" y="2790550"/>
            <a:ext cx="928694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3174" y="2861988"/>
            <a:ext cx="857256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60100" y="4089313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87029" y="4050676"/>
            <a:ext cx="1071570" cy="454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865642" y="463505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203042" y="464793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74018" y="2719112"/>
            <a:ext cx="785818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676954" y="2744870"/>
            <a:ext cx="1323674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904279" y="2147608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571736" y="1214422"/>
            <a:ext cx="5715040" cy="435771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952866"/>
            <a:ext cx="2500330" cy="195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und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2203593" y="527420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1978568" y="5229201"/>
            <a:ext cx="2115235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muss</a:t>
            </a:r>
            <a:r>
              <a:rPr lang="de-AT" sz="1000" dirty="0" smtClean="0">
                <a:cs typeface="Times New Roman" pitchFamily="18" charset="0"/>
              </a:rPr>
              <a:t> man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muss</a:t>
            </a:r>
            <a:r>
              <a:rPr lang="de-AT" sz="1000" dirty="0" smtClean="0">
                <a:cs typeface="Times New Roman" pitchFamily="18" charset="0"/>
              </a:rPr>
              <a:t> man die Verknüpfung mit Zeigern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auf zwei Seiten erstellen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4977045" y="5544235"/>
            <a:ext cx="1395155" cy="225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muss</a:t>
            </a:r>
            <a:r>
              <a:rPr lang="de-AT" sz="1000" dirty="0" smtClean="0">
                <a:cs typeface="Times New Roman" pitchFamily="18" charset="0"/>
              </a:rPr>
              <a:t> man die Verknüpfung mit Zeigern auf zwei Seiten erstellen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4977045" y="5544235"/>
            <a:ext cx="1395155" cy="225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3547804" y="4535158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822250" y="383404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822250" y="383404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6327195" y="400563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822250" y="383404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6327195" y="400563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Pfeil nach unten 24"/>
          <p:cNvSpPr/>
          <p:nvPr/>
        </p:nvSpPr>
        <p:spPr>
          <a:xfrm>
            <a:off x="5866947" y="4011732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8" name="Textfeld 5"/>
          <p:cNvSpPr txBox="1">
            <a:spLocks noChangeArrowheads="1"/>
          </p:cNvSpPr>
          <p:nvPr/>
        </p:nvSpPr>
        <p:spPr bwMode="auto">
          <a:xfrm>
            <a:off x="5001671" y="2193925"/>
            <a:ext cx="2635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36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JPA</a:t>
            </a:r>
            <a:r>
              <a:rPr lang="de-AT" sz="3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Relationen</a:t>
            </a:r>
            <a:endParaRPr lang="de-AT" sz="2000" dirty="0">
              <a:solidFill>
                <a:srgbClr val="000000"/>
              </a:solidFill>
              <a:latin typeface="Neuropol" pitchFamily="34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66655" y="1223755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559968" y="1433228"/>
            <a:ext cx="128588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31538" y="2790550"/>
            <a:ext cx="928694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3174" y="2861988"/>
            <a:ext cx="857256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60100" y="4089313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87029" y="4050676"/>
            <a:ext cx="1071570" cy="454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865642" y="463505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203042" y="464793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74018" y="2719112"/>
            <a:ext cx="785818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676954" y="2744870"/>
            <a:ext cx="1323674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904279" y="2147608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571736" y="1214422"/>
            <a:ext cx="5715040" cy="435771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952866"/>
            <a:ext cx="2500330" cy="195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und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2203593" y="527420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1978568" y="5229201"/>
            <a:ext cx="2115235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4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6" name="Pfeil nach unten 25"/>
          <p:cNvSpPr/>
          <p:nvPr/>
        </p:nvSpPr>
        <p:spPr>
          <a:xfrm>
            <a:off x="2771800" y="477915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6" name="Pfeil nach unten 25"/>
          <p:cNvSpPr/>
          <p:nvPr/>
        </p:nvSpPr>
        <p:spPr>
          <a:xfrm>
            <a:off x="2771800" y="477915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2521864" y="4776102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6" name="Pfeil nach unten 25"/>
          <p:cNvSpPr/>
          <p:nvPr/>
        </p:nvSpPr>
        <p:spPr>
          <a:xfrm>
            <a:off x="2771800" y="477915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2521864" y="4776102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198776" y="4782198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hteck 3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5" name="Rechteck 54"/>
          <p:cNvSpPr/>
          <p:nvPr/>
        </p:nvSpPr>
        <p:spPr>
          <a:xfrm>
            <a:off x="4429124" y="5214950"/>
            <a:ext cx="2714644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3" name="Pfeil nach rechts 32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hteck 34"/>
          <p:cNvSpPr/>
          <p:nvPr/>
        </p:nvSpPr>
        <p:spPr>
          <a:xfrm>
            <a:off x="5072066" y="3571876"/>
            <a:ext cx="2428892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299174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607342" y="5500702"/>
            <a:ext cx="2500330" cy="92869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cxnSp>
        <p:nvCxnSpPr>
          <p:cNvPr id="38" name="Gerade Verbindung 37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hteck 34"/>
          <p:cNvSpPr/>
          <p:nvPr/>
        </p:nvSpPr>
        <p:spPr>
          <a:xfrm>
            <a:off x="5072066" y="3571876"/>
            <a:ext cx="2428892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43152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607342" y="5643578"/>
            <a:ext cx="2500330" cy="78581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6918</Words>
  <Application>Microsoft Office PowerPoint</Application>
  <PresentationFormat>Bildschirmpräsentation (4:3)</PresentationFormat>
  <Paragraphs>963</Paragraphs>
  <Slides>180</Slides>
  <Notes>4</Notes>
  <HiddenSlides>87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180</vt:i4>
      </vt:variant>
    </vt:vector>
  </HeadingPairs>
  <TitlesOfParts>
    <vt:vector size="188" baseType="lpstr">
      <vt:lpstr>Arial</vt:lpstr>
      <vt:lpstr>Calibri</vt:lpstr>
      <vt:lpstr>Neuropol</vt:lpstr>
      <vt:lpstr>Tahoma</vt:lpstr>
      <vt:lpstr>Times New Roman</vt:lpstr>
      <vt:lpstr>Larissa-Design</vt:lpstr>
      <vt:lpstr>1_Standarddesign</vt:lpstr>
      <vt:lpstr>1_Larissa-Design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83</cp:revision>
  <dcterms:created xsi:type="dcterms:W3CDTF">2013-03-31T07:16:58Z</dcterms:created>
  <dcterms:modified xsi:type="dcterms:W3CDTF">2017-09-13T13:53:11Z</dcterms:modified>
</cp:coreProperties>
</file>