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14"/>
  </p:notesMasterIdLst>
  <p:sldIdLst>
    <p:sldId id="257" r:id="rId4"/>
    <p:sldId id="452" r:id="rId5"/>
    <p:sldId id="454" r:id="rId6"/>
    <p:sldId id="631" r:id="rId7"/>
    <p:sldId id="601" r:id="rId8"/>
    <p:sldId id="602" r:id="rId9"/>
    <p:sldId id="515" r:id="rId10"/>
    <p:sldId id="455" r:id="rId11"/>
    <p:sldId id="492" r:id="rId12"/>
    <p:sldId id="456" r:id="rId13"/>
    <p:sldId id="572" r:id="rId14"/>
    <p:sldId id="462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632" r:id="rId23"/>
    <p:sldId id="633" r:id="rId24"/>
    <p:sldId id="592" r:id="rId25"/>
    <p:sldId id="473" r:id="rId26"/>
    <p:sldId id="480" r:id="rId27"/>
    <p:sldId id="493" r:id="rId28"/>
    <p:sldId id="481" r:id="rId29"/>
    <p:sldId id="482" r:id="rId30"/>
    <p:sldId id="483" r:id="rId31"/>
    <p:sldId id="472" r:id="rId32"/>
    <p:sldId id="468" r:id="rId33"/>
    <p:sldId id="484" r:id="rId34"/>
    <p:sldId id="485" r:id="rId35"/>
    <p:sldId id="486" r:id="rId36"/>
    <p:sldId id="596" r:id="rId37"/>
    <p:sldId id="597" r:id="rId38"/>
    <p:sldId id="521" r:id="rId39"/>
    <p:sldId id="523" r:id="rId40"/>
    <p:sldId id="490" r:id="rId41"/>
    <p:sldId id="491" r:id="rId42"/>
    <p:sldId id="495" r:id="rId43"/>
    <p:sldId id="603" r:id="rId44"/>
    <p:sldId id="496" r:id="rId45"/>
    <p:sldId id="524" r:id="rId46"/>
    <p:sldId id="497" r:id="rId47"/>
    <p:sldId id="577" r:id="rId48"/>
    <p:sldId id="487" r:id="rId49"/>
    <p:sldId id="499" r:id="rId50"/>
    <p:sldId id="525" r:id="rId51"/>
    <p:sldId id="526" r:id="rId52"/>
    <p:sldId id="527" r:id="rId53"/>
    <p:sldId id="500" r:id="rId54"/>
    <p:sldId id="501" r:id="rId55"/>
    <p:sldId id="504" r:id="rId56"/>
    <p:sldId id="653" r:id="rId57"/>
    <p:sldId id="506" r:id="rId58"/>
    <p:sldId id="507" r:id="rId59"/>
    <p:sldId id="598" r:id="rId60"/>
    <p:sldId id="502" r:id="rId61"/>
    <p:sldId id="528" r:id="rId62"/>
    <p:sldId id="529" r:id="rId63"/>
    <p:sldId id="512" r:id="rId64"/>
    <p:sldId id="604" r:id="rId65"/>
    <p:sldId id="531" r:id="rId66"/>
    <p:sldId id="513" r:id="rId67"/>
    <p:sldId id="514" r:id="rId68"/>
    <p:sldId id="599" r:id="rId69"/>
    <p:sldId id="503" r:id="rId70"/>
    <p:sldId id="600" r:id="rId71"/>
    <p:sldId id="533" r:id="rId72"/>
    <p:sldId id="534" r:id="rId73"/>
    <p:sldId id="535" r:id="rId74"/>
    <p:sldId id="605" r:id="rId75"/>
    <p:sldId id="536" r:id="rId76"/>
    <p:sldId id="537" r:id="rId77"/>
    <p:sldId id="538" r:id="rId78"/>
    <p:sldId id="543" r:id="rId79"/>
    <p:sldId id="539" r:id="rId80"/>
    <p:sldId id="578" r:id="rId81"/>
    <p:sldId id="540" r:id="rId82"/>
    <p:sldId id="541" r:id="rId83"/>
    <p:sldId id="579" r:id="rId84"/>
    <p:sldId id="544" r:id="rId85"/>
    <p:sldId id="580" r:id="rId86"/>
    <p:sldId id="642" r:id="rId87"/>
    <p:sldId id="607" r:id="rId88"/>
    <p:sldId id="654" r:id="rId89"/>
    <p:sldId id="479" r:id="rId90"/>
    <p:sldId id="545" r:id="rId91"/>
    <p:sldId id="557" r:id="rId92"/>
    <p:sldId id="546" r:id="rId93"/>
    <p:sldId id="547" r:id="rId94"/>
    <p:sldId id="548" r:id="rId95"/>
    <p:sldId id="549" r:id="rId96"/>
    <p:sldId id="550" r:id="rId97"/>
    <p:sldId id="643" r:id="rId98"/>
    <p:sldId id="551" r:id="rId99"/>
    <p:sldId id="609" r:id="rId100"/>
    <p:sldId id="593" r:id="rId101"/>
    <p:sldId id="595" r:id="rId102"/>
    <p:sldId id="552" r:id="rId103"/>
    <p:sldId id="553" r:id="rId104"/>
    <p:sldId id="554" r:id="rId105"/>
    <p:sldId id="594" r:id="rId106"/>
    <p:sldId id="610" r:id="rId107"/>
    <p:sldId id="555" r:id="rId108"/>
    <p:sldId id="556" r:id="rId109"/>
    <p:sldId id="655" r:id="rId110"/>
    <p:sldId id="656" r:id="rId111"/>
    <p:sldId id="657" r:id="rId112"/>
    <p:sldId id="658" r:id="rId1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7" autoAdjust="0"/>
    <p:restoredTop sz="95000" autoAdjust="0"/>
  </p:normalViewPr>
  <p:slideViewPr>
    <p:cSldViewPr>
      <p:cViewPr varScale="1">
        <p:scale>
          <a:sx n="103" d="100"/>
          <a:sy n="103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heme" Target="theme/theme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tableStyles" Target="tableStyle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13.09.2017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861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6353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8236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9788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84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773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89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505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0309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7480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146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114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307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6349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8188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6773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5308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817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0414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277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7768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147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7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903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089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234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1987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455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80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7907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3328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737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0714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8682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257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9551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119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01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97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647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79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058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86E757A7-D766-40FE-88CC-73173F7C3F6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0D47915-D338-4E4E-8BBE-634847CCC35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4A5DADB4-E763-4F9A-847A-1FDC95A41DD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CA1C3A7-1498-4105-91F6-1CDE9D208CC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B0E1532-7061-450A-BB65-93476CDBCC3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87687FAE-4B4A-4F86-81E9-30C0241482F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6123D17B-3841-4003-B8DD-C0A2BE912C7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3EEC8B72-AD1F-44F4-873E-2B46AB3FA4E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BFD525AA-BC8C-476E-A4A3-7A661D9FD64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CFDCE13F-FBF7-4488-A6A9-DD5DD386A902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4A58FA5E-D300-4390-8498-F8E6AEA716F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8154AAB-E05E-4D3A-A682-4614B70AA554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E82AC43F-2361-4C38-8E49-5136CD11222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21C11E28-9F3C-4161-A3C0-113C4123CCF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64A29F7-A974-4CC2-BC14-2EB611ABB762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D99EC8A7-8EEF-4F7D-9461-AC99D7AC339F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B8F07FBB-5E1D-4776-9531-C203D25FB95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3E963414-3C15-4787-9DBC-CACC41CB9FC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59A576F3-F5CC-4755-96F6-32169D67F75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C5B3718-172D-4763-B47C-2EF436122E0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D1F93E99-765D-40FE-AF72-775FEAF169F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52A9829-334B-44B3-99B6-664C5A0B2C3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D0E430CA-D447-4974-9D37-EF6D5BA5B784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C16513AA-B206-404F-86BA-F9E40743E23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4725" y="6619875"/>
            <a:ext cx="1177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0611AFD9-20ED-491A-9677-B9E39A39D352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4725" y="6619875"/>
            <a:ext cx="1177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latin typeface="Arial" charset="0"/>
                <a:cs typeface="Arial" charset="0"/>
              </a:rPr>
              <a:t>Seite </a:t>
            </a:r>
            <a:fld id="{D4257354-DFDE-475D-93BB-46F4FBA1AB47}" type="slidenum">
              <a:rPr lang="de-DE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840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++ &amp; </a:t>
            </a:r>
            <a:r>
              <a:rPr lang="de-AT" sz="1600" dirty="0" err="1" smtClean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091980" y="221615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41630" y="3293985"/>
            <a:ext cx="652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Dass bedeutet im einfachsten Fall, dass die beiden Entities jede für sich genommen  als eigener Daten-</a:t>
            </a:r>
          </a:p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satz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in  der  SQL - Datenbank  abgelegt  und  über  </a:t>
            </a:r>
            <a:r>
              <a:rPr lang="de-AT" sz="1200" i="1" dirty="0" smtClean="0"/>
              <a:t>Fremdschlüssel</a:t>
            </a:r>
            <a:r>
              <a:rPr lang="de-AT" sz="1200" dirty="0" smtClean="0"/>
              <a:t>  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miteinander  verbunden  werden.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06915" y="4014065"/>
            <a:ext cx="450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Bedeutet, dass in einem Feld 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 oder mehreren Feldern ) </a:t>
            </a:r>
            <a:r>
              <a:rPr lang="de-AT" sz="800" dirty="0" smtClean="0"/>
              <a:t>eines SQL-Datensatzes der Primärschlüssel eines </a:t>
            </a:r>
          </a:p>
          <a:p>
            <a:r>
              <a:rPr lang="de-AT" sz="800" dirty="0" smtClean="0"/>
              <a:t>anderen Datensatzes abgelegt  und 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auf diese Weise eine Beziehung zwischen den Datensätzen  ausdrückt.</a:t>
            </a:r>
            <a:endParaRPr lang="de-AT" sz="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" name="Gewinkelte Verbindung 9"/>
          <p:cNvCxnSpPr/>
          <p:nvPr/>
        </p:nvCxnSpPr>
        <p:spPr>
          <a:xfrm>
            <a:off x="5517105" y="3640488"/>
            <a:ext cx="315035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4104075"/>
            <a:ext cx="4410490" cy="8835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3874677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4108554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057165" y="5634245"/>
            <a:ext cx="252028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cxnSp>
        <p:nvCxnSpPr>
          <p:cNvPr id="19" name="Gerade Verbindung 18"/>
          <p:cNvCxnSpPr/>
          <p:nvPr/>
        </p:nvCxnSpPr>
        <p:spPr>
          <a:xfrm>
            <a:off x="2267432" y="3527803"/>
            <a:ext cx="450050" cy="5400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2231740" y="3474005"/>
            <a:ext cx="4230470" cy="1800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4247883"/>
            <a:ext cx="4410490" cy="70353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4254903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4108554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057165" y="5634245"/>
            <a:ext cx="252028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cxnSp>
        <p:nvCxnSpPr>
          <p:cNvPr id="19" name="Gerade Verbindung 18"/>
          <p:cNvCxnSpPr/>
          <p:nvPr/>
        </p:nvCxnSpPr>
        <p:spPr>
          <a:xfrm>
            <a:off x="2267432" y="3527803"/>
            <a:ext cx="450050" cy="5400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2231740" y="3474005"/>
            <a:ext cx="4230470" cy="1800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475391" y="3969060"/>
            <a:ext cx="461688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6102170" y="3383995"/>
            <a:ext cx="900100" cy="72008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4364792"/>
            <a:ext cx="4410490" cy="5323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4254903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4371091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057165" y="5634245"/>
            <a:ext cx="252028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4364792"/>
            <a:ext cx="4410490" cy="5323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6057165" y="5634245"/>
            <a:ext cx="252028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cxnSp>
        <p:nvCxnSpPr>
          <p:cNvPr id="19" name="Gerade Verbindung 18"/>
          <p:cNvCxnSpPr/>
          <p:nvPr/>
        </p:nvCxnSpPr>
        <p:spPr>
          <a:xfrm>
            <a:off x="2267432" y="3527803"/>
            <a:ext cx="450050" cy="5400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2231740" y="3474005"/>
            <a:ext cx="4230470" cy="1800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6102170" y="3383995"/>
            <a:ext cx="900100" cy="72008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256878" y="3988005"/>
            <a:ext cx="45005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2221186" y="3934207"/>
            <a:ext cx="4230470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464837" y="4429262"/>
            <a:ext cx="46168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091616" y="3844197"/>
            <a:ext cx="90010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4364792"/>
            <a:ext cx="4410490" cy="5323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6057165" y="5634245"/>
            <a:ext cx="252028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cxnSp>
        <p:nvCxnSpPr>
          <p:cNvPr id="19" name="Gerade Verbindung 18"/>
          <p:cNvCxnSpPr/>
          <p:nvPr/>
        </p:nvCxnSpPr>
        <p:spPr>
          <a:xfrm>
            <a:off x="2267432" y="3527803"/>
            <a:ext cx="450050" cy="5400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2231740" y="3474005"/>
            <a:ext cx="4230470" cy="1800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6102170" y="3383995"/>
            <a:ext cx="900100" cy="72008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256878" y="3988005"/>
            <a:ext cx="45005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2221186" y="3934207"/>
            <a:ext cx="4230470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464837" y="4429262"/>
            <a:ext cx="46168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091616" y="3844197"/>
            <a:ext cx="90010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4464114"/>
            <a:ext cx="4410490" cy="43298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4481228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4371091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4464115"/>
            <a:ext cx="441049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4716606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4606469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771800" y="2888940"/>
            <a:ext cx="315035" cy="1800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4464115"/>
            <a:ext cx="441049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4716606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4606469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771800" y="2888940"/>
            <a:ext cx="315035" cy="1800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091980" y="221615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41630" y="3293985"/>
            <a:ext cx="652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Dass bedeutet im einfachsten Fall, dass die beiden Entities jede für sich genommen  als eigener Daten-</a:t>
            </a:r>
          </a:p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satz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in  der  SQL - Datenbank  abgelegt  und  über  </a:t>
            </a:r>
            <a:r>
              <a:rPr lang="de-AT" sz="1200" i="1" dirty="0" smtClean="0"/>
              <a:t>Fremdschlüssel</a:t>
            </a:r>
            <a:r>
              <a:rPr lang="de-AT" sz="1200" dirty="0" smtClean="0"/>
              <a:t>  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miteinander  verbunden  werden.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06915" y="4014065"/>
            <a:ext cx="450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Bedeutet, dass in einem Feld 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 oder mehreren Feldern ) </a:t>
            </a:r>
            <a:r>
              <a:rPr lang="de-AT" sz="800" dirty="0" smtClean="0"/>
              <a:t>eines SQL-Datensatzes der Primärschlüssel eines </a:t>
            </a:r>
          </a:p>
          <a:p>
            <a:r>
              <a:rPr lang="de-AT" sz="800" dirty="0" smtClean="0"/>
              <a:t>anderen Datensatzes abgelegt  und auf diese Weise eine Beziehung zwischen den Datensätzen  ausdrückt.</a:t>
            </a:r>
            <a:endParaRPr lang="de-AT" sz="800" dirty="0"/>
          </a:p>
        </p:txBody>
      </p:sp>
      <p:cxnSp>
        <p:nvCxnSpPr>
          <p:cNvPr id="10" name="Gewinkelte Verbindung 9"/>
          <p:cNvCxnSpPr/>
          <p:nvPr/>
        </p:nvCxnSpPr>
        <p:spPr>
          <a:xfrm>
            <a:off x="5517105" y="3640488"/>
            <a:ext cx="315035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57770" y="2843215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einfache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000" dirty="0" smtClean="0"/>
              <a:t>Beziehung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erlaubt aber nur die Navigation 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Richtung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1165" y="3150052"/>
            <a:ext cx="2704070" cy="113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3221850" y="3834045"/>
            <a:ext cx="2385265" cy="6750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266910"/>
            <a:ext cx="2655295" cy="297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2276745" y="3383995"/>
            <a:ext cx="810091" cy="126014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86735" y="3924055"/>
            <a:ext cx="1035115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086783" y="4138507"/>
            <a:ext cx="2199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Beziehung zwischen den Datensätzen  ausdrückt.</a:t>
            </a:r>
            <a:endParaRPr lang="de-AT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1165" y="3150052"/>
            <a:ext cx="2704070" cy="113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3221850" y="3834045"/>
            <a:ext cx="238526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266910"/>
            <a:ext cx="2655295" cy="297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2276745" y="3383995"/>
            <a:ext cx="810091" cy="12601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86735" y="3924055"/>
            <a:ext cx="1035115" cy="9451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383764" y="3924055"/>
            <a:ext cx="720080" cy="180020"/>
          </a:xfrm>
          <a:prstGeom prst="rect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3518779" y="3131811"/>
            <a:ext cx="720080" cy="180020"/>
          </a:xfrm>
          <a:prstGeom prst="rect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/>
          <p:cNvSpPr txBox="1"/>
          <p:nvPr/>
        </p:nvSpPr>
        <p:spPr>
          <a:xfrm>
            <a:off x="557770" y="2843215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Eine </a:t>
            </a:r>
            <a:r>
              <a:rPr lang="de-AT" sz="1000" i="1" dirty="0" smtClean="0">
                <a:solidFill>
                  <a:srgbClr val="C00000"/>
                </a:solidFill>
              </a:rPr>
              <a:t>einfache</a:t>
            </a:r>
            <a:r>
              <a:rPr lang="de-AT" sz="1000" dirty="0" smtClean="0"/>
              <a:t> Beziehung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erlaubt aber nur die Navigation 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Richtung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86783" y="4138507"/>
            <a:ext cx="2199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Beziehung zwischen den Datensätzen  ausdrückt.</a:t>
            </a:r>
            <a:endParaRPr lang="de-AT" sz="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57770" y="2843215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Eine </a:t>
            </a:r>
            <a:r>
              <a:rPr lang="de-AT" sz="1000" i="1" dirty="0" smtClean="0">
                <a:solidFill>
                  <a:srgbClr val="C00000"/>
                </a:solidFill>
              </a:rPr>
              <a:t>einfache</a:t>
            </a:r>
            <a:r>
              <a:rPr lang="de-AT" sz="1000" dirty="0" smtClean="0"/>
              <a:t> Beziehung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erlaubt aber nur die Navigation 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Richtung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1165" y="3150052"/>
            <a:ext cx="2704070" cy="113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3221850" y="3834045"/>
            <a:ext cx="238526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266910"/>
            <a:ext cx="2655295" cy="297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2276745" y="3383995"/>
            <a:ext cx="810091" cy="12601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86735" y="3924055"/>
            <a:ext cx="1035115" cy="9451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57770" y="2843215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Eine </a:t>
            </a:r>
            <a:r>
              <a:rPr lang="de-AT" sz="1000" i="1" dirty="0" smtClean="0">
                <a:solidFill>
                  <a:srgbClr val="C00000"/>
                </a:solidFill>
              </a:rPr>
              <a:t>einfache</a:t>
            </a:r>
            <a:r>
              <a:rPr lang="de-AT" sz="1000" dirty="0" smtClean="0"/>
              <a:t> Beziehung erlaubt aber nur die Navigation in </a:t>
            </a:r>
            <a:r>
              <a:rPr lang="de-AT" sz="1000" i="1" dirty="0" smtClean="0"/>
              <a:t>eine</a:t>
            </a:r>
            <a:r>
              <a:rPr lang="de-AT" sz="1000" dirty="0" smtClean="0"/>
              <a:t> Richtung</a:t>
            </a:r>
            <a:endParaRPr lang="de-AT" sz="1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1165" y="3150052"/>
            <a:ext cx="2704070" cy="113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3221850" y="3834045"/>
            <a:ext cx="238526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266910"/>
            <a:ext cx="2655295" cy="297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2276745" y="3383995"/>
            <a:ext cx="810091" cy="12601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86735" y="3924055"/>
            <a:ext cx="1035115" cy="9451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15115" y="4293060"/>
            <a:ext cx="5351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Soll die Navigation in die andere Richtung ebenfalls ermöglicht werden, muss eine zweite Referenz 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der anderen Klasse eingebaut und von der Applikation auch konsistent gepflegt werden …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57770" y="2843215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Eine </a:t>
            </a:r>
            <a:r>
              <a:rPr lang="de-AT" sz="1000" i="1" dirty="0" smtClean="0">
                <a:solidFill>
                  <a:srgbClr val="C00000"/>
                </a:solidFill>
              </a:rPr>
              <a:t>einfache</a:t>
            </a:r>
            <a:r>
              <a:rPr lang="de-AT" sz="1000" dirty="0" smtClean="0"/>
              <a:t> Beziehung erlaubt aber nur die Navigation in </a:t>
            </a:r>
            <a:r>
              <a:rPr lang="de-AT" sz="1000" i="1" dirty="0" smtClean="0"/>
              <a:t>eine</a:t>
            </a:r>
            <a:r>
              <a:rPr lang="de-AT" sz="1000" dirty="0" smtClean="0"/>
              <a:t> Richtung</a:t>
            </a:r>
            <a:endParaRPr lang="de-AT" sz="1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1165" y="3150052"/>
            <a:ext cx="2704070" cy="113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3221850" y="3834045"/>
            <a:ext cx="238526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266910"/>
            <a:ext cx="2655295" cy="297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2276745" y="3383995"/>
            <a:ext cx="810091" cy="12601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86735" y="3924055"/>
            <a:ext cx="1035115" cy="9451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15115" y="4293060"/>
            <a:ext cx="5351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Soll die Navigation in die andere Richtung ebenfalls ermöglicht werden, muss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zweite Referenz 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der anderen Klasse eingebaut und von der Applikation auch konsistent gepflegt werden …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4436985" y="2123855"/>
            <a:ext cx="1350150" cy="121513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526995" y="2258870"/>
            <a:ext cx="1215135" cy="189021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57770" y="2843215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Eine </a:t>
            </a:r>
            <a:r>
              <a:rPr lang="de-AT" sz="1000" i="1" dirty="0" smtClean="0">
                <a:solidFill>
                  <a:srgbClr val="C00000"/>
                </a:solidFill>
              </a:rPr>
              <a:t>einfache</a:t>
            </a:r>
            <a:r>
              <a:rPr lang="de-AT" sz="1000" dirty="0" smtClean="0"/>
              <a:t> Beziehung erlaubt aber nur die Navigation in </a:t>
            </a:r>
            <a:r>
              <a:rPr lang="de-AT" sz="1000" i="1" dirty="0" smtClean="0"/>
              <a:t>eine</a:t>
            </a:r>
            <a:r>
              <a:rPr lang="de-AT" sz="1000" dirty="0" smtClean="0"/>
              <a:t> Richtung</a:t>
            </a:r>
            <a:endParaRPr lang="de-AT" sz="1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1165" y="3150052"/>
            <a:ext cx="2704070" cy="113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3221850" y="3834045"/>
            <a:ext cx="238526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275963"/>
            <a:ext cx="2655295" cy="1170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2276745" y="3383995"/>
            <a:ext cx="810091" cy="12601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86735" y="3924055"/>
            <a:ext cx="1035115" cy="9451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15115" y="4293060"/>
            <a:ext cx="5351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Soll die Navigation in die andere Richtung ebenfalls ermöglicht werden, muss eine zweite Referenz </a:t>
            </a:r>
          </a:p>
          <a:p>
            <a:r>
              <a:rPr lang="de-AT" sz="1000" dirty="0" smtClean="0"/>
              <a:t>in der anderen Klasse eingebaut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von der Applikation auch konsistent gepflegt </a:t>
            </a:r>
            <a:r>
              <a:rPr lang="de-AT" sz="1000" dirty="0" smtClean="0"/>
              <a:t>werden …</a:t>
            </a:r>
            <a:endParaRPr lang="de-AT" sz="1000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4436985" y="2123855"/>
            <a:ext cx="1350150" cy="1215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526995" y="2258870"/>
            <a:ext cx="1215135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57770" y="2843215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Eine </a:t>
            </a:r>
            <a:r>
              <a:rPr lang="de-AT" sz="1000" i="1" dirty="0" smtClean="0">
                <a:solidFill>
                  <a:srgbClr val="C00000"/>
                </a:solidFill>
              </a:rPr>
              <a:t>einfache</a:t>
            </a:r>
            <a:r>
              <a:rPr lang="de-AT" sz="1000" dirty="0" smtClean="0"/>
              <a:t> Beziehung erlaubt aber nur die Navigation in </a:t>
            </a:r>
            <a:r>
              <a:rPr lang="de-AT" sz="1000" i="1" dirty="0" smtClean="0"/>
              <a:t>eine</a:t>
            </a:r>
            <a:r>
              <a:rPr lang="de-AT" sz="1000" dirty="0" smtClean="0"/>
              <a:t> Richtung</a:t>
            </a:r>
            <a:endParaRPr lang="de-AT" sz="1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1165" y="3150052"/>
            <a:ext cx="2704070" cy="113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3221850" y="3834045"/>
            <a:ext cx="238526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275963"/>
            <a:ext cx="2655295" cy="1170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2276745" y="3383995"/>
            <a:ext cx="810091" cy="12601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86735" y="3924055"/>
            <a:ext cx="1035115" cy="9451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15115" y="4293060"/>
            <a:ext cx="5351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Soll die Navigation in die andere Richtung ebenfalls ermöglicht werden, muss eine zweite Referenz </a:t>
            </a:r>
          </a:p>
          <a:p>
            <a:r>
              <a:rPr lang="de-AT" sz="1000" dirty="0" smtClean="0"/>
              <a:t>in der anderen Klasse eingebaut und von der Applikation auch </a:t>
            </a:r>
            <a:r>
              <a:rPr lang="de-AT" sz="1000" dirty="0" smtClean="0">
                <a:solidFill>
                  <a:srgbClr val="C00000"/>
                </a:solidFill>
              </a:rPr>
              <a:t>konsistent</a:t>
            </a:r>
            <a:r>
              <a:rPr lang="de-AT" sz="1000" dirty="0" smtClean="0"/>
              <a:t> gepflegt werden …</a:t>
            </a:r>
            <a:endParaRPr lang="de-AT" sz="1000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4436985" y="2123855"/>
            <a:ext cx="1350150" cy="1215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526995" y="2258870"/>
            <a:ext cx="1215135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949886" y="4500327"/>
            <a:ext cx="2340260" cy="125962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57770" y="2843215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Eine </a:t>
            </a:r>
            <a:r>
              <a:rPr lang="de-AT" sz="1000" i="1" dirty="0" smtClean="0">
                <a:solidFill>
                  <a:srgbClr val="C00000"/>
                </a:solidFill>
              </a:rPr>
              <a:t>einfache</a:t>
            </a:r>
            <a:r>
              <a:rPr lang="de-AT" sz="1000" dirty="0" smtClean="0"/>
              <a:t> Beziehung erlaubt aber nur die Navigation in </a:t>
            </a:r>
            <a:r>
              <a:rPr lang="de-AT" sz="1000" i="1" dirty="0" smtClean="0"/>
              <a:t>eine</a:t>
            </a:r>
            <a:r>
              <a:rPr lang="de-AT" sz="1000" dirty="0" smtClean="0"/>
              <a:t> Richtung</a:t>
            </a:r>
            <a:endParaRPr lang="de-AT" sz="1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1165" y="3150052"/>
            <a:ext cx="2704070" cy="113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3221850" y="3834045"/>
            <a:ext cx="238526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356865" y="3275963"/>
            <a:ext cx="2655295" cy="1170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2276745" y="3383995"/>
            <a:ext cx="810091" cy="12601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86735" y="3924055"/>
            <a:ext cx="1035115" cy="9451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15115" y="4293060"/>
            <a:ext cx="5351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Soll die Navigation in die andere Richtung ebenfalls ermöglicht werden, muss eine zweite Referenz </a:t>
            </a:r>
          </a:p>
          <a:p>
            <a:r>
              <a:rPr lang="de-AT" sz="1000" dirty="0" smtClean="0"/>
              <a:t>in der anderen Klasse eingebaut und von der Applikation auch </a:t>
            </a:r>
            <a:r>
              <a:rPr lang="de-AT" sz="1000" dirty="0" smtClean="0">
                <a:solidFill>
                  <a:srgbClr val="C00000"/>
                </a:solidFill>
              </a:rPr>
              <a:t>konsistent</a:t>
            </a:r>
            <a:r>
              <a:rPr lang="de-AT" sz="1000" dirty="0" smtClean="0"/>
              <a:t> gepflegt werden …</a:t>
            </a:r>
            <a:endParaRPr lang="de-AT" sz="1000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4436985" y="2123855"/>
            <a:ext cx="1350150" cy="1215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526995" y="2258870"/>
            <a:ext cx="1215135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949886" y="4500327"/>
            <a:ext cx="2340260" cy="125962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840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solidFill>
                  <a:srgbClr val="0000FF"/>
                </a:solidFill>
                <a:latin typeface="Neuropol" pitchFamily="34" charset="0"/>
                <a:cs typeface="Times New Roman" pitchFamily="18" charset="0"/>
              </a:rPr>
              <a:t>++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&amp;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6237185" y="1943835"/>
            <a:ext cx="360040" cy="54006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6192180" y="1808820"/>
            <a:ext cx="765085" cy="720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102170" y="1691911"/>
            <a:ext cx="1755195" cy="836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bidirektional</a:t>
            </a:r>
            <a:endParaRPr lang="de-AT" sz="1000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1:1 Beziehungen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881590" y="4194085"/>
            <a:ext cx="7650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Beteiligten  Klassen  besitzen  eine  hohe  Eigenständigkeit ( Objekte der einen Klasse können auch ohne Objekte der anderen Klasse existieren )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114835" y="4518085"/>
            <a:ext cx="5485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der Klassen tritt auch in einen anderen Kontext und dort womöglich in einer 1:n Beziehung auf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826695" y="4824155"/>
            <a:ext cx="5985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 stammen aus unterschiedlichen Datenbanken und dementsprechend  unterschiedlichen Persistence - Units</a:t>
            </a:r>
          </a:p>
        </p:txBody>
      </p:sp>
      <p:sp>
        <p:nvSpPr>
          <p:cNvPr id="24" name="Rechteck 23"/>
          <p:cNvSpPr/>
          <p:nvPr/>
        </p:nvSpPr>
        <p:spPr>
          <a:xfrm>
            <a:off x="2546775" y="4454970"/>
            <a:ext cx="37261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 Folgende Kriterien machen eine 1:1 Beziehung sinnvoll:</a:t>
            </a:r>
            <a:endParaRPr lang="de-AT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301970" y="1133745"/>
            <a:ext cx="2295255" cy="1575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391980" y="1358771"/>
            <a:ext cx="4275475" cy="1395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926595" y="2483895"/>
            <a:ext cx="749435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1:1 Beziehungen stellt sich immer die Frage, ob sie auch notwendig ist oder ob die Daten der beiden in Beziehung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stehenden Teile nicht besser in  einer  Tabelle untergebracht  werden oder über @SecondaryTable wenigstens  in  einer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Entity…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bidirektional</a:t>
            </a:r>
            <a:endParaRPr lang="de-AT" sz="1000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1:1 Beziehungen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881590" y="4194085"/>
            <a:ext cx="7650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Beteiligten  Klassen  besitzen  eine  hohe  Eigenständigkeit ( Objekte der einen Klasse können auch ohne Objekte der anderen Klasse existieren )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114835" y="4518085"/>
            <a:ext cx="5485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der Klassen tritt auch in einen anderen Kontext und dort womöglich in einer 1:n Beziehung auf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826695" y="4824155"/>
            <a:ext cx="5985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 stammen aus unterschiedlichen Datenbanken und dementsprechend  unterschiedlichen Persistence - Units</a:t>
            </a:r>
          </a:p>
        </p:txBody>
      </p:sp>
      <p:sp>
        <p:nvSpPr>
          <p:cNvPr id="24" name="Rechteck 23"/>
          <p:cNvSpPr/>
          <p:nvPr/>
        </p:nvSpPr>
        <p:spPr>
          <a:xfrm>
            <a:off x="2546775" y="4454970"/>
            <a:ext cx="37261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 Folgende Kriterien machen eine 1:1 Beziehung sinnvoll:</a:t>
            </a:r>
            <a:endParaRPr lang="de-AT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301970" y="1133745"/>
            <a:ext cx="2295255" cy="1575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391980" y="1358771"/>
            <a:ext cx="4275475" cy="1395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926595" y="2483895"/>
            <a:ext cx="749435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1:1 Beziehungen stellt sich immer die Frage, ob sie auch notwendig ist oder ob die Daten der beiden in Beziehung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stehenden Teile nicht besser in  einer  Tabelle untergebracht  werden oder über @SecondaryTable wenigstens  in  einer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Entity…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bidirektional</a:t>
            </a:r>
            <a:endParaRPr lang="de-AT" sz="1000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1:1 Beziehungen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881590" y="4194085"/>
            <a:ext cx="7650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Beteiligten  Klassen  besitzen  eine  hohe  Eigenständigkeit ( Objekte der einen Klasse können auch ohne Objekte der anderen Klasse existieren )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114835" y="4518085"/>
            <a:ext cx="5485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der Klassen tritt auch in einen anderen Kontext und dort womöglich in einer 1:n Beziehung auf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826695" y="4824155"/>
            <a:ext cx="5985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 stammen aus unterschiedlichen Datenbanken und dementsprechend  unterschiedlichen Persistence - Units</a:t>
            </a:r>
          </a:p>
        </p:txBody>
      </p:sp>
      <p:sp>
        <p:nvSpPr>
          <p:cNvPr id="24" name="Rechteck 23"/>
          <p:cNvSpPr/>
          <p:nvPr/>
        </p:nvSpPr>
        <p:spPr>
          <a:xfrm>
            <a:off x="2546775" y="4454970"/>
            <a:ext cx="37261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 Folgende Kriterien machen eine 1:1 Beziehung sinnvoll:</a:t>
            </a:r>
            <a:endParaRPr lang="de-AT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301970" y="1133745"/>
            <a:ext cx="2295255" cy="1575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391980" y="1358771"/>
            <a:ext cx="4275475" cy="1395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926595" y="2483895"/>
            <a:ext cx="749435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Bei 1:1 Beziehungen stellt sich immer die Frage, ob sie auch notwendig ist oder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 die Daten der beiden in Beziehung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stehenden Teile nicht besser in  einer  Tabelle untergebracht  werden oder über @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SecondaryTable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wenigstens  in  einer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Entity…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926595" y="2483895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Bei 1:1 Beziehungen stellt sich immer die Frage, ob sie auch notwendig ist oder ob die Daten der beiden in Beziehung</a:t>
            </a:r>
          </a:p>
          <a:p>
            <a:r>
              <a:rPr lang="de-AT" sz="1200" dirty="0" smtClean="0"/>
              <a:t>stehenden Teile nicht besser in  </a:t>
            </a:r>
            <a:r>
              <a:rPr lang="de-AT" sz="1200" dirty="0" smtClean="0">
                <a:solidFill>
                  <a:srgbClr val="C00000"/>
                </a:solidFill>
              </a:rPr>
              <a:t>einer</a:t>
            </a:r>
            <a:r>
              <a:rPr lang="de-AT" sz="1200" dirty="0" smtClean="0"/>
              <a:t>  </a:t>
            </a:r>
            <a:r>
              <a:rPr lang="de-AT" sz="1200" dirty="0" smtClean="0">
                <a:solidFill>
                  <a:srgbClr val="C00000"/>
                </a:solidFill>
              </a:rPr>
              <a:t>Tabelle</a:t>
            </a:r>
            <a:r>
              <a:rPr lang="de-AT" sz="1200" dirty="0" smtClean="0"/>
              <a:t> untergebracht  werden oder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@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SecondaryTable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wenigstens  in  einer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Entity…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81590" y="4194085"/>
            <a:ext cx="7650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Beteiligten  Klassen  besitzen  eine  hohe  Eigenständigkeit ( Objekte der einen Klasse können auch ohne Objekte der anderen Klasse existieren )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114835" y="4518085"/>
            <a:ext cx="5485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der Klassen tritt auch in einen anderen Kontext und dort womöglich in einer 1:n Beziehung auf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826695" y="4824155"/>
            <a:ext cx="5985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 stammen aus unterschiedlichen Datenbanken und dementsprechend  unterschiedlichen Persistence - Units</a:t>
            </a:r>
          </a:p>
        </p:txBody>
      </p:sp>
      <p:sp>
        <p:nvSpPr>
          <p:cNvPr id="23" name="Rechteck 22"/>
          <p:cNvSpPr/>
          <p:nvPr/>
        </p:nvSpPr>
        <p:spPr>
          <a:xfrm>
            <a:off x="2546775" y="4454970"/>
            <a:ext cx="37261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</a:rPr>
              <a:t> Folgende Kriterien machen eine 1:1 Beziehung sinnvoll:</a:t>
            </a:r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81590" y="4194085"/>
            <a:ext cx="7650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Beteiligten  Klassen  besitzen  eine  hohe  Eigenständigkeit ( Objekte der einen Klasse können auch ohne Objekte der anderen Klasse existieren )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114835" y="4518085"/>
            <a:ext cx="5485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der Klassen tritt auch in einen anderen Kontext und dort womöglich in einer 1:n Beziehung auf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826695" y="4824155"/>
            <a:ext cx="5985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 stammen aus unterschiedlichen Datenbanken und dementsprechend  unterschiedlichen Persistence - Units</a:t>
            </a:r>
          </a:p>
        </p:txBody>
      </p:sp>
      <p:sp>
        <p:nvSpPr>
          <p:cNvPr id="23" name="Rechteck 22"/>
          <p:cNvSpPr/>
          <p:nvPr/>
        </p:nvSpPr>
        <p:spPr>
          <a:xfrm>
            <a:off x="2546775" y="4454970"/>
            <a:ext cx="37261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de-AT" sz="1200" dirty="0" smtClean="0"/>
              <a:t> Folgende Kriterien machen eine 1:1 Beziehung sinnvoll: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926595" y="2483895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Bei 1:1 Beziehungen stellt sich immer die Frage, ob sie auch notwendig ist oder ob die Daten der beiden in Beziehung</a:t>
            </a:r>
          </a:p>
          <a:p>
            <a:r>
              <a:rPr lang="de-AT" sz="1200" dirty="0" smtClean="0"/>
              <a:t>stehenden Teile nicht besser in  </a:t>
            </a:r>
            <a:r>
              <a:rPr lang="de-AT" sz="1200" dirty="0" smtClean="0">
                <a:solidFill>
                  <a:srgbClr val="C00000"/>
                </a:solidFill>
              </a:rPr>
              <a:t>einer</a:t>
            </a:r>
            <a:r>
              <a:rPr lang="de-AT" sz="1200" dirty="0" smtClean="0"/>
              <a:t>  </a:t>
            </a:r>
            <a:r>
              <a:rPr lang="de-AT" sz="1200" dirty="0" smtClean="0">
                <a:solidFill>
                  <a:srgbClr val="C00000"/>
                </a:solidFill>
              </a:rPr>
              <a:t>Tabelle</a:t>
            </a:r>
            <a:r>
              <a:rPr lang="de-AT" sz="1200" dirty="0" smtClean="0"/>
              <a:t> untergebracht  werden oder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@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SecondaryTable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wenigstens  in  einer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Entity…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81590" y="4194085"/>
            <a:ext cx="7650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Beteiligten  Klassen  besitzen  eine  hohe  Eigenständigkeit ( Objekte der einen Klasse können auch ohne Objekte der anderen Klasse existieren )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114835" y="4518085"/>
            <a:ext cx="5485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der Klassen tritt auch in einen anderen Kontext und dort womöglich in einer 1:n Beziehung auf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826695" y="4824155"/>
            <a:ext cx="5985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 stammen aus unterschiedlichen Datenbanken und dementsprechend  unterschiedlichen Persistence - Units</a:t>
            </a:r>
          </a:p>
        </p:txBody>
      </p:sp>
      <p:sp>
        <p:nvSpPr>
          <p:cNvPr id="23" name="Rechteck 22"/>
          <p:cNvSpPr/>
          <p:nvPr/>
        </p:nvSpPr>
        <p:spPr>
          <a:xfrm>
            <a:off x="2546775" y="4454970"/>
            <a:ext cx="37261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de-AT" sz="1200" dirty="0" smtClean="0"/>
              <a:t> Folgende Kriterien machen eine 1:1 Beziehung sinnvoll: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926595" y="2483895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Bei 1:1 Beziehungen stellt sich immer die Frage, ob sie auch notwendig ist oder ob die Daten der beiden in Beziehung</a:t>
            </a:r>
          </a:p>
          <a:p>
            <a:r>
              <a:rPr lang="de-AT" sz="1200" dirty="0" smtClean="0"/>
              <a:t>stehenden Teile nicht besser in  </a:t>
            </a:r>
            <a:r>
              <a:rPr lang="de-AT" sz="1200" dirty="0" smtClean="0">
                <a:solidFill>
                  <a:srgbClr val="C00000"/>
                </a:solidFill>
              </a:rPr>
              <a:t>einer</a:t>
            </a:r>
            <a:r>
              <a:rPr lang="de-AT" sz="1200" dirty="0" smtClean="0"/>
              <a:t>  </a:t>
            </a:r>
            <a:r>
              <a:rPr lang="de-AT" sz="1200" dirty="0" smtClean="0">
                <a:solidFill>
                  <a:srgbClr val="C00000"/>
                </a:solidFill>
              </a:rPr>
              <a:t>Tabelle</a:t>
            </a:r>
            <a:r>
              <a:rPr lang="de-AT" sz="1200" dirty="0" smtClean="0"/>
              <a:t> untergebracht  werden oder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@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SecondaryTable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wenigstens  in  einer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Entity…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114835" y="4518085"/>
            <a:ext cx="5485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 der Klassen tritt auch in einen anderen Kontext und dort womöglich in einer 1:n Beziehung auf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826695" y="4824155"/>
            <a:ext cx="5985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 stammen aus unterschiedlichen Datenbanken und dementsprechend  unterschiedlichen Persistence - Units</a:t>
            </a:r>
          </a:p>
        </p:txBody>
      </p:sp>
      <p:sp>
        <p:nvSpPr>
          <p:cNvPr id="23" name="Rechteck 22"/>
          <p:cNvSpPr/>
          <p:nvPr/>
        </p:nvSpPr>
        <p:spPr>
          <a:xfrm>
            <a:off x="2546775" y="4454970"/>
            <a:ext cx="37261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de-AT" sz="1200" dirty="0" smtClean="0"/>
              <a:t> Folgende Kriterien machen eine 1:1 Beziehung sinnvoll:</a:t>
            </a:r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881590" y="4194085"/>
            <a:ext cx="76508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Beteiligten  Klassen  besitzen  eine  </a:t>
            </a:r>
            <a:r>
              <a:rPr lang="de-AT" sz="1000" dirty="0" smtClean="0">
                <a:solidFill>
                  <a:srgbClr val="C00000"/>
                </a:solidFill>
              </a:rPr>
              <a:t>hohe  Eigenständigkeit </a:t>
            </a:r>
            <a:r>
              <a:rPr lang="de-AT" sz="1000" dirty="0" smtClean="0"/>
              <a:t>( Objekte der einen Klasse können auch ohne Objekte der anderen Klasse existieren )</a:t>
            </a:r>
            <a:endParaRPr lang="de-AT" sz="1000" dirty="0"/>
          </a:p>
        </p:txBody>
      </p:sp>
      <p:sp>
        <p:nvSpPr>
          <p:cNvPr id="12" name="Textfeld 11"/>
          <p:cNvSpPr txBox="1"/>
          <p:nvPr/>
        </p:nvSpPr>
        <p:spPr>
          <a:xfrm>
            <a:off x="926595" y="2483895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Bei 1:1 Beziehungen stellt sich immer die Frage, ob sie auch notwendig ist oder ob die Daten der beiden in Beziehung</a:t>
            </a:r>
          </a:p>
          <a:p>
            <a:r>
              <a:rPr lang="de-AT" sz="1200" dirty="0" smtClean="0"/>
              <a:t>stehenden Teile nicht besser in  </a:t>
            </a:r>
            <a:r>
              <a:rPr lang="de-AT" sz="1200" dirty="0" smtClean="0">
                <a:solidFill>
                  <a:srgbClr val="C00000"/>
                </a:solidFill>
              </a:rPr>
              <a:t>einer</a:t>
            </a:r>
            <a:r>
              <a:rPr lang="de-AT" sz="1200" dirty="0" smtClean="0"/>
              <a:t>  </a:t>
            </a:r>
            <a:r>
              <a:rPr lang="de-AT" sz="1200" dirty="0" smtClean="0">
                <a:solidFill>
                  <a:srgbClr val="C00000"/>
                </a:solidFill>
              </a:rPr>
              <a:t>Tabelle</a:t>
            </a:r>
            <a:r>
              <a:rPr lang="de-AT" sz="1200" dirty="0" smtClean="0"/>
              <a:t> untergebracht  werden oder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@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SecondaryTable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wenigstens  in  einer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Entity…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826695" y="4824155"/>
            <a:ext cx="5985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Daten stammen aus unterschiedlichen Datenbanken und dementsprechend  unterschiedlichen Persistence - Units</a:t>
            </a:r>
          </a:p>
        </p:txBody>
      </p:sp>
      <p:sp>
        <p:nvSpPr>
          <p:cNvPr id="23" name="Rechteck 22"/>
          <p:cNvSpPr/>
          <p:nvPr/>
        </p:nvSpPr>
        <p:spPr>
          <a:xfrm>
            <a:off x="2546775" y="4454970"/>
            <a:ext cx="37261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de-AT" sz="1200" dirty="0" smtClean="0"/>
              <a:t> Folgende Kriterien machen eine 1:1 Beziehung sinnvoll:</a:t>
            </a:r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881590" y="4194085"/>
            <a:ext cx="765084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Beteiligten  Klassen  besitzen  eine  hohe  Eigenständigkeit ( Objekte der einen Klasse können auch ohne Objekte der anderen Klasse existieren )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114835" y="4518085"/>
            <a:ext cx="54857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/>
              <a:t>Eine der Klassen tritt auch in einen </a:t>
            </a:r>
            <a:r>
              <a:rPr lang="de-AT" sz="1000" dirty="0" smtClean="0">
                <a:solidFill>
                  <a:srgbClr val="C00000"/>
                </a:solidFill>
              </a:rPr>
              <a:t>anderen Kontext </a:t>
            </a:r>
            <a:r>
              <a:rPr lang="de-AT" sz="1000" dirty="0" smtClean="0"/>
              <a:t>und dort womöglich in einer 1:n Beziehung auf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26595" y="2483895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Bei 1:1 Beziehungen stellt sich immer die Frage, ob sie auch notwendig ist oder ob die Daten der beiden in Beziehung</a:t>
            </a:r>
          </a:p>
          <a:p>
            <a:r>
              <a:rPr lang="de-AT" sz="1200" dirty="0" smtClean="0"/>
              <a:t>stehenden Teile nicht besser in  </a:t>
            </a:r>
            <a:r>
              <a:rPr lang="de-AT" sz="1200" dirty="0" smtClean="0">
                <a:solidFill>
                  <a:srgbClr val="C00000"/>
                </a:solidFill>
              </a:rPr>
              <a:t>einer</a:t>
            </a:r>
            <a:r>
              <a:rPr lang="de-AT" sz="1200" dirty="0" smtClean="0"/>
              <a:t>  </a:t>
            </a:r>
            <a:r>
              <a:rPr lang="de-AT" sz="1200" dirty="0" smtClean="0">
                <a:solidFill>
                  <a:srgbClr val="C00000"/>
                </a:solidFill>
              </a:rPr>
              <a:t>Tabelle</a:t>
            </a:r>
            <a:r>
              <a:rPr lang="de-AT" sz="1200" dirty="0" smtClean="0"/>
              <a:t> untergebracht  werden oder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@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SecondaryTable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wenigstens  in  einer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Entity…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546775" y="4454970"/>
            <a:ext cx="37261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de-AT" sz="1200" dirty="0" smtClean="0"/>
              <a:t> Folgende Kriterien machen eine 1:1 Beziehung sinnvoll:</a:t>
            </a:r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881590" y="4194085"/>
            <a:ext cx="765084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Beteiligten  Klassen  besitzen  eine  hohe  Eigenständigkeit ( Objekte der einen Klasse können auch ohne Objekte der anderen Klasse existieren )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114835" y="4518085"/>
            <a:ext cx="548579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/>
              <a:t>Eine der Klassen tritt auch in einen </a:t>
            </a:r>
            <a:r>
              <a:rPr lang="de-AT" sz="1000" dirty="0" smtClean="0">
                <a:solidFill>
                  <a:srgbClr val="C00000"/>
                </a:solidFill>
              </a:rPr>
              <a:t>anderen Kontext </a:t>
            </a:r>
            <a:r>
              <a:rPr lang="de-AT" sz="1000" dirty="0" smtClean="0"/>
              <a:t>und dort womöglich in einer 1:n Beziehung auf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826695" y="4824155"/>
            <a:ext cx="59856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Daten stammen aus </a:t>
            </a:r>
            <a:r>
              <a:rPr lang="de-AT" sz="1000" dirty="0" smtClean="0">
                <a:solidFill>
                  <a:srgbClr val="C00000"/>
                </a:solidFill>
              </a:rPr>
              <a:t>unterschiedlichen Datenbanken </a:t>
            </a:r>
            <a:r>
              <a:rPr lang="de-AT" sz="1000" dirty="0" smtClean="0"/>
              <a:t>und dementsprechend  unterschiedlichen Persistence - Units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26595" y="2483895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Bei 1:1 Beziehungen stellt sich immer die Frage, ob sie auch notwendig ist oder ob die Daten der beiden in Beziehung</a:t>
            </a:r>
          </a:p>
          <a:p>
            <a:r>
              <a:rPr lang="de-AT" sz="1200" dirty="0" smtClean="0"/>
              <a:t>stehenden Teile nicht besser in  </a:t>
            </a:r>
            <a:r>
              <a:rPr lang="de-AT" sz="1200" dirty="0" smtClean="0">
                <a:solidFill>
                  <a:srgbClr val="C00000"/>
                </a:solidFill>
              </a:rPr>
              <a:t>einer</a:t>
            </a:r>
            <a:r>
              <a:rPr lang="de-AT" sz="1200" dirty="0" smtClean="0"/>
              <a:t>  </a:t>
            </a:r>
            <a:r>
              <a:rPr lang="de-AT" sz="1200" dirty="0" smtClean="0">
                <a:solidFill>
                  <a:srgbClr val="C00000"/>
                </a:solidFill>
              </a:rPr>
              <a:t>Tabelle</a:t>
            </a:r>
            <a:r>
              <a:rPr lang="de-AT" sz="1200" dirty="0" smtClean="0"/>
              <a:t> untergebracht  werden oder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@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SecondaryTable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wenigstens  in  einer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Entity…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906815" y="3005845"/>
            <a:ext cx="2250250" cy="1233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3041830" y="3203975"/>
            <a:ext cx="810090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96925" y="4284095"/>
            <a:ext cx="1395155" cy="360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bidirektional</a:t>
            </a:r>
            <a:endParaRPr lang="de-AT" sz="10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1:1 Beziehungen</a:t>
            </a:r>
            <a:endParaRPr lang="de-AT" sz="1200" dirty="0"/>
          </a:p>
        </p:txBody>
      </p:sp>
      <p:sp>
        <p:nvSpPr>
          <p:cNvPr id="32" name="Rechteck 31"/>
          <p:cNvSpPr/>
          <p:nvPr/>
        </p:nvSpPr>
        <p:spPr>
          <a:xfrm>
            <a:off x="7092280" y="252890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rade Verbindung 32"/>
          <p:cNvCxnSpPr/>
          <p:nvPr/>
        </p:nvCxnSpPr>
        <p:spPr>
          <a:xfrm>
            <a:off x="7092460" y="275392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6372200" y="292498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196625" y="486916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7" name="Gerade Verbindung 36"/>
          <p:cNvCxnSpPr/>
          <p:nvPr/>
        </p:nvCxnSpPr>
        <p:spPr>
          <a:xfrm>
            <a:off x="1196805" y="509418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V="1">
            <a:off x="2231740" y="522920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221850" y="1628800"/>
            <a:ext cx="2970330" cy="171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221850" y="1448780"/>
            <a:ext cx="5490610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6695" y="5184195"/>
            <a:ext cx="2133600" cy="102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1601670" y="5094184"/>
            <a:ext cx="2430270" cy="1215135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9"/>
          <p:cNvCxnSpPr/>
          <p:nvPr/>
        </p:nvCxnSpPr>
        <p:spPr>
          <a:xfrm>
            <a:off x="2456765" y="2618910"/>
            <a:ext cx="585065" cy="76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276745" y="3429000"/>
            <a:ext cx="1125125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2411760" y="2213865"/>
            <a:ext cx="369041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2816805" y="3203975"/>
            <a:ext cx="1035115" cy="9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2141730" y="3195731"/>
            <a:ext cx="4950550" cy="36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176845" y="4419110"/>
            <a:ext cx="4725525" cy="360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507215" y="3023955"/>
            <a:ext cx="1260140" cy="1665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3789040"/>
            <a:ext cx="4455495" cy="211523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4076945" y="2528900"/>
            <a:ext cx="1035115" cy="63007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7092280" y="2528900"/>
            <a:ext cx="1035115" cy="63007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21"/>
          <p:cNvCxnSpPr/>
          <p:nvPr/>
        </p:nvCxnSpPr>
        <p:spPr>
          <a:xfrm>
            <a:off x="4076945" y="2754285"/>
            <a:ext cx="1035115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7092460" y="2753925"/>
            <a:ext cx="1035115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112060" y="2924980"/>
            <a:ext cx="198022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23029"/>
            <a:ext cx="4455495" cy="48609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971600" y="4734144"/>
            <a:ext cx="4365485" cy="10351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1466655" y="2753925"/>
            <a:ext cx="3060340" cy="990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221850" y="2906325"/>
            <a:ext cx="1457545" cy="1422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hteck 29"/>
          <p:cNvSpPr/>
          <p:nvPr/>
        </p:nvSpPr>
        <p:spPr>
          <a:xfrm>
            <a:off x="1133510" y="3870085"/>
            <a:ext cx="630070" cy="18002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23029"/>
            <a:ext cx="4455495" cy="48609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72008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hteck 34"/>
          <p:cNvSpPr/>
          <p:nvPr/>
        </p:nvSpPr>
        <p:spPr>
          <a:xfrm>
            <a:off x="1133510" y="4730725"/>
            <a:ext cx="630070" cy="18002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206515" y="3834045"/>
            <a:ext cx="855095" cy="1530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358915" y="3986445"/>
            <a:ext cx="3222975" cy="702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06615" y="3879050"/>
            <a:ext cx="630070" cy="18002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341530" y="4329101"/>
            <a:ext cx="1395155" cy="1710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03920" y="5319210"/>
            <a:ext cx="972725" cy="737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Drückt die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1:1 </a:t>
            </a:r>
            <a:r>
              <a:rPr lang="de-AT" sz="1000" dirty="0" smtClean="0"/>
              <a:t>Beziehung aus</a:t>
            </a:r>
            <a:endParaRPr lang="de-AT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3986935" y="4374105"/>
            <a:ext cx="3156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Beide Entities referenzieren auf die jeweils andere Klasse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21650" y="4149080"/>
            <a:ext cx="369041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/>
          <p:cNvSpPr/>
          <p:nvPr/>
        </p:nvSpPr>
        <p:spPr>
          <a:xfrm>
            <a:off x="1448725" y="5202305"/>
            <a:ext cx="3258290" cy="1619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Ellipse 23"/>
          <p:cNvSpPr/>
          <p:nvPr/>
        </p:nvSpPr>
        <p:spPr>
          <a:xfrm>
            <a:off x="1961710" y="5319210"/>
            <a:ext cx="675075" cy="18002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Ellipse 24"/>
          <p:cNvSpPr/>
          <p:nvPr/>
        </p:nvSpPr>
        <p:spPr>
          <a:xfrm>
            <a:off x="2609710" y="3870085"/>
            <a:ext cx="675075" cy="18002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Textfeld 29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Drückt die </a:t>
            </a:r>
            <a:r>
              <a:rPr lang="de-AT" sz="1000" dirty="0" smtClean="0">
                <a:solidFill>
                  <a:srgbClr val="C00000"/>
                </a:solidFill>
              </a:rPr>
              <a:t>bidirektionale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1:1 </a:t>
            </a:r>
            <a:r>
              <a:rPr lang="de-AT" sz="1000" dirty="0" smtClean="0"/>
              <a:t>Beziehung aus</a:t>
            </a:r>
            <a:endParaRPr lang="de-AT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3986935" y="4374105"/>
            <a:ext cx="3156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Beide Entities referenzieren auf die jeweils andere Klasse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21650" y="4149080"/>
            <a:ext cx="72008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/>
          <p:cNvSpPr/>
          <p:nvPr/>
        </p:nvSpPr>
        <p:spPr>
          <a:xfrm>
            <a:off x="1448725" y="5202305"/>
            <a:ext cx="3258290" cy="1619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Ellipse 23"/>
          <p:cNvSpPr/>
          <p:nvPr/>
        </p:nvSpPr>
        <p:spPr>
          <a:xfrm>
            <a:off x="2636785" y="4716039"/>
            <a:ext cx="675075" cy="18002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Ellipse 24"/>
          <p:cNvSpPr/>
          <p:nvPr/>
        </p:nvSpPr>
        <p:spPr>
          <a:xfrm>
            <a:off x="2690583" y="4113128"/>
            <a:ext cx="675075" cy="18002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3176845" y="3564015"/>
            <a:ext cx="855095" cy="1125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3176845" y="3429000"/>
            <a:ext cx="855095" cy="6474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994487" y="4372604"/>
            <a:ext cx="3156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Beide Entities referenzieren auf die jeweils </a:t>
            </a:r>
            <a:r>
              <a:rPr lang="de-AT" sz="1000" dirty="0" smtClean="0">
                <a:solidFill>
                  <a:srgbClr val="C00000"/>
                </a:solidFill>
              </a:rPr>
              <a:t>andere</a:t>
            </a:r>
            <a:r>
              <a:rPr lang="de-AT" sz="1000" dirty="0" smtClean="0"/>
              <a:t> Klasse</a:t>
            </a:r>
            <a:endParaRPr lang="de-AT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4" grpId="0"/>
      <p:bldP spid="34" grpId="1"/>
      <p:bldP spid="34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Textfeld 29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Drückt die </a:t>
            </a:r>
            <a:r>
              <a:rPr lang="de-AT" sz="1000" dirty="0" smtClean="0">
                <a:solidFill>
                  <a:srgbClr val="C00000"/>
                </a:solidFill>
              </a:rPr>
              <a:t>bidirektionale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1:1 </a:t>
            </a:r>
            <a:r>
              <a:rPr lang="de-AT" sz="1000" dirty="0" smtClean="0"/>
              <a:t>Beziehung aus</a:t>
            </a:r>
            <a:endParaRPr lang="de-AT" sz="1000" dirty="0"/>
          </a:p>
        </p:txBody>
      </p:sp>
      <p:sp>
        <p:nvSpPr>
          <p:cNvPr id="19" name="Rechteck 18"/>
          <p:cNvSpPr/>
          <p:nvPr/>
        </p:nvSpPr>
        <p:spPr>
          <a:xfrm>
            <a:off x="1421650" y="4149080"/>
            <a:ext cx="72008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/>
          <p:cNvSpPr/>
          <p:nvPr/>
        </p:nvSpPr>
        <p:spPr>
          <a:xfrm>
            <a:off x="1448725" y="5202305"/>
            <a:ext cx="3258290" cy="1619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Ellipse 23"/>
          <p:cNvSpPr/>
          <p:nvPr/>
        </p:nvSpPr>
        <p:spPr>
          <a:xfrm>
            <a:off x="2636785" y="4716039"/>
            <a:ext cx="675075" cy="18002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Ellipse 24"/>
          <p:cNvSpPr/>
          <p:nvPr/>
        </p:nvSpPr>
        <p:spPr>
          <a:xfrm>
            <a:off x="2690583" y="4113128"/>
            <a:ext cx="675075" cy="180020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3176845" y="3564015"/>
            <a:ext cx="855095" cy="1125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3176845" y="3429000"/>
            <a:ext cx="855095" cy="6474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994487" y="4372604"/>
            <a:ext cx="3156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Beide Entities referenzieren auf die jeweils andere Klasse</a:t>
            </a:r>
            <a:endParaRPr lang="de-AT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341530" y="4329101"/>
            <a:ext cx="1395155" cy="1710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03920" y="5319210"/>
            <a:ext cx="972725" cy="737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Drückt die </a:t>
            </a:r>
            <a:r>
              <a:rPr lang="de-AT" sz="1000" dirty="0" smtClean="0">
                <a:solidFill>
                  <a:srgbClr val="C00000"/>
                </a:solidFill>
              </a:rPr>
              <a:t>bidirektionale</a:t>
            </a:r>
            <a:r>
              <a:rPr lang="de-AT" sz="1000" dirty="0" smtClean="0"/>
              <a:t> 1:1 Beziehung aus</a:t>
            </a:r>
            <a:endParaRPr lang="de-AT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3986935" y="4374105"/>
            <a:ext cx="3156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Beide Entities referenzieren auf die jeweils andere Klasse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141729" y="5202305"/>
            <a:ext cx="2565285" cy="1619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1466655" y="4148900"/>
            <a:ext cx="67507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457510" y="5220235"/>
            <a:ext cx="67507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1466655" y="5949280"/>
            <a:ext cx="450050" cy="67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736685" y="5949281"/>
            <a:ext cx="180020" cy="495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341530" y="4329101"/>
            <a:ext cx="1395155" cy="1710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03920" y="5319210"/>
            <a:ext cx="972725" cy="737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Drückt die </a:t>
            </a:r>
            <a:r>
              <a:rPr lang="de-AT" sz="1000" dirty="0" smtClean="0">
                <a:solidFill>
                  <a:srgbClr val="C00000"/>
                </a:solidFill>
              </a:rPr>
              <a:t>bidirektionale</a:t>
            </a:r>
            <a:r>
              <a:rPr lang="de-AT" sz="1000" dirty="0" smtClean="0"/>
              <a:t> 1:1 Beziehung aus</a:t>
            </a:r>
            <a:endParaRPr lang="de-AT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3986935" y="4374105"/>
            <a:ext cx="3156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Beide Entities referenzieren auf die jeweils andere Klasse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141729" y="5202305"/>
            <a:ext cx="2565285" cy="1619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1466655" y="4148900"/>
            <a:ext cx="67507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457510" y="5220235"/>
            <a:ext cx="67507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1466655" y="5949280"/>
            <a:ext cx="450050" cy="67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736685" y="5949281"/>
            <a:ext cx="180020" cy="495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36585" y="2708920"/>
            <a:ext cx="3060340" cy="45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926595" y="3203975"/>
            <a:ext cx="6345705" cy="135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Drückt die bidirektionale 1:1 Beziehung aus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708480" y="4905020"/>
            <a:ext cx="435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/>
              <a:t>Eine der beiden Annotationen muss über </a:t>
            </a:r>
            <a:r>
              <a:rPr lang="de-AT" sz="1000" i="1" dirty="0" smtClean="0">
                <a:solidFill>
                  <a:srgbClr val="C00000"/>
                </a:solidFill>
              </a:rPr>
              <a:t>mappedBy</a:t>
            </a:r>
            <a:r>
              <a:rPr lang="de-AT" sz="1000" dirty="0" smtClean="0"/>
              <a:t> explizit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den Zusammenhang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der beiden Entity-Attribute erkennbar machen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656565" y="3068960"/>
            <a:ext cx="1395155" cy="216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808965" y="3221360"/>
            <a:ext cx="2052845" cy="2052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436985" y="4599130"/>
            <a:ext cx="39116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mappedBy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wird der Name des Attributs der Gegenseite angegeben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Drückt die bidirektionale 1:1 Beziehung aus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708480" y="4905020"/>
            <a:ext cx="435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/>
              <a:t>Eine der beiden Annotationen muss über </a:t>
            </a:r>
            <a:r>
              <a:rPr lang="de-AT" sz="1000" i="1" dirty="0" smtClean="0">
                <a:solidFill>
                  <a:srgbClr val="C00000"/>
                </a:solidFill>
              </a:rPr>
              <a:t>mappedBy</a:t>
            </a:r>
            <a:r>
              <a:rPr lang="de-AT" sz="1000" dirty="0" smtClean="0"/>
              <a:t> explizit den Zusammenhang</a:t>
            </a:r>
          </a:p>
          <a:p>
            <a:pPr algn="r"/>
            <a:r>
              <a:rPr lang="de-AT" sz="1000" dirty="0" smtClean="0"/>
              <a:t>der beiden </a:t>
            </a:r>
            <a:r>
              <a:rPr lang="de-AT" sz="1000" dirty="0" smtClean="0">
                <a:solidFill>
                  <a:srgbClr val="C00000"/>
                </a:solidFill>
              </a:rPr>
              <a:t>Entity-Attribute</a:t>
            </a:r>
            <a:r>
              <a:rPr lang="de-AT" sz="1000" dirty="0" smtClean="0"/>
              <a:t> erkennbar machen</a:t>
            </a:r>
            <a:endParaRPr lang="de-AT" sz="1000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656565" y="3068960"/>
            <a:ext cx="1395155" cy="216024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808965" y="3221360"/>
            <a:ext cx="2052845" cy="2052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1016605" y="3338990"/>
            <a:ext cx="3510390" cy="1845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436985" y="4599130"/>
            <a:ext cx="39116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Über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mappedBy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wird der Name des Attributs der Gegenseite angegeben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816545" y="5166089"/>
            <a:ext cx="1800200" cy="225025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6695" y="5184195"/>
            <a:ext cx="2133600" cy="102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1601670" y="5094184"/>
            <a:ext cx="2430270" cy="1215135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9"/>
          <p:cNvCxnSpPr/>
          <p:nvPr/>
        </p:nvCxnSpPr>
        <p:spPr>
          <a:xfrm>
            <a:off x="2456765" y="2618910"/>
            <a:ext cx="585065" cy="76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276745" y="3429000"/>
            <a:ext cx="1125125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2411760" y="2213865"/>
            <a:ext cx="369041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2816805" y="3203975"/>
            <a:ext cx="1035115" cy="9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2141730" y="3195731"/>
            <a:ext cx="4950550" cy="36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176845" y="4419110"/>
            <a:ext cx="4725525" cy="360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507215" y="3023955"/>
            <a:ext cx="1260140" cy="1665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Drückt die bidirektionale 1:1 Beziehung aus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286635" y="3338990"/>
            <a:ext cx="2115235" cy="765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331640" y="3338990"/>
            <a:ext cx="3735415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808965" y="3221360"/>
            <a:ext cx="2052845" cy="20528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1016605" y="3338990"/>
            <a:ext cx="3510390" cy="18452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436985" y="4599130"/>
            <a:ext cx="39116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/>
              <a:t>Über </a:t>
            </a:r>
            <a:r>
              <a:rPr lang="de-AT" sz="1000" i="1" dirty="0" smtClean="0">
                <a:solidFill>
                  <a:srgbClr val="C00000"/>
                </a:solidFill>
              </a:rPr>
              <a:t>mappedBy</a:t>
            </a:r>
            <a:r>
              <a:rPr lang="de-AT" sz="1000" dirty="0" smtClean="0"/>
              <a:t> wird der Name des Attributs der Gegenseite angegeben</a:t>
            </a:r>
            <a:endParaRPr lang="de-AT" sz="1000" dirty="0"/>
          </a:p>
        </p:txBody>
      </p:sp>
      <p:sp>
        <p:nvSpPr>
          <p:cNvPr id="22" name="Ellipse 21"/>
          <p:cNvSpPr/>
          <p:nvPr/>
        </p:nvSpPr>
        <p:spPr>
          <a:xfrm>
            <a:off x="2816545" y="5166089"/>
            <a:ext cx="1800200" cy="225025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79968E-6 L 0.05417 -0.151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Drückt die bidirektionale 1:1 Beziehung aus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286635" y="3338990"/>
            <a:ext cx="2115235" cy="765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331640" y="3338990"/>
            <a:ext cx="3735415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808965" y="3221360"/>
            <a:ext cx="2052845" cy="20528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1016605" y="3338990"/>
            <a:ext cx="3510390" cy="18452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436985" y="4599130"/>
            <a:ext cx="39116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/>
              <a:t>Über </a:t>
            </a:r>
            <a:r>
              <a:rPr lang="de-AT" sz="1000" i="1" dirty="0" smtClean="0">
                <a:solidFill>
                  <a:srgbClr val="C00000"/>
                </a:solidFill>
              </a:rPr>
              <a:t>mappedBy</a:t>
            </a:r>
            <a:r>
              <a:rPr lang="de-AT" sz="1000" dirty="0" smtClean="0"/>
              <a:t> wird der Name des Attributs der Gegenseite angegeben</a:t>
            </a:r>
            <a:endParaRPr lang="de-AT" sz="1000" dirty="0"/>
          </a:p>
        </p:txBody>
      </p:sp>
      <p:sp>
        <p:nvSpPr>
          <p:cNvPr id="22" name="Ellipse 21"/>
          <p:cNvSpPr/>
          <p:nvPr/>
        </p:nvSpPr>
        <p:spPr>
          <a:xfrm>
            <a:off x="3356865" y="4104075"/>
            <a:ext cx="1800200" cy="225025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Drückt die bidirektionale 1:1 Beziehung aus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286635" y="3338990"/>
            <a:ext cx="1125125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331640" y="3338990"/>
            <a:ext cx="3735415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5931" y="4599130"/>
            <a:ext cx="40127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/>
              <a:t>Das Entity-Attribut, das </a:t>
            </a:r>
            <a:r>
              <a:rPr lang="de-AT" sz="1000" i="1" dirty="0" smtClean="0">
                <a:solidFill>
                  <a:srgbClr val="C00000"/>
                </a:solidFill>
              </a:rPr>
              <a:t>keine</a:t>
            </a:r>
            <a:r>
              <a:rPr lang="de-AT" sz="1000" dirty="0" smtClean="0"/>
              <a:t> solche Angabe in seiner Annotation enthält,</a:t>
            </a:r>
          </a:p>
          <a:p>
            <a:pPr algn="r"/>
            <a:r>
              <a:rPr lang="de-AT" sz="1000" dirty="0" smtClean="0"/>
              <a:t>wird als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owning-side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bezeichnet( auch als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führend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bezeichnet) 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einer 1:1 Beziehung ist das die Seite, deren Tabelle bei der Abbildung auf SQL einen Fremdschlüssel auf die andere Tabelle hinzugefügt bekommt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Drückt die bidirektionale 1:1 Beziehung aus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286635" y="3338990"/>
            <a:ext cx="1125125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331640" y="3338990"/>
            <a:ext cx="3735415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5931" y="4599130"/>
            <a:ext cx="40127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/>
              <a:t>Das Entity-Attribut, das </a:t>
            </a:r>
            <a:r>
              <a:rPr lang="de-AT" sz="1000" i="1" dirty="0" smtClean="0">
                <a:solidFill>
                  <a:srgbClr val="C00000"/>
                </a:solidFill>
              </a:rPr>
              <a:t>keine</a:t>
            </a:r>
            <a:r>
              <a:rPr lang="de-AT" sz="1000" dirty="0" smtClean="0"/>
              <a:t> solche Angabe in seiner Annotation enthält,</a:t>
            </a:r>
          </a:p>
          <a:p>
            <a:pPr algn="r"/>
            <a:r>
              <a:rPr lang="de-AT" sz="1000" dirty="0" smtClean="0"/>
              <a:t>wird als </a:t>
            </a:r>
            <a:r>
              <a:rPr lang="de-AT" sz="1000" i="1" dirty="0" err="1" smtClean="0">
                <a:solidFill>
                  <a:srgbClr val="C00000"/>
                </a:solidFill>
              </a:rPr>
              <a:t>owning-side</a:t>
            </a:r>
            <a:r>
              <a:rPr lang="de-AT" sz="1000" i="1" dirty="0" smtClean="0">
                <a:solidFill>
                  <a:srgbClr val="C00000"/>
                </a:solidFill>
              </a:rPr>
              <a:t> </a:t>
            </a:r>
            <a:r>
              <a:rPr lang="de-AT" sz="1000" dirty="0" smtClean="0"/>
              <a:t>bezeichnet( auch als </a:t>
            </a:r>
            <a:r>
              <a:rPr lang="de-AT" sz="1000" i="1" dirty="0" smtClean="0">
                <a:solidFill>
                  <a:srgbClr val="C00000"/>
                </a:solidFill>
              </a:rPr>
              <a:t>führend</a:t>
            </a:r>
            <a:r>
              <a:rPr lang="de-AT" sz="1000" dirty="0" smtClean="0"/>
              <a:t> bezeichnet) </a:t>
            </a:r>
            <a:endParaRPr lang="de-AT" sz="1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einer 1:1 Beziehung ist das die Seite, deren Tabelle bei der Abbildung auf SQL einen Fremdschlüssel auf die andere Tabelle hinzugefügt bekommt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Drückt die bidirektionale 1:1 Beziehung aus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286635" y="3338990"/>
            <a:ext cx="1125125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331640" y="3338990"/>
            <a:ext cx="3735415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5931" y="4599130"/>
            <a:ext cx="40127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/>
              <a:t>Das Entity-Attribut, das </a:t>
            </a:r>
            <a:r>
              <a:rPr lang="de-AT" sz="1000" i="1" dirty="0" smtClean="0">
                <a:solidFill>
                  <a:srgbClr val="C00000"/>
                </a:solidFill>
              </a:rPr>
              <a:t>keine</a:t>
            </a:r>
            <a:r>
              <a:rPr lang="de-AT" sz="1000" dirty="0" smtClean="0"/>
              <a:t> solche Angabe in seiner Annotation enthält,</a:t>
            </a:r>
          </a:p>
          <a:p>
            <a:pPr algn="r"/>
            <a:r>
              <a:rPr lang="de-AT" sz="1000" dirty="0" smtClean="0"/>
              <a:t>wird als </a:t>
            </a:r>
            <a:r>
              <a:rPr lang="de-AT" sz="1000" i="1" dirty="0" err="1" smtClean="0">
                <a:solidFill>
                  <a:srgbClr val="C00000"/>
                </a:solidFill>
              </a:rPr>
              <a:t>owning-side</a:t>
            </a:r>
            <a:r>
              <a:rPr lang="de-AT" sz="1000" i="1" dirty="0" smtClean="0">
                <a:solidFill>
                  <a:srgbClr val="C00000"/>
                </a:solidFill>
              </a:rPr>
              <a:t> </a:t>
            </a:r>
            <a:r>
              <a:rPr lang="de-AT" sz="1000" dirty="0" smtClean="0"/>
              <a:t>bezeichnet( auch als </a:t>
            </a:r>
            <a:r>
              <a:rPr lang="de-AT" sz="1000" i="1" dirty="0" smtClean="0">
                <a:solidFill>
                  <a:srgbClr val="C00000"/>
                </a:solidFill>
              </a:rPr>
              <a:t>führend</a:t>
            </a:r>
            <a:r>
              <a:rPr lang="de-AT" sz="1000" dirty="0" smtClean="0"/>
              <a:t> bezeichnet) </a:t>
            </a:r>
            <a:endParaRPr lang="de-AT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Bei einer 1:1 Beziehung ist das die Seite, deren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Tabelle bei der Abbildung auf SQL einen Fremdschlüssel auf die andere Tabelle hinzugefügt bekommt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605" y="3879050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971600" y="4031994"/>
            <a:ext cx="4455495" cy="12605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881590" y="4869161"/>
            <a:ext cx="4455495" cy="3150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1930" y="2438890"/>
            <a:ext cx="4329389" cy="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331640" y="4284095"/>
            <a:ext cx="4095455" cy="2700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16505" y="5724255"/>
            <a:ext cx="245772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Drückt die bidirektionale 1:1 Beziehung aus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286635" y="3338990"/>
            <a:ext cx="1125125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331640" y="3338990"/>
            <a:ext cx="3735415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5931" y="4599130"/>
            <a:ext cx="40127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/>
              <a:t>Das Entity-Attribut, das </a:t>
            </a:r>
            <a:r>
              <a:rPr lang="de-AT" sz="1000" i="1" dirty="0" smtClean="0">
                <a:solidFill>
                  <a:srgbClr val="C00000"/>
                </a:solidFill>
              </a:rPr>
              <a:t>keine</a:t>
            </a:r>
            <a:r>
              <a:rPr lang="de-AT" sz="1000" dirty="0" smtClean="0"/>
              <a:t> solche Angabe in seiner Annotation enthält,</a:t>
            </a:r>
          </a:p>
          <a:p>
            <a:pPr algn="r"/>
            <a:r>
              <a:rPr lang="de-AT" sz="1000" dirty="0" smtClean="0"/>
              <a:t>wird als </a:t>
            </a:r>
            <a:r>
              <a:rPr lang="de-AT" sz="1000" i="1" dirty="0" err="1" smtClean="0">
                <a:solidFill>
                  <a:srgbClr val="C00000"/>
                </a:solidFill>
              </a:rPr>
              <a:t>owning-side</a:t>
            </a:r>
            <a:r>
              <a:rPr lang="de-AT" sz="1000" i="1" dirty="0" smtClean="0">
                <a:solidFill>
                  <a:srgbClr val="C00000"/>
                </a:solidFill>
              </a:rPr>
              <a:t> </a:t>
            </a:r>
            <a:r>
              <a:rPr lang="de-AT" sz="1000" dirty="0" smtClean="0"/>
              <a:t>bezeichnet( auch als </a:t>
            </a:r>
            <a:r>
              <a:rPr lang="de-AT" sz="1000" i="1" dirty="0" smtClean="0">
                <a:solidFill>
                  <a:srgbClr val="C00000"/>
                </a:solidFill>
              </a:rPr>
              <a:t>führend</a:t>
            </a:r>
            <a:r>
              <a:rPr lang="de-AT" sz="1000" dirty="0" smtClean="0"/>
              <a:t> bezeichnet) </a:t>
            </a:r>
            <a:endParaRPr lang="de-AT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Bei einer 1:1 Beziehung ist das die Seite, deren Tabelle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der Abbildung auf SQL </a:t>
            </a:r>
            <a:r>
              <a:rPr lang="de-AT" sz="1000" dirty="0" smtClean="0"/>
              <a:t>einen Fremdschlüssel auf die andere Tabelle hinzugefügt bekommt</a:t>
            </a:r>
            <a:endParaRPr lang="de-AT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705" y="3158970"/>
            <a:ext cx="56197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Gerade Verbindung mit Pfeil 8"/>
          <p:cNvCxnSpPr/>
          <p:nvPr/>
        </p:nvCxnSpPr>
        <p:spPr>
          <a:xfrm>
            <a:off x="3266855" y="2483895"/>
            <a:ext cx="765085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3446875" y="2573905"/>
            <a:ext cx="25202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Bei einer 1:1 Beziehung ist das die Seite, deren Tabelle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der Abbildung auf SQL </a:t>
            </a:r>
            <a:r>
              <a:rPr lang="de-AT" sz="1000" dirty="0" smtClean="0"/>
              <a:t>einen </a:t>
            </a:r>
            <a:r>
              <a:rPr lang="de-AT" sz="1000" dirty="0" smtClean="0">
                <a:solidFill>
                  <a:srgbClr val="C00000"/>
                </a:solidFill>
              </a:rPr>
              <a:t>Fremdschlüssel</a:t>
            </a:r>
            <a:r>
              <a:rPr lang="de-AT" sz="1000" dirty="0" smtClean="0"/>
              <a:t> auf die andere Tabelle </a:t>
            </a:r>
            <a:r>
              <a:rPr lang="de-AT" sz="1000" dirty="0" smtClean="0">
                <a:solidFill>
                  <a:srgbClr val="C00000"/>
                </a:solidFill>
              </a:rPr>
              <a:t>hinzugefügt</a:t>
            </a:r>
            <a:r>
              <a:rPr lang="de-AT" sz="1000" dirty="0" smtClean="0"/>
              <a:t> bekommt</a:t>
            </a:r>
            <a:endParaRPr lang="de-AT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11860" y="2168860"/>
            <a:ext cx="550343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Name der Spalte für den Fremdschlüssel:	a)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 des Attributs der führenden Entity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		b) Unterstrich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		c) Name des Attributs der nicht führenden Entity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705" y="3158970"/>
            <a:ext cx="56197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>
            <a:off x="3266855" y="2483895"/>
            <a:ext cx="765085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446875" y="2573905"/>
            <a:ext cx="25202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einer 1:1 Beziehung ist das die Seite, deren Tabelle bei der Abbildung auf SQL einen Fremdschlüssel auf die andere Tabelle hinzugefügt bekommt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11860" y="2168860"/>
            <a:ext cx="550343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Name der Spalte für den Fremdschlüssel:	a) Name des Attributs der führenden Entity</a:t>
            </a:r>
          </a:p>
          <a:p>
            <a:r>
              <a:rPr lang="de-AT" sz="1000" dirty="0" smtClean="0"/>
              <a:t>			b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Unterstrich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		c) Name des Attributs der nicht führenden Entity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705" y="3158970"/>
            <a:ext cx="56197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>
            <a:off x="3266855" y="2483895"/>
            <a:ext cx="765085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446875" y="2573905"/>
            <a:ext cx="252028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599275" y="2726305"/>
            <a:ext cx="1467780" cy="56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einer 1:1 Beziehung ist das die Seite, deren Tabelle bei der Abbildung auf SQL einen Fremdschlüssel auf die andere Tabelle hinzugefügt bekommt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11860" y="2168860"/>
            <a:ext cx="550343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Name der Spalte für den Fremdschlüssel:	a) Name des Attributs der führenden Entity</a:t>
            </a:r>
          </a:p>
          <a:p>
            <a:r>
              <a:rPr lang="de-AT" sz="1000" dirty="0" smtClean="0"/>
              <a:t>			b) Unterstrich</a:t>
            </a:r>
          </a:p>
          <a:p>
            <a:r>
              <a:rPr lang="de-AT" sz="1000" dirty="0" smtClean="0"/>
              <a:t>			c)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 des Attributs der nicht führenden Entity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705" y="3158970"/>
            <a:ext cx="56197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>
            <a:off x="3266855" y="2483895"/>
            <a:ext cx="765085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446875" y="2573905"/>
            <a:ext cx="252028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599275" y="2726305"/>
            <a:ext cx="1827820" cy="56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einer 1:1 Beziehung ist das die Seite, deren Tabelle bei der Abbildung auf SQL einen Fremdschlüssel auf die andere Tabelle hinzugefügt bekommt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6695" y="5184195"/>
            <a:ext cx="2133600" cy="102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1601670" y="5094184"/>
            <a:ext cx="2430270" cy="1215135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3851920" y="2420784"/>
            <a:ext cx="1800200" cy="585065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3851920" y="3356835"/>
            <a:ext cx="1800200" cy="1467319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9"/>
          <p:cNvCxnSpPr/>
          <p:nvPr/>
        </p:nvCxnSpPr>
        <p:spPr>
          <a:xfrm>
            <a:off x="2456765" y="2618910"/>
            <a:ext cx="585065" cy="76508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2411760" y="2213865"/>
            <a:ext cx="3690410" cy="5400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276745" y="3429000"/>
            <a:ext cx="1125125" cy="14401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176845" y="4419110"/>
            <a:ext cx="4725525" cy="360039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507215" y="3023955"/>
            <a:ext cx="1260140" cy="166518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11860" y="2168860"/>
            <a:ext cx="550343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Name der Spalte für den Fremdschlüssel:	a) Name des Attributs der führenden Entity</a:t>
            </a:r>
          </a:p>
          <a:p>
            <a:r>
              <a:rPr lang="de-AT" sz="1000" dirty="0" smtClean="0"/>
              <a:t>			b) Unterstrich</a:t>
            </a:r>
          </a:p>
          <a:p>
            <a:r>
              <a:rPr lang="de-AT" sz="1000" dirty="0" smtClean="0"/>
              <a:t>			c) Name des Attributs der nicht führenden Entity</a:t>
            </a:r>
            <a:endParaRPr lang="de-AT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705" y="3158970"/>
            <a:ext cx="56197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>
            <a:off x="3266855" y="2483895"/>
            <a:ext cx="765085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446875" y="2573905"/>
            <a:ext cx="25202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einer 1:1 Beziehung ist das die Seite, deren Tabelle bei der Abbildung auf SQL einen Fremdschlüssel auf die andere Tabelle hinzugefügt bekommt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11860" y="2168860"/>
            <a:ext cx="550343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Name der Spalte für den Fremdschlüssel:	a) Name des Attributs der führenden Entity</a:t>
            </a:r>
          </a:p>
          <a:p>
            <a:r>
              <a:rPr lang="de-AT" sz="1000" dirty="0" smtClean="0"/>
              <a:t>			b) Unterstrich</a:t>
            </a:r>
          </a:p>
          <a:p>
            <a:r>
              <a:rPr lang="de-AT" sz="1000" dirty="0" smtClean="0"/>
              <a:t>			c) Name des Attributs der nicht führenden Entity</a:t>
            </a:r>
            <a:endParaRPr lang="de-AT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705" y="3158970"/>
            <a:ext cx="56197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>
            <a:off x="3266855" y="2483895"/>
            <a:ext cx="765085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446875" y="2573905"/>
            <a:ext cx="25202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49165" y="5274205"/>
            <a:ext cx="72074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Mit der</a:t>
            </a:r>
            <a:r>
              <a:rPr lang="de-AT" sz="1000" dirty="0" smtClean="0">
                <a:solidFill>
                  <a:srgbClr val="C00000"/>
                </a:solidFill>
              </a:rPr>
              <a:t> </a:t>
            </a:r>
            <a:r>
              <a:rPr lang="de-AT" sz="1000" dirty="0" err="1" smtClean="0">
                <a:solidFill>
                  <a:srgbClr val="C00000"/>
                </a:solidFill>
              </a:rPr>
              <a:t>JoinColumn</a:t>
            </a:r>
            <a:r>
              <a:rPr lang="de-AT" sz="1000" dirty="0" smtClean="0">
                <a:solidFill>
                  <a:srgbClr val="C00000"/>
                </a:solidFill>
              </a:rPr>
              <a:t>-Annotation </a:t>
            </a:r>
            <a:r>
              <a:rPr lang="de-AT" sz="1000" dirty="0" smtClean="0"/>
              <a:t>kann ( bei unhandlichen Namen ) auf den Namen der Fremdschlüsselspalte Einfluss genommen werden</a:t>
            </a:r>
            <a:endParaRPr lang="de-AT" sz="1000" dirty="0"/>
          </a:p>
        </p:txBody>
      </p:sp>
      <p:sp>
        <p:nvSpPr>
          <p:cNvPr id="12" name="Textfeld 11"/>
          <p:cNvSpPr txBox="1"/>
          <p:nvPr/>
        </p:nvSpPr>
        <p:spPr>
          <a:xfrm>
            <a:off x="1016605" y="6084295"/>
            <a:ext cx="792075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Bei einer 1:1 Beziehung ist das die Seite, deren Tabelle bei der Abbildung auf SQL einen Fremdschlüssel auf die andere Tabelle hinzugefügt bekommt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6705" y="3158970"/>
            <a:ext cx="56197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feld 23"/>
          <p:cNvSpPr txBox="1"/>
          <p:nvPr/>
        </p:nvSpPr>
        <p:spPr>
          <a:xfrm>
            <a:off x="3311860" y="2168860"/>
            <a:ext cx="550343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 der Spalte für den Fremdschlüssel:	a) Name des Attributs der führenden Entity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		b) Unterstrich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		c) Name des Attributs der nicht führenden Entity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3266855" y="2483895"/>
            <a:ext cx="765085" cy="81009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446875" y="2573905"/>
            <a:ext cx="252028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49165" y="5274205"/>
            <a:ext cx="819647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Da jeder Fremdschlüssel nur einmal auftauchen darf ( sonst wäre es ja nicht 1:1 ), wird dies über einen entsprechenden </a:t>
            </a:r>
            <a:r>
              <a:rPr lang="de-AT" sz="1000" dirty="0" smtClean="0">
                <a:solidFill>
                  <a:srgbClr val="C00000"/>
                </a:solidFill>
              </a:rPr>
              <a:t>SQL-Unique-</a:t>
            </a:r>
            <a:r>
              <a:rPr lang="de-AT" sz="1000" dirty="0" err="1" smtClean="0">
                <a:solidFill>
                  <a:srgbClr val="C00000"/>
                </a:solidFill>
              </a:rPr>
              <a:t>Constraint</a:t>
            </a:r>
            <a:r>
              <a:rPr lang="de-AT" sz="1000" dirty="0" smtClean="0">
                <a:solidFill>
                  <a:srgbClr val="C00000"/>
                </a:solidFill>
              </a:rPr>
              <a:t> </a:t>
            </a:r>
            <a:r>
              <a:rPr lang="de-AT" sz="1000" dirty="0" smtClean="0"/>
              <a:t>abgesichert.</a:t>
            </a:r>
            <a:endParaRPr lang="de-AT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6413" y="2705100"/>
            <a:ext cx="5591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9620" y="4122185"/>
            <a:ext cx="5572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1421650" y="2843935"/>
            <a:ext cx="6165685" cy="31953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971600" y="1763815"/>
            <a:ext cx="720080" cy="990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24000" y="1916215"/>
            <a:ext cx="3087960" cy="882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6413" y="2705100"/>
            <a:ext cx="5591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9620" y="4122185"/>
            <a:ext cx="5572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1421650" y="2843936"/>
            <a:ext cx="6165685" cy="207023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971600" y="1763815"/>
            <a:ext cx="765085" cy="3240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24000" y="1916215"/>
            <a:ext cx="4663135" cy="2862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971600" y="1763815"/>
            <a:ext cx="720080" cy="99011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4000" y="1916215"/>
            <a:ext cx="3087960" cy="88271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42330" y="1160640"/>
            <a:ext cx="84029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6413" y="2705100"/>
            <a:ext cx="5591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9620" y="4122185"/>
            <a:ext cx="5572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1421650" y="2583050"/>
            <a:ext cx="6165685" cy="148516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421650" y="4554125"/>
            <a:ext cx="6165685" cy="148516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818115" y="5632805"/>
            <a:ext cx="754725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000" dirty="0" smtClean="0"/>
              <a:t>Entscheidet darüber, ob die Daten der assoziierten Entität jeweils gleich mit geladen werden ( EAGER ) oder erst beim ersten Zugriff ( LAZY )</a:t>
            </a:r>
            <a:endParaRPr lang="de-AT" sz="10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971600" y="1763815"/>
            <a:ext cx="720080" cy="990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124000" y="1916215"/>
            <a:ext cx="3087960" cy="88271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070575" y="1961945"/>
            <a:ext cx="585065" cy="2295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rgbClr val="C00000"/>
                </a:solidFill>
              </a:rPr>
              <a:t>uni</a:t>
            </a:r>
            <a:r>
              <a:rPr lang="de-AT" sz="1000" i="1" dirty="0" smtClean="0"/>
              <a:t>direktional</a:t>
            </a:r>
            <a:endParaRPr lang="de-AT" sz="10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1:1 Beziehungen</a:t>
            </a:r>
            <a:endParaRPr lang="de-AT" sz="1200" dirty="0"/>
          </a:p>
        </p:txBody>
      </p:sp>
      <p:sp>
        <p:nvSpPr>
          <p:cNvPr id="32" name="Rechteck 31"/>
          <p:cNvSpPr/>
          <p:nvPr/>
        </p:nvSpPr>
        <p:spPr>
          <a:xfrm>
            <a:off x="7092280" y="252890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rade Verbindung 32"/>
          <p:cNvCxnSpPr/>
          <p:nvPr/>
        </p:nvCxnSpPr>
        <p:spPr>
          <a:xfrm>
            <a:off x="7092460" y="275392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6372200" y="292498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196625" y="486916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7" name="Gerade Verbindung 36"/>
          <p:cNvCxnSpPr/>
          <p:nvPr/>
        </p:nvCxnSpPr>
        <p:spPr>
          <a:xfrm>
            <a:off x="1196805" y="509418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211960" y="1583796"/>
            <a:ext cx="1980220" cy="630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3986935" y="1403778"/>
            <a:ext cx="4770530" cy="855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906815" y="3005845"/>
            <a:ext cx="1575175" cy="873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2681790" y="2573905"/>
            <a:ext cx="117013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96925" y="3916530"/>
            <a:ext cx="1395155" cy="178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" name="Gerade Verbindung 37"/>
          <p:cNvCxnSpPr/>
          <p:nvPr/>
        </p:nvCxnSpPr>
        <p:spPr>
          <a:xfrm flipV="1">
            <a:off x="2231740" y="522920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905885" y="2410405"/>
            <a:ext cx="1395155" cy="178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7" name="Textfeld 46"/>
          <p:cNvSpPr txBox="1"/>
          <p:nvPr/>
        </p:nvSpPr>
        <p:spPr>
          <a:xfrm>
            <a:off x="7505562" y="1141033"/>
            <a:ext cx="91082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rgbClr val="C00000"/>
                </a:solidFill>
              </a:rPr>
              <a:t>uni</a:t>
            </a:r>
            <a:r>
              <a:rPr lang="de-AT" sz="1000" i="1" dirty="0" smtClean="0"/>
              <a:t>direktional</a:t>
            </a:r>
            <a:endParaRPr lang="de-AT" sz="1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4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rgbClr val="C00000"/>
                </a:solidFill>
              </a:rPr>
              <a:t>uni</a:t>
            </a:r>
            <a:r>
              <a:rPr lang="de-AT" sz="1000" i="1" dirty="0" smtClean="0"/>
              <a:t>direktional</a:t>
            </a:r>
            <a:endParaRPr lang="de-AT" sz="10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1:1 Beziehungen</a:t>
            </a:r>
            <a:endParaRPr lang="de-AT" sz="1200" dirty="0"/>
          </a:p>
        </p:txBody>
      </p:sp>
      <p:sp>
        <p:nvSpPr>
          <p:cNvPr id="32" name="Rechteck 31"/>
          <p:cNvSpPr/>
          <p:nvPr/>
        </p:nvSpPr>
        <p:spPr>
          <a:xfrm>
            <a:off x="7092280" y="252890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rade Verbindung 32"/>
          <p:cNvCxnSpPr/>
          <p:nvPr/>
        </p:nvCxnSpPr>
        <p:spPr>
          <a:xfrm>
            <a:off x="7092460" y="275392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6372200" y="292498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196625" y="486916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7" name="Gerade Verbindung 36"/>
          <p:cNvCxnSpPr/>
          <p:nvPr/>
        </p:nvCxnSpPr>
        <p:spPr>
          <a:xfrm>
            <a:off x="1196805" y="509418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211960" y="1583796"/>
            <a:ext cx="1980220" cy="630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3986935" y="1403778"/>
            <a:ext cx="4770530" cy="855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906815" y="3005845"/>
            <a:ext cx="1575175" cy="873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2681790" y="2573905"/>
            <a:ext cx="117013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96925" y="3916530"/>
            <a:ext cx="1395155" cy="178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" name="Gerade Verbindung 37"/>
          <p:cNvCxnSpPr/>
          <p:nvPr/>
        </p:nvCxnSpPr>
        <p:spPr>
          <a:xfrm flipV="1">
            <a:off x="2231740" y="522920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905885" y="2410405"/>
            <a:ext cx="1395155" cy="178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uni</a:t>
            </a:r>
            <a:r>
              <a:rPr lang="de-AT" sz="1000" i="1" dirty="0" smtClean="0">
                <a:solidFill>
                  <a:schemeClr val="bg1"/>
                </a:solidFill>
              </a:rPr>
              <a:t>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438890"/>
            <a:ext cx="3771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860" y="3654025"/>
            <a:ext cx="4467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4875" y="5040215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1601670" y="3519010"/>
            <a:ext cx="5580620" cy="22952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3491880" y="3293985"/>
            <a:ext cx="2835315" cy="135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3986935" y="2483895"/>
            <a:ext cx="2430271" cy="2205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81590" y="4526330"/>
            <a:ext cx="75041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Die Adresse besitzt </a:t>
            </a:r>
            <a:r>
              <a:rPr lang="de-AT" sz="1200" dirty="0" smtClean="0">
                <a:solidFill>
                  <a:srgbClr val="C00000"/>
                </a:solidFill>
              </a:rPr>
              <a:t>keine Eigenständigkeit, </a:t>
            </a:r>
            <a:r>
              <a:rPr lang="de-AT" sz="1200" dirty="0" smtClean="0"/>
              <a:t>was sich durch die Verwendung einer </a:t>
            </a:r>
            <a:r>
              <a:rPr lang="de-AT" sz="1200" dirty="0" smtClean="0">
                <a:solidFill>
                  <a:srgbClr val="C00000"/>
                </a:solidFill>
              </a:rPr>
              <a:t>Aggregation</a:t>
            </a:r>
            <a:r>
              <a:rPr lang="de-AT" sz="1200" dirty="0" smtClean="0"/>
              <a:t> im Diagramm ausdrückt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uni</a:t>
            </a:r>
            <a:r>
              <a:rPr lang="de-AT" sz="1000" i="1" dirty="0" smtClean="0">
                <a:solidFill>
                  <a:schemeClr val="bg1"/>
                </a:solidFill>
              </a:rPr>
              <a:t>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438890"/>
            <a:ext cx="3771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860" y="3654025"/>
            <a:ext cx="4467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4875" y="5040215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1601670" y="3519010"/>
            <a:ext cx="5580620" cy="22952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3491880" y="3293985"/>
            <a:ext cx="2835315" cy="135015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3986935" y="2483895"/>
            <a:ext cx="2430271" cy="2205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311860" y="1943835"/>
            <a:ext cx="5307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/>
              <a:t>Die </a:t>
            </a:r>
            <a:r>
              <a:rPr lang="de-AT" sz="1000" dirty="0" smtClean="0">
                <a:solidFill>
                  <a:srgbClr val="C00000"/>
                </a:solidFill>
              </a:rPr>
              <a:t>Adresse</a:t>
            </a:r>
            <a:r>
              <a:rPr lang="de-AT" sz="1000" dirty="0" smtClean="0"/>
              <a:t> hätte auch als eingebettete Klasse implementiert werden können.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 sie aber auch mit </a:t>
            </a:r>
          </a:p>
          <a:p>
            <a:pPr algn="ct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anderen  Klassen assoziiert  wird  ist  die  Implementierung als  eigene Entitätsklasse gerechtfertigt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6318230" y="2978951"/>
            <a:ext cx="90010" cy="1665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81590" y="4526330"/>
            <a:ext cx="75041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Adresse besitzt keine Eigenständigkeit, was sich durch die Verwendung einer Aggregation im Diagramm ausdrückt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6695" y="5184195"/>
            <a:ext cx="2133600" cy="102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1601670" y="5094184"/>
            <a:ext cx="2430270" cy="1215135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3851920" y="2420784"/>
            <a:ext cx="1800200" cy="585065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3851920" y="3356835"/>
            <a:ext cx="1800200" cy="1467319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9"/>
          <p:cNvCxnSpPr/>
          <p:nvPr/>
        </p:nvCxnSpPr>
        <p:spPr>
          <a:xfrm>
            <a:off x="2456765" y="2618910"/>
            <a:ext cx="585065" cy="76508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2411760" y="2213865"/>
            <a:ext cx="3690410" cy="5400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276745" y="3429000"/>
            <a:ext cx="1125125" cy="144016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176845" y="4419110"/>
            <a:ext cx="4725525" cy="360039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507215" y="3023955"/>
            <a:ext cx="1260140" cy="166518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uni</a:t>
            </a:r>
            <a:r>
              <a:rPr lang="de-AT" sz="1000" i="1" dirty="0" smtClean="0">
                <a:solidFill>
                  <a:schemeClr val="bg1"/>
                </a:solidFill>
              </a:rPr>
              <a:t>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438890"/>
            <a:ext cx="3771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860" y="3654025"/>
            <a:ext cx="4467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4875" y="5040215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1601670" y="3519010"/>
            <a:ext cx="5580620" cy="229525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3491880" y="3293985"/>
            <a:ext cx="2835315" cy="135015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3986935" y="2483895"/>
            <a:ext cx="2430271" cy="2205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311860" y="1943835"/>
            <a:ext cx="5307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000" dirty="0" smtClean="0"/>
              <a:t>Die </a:t>
            </a:r>
            <a:r>
              <a:rPr lang="de-AT" sz="1000" dirty="0" smtClean="0">
                <a:solidFill>
                  <a:srgbClr val="C00000"/>
                </a:solidFill>
              </a:rPr>
              <a:t>Adresse</a:t>
            </a:r>
            <a:r>
              <a:rPr lang="de-AT" sz="1000" dirty="0" smtClean="0"/>
              <a:t> hätte auch als eingebettete Klasse implementiert werden können. Da sie aber auch mit </a:t>
            </a:r>
          </a:p>
          <a:p>
            <a:pPr algn="ctr"/>
            <a:r>
              <a:rPr lang="de-AT" sz="1000" dirty="0" smtClean="0"/>
              <a:t>anderen  Klassen assoziiert  wird  ist  die  Implementierung als  eigene Entitätsklasse gerechtfertigt</a:t>
            </a:r>
            <a:endParaRPr lang="de-AT" sz="1000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6318230" y="2978951"/>
            <a:ext cx="90010" cy="1665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81590" y="4526330"/>
            <a:ext cx="75041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Adresse besitzt keine Eigenständigkeit, was sich durch die Verwendung einer Aggregation im Diagramm ausdrückt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4875" y="5040215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uni</a:t>
            </a:r>
            <a:r>
              <a:rPr lang="de-AT" sz="1000" i="1" dirty="0" smtClean="0">
                <a:solidFill>
                  <a:schemeClr val="bg1"/>
                </a:solidFill>
              </a:rPr>
              <a:t>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6765" y="2438890"/>
            <a:ext cx="3771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860" y="3654025"/>
            <a:ext cx="4467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2636784" y="4194085"/>
            <a:ext cx="4545505" cy="58506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591780" y="5049180"/>
            <a:ext cx="4545505" cy="9359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726794" y="3834046"/>
            <a:ext cx="4095455" cy="2429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1421650" y="4194085"/>
            <a:ext cx="1215135" cy="765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22" idx="0"/>
          </p:cNvCxnSpPr>
          <p:nvPr/>
        </p:nvCxnSpPr>
        <p:spPr>
          <a:xfrm flipV="1">
            <a:off x="1709065" y="4194085"/>
            <a:ext cx="3200472" cy="782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293754" y="4059070"/>
            <a:ext cx="630070" cy="135015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Ellipse 25"/>
          <p:cNvSpPr/>
          <p:nvPr/>
        </p:nvSpPr>
        <p:spPr>
          <a:xfrm>
            <a:off x="3944069" y="4899498"/>
            <a:ext cx="630070" cy="135015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/>
          <p:cNvSpPr txBox="1"/>
          <p:nvPr/>
        </p:nvSpPr>
        <p:spPr>
          <a:xfrm>
            <a:off x="897935" y="4527410"/>
            <a:ext cx="77087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Damit die Adress-Klasse nichts davon wissen muss, wem sie zugeordnet ist, bietet sich eine </a:t>
            </a:r>
            <a:r>
              <a:rPr lang="de-AT" sz="1200" i="1" dirty="0" smtClean="0">
                <a:solidFill>
                  <a:srgbClr val="C00000"/>
                </a:solidFill>
              </a:rPr>
              <a:t>unidirektionale</a:t>
            </a:r>
            <a:r>
              <a:rPr lang="de-AT" sz="1200" dirty="0" smtClean="0"/>
              <a:t> Beziehung an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4875" y="5040215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uni</a:t>
            </a:r>
            <a:r>
              <a:rPr lang="de-AT" sz="1000" i="1" dirty="0" smtClean="0">
                <a:solidFill>
                  <a:schemeClr val="bg1"/>
                </a:solidFill>
              </a:rPr>
              <a:t>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6765" y="2438890"/>
            <a:ext cx="3771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860" y="3654025"/>
            <a:ext cx="4467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2636784" y="4194085"/>
            <a:ext cx="4545505" cy="58506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591780" y="5049180"/>
            <a:ext cx="4545505" cy="9359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726794" y="3834046"/>
            <a:ext cx="4095455" cy="2429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1421650" y="4194085"/>
            <a:ext cx="1215135" cy="765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22" idx="0"/>
          </p:cNvCxnSpPr>
          <p:nvPr/>
        </p:nvCxnSpPr>
        <p:spPr>
          <a:xfrm flipV="1">
            <a:off x="1709065" y="4194085"/>
            <a:ext cx="3200472" cy="782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97935" y="4527410"/>
            <a:ext cx="77087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Damit die Adress-Klasse nichts davon wissen muss, wem sie zugeordnet ist, bietet sich eine </a:t>
            </a:r>
            <a:r>
              <a:rPr lang="de-AT" sz="1200" i="1" dirty="0" smtClean="0">
                <a:solidFill>
                  <a:srgbClr val="C00000"/>
                </a:solidFill>
              </a:rPr>
              <a:t>unidirektionale</a:t>
            </a:r>
            <a:r>
              <a:rPr lang="de-AT" sz="1200" dirty="0" smtClean="0"/>
              <a:t> Beziehung an</a:t>
            </a:r>
            <a:endParaRPr lang="de-AT" sz="1200" dirty="0"/>
          </a:p>
        </p:txBody>
      </p:sp>
      <p:cxnSp>
        <p:nvCxnSpPr>
          <p:cNvPr id="23" name="Gerade Verbindung mit Pfeil 22"/>
          <p:cNvCxnSpPr>
            <a:endCxn id="15" idx="1"/>
          </p:cNvCxnSpPr>
          <p:nvPr/>
        </p:nvCxnSpPr>
        <p:spPr>
          <a:xfrm>
            <a:off x="1736685" y="4824155"/>
            <a:ext cx="738190" cy="539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1826695" y="4824155"/>
            <a:ext cx="135015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293754" y="4059070"/>
            <a:ext cx="630070" cy="135015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Ellipse 25"/>
          <p:cNvSpPr/>
          <p:nvPr/>
        </p:nvSpPr>
        <p:spPr>
          <a:xfrm>
            <a:off x="3944069" y="4899498"/>
            <a:ext cx="630070" cy="135015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4875" y="5040215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uni</a:t>
            </a:r>
            <a:r>
              <a:rPr lang="de-AT" sz="1000" i="1" dirty="0" smtClean="0">
                <a:solidFill>
                  <a:schemeClr val="bg1"/>
                </a:solidFill>
              </a:rPr>
              <a:t>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6765" y="2438890"/>
            <a:ext cx="3771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860" y="3654025"/>
            <a:ext cx="4467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2636784" y="4194085"/>
            <a:ext cx="4545505" cy="58506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591780" y="5049180"/>
            <a:ext cx="4545505" cy="9359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1421650" y="4194085"/>
            <a:ext cx="1215135" cy="76508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22" idx="0"/>
          </p:cNvCxnSpPr>
          <p:nvPr/>
        </p:nvCxnSpPr>
        <p:spPr>
          <a:xfrm flipV="1">
            <a:off x="1709065" y="4194085"/>
            <a:ext cx="3200472" cy="782471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726795" y="3834045"/>
            <a:ext cx="2790310" cy="12604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3446874" y="3941985"/>
            <a:ext cx="337537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331640" y="3023955"/>
            <a:ext cx="1260140" cy="94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511660" y="3023955"/>
            <a:ext cx="2025225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311860" y="5544235"/>
            <a:ext cx="5706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optional=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false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drückt aus, dass zu jeder Person eine zugehörige Anschrift bestehen muss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4875" y="5040215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uni</a:t>
            </a:r>
            <a:r>
              <a:rPr lang="de-AT" sz="1000" i="1" dirty="0" smtClean="0">
                <a:solidFill>
                  <a:schemeClr val="bg1"/>
                </a:solidFill>
              </a:rPr>
              <a:t>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6765" y="2438890"/>
            <a:ext cx="3771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860" y="3654025"/>
            <a:ext cx="4467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2636784" y="4059069"/>
            <a:ext cx="4545505" cy="72008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591780" y="5049180"/>
            <a:ext cx="4545505" cy="9359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3491880" y="4149080"/>
            <a:ext cx="2295255" cy="1125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72002" y="4149081"/>
            <a:ext cx="1080118" cy="990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311860" y="5544235"/>
            <a:ext cx="5706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i="1" dirty="0" smtClean="0">
                <a:solidFill>
                  <a:srgbClr val="C00000"/>
                </a:solidFill>
              </a:rPr>
              <a:t>optional= </a:t>
            </a:r>
            <a:r>
              <a:rPr lang="de-AT" sz="1200" i="1" dirty="0" err="1" smtClean="0">
                <a:solidFill>
                  <a:srgbClr val="C00000"/>
                </a:solidFill>
              </a:rPr>
              <a:t>false</a:t>
            </a:r>
            <a:r>
              <a:rPr lang="de-AT" sz="1200" i="1" dirty="0" smtClean="0">
                <a:solidFill>
                  <a:srgbClr val="C00000"/>
                </a:solidFill>
              </a:rPr>
              <a:t> </a:t>
            </a:r>
            <a:r>
              <a:rPr lang="de-AT" sz="1200" dirty="0" smtClean="0"/>
              <a:t>drückt aus, dass zu jeder Person eine zugehörige Anschrift bestehen </a:t>
            </a:r>
            <a:r>
              <a:rPr lang="de-AT" sz="1200" i="1" dirty="0" smtClean="0">
                <a:solidFill>
                  <a:srgbClr val="C00000"/>
                </a:solidFill>
              </a:rPr>
              <a:t>muss</a:t>
            </a:r>
            <a:endParaRPr lang="de-AT" sz="1200" i="1" dirty="0">
              <a:solidFill>
                <a:srgbClr val="C00000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421650" y="4194085"/>
            <a:ext cx="1215135" cy="76508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1709065" y="4194085"/>
            <a:ext cx="3200472" cy="782471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726795" y="3834045"/>
            <a:ext cx="2790310" cy="12604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331640" y="3023955"/>
            <a:ext cx="1260140" cy="94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511660" y="3023955"/>
            <a:ext cx="2025225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7992380" y="5274205"/>
            <a:ext cx="675075" cy="31503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8172400" y="5004175"/>
            <a:ext cx="630070" cy="58506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7999932" y="5290810"/>
            <a:ext cx="675075" cy="3150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8179952" y="5020780"/>
            <a:ext cx="630070" cy="5850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4875" y="5040215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uni</a:t>
            </a:r>
            <a:r>
              <a:rPr lang="de-AT" sz="1000" i="1" dirty="0" smtClean="0">
                <a:solidFill>
                  <a:schemeClr val="bg1"/>
                </a:solidFill>
              </a:rPr>
              <a:t>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860" y="3654025"/>
            <a:ext cx="4467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2636784" y="4059069"/>
            <a:ext cx="4545505" cy="72008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591780" y="5049180"/>
            <a:ext cx="4545505" cy="9359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3491880" y="4149080"/>
            <a:ext cx="2295255" cy="112512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72002" y="4149081"/>
            <a:ext cx="1080118" cy="990109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311860" y="5544235"/>
            <a:ext cx="558197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i="1" dirty="0" err="1" smtClean="0">
                <a:solidFill>
                  <a:srgbClr val="C00000"/>
                </a:solidFill>
              </a:rPr>
              <a:t>cascade</a:t>
            </a:r>
            <a:r>
              <a:rPr lang="de-AT" sz="1200" i="1" dirty="0" smtClean="0">
                <a:solidFill>
                  <a:srgbClr val="C00000"/>
                </a:solidFill>
              </a:rPr>
              <a:t> = { </a:t>
            </a:r>
            <a:r>
              <a:rPr lang="de-AT" sz="1200" i="1" dirty="0" err="1" smtClean="0">
                <a:solidFill>
                  <a:srgbClr val="C00000"/>
                </a:solidFill>
              </a:rPr>
              <a:t>CascadeType.REMOVE</a:t>
            </a:r>
            <a:r>
              <a:rPr lang="de-AT" sz="1200" i="1" dirty="0" smtClean="0">
                <a:solidFill>
                  <a:srgbClr val="C00000"/>
                </a:solidFill>
              </a:rPr>
              <a:t> } </a:t>
            </a:r>
            <a:r>
              <a:rPr lang="de-AT" sz="1200" dirty="0" smtClean="0"/>
              <a:t>sorgt dafür, dass  eine assoziierte  Adresse  </a:t>
            </a:r>
            <a:r>
              <a:rPr lang="de-AT" sz="1200" dirty="0" err="1" smtClean="0"/>
              <a:t>auto</a:t>
            </a:r>
            <a:r>
              <a:rPr lang="de-AT" sz="1200" dirty="0" smtClean="0"/>
              <a:t>-</a:t>
            </a:r>
          </a:p>
          <a:p>
            <a:r>
              <a:rPr lang="de-AT" sz="1200" dirty="0" err="1" smtClean="0"/>
              <a:t>matisch</a:t>
            </a:r>
            <a:r>
              <a:rPr lang="de-AT" sz="1200" dirty="0" smtClean="0"/>
              <a:t> aus der </a:t>
            </a:r>
            <a:r>
              <a:rPr lang="de-AT" sz="1100" dirty="0" smtClean="0"/>
              <a:t>Datenbank</a:t>
            </a:r>
            <a:r>
              <a:rPr lang="de-AT" sz="1200" dirty="0" smtClean="0"/>
              <a:t> verschwindet, wenn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sie besitzende Person gelöscht wird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726795" y="3834045"/>
            <a:ext cx="2790310" cy="12604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4031940" y="2933945"/>
            <a:ext cx="1260140" cy="94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211960" y="2933945"/>
            <a:ext cx="2025225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56765" y="2438890"/>
            <a:ext cx="3771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Gerade Verbindung mit Pfeil 24"/>
          <p:cNvCxnSpPr/>
          <p:nvPr/>
        </p:nvCxnSpPr>
        <p:spPr>
          <a:xfrm>
            <a:off x="1331640" y="3023955"/>
            <a:ext cx="126014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1511660" y="3023955"/>
            <a:ext cx="2025225" cy="90010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4875" y="5040215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07063" y="1160640"/>
            <a:ext cx="9108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uni</a:t>
            </a:r>
            <a:r>
              <a:rPr lang="de-AT" sz="1000" i="1" dirty="0" smtClean="0">
                <a:solidFill>
                  <a:schemeClr val="bg1"/>
                </a:solidFill>
              </a:rPr>
              <a:t>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1:1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860" y="3654025"/>
            <a:ext cx="4467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2636784" y="4059069"/>
            <a:ext cx="4545505" cy="72008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591780" y="5049180"/>
            <a:ext cx="4545505" cy="9359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3491880" y="4149080"/>
            <a:ext cx="2295255" cy="112512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72002" y="4149081"/>
            <a:ext cx="1080118" cy="990109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311860" y="5544235"/>
            <a:ext cx="558197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i="1" dirty="0" err="1" smtClean="0">
                <a:solidFill>
                  <a:srgbClr val="C00000"/>
                </a:solidFill>
              </a:rPr>
              <a:t>cascade</a:t>
            </a:r>
            <a:r>
              <a:rPr lang="de-AT" sz="1200" i="1" dirty="0" smtClean="0">
                <a:solidFill>
                  <a:srgbClr val="C00000"/>
                </a:solidFill>
              </a:rPr>
              <a:t> = { </a:t>
            </a:r>
            <a:r>
              <a:rPr lang="de-AT" sz="1200" i="1" dirty="0" err="1" smtClean="0">
                <a:solidFill>
                  <a:srgbClr val="C00000"/>
                </a:solidFill>
              </a:rPr>
              <a:t>CascadeType.REMOVE</a:t>
            </a:r>
            <a:r>
              <a:rPr lang="de-AT" sz="1200" i="1" dirty="0" smtClean="0">
                <a:solidFill>
                  <a:srgbClr val="C00000"/>
                </a:solidFill>
              </a:rPr>
              <a:t> } </a:t>
            </a:r>
            <a:r>
              <a:rPr lang="de-AT" sz="1200" dirty="0" smtClean="0"/>
              <a:t>sorgt dafür, dass  eine assoziierte  Adresse  </a:t>
            </a:r>
            <a:r>
              <a:rPr lang="de-AT" sz="1200" dirty="0" err="1" smtClean="0"/>
              <a:t>auto</a:t>
            </a:r>
            <a:r>
              <a:rPr lang="de-AT" sz="1200" dirty="0" smtClean="0"/>
              <a:t>-</a:t>
            </a:r>
          </a:p>
          <a:p>
            <a:r>
              <a:rPr lang="de-AT" sz="1200" dirty="0" err="1" smtClean="0"/>
              <a:t>matisch</a:t>
            </a:r>
            <a:r>
              <a:rPr lang="de-AT" sz="1200" dirty="0" smtClean="0"/>
              <a:t> aus der </a:t>
            </a:r>
            <a:r>
              <a:rPr lang="de-AT" sz="1100" dirty="0" smtClean="0"/>
              <a:t>Datenbank</a:t>
            </a:r>
            <a:r>
              <a:rPr lang="de-AT" sz="1200" dirty="0" smtClean="0"/>
              <a:t> verschwindet, wenn die sie besitzende Person gelöscht wird</a:t>
            </a:r>
            <a:endParaRPr lang="de-AT" sz="1200" dirty="0"/>
          </a:p>
        </p:txBody>
      </p:sp>
      <p:sp>
        <p:nvSpPr>
          <p:cNvPr id="27" name="Rechteck 26"/>
          <p:cNvSpPr/>
          <p:nvPr/>
        </p:nvSpPr>
        <p:spPr>
          <a:xfrm>
            <a:off x="2726795" y="3834045"/>
            <a:ext cx="2790310" cy="12604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4031940" y="2933945"/>
            <a:ext cx="1260140" cy="94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211960" y="2933945"/>
            <a:ext cx="2025225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56765" y="2438890"/>
            <a:ext cx="3771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Gerade Verbindung mit Pfeil 24"/>
          <p:cNvCxnSpPr/>
          <p:nvPr/>
        </p:nvCxnSpPr>
        <p:spPr>
          <a:xfrm>
            <a:off x="1331640" y="3023955"/>
            <a:ext cx="126014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1511660" y="3023955"/>
            <a:ext cx="2025225" cy="90010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mit Pfeil 25"/>
          <p:cNvCxnSpPr/>
          <p:nvPr/>
        </p:nvCxnSpPr>
        <p:spPr>
          <a:xfrm flipV="1">
            <a:off x="4481990" y="1583797"/>
            <a:ext cx="1845205" cy="1125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092280" y="252890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18"/>
          <p:cNvCxnSpPr/>
          <p:nvPr/>
        </p:nvCxnSpPr>
        <p:spPr>
          <a:xfrm>
            <a:off x="7092460" y="275392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6372200" y="292498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96625" y="486916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21"/>
          <p:cNvCxnSpPr/>
          <p:nvPr/>
        </p:nvCxnSpPr>
        <p:spPr>
          <a:xfrm>
            <a:off x="1196805" y="509418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2231740" y="522920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539122" y="1160640"/>
            <a:ext cx="846707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bidirektional</a:t>
            </a:r>
            <a:endParaRPr lang="de-AT" sz="1000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1:n Beziehungen</a:t>
            </a:r>
            <a:endParaRPr lang="de-AT" sz="1200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4572000" y="1448780"/>
            <a:ext cx="4050450" cy="1350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/>
          <p:cNvSpPr/>
          <p:nvPr/>
        </p:nvSpPr>
        <p:spPr>
          <a:xfrm flipV="1">
            <a:off x="3905885" y="2588984"/>
            <a:ext cx="1521210" cy="389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411760" y="3023955"/>
            <a:ext cx="324036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2231740" y="2573905"/>
            <a:ext cx="1620180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mit Pfeil 25"/>
          <p:cNvCxnSpPr/>
          <p:nvPr/>
        </p:nvCxnSpPr>
        <p:spPr>
          <a:xfrm flipV="1">
            <a:off x="4481990" y="1583797"/>
            <a:ext cx="1845205" cy="1125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092280" y="252890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18"/>
          <p:cNvCxnSpPr/>
          <p:nvPr/>
        </p:nvCxnSpPr>
        <p:spPr>
          <a:xfrm>
            <a:off x="7092460" y="275392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6372200" y="292498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96625" y="486916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21"/>
          <p:cNvCxnSpPr/>
          <p:nvPr/>
        </p:nvCxnSpPr>
        <p:spPr>
          <a:xfrm>
            <a:off x="1196805" y="509418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2231740" y="522920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539122" y="1160640"/>
            <a:ext cx="846707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/>
              <a:t>bidirektional</a:t>
            </a:r>
            <a:endParaRPr lang="de-AT" sz="1000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/>
              <a:t>1:n Beziehungen</a:t>
            </a:r>
            <a:endParaRPr lang="de-AT" sz="1200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4572000" y="1448780"/>
            <a:ext cx="4050450" cy="1350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/>
          <p:cNvSpPr/>
          <p:nvPr/>
        </p:nvSpPr>
        <p:spPr>
          <a:xfrm flipV="1">
            <a:off x="3905885" y="2588984"/>
            <a:ext cx="1521210" cy="389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411760" y="3023955"/>
            <a:ext cx="324036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2231740" y="2573905"/>
            <a:ext cx="1620180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1871700" y="3564015"/>
            <a:ext cx="5355595" cy="2385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366755" y="2618910"/>
            <a:ext cx="3870430" cy="945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1638070" y="3717320"/>
            <a:ext cx="537679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In der Bestellverarbeitung ist häufig die Navigation in </a:t>
            </a:r>
            <a:r>
              <a:rPr lang="de-AT" sz="1200" i="1" dirty="0" smtClean="0">
                <a:solidFill>
                  <a:srgbClr val="C00000"/>
                </a:solidFill>
              </a:rPr>
              <a:t>beide  Richtungen </a:t>
            </a:r>
            <a:r>
              <a:rPr lang="de-AT" sz="1200" dirty="0" smtClean="0"/>
              <a:t>notwendig</a:t>
            </a:r>
            <a:endParaRPr lang="de-AT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hteck 4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6695" y="5184195"/>
            <a:ext cx="2133600" cy="102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1601670" y="5094184"/>
            <a:ext cx="2430270" cy="1215135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9"/>
          <p:cNvCxnSpPr/>
          <p:nvPr/>
        </p:nvCxnSpPr>
        <p:spPr>
          <a:xfrm>
            <a:off x="2456765" y="2618910"/>
            <a:ext cx="585065" cy="76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276745" y="3429000"/>
            <a:ext cx="1125125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2411760" y="2213865"/>
            <a:ext cx="369041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2816805" y="3203975"/>
            <a:ext cx="1035115" cy="9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2141730" y="3195731"/>
            <a:ext cx="4950550" cy="36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176845" y="4419110"/>
            <a:ext cx="4725525" cy="360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507215" y="3023955"/>
            <a:ext cx="1260140" cy="1665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2591780" y="3888014"/>
            <a:ext cx="4230470" cy="72008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82455" y="4995210"/>
            <a:ext cx="4590510" cy="9540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5067055" y="5274205"/>
            <a:ext cx="2385265" cy="630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4391980" y="3969060"/>
            <a:ext cx="2790311" cy="1755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348649" y="3744035"/>
            <a:ext cx="630070" cy="18002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2348649" y="4824155"/>
            <a:ext cx="630070" cy="18002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2591780" y="3914910"/>
            <a:ext cx="4230470" cy="3510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82455" y="4995122"/>
            <a:ext cx="4590510" cy="459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46775" y="5454225"/>
            <a:ext cx="202522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6372200" y="5634245"/>
            <a:ext cx="1080121" cy="270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4301970" y="3924055"/>
            <a:ext cx="2880322" cy="1800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2348649" y="4824155"/>
            <a:ext cx="630070" cy="18002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2591780" y="3914910"/>
            <a:ext cx="4230470" cy="3510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82455" y="4995122"/>
            <a:ext cx="4590510" cy="459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2546775" y="5454225"/>
            <a:ext cx="202522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6372200" y="5634245"/>
            <a:ext cx="1080121" cy="27003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4301970" y="3924055"/>
            <a:ext cx="2880322" cy="1800201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2348649" y="4824155"/>
            <a:ext cx="630070" cy="18002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2366755" y="3744035"/>
            <a:ext cx="630070" cy="18002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131840" y="3338990"/>
            <a:ext cx="990110" cy="855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3041830" y="3338990"/>
            <a:ext cx="108012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2591780" y="3914910"/>
            <a:ext cx="4230470" cy="234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82455" y="4995210"/>
            <a:ext cx="4590510" cy="369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6372200" y="5634245"/>
            <a:ext cx="1080121" cy="27003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112060" y="4419110"/>
            <a:ext cx="2070232" cy="130514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3446875" y="4130970"/>
            <a:ext cx="324036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746575" y="2933945"/>
            <a:ext cx="1845205" cy="1305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672100" y="5337140"/>
            <a:ext cx="1927155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898975" y="3086345"/>
            <a:ext cx="1917830" cy="232287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681791" y="5454225"/>
            <a:ext cx="1890210" cy="18001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386535" y="6039290"/>
            <a:ext cx="81440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Eine </a:t>
            </a:r>
            <a:r>
              <a:rPr lang="de-AT" sz="1200" i="1" dirty="0" smtClean="0">
                <a:solidFill>
                  <a:srgbClr val="C00000"/>
                </a:solidFill>
              </a:rPr>
              <a:t>@</a:t>
            </a:r>
            <a:r>
              <a:rPr lang="de-AT" sz="1200" i="1" dirty="0" err="1" smtClean="0">
                <a:solidFill>
                  <a:srgbClr val="C00000"/>
                </a:solidFill>
              </a:rPr>
              <a:t>OneToMany</a:t>
            </a:r>
            <a:r>
              <a:rPr lang="de-AT" sz="1200" i="1" dirty="0" smtClean="0">
                <a:solidFill>
                  <a:srgbClr val="C00000"/>
                </a:solidFill>
              </a:rPr>
              <a:t> </a:t>
            </a:r>
            <a:r>
              <a:rPr lang="de-AT" sz="1200" dirty="0" smtClean="0"/>
              <a:t>drückt den Aufbau einer 1:n Beziehung aus, wobei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Gegenrichtung mit @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ManyToOne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annotiert sein muss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627731" y="4113128"/>
            <a:ext cx="855095" cy="161914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2591780" y="3914910"/>
            <a:ext cx="4230470" cy="234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82455" y="4995210"/>
            <a:ext cx="4590510" cy="369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6372200" y="5634245"/>
            <a:ext cx="1080121" cy="27003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112060" y="4419110"/>
            <a:ext cx="2070232" cy="130514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3446875" y="4130970"/>
            <a:ext cx="324036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746575" y="2933945"/>
            <a:ext cx="1845205" cy="1305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672100" y="5337140"/>
            <a:ext cx="1927155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881590" y="3068960"/>
            <a:ext cx="1917830" cy="232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446875" y="5454225"/>
            <a:ext cx="112512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386535" y="6039290"/>
            <a:ext cx="81440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Eine @</a:t>
            </a:r>
            <a:r>
              <a:rPr lang="de-AT" sz="1200" i="1" dirty="0" err="1" smtClean="0">
                <a:solidFill>
                  <a:srgbClr val="C00000"/>
                </a:solidFill>
              </a:rPr>
              <a:t>OneToMany</a:t>
            </a:r>
            <a:r>
              <a:rPr lang="de-AT" sz="1200" dirty="0" smtClean="0"/>
              <a:t> drückt den Aufbau einer 1:n Beziehung aus, wobei die Gegenrichtung mit @</a:t>
            </a:r>
            <a:r>
              <a:rPr lang="de-AT" sz="1200" i="1" dirty="0" err="1" smtClean="0">
                <a:solidFill>
                  <a:srgbClr val="C00000"/>
                </a:solidFill>
              </a:rPr>
              <a:t>ManyToOne</a:t>
            </a:r>
            <a:r>
              <a:rPr lang="de-AT" sz="1200" dirty="0" smtClean="0"/>
              <a:t> annotiert sein </a:t>
            </a:r>
            <a:r>
              <a:rPr lang="de-AT" sz="1200" u="sng" dirty="0" smtClean="0"/>
              <a:t>muss</a:t>
            </a:r>
            <a:endParaRPr lang="de-AT" sz="1200" u="sng" dirty="0"/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967155" y="4689140"/>
            <a:ext cx="2070232" cy="130514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36785" y="5436119"/>
            <a:ext cx="855095" cy="161914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0" name="Gerade Verbindung mit Pfeil 29"/>
          <p:cNvCxnSpPr/>
          <p:nvPr/>
        </p:nvCxnSpPr>
        <p:spPr>
          <a:xfrm flipH="1" flipV="1">
            <a:off x="5967155" y="4689140"/>
            <a:ext cx="2070232" cy="130514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7767355" y="5364215"/>
            <a:ext cx="45005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2591780" y="3914910"/>
            <a:ext cx="4230470" cy="234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82455" y="4995210"/>
            <a:ext cx="4590510" cy="369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6372200" y="5634245"/>
            <a:ext cx="1080121" cy="27003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112060" y="4419110"/>
            <a:ext cx="2070232" cy="130514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3446875" y="4130970"/>
            <a:ext cx="324036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746575" y="2933945"/>
            <a:ext cx="1845205" cy="13051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672100" y="5337140"/>
            <a:ext cx="1927155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898975" y="3086345"/>
            <a:ext cx="1917830" cy="232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446875" y="5454225"/>
            <a:ext cx="112512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386534" y="6039290"/>
            <a:ext cx="841593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100" dirty="0" smtClean="0"/>
              <a:t>Die Spezifikation gibt vor, dass in einer bidirektionalen 1:n Beziehung immer die Seite </a:t>
            </a:r>
            <a:r>
              <a:rPr lang="de-AT" sz="1100" i="1" dirty="0" smtClean="0">
                <a:solidFill>
                  <a:srgbClr val="C00000"/>
                </a:solidFill>
              </a:rPr>
              <a:t>führend</a:t>
            </a:r>
            <a:r>
              <a:rPr lang="de-AT" sz="1100" dirty="0" smtClean="0"/>
              <a:t> ist, welche die </a:t>
            </a:r>
            <a:r>
              <a:rPr lang="de-AT" sz="1100" i="1" dirty="0" err="1" smtClean="0">
                <a:solidFill>
                  <a:srgbClr val="C00000"/>
                </a:solidFill>
              </a:rPr>
              <a:t>ManyToOne</a:t>
            </a:r>
            <a:r>
              <a:rPr lang="de-AT" sz="1100" i="1" dirty="0" smtClean="0">
                <a:solidFill>
                  <a:srgbClr val="C00000"/>
                </a:solidFill>
              </a:rPr>
              <a:t>-</a:t>
            </a:r>
            <a:r>
              <a:rPr lang="de-AT" sz="1100" dirty="0" smtClean="0"/>
              <a:t>Annotation </a:t>
            </a:r>
            <a:r>
              <a:rPr lang="de-AT" sz="1100" u="sng" dirty="0" smtClean="0"/>
              <a:t>trägt</a:t>
            </a:r>
            <a:endParaRPr lang="de-AT" sz="1100" u="sng" dirty="0"/>
          </a:p>
        </p:txBody>
      </p:sp>
      <p:sp>
        <p:nvSpPr>
          <p:cNvPr id="21" name="Rechteck 20"/>
          <p:cNvSpPr/>
          <p:nvPr/>
        </p:nvSpPr>
        <p:spPr>
          <a:xfrm>
            <a:off x="2636785" y="5409220"/>
            <a:ext cx="855095" cy="22502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491880" y="3429000"/>
            <a:ext cx="945105" cy="67507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4301970" y="3519010"/>
            <a:ext cx="135015" cy="58506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2591780" y="3914910"/>
            <a:ext cx="4230470" cy="234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82455" y="4995210"/>
            <a:ext cx="4590510" cy="369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6372200" y="5634245"/>
            <a:ext cx="1080121" cy="27003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112060" y="4419110"/>
            <a:ext cx="2070232" cy="130514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725121" y="4121918"/>
            <a:ext cx="1800200" cy="1531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746575" y="2933945"/>
            <a:ext cx="1845205" cy="13051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672100" y="5337140"/>
            <a:ext cx="1927155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898975" y="3086345"/>
            <a:ext cx="1917830" cy="232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446875" y="5454225"/>
            <a:ext cx="112512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386534" y="6039290"/>
            <a:ext cx="841593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100" dirty="0" smtClean="0"/>
              <a:t>Die Spezifikation gibt vor, dass in einer bidirektionalen 1:n Beziehung immer die Seite </a:t>
            </a:r>
            <a:r>
              <a:rPr lang="de-AT" sz="1100" i="1" dirty="0" smtClean="0">
                <a:solidFill>
                  <a:srgbClr val="C00000"/>
                </a:solidFill>
              </a:rPr>
              <a:t>führend</a:t>
            </a:r>
            <a:r>
              <a:rPr lang="de-AT" sz="1100" dirty="0" smtClean="0"/>
              <a:t> ist, welche die </a:t>
            </a:r>
            <a:r>
              <a:rPr lang="de-AT" sz="1100" i="1" dirty="0" err="1" smtClean="0">
                <a:solidFill>
                  <a:srgbClr val="C00000"/>
                </a:solidFill>
              </a:rPr>
              <a:t>ManyToOne</a:t>
            </a:r>
            <a:r>
              <a:rPr lang="de-AT" sz="1100" i="1" dirty="0" smtClean="0">
                <a:solidFill>
                  <a:srgbClr val="C00000"/>
                </a:solidFill>
              </a:rPr>
              <a:t>-</a:t>
            </a:r>
            <a:r>
              <a:rPr lang="de-AT" sz="1100" dirty="0" smtClean="0"/>
              <a:t>Annotation </a:t>
            </a:r>
            <a:r>
              <a:rPr lang="de-AT" sz="1100" u="sng" dirty="0" smtClean="0"/>
              <a:t>trägt</a:t>
            </a:r>
            <a:endParaRPr lang="de-AT" sz="1100" u="sng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491880" y="3429000"/>
            <a:ext cx="945105" cy="67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4301970" y="3519010"/>
            <a:ext cx="135015" cy="585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2636785" y="5409220"/>
            <a:ext cx="855095" cy="22502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6515" y="3797573"/>
            <a:ext cx="3381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feld 22"/>
          <p:cNvSpPr txBox="1"/>
          <p:nvPr/>
        </p:nvSpPr>
        <p:spPr>
          <a:xfrm>
            <a:off x="1201304" y="6039290"/>
            <a:ext cx="63907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Es ist ( wie schon in der 1:1 Beziehung ) die Tabelle, die einen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Fremdschlüssel hinzugefügt bekommt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21750" y="3654025"/>
            <a:ext cx="4185465" cy="21602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6515" y="3797573"/>
            <a:ext cx="3381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feld 22"/>
          <p:cNvSpPr txBox="1"/>
          <p:nvPr/>
        </p:nvSpPr>
        <p:spPr>
          <a:xfrm>
            <a:off x="1201304" y="6039290"/>
            <a:ext cx="63907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Es ist ( wie schon in der 1:1 Beziehung ) die Tabelle, die einen Fremdschlüssel hinzugefügt bekommt</a:t>
            </a:r>
            <a:endParaRPr lang="de-AT" sz="1200" u="sng" dirty="0"/>
          </a:p>
        </p:txBody>
      </p:sp>
      <p:sp>
        <p:nvSpPr>
          <p:cNvPr id="25" name="Rechteck 24"/>
          <p:cNvSpPr/>
          <p:nvPr/>
        </p:nvSpPr>
        <p:spPr>
          <a:xfrm>
            <a:off x="2321750" y="3654025"/>
            <a:ext cx="4185465" cy="21602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6515" y="3797573"/>
            <a:ext cx="3381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feld 22"/>
          <p:cNvSpPr txBox="1"/>
          <p:nvPr/>
        </p:nvSpPr>
        <p:spPr>
          <a:xfrm>
            <a:off x="1201304" y="6039290"/>
            <a:ext cx="63907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Es ist ( wie schon in der 1:1 Beziehung ) die Tabelle, die einen Fremdschlüssel hinzugefügt bekommt</a:t>
            </a:r>
            <a:endParaRPr lang="de-AT" sz="1200" u="sng" dirty="0"/>
          </a:p>
        </p:txBody>
      </p:sp>
      <p:sp>
        <p:nvSpPr>
          <p:cNvPr id="12" name="Textfeld 11"/>
          <p:cNvSpPr txBox="1"/>
          <p:nvPr/>
        </p:nvSpPr>
        <p:spPr>
          <a:xfrm>
            <a:off x="6012160" y="4464115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Der Unterschied ist lediglich das Weglassen eines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SQL- Unique-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Constraints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auf der Schlüsselspalte,</a:t>
            </a:r>
          </a:p>
          <a:p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d.h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mehrere  Bestellpositionen  können  auf  den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gleichen Bestelldatensatz verweisen…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5382090" y="4464115"/>
            <a:ext cx="720081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5382090" y="4284095"/>
            <a:ext cx="1935216" cy="1665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091980" y="221615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41630" y="3293985"/>
            <a:ext cx="652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Dass bedeutet im </a:t>
            </a:r>
            <a:r>
              <a:rPr lang="de-AT" sz="1200" dirty="0" smtClean="0">
                <a:solidFill>
                  <a:srgbClr val="C00000"/>
                </a:solidFill>
              </a:rPr>
              <a:t>einfachsten</a:t>
            </a:r>
            <a:r>
              <a:rPr lang="de-AT" sz="1200" dirty="0" smtClean="0"/>
              <a:t> Fall, dass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beiden Entities jede für sich genommen  als eigener Daten-</a:t>
            </a:r>
          </a:p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satz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in  der  SQL - Datenbank  abgelegt  und  über 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Fremdschlüssel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miteinander  verbunden  werden.</a:t>
            </a:r>
            <a:endParaRPr lang="de-AT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6515" y="3797573"/>
            <a:ext cx="3381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feld 22"/>
          <p:cNvSpPr txBox="1"/>
          <p:nvPr/>
        </p:nvSpPr>
        <p:spPr>
          <a:xfrm>
            <a:off x="1201304" y="6039290"/>
            <a:ext cx="63907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Es ist ( wie schon in der 1:1 Beziehung ) die Tabelle, die einen Fremdschlüssel hinzugefügt bekommt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012160" y="4464115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Der Unterschied ist lediglich das Weglassen eines</a:t>
            </a:r>
          </a:p>
          <a:p>
            <a:r>
              <a:rPr lang="de-AT" sz="1000" dirty="0" smtClean="0"/>
              <a:t>SQL- Unique- </a:t>
            </a:r>
            <a:r>
              <a:rPr lang="de-AT" sz="1000" dirty="0" err="1" smtClean="0"/>
              <a:t>Constraints</a:t>
            </a:r>
            <a:r>
              <a:rPr lang="de-AT" sz="1000" dirty="0" smtClean="0"/>
              <a:t> auf der Schlüsselspalte,</a:t>
            </a:r>
          </a:p>
          <a:p>
            <a:r>
              <a:rPr lang="de-AT" sz="1000" dirty="0" err="1" smtClean="0"/>
              <a:t>d.h</a:t>
            </a:r>
            <a:r>
              <a:rPr lang="de-AT" sz="1000" dirty="0" smtClean="0"/>
              <a:t>  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mehrere  Bestellpositionen  können  auf  den</a:t>
            </a:r>
          </a:p>
          <a:p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gleichen Bestelldatensatz verweisen…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6515" y="3797573"/>
            <a:ext cx="3381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feld 22"/>
          <p:cNvSpPr txBox="1"/>
          <p:nvPr/>
        </p:nvSpPr>
        <p:spPr>
          <a:xfrm>
            <a:off x="1201304" y="6039290"/>
            <a:ext cx="63907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Es ist ( wie schon in der 1:1 Beziehung ) die Tabelle, die einen Fremdschlüssel hinzugefügt bekommt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012160" y="4464115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Der Unterschied ist lediglich das Weglassen eines</a:t>
            </a:r>
          </a:p>
          <a:p>
            <a:r>
              <a:rPr lang="de-AT" sz="1000" dirty="0" smtClean="0"/>
              <a:t>SQL- Unique- </a:t>
            </a:r>
            <a:r>
              <a:rPr lang="de-AT" sz="1000" dirty="0" err="1" smtClean="0"/>
              <a:t>Constraints</a:t>
            </a:r>
            <a:r>
              <a:rPr lang="de-AT" sz="1000" dirty="0" smtClean="0"/>
              <a:t> auf der Schlüsselspalte,</a:t>
            </a:r>
          </a:p>
          <a:p>
            <a:r>
              <a:rPr lang="de-AT" sz="1000" dirty="0" err="1" smtClean="0"/>
              <a:t>d.h</a:t>
            </a:r>
            <a:r>
              <a:rPr lang="de-AT" sz="1000" dirty="0" smtClean="0"/>
              <a:t>   mehrere  Bestellpositionen  können  auf  den</a:t>
            </a:r>
          </a:p>
          <a:p>
            <a:r>
              <a:rPr lang="de-AT" sz="1000" dirty="0" smtClean="0"/>
              <a:t>gleichen Bestelldatensatz verweisen…</a:t>
            </a:r>
            <a:endParaRPr lang="de-AT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2591780" y="3914910"/>
            <a:ext cx="4230470" cy="234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82455" y="4995210"/>
            <a:ext cx="4590510" cy="369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6372200" y="5634245"/>
            <a:ext cx="1080121" cy="27003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742130" y="4824155"/>
            <a:ext cx="1440162" cy="900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725121" y="4121918"/>
            <a:ext cx="1800200" cy="1531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746575" y="2933945"/>
            <a:ext cx="1845205" cy="13051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672100" y="5337140"/>
            <a:ext cx="1927155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898975" y="3086345"/>
            <a:ext cx="1917830" cy="232287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446875" y="5454225"/>
            <a:ext cx="112512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3591203" y="4463855"/>
            <a:ext cx="53105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100" dirty="0" smtClean="0"/>
              <a:t>Alternativ zu </a:t>
            </a:r>
            <a:r>
              <a:rPr lang="de-AT" sz="1100" dirty="0" err="1" smtClean="0"/>
              <a:t>java.util.</a:t>
            </a:r>
            <a:r>
              <a:rPr lang="de-AT" sz="1100" dirty="0" err="1" smtClean="0">
                <a:solidFill>
                  <a:srgbClr val="C00000"/>
                </a:solidFill>
              </a:rPr>
              <a:t>Set</a:t>
            </a:r>
            <a:r>
              <a:rPr lang="de-AT" sz="1100" dirty="0" smtClean="0"/>
              <a:t> </a:t>
            </a:r>
            <a:r>
              <a:rPr lang="de-AT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können</a:t>
            </a:r>
            <a:r>
              <a:rPr lang="de-AT" sz="1100" dirty="0" smtClean="0"/>
              <a:t> </a:t>
            </a:r>
            <a:r>
              <a:rPr lang="de-AT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auch </a:t>
            </a:r>
            <a:r>
              <a:rPr lang="de-AT" sz="11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java.util.List</a:t>
            </a:r>
            <a:r>
              <a:rPr lang="de-AT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oder </a:t>
            </a:r>
            <a:r>
              <a:rPr lang="de-AT" sz="11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java.util.Map</a:t>
            </a:r>
            <a:r>
              <a:rPr lang="de-AT" sz="11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verwendet werden</a:t>
            </a:r>
            <a:endParaRPr lang="de-AT" sz="11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491880" y="3429000"/>
            <a:ext cx="945105" cy="67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4301970" y="3519010"/>
            <a:ext cx="135015" cy="58506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aute 29"/>
          <p:cNvSpPr/>
          <p:nvPr/>
        </p:nvSpPr>
        <p:spPr>
          <a:xfrm>
            <a:off x="3176585" y="4175719"/>
            <a:ext cx="405045" cy="27003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6765" y="2618910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1740" y="3744035"/>
            <a:ext cx="4514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2591780" y="3914910"/>
            <a:ext cx="4230470" cy="2341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3986935" y="2258870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Bidirektionale Beziehung wird anhand einer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Assoziation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zwischen Bestellung</a:t>
            </a:r>
          </a:p>
          <a:p>
            <a:pPr algn="r"/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und Bestellposition verdeutlicht</a:t>
            </a:r>
            <a:endParaRPr lang="de-AT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82455" y="4995210"/>
            <a:ext cx="4590510" cy="369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6372200" y="5634245"/>
            <a:ext cx="1080121" cy="27003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742130" y="4824155"/>
            <a:ext cx="1440162" cy="900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725121" y="4121918"/>
            <a:ext cx="1800200" cy="1531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746575" y="2933945"/>
            <a:ext cx="1845205" cy="130514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672100" y="5337140"/>
            <a:ext cx="1927155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898975" y="3086345"/>
            <a:ext cx="1917830" cy="232287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446875" y="5454225"/>
            <a:ext cx="1125125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3591203" y="4463855"/>
            <a:ext cx="53105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100" dirty="0" smtClean="0"/>
              <a:t>Alternativ zu </a:t>
            </a:r>
            <a:r>
              <a:rPr lang="de-AT" sz="1100" dirty="0" err="1" smtClean="0"/>
              <a:t>java.util.</a:t>
            </a:r>
            <a:r>
              <a:rPr lang="de-AT" sz="1100" dirty="0" err="1" smtClean="0">
                <a:solidFill>
                  <a:srgbClr val="C00000"/>
                </a:solidFill>
              </a:rPr>
              <a:t>Set</a:t>
            </a:r>
            <a:r>
              <a:rPr lang="de-AT" sz="1100" dirty="0" smtClean="0"/>
              <a:t> können auch </a:t>
            </a:r>
            <a:r>
              <a:rPr lang="de-AT" sz="1100" dirty="0" err="1" smtClean="0"/>
              <a:t>java.util.</a:t>
            </a:r>
            <a:r>
              <a:rPr lang="de-AT" sz="1100" dirty="0" err="1" smtClean="0">
                <a:solidFill>
                  <a:srgbClr val="C00000"/>
                </a:solidFill>
              </a:rPr>
              <a:t>List</a:t>
            </a:r>
            <a:r>
              <a:rPr lang="de-AT" sz="1100" dirty="0" smtClean="0"/>
              <a:t> oder </a:t>
            </a:r>
            <a:r>
              <a:rPr lang="de-AT" sz="1100" dirty="0" err="1" smtClean="0"/>
              <a:t>java.util.</a:t>
            </a:r>
            <a:r>
              <a:rPr lang="de-AT" sz="1100" dirty="0" err="1" smtClean="0">
                <a:solidFill>
                  <a:srgbClr val="C00000"/>
                </a:solidFill>
              </a:rPr>
              <a:t>Map</a:t>
            </a:r>
            <a:r>
              <a:rPr lang="de-AT" sz="1100" dirty="0" smtClean="0"/>
              <a:t> verwendet werden</a:t>
            </a:r>
            <a:endParaRPr lang="de-AT" sz="1100" u="sng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491880" y="3429000"/>
            <a:ext cx="945105" cy="67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4301970" y="3519010"/>
            <a:ext cx="135015" cy="58506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aute 29"/>
          <p:cNvSpPr/>
          <p:nvPr/>
        </p:nvSpPr>
        <p:spPr>
          <a:xfrm>
            <a:off x="3176585" y="4175719"/>
            <a:ext cx="405045" cy="27003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092280" y="252890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18"/>
          <p:cNvCxnSpPr/>
          <p:nvPr/>
        </p:nvCxnSpPr>
        <p:spPr>
          <a:xfrm>
            <a:off x="7092460" y="275392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6372200" y="292498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96625" y="486916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21"/>
          <p:cNvCxnSpPr/>
          <p:nvPr/>
        </p:nvCxnSpPr>
        <p:spPr>
          <a:xfrm>
            <a:off x="1196805" y="509418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2231740" y="522920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3878995" y="2987916"/>
            <a:ext cx="1935215" cy="3600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/>
          <p:cNvSpPr/>
          <p:nvPr/>
        </p:nvSpPr>
        <p:spPr>
          <a:xfrm flipV="1">
            <a:off x="3905885" y="2588984"/>
            <a:ext cx="1521210" cy="389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411760" y="3023955"/>
            <a:ext cx="324036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2231740" y="2573905"/>
            <a:ext cx="1620180" cy="81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092280" y="252890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18"/>
          <p:cNvCxnSpPr/>
          <p:nvPr/>
        </p:nvCxnSpPr>
        <p:spPr>
          <a:xfrm>
            <a:off x="7092460" y="275392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6372200" y="292498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96625" y="486916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21"/>
          <p:cNvCxnSpPr/>
          <p:nvPr/>
        </p:nvCxnSpPr>
        <p:spPr>
          <a:xfrm>
            <a:off x="1196805" y="509418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2231740" y="522920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3897101" y="2978863"/>
            <a:ext cx="1935215" cy="360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/>
          <p:cNvSpPr/>
          <p:nvPr/>
        </p:nvSpPr>
        <p:spPr>
          <a:xfrm flipV="1">
            <a:off x="3905885" y="2588984"/>
            <a:ext cx="1521210" cy="389965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366755" y="3068961"/>
            <a:ext cx="1395155" cy="270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231740" y="3383995"/>
            <a:ext cx="3420380" cy="90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797862" y="3158970"/>
            <a:ext cx="2115235" cy="22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092280" y="252890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18"/>
          <p:cNvCxnSpPr/>
          <p:nvPr/>
        </p:nvCxnSpPr>
        <p:spPr>
          <a:xfrm>
            <a:off x="7092460" y="275392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6372200" y="292498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96625" y="4869160"/>
            <a:ext cx="1035115" cy="63007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 Verbindung 21"/>
          <p:cNvCxnSpPr/>
          <p:nvPr/>
        </p:nvCxnSpPr>
        <p:spPr>
          <a:xfrm>
            <a:off x="1196805" y="5094185"/>
            <a:ext cx="1035115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2231740" y="5229200"/>
            <a:ext cx="720080" cy="8965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860" y="1853825"/>
            <a:ext cx="2410045" cy="35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3897101" y="2978863"/>
            <a:ext cx="1935215" cy="360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/>
          <p:cNvSpPr/>
          <p:nvPr/>
        </p:nvSpPr>
        <p:spPr>
          <a:xfrm flipV="1">
            <a:off x="3905885" y="2588984"/>
            <a:ext cx="1521210" cy="389965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366755" y="3068961"/>
            <a:ext cx="1395155" cy="270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231740" y="3383995"/>
            <a:ext cx="3420380" cy="90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797862" y="3158970"/>
            <a:ext cx="2115235" cy="22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042061"/>
            <a:ext cx="4410490" cy="17101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Die Collection der assoziierten Entities darf zwar leer aber </a:t>
            </a:r>
            <a:r>
              <a:rPr lang="de-AT" sz="1200" i="1" dirty="0" smtClean="0"/>
              <a:t>nicht null </a:t>
            </a:r>
            <a:r>
              <a:rPr lang="de-AT" sz="1200" dirty="0" smtClean="0"/>
              <a:t>sein. Bei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6057165" y="5139190"/>
            <a:ext cx="2520280" cy="135015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Die Collection der assoziierten Entities darf zwar leer aber </a:t>
            </a:r>
            <a:r>
              <a:rPr lang="de-AT" sz="1200" i="1" dirty="0" smtClean="0"/>
              <a:t>nicht null </a:t>
            </a:r>
            <a:r>
              <a:rPr lang="de-AT" sz="1200" dirty="0" smtClean="0"/>
              <a:t>sein. Bei der Konstruktion </a:t>
            </a:r>
          </a:p>
          <a:p>
            <a:r>
              <a:rPr lang="de-AT" sz="1200" dirty="0" smtClean="0"/>
              <a:t>einer  neuen Entity  aus  der Applikation heraus </a:t>
            </a:r>
            <a:r>
              <a:rPr lang="de-AT" sz="1200" i="1" u="sng" dirty="0" smtClean="0"/>
              <a:t>muss</a:t>
            </a:r>
            <a:r>
              <a:rPr lang="de-AT" sz="1200" dirty="0" smtClean="0"/>
              <a:t> dies durch den Programmcode geschehen</a:t>
            </a:r>
            <a:endParaRPr lang="de-AT" sz="1200" u="sng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6057165" y="5139190"/>
            <a:ext cx="2520280" cy="135015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501770" y="3042061"/>
            <a:ext cx="4410490" cy="17101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6057165" y="5139190"/>
            <a:ext cx="2520280" cy="135015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13" name="Rechteck 12"/>
          <p:cNvSpPr/>
          <p:nvPr/>
        </p:nvSpPr>
        <p:spPr>
          <a:xfrm>
            <a:off x="2501770" y="3042061"/>
            <a:ext cx="4410490" cy="171019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091980" y="221615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41630" y="3293985"/>
            <a:ext cx="652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Dass bedeutet im </a:t>
            </a:r>
            <a:r>
              <a:rPr lang="de-AT" sz="1200" dirty="0" smtClean="0">
                <a:solidFill>
                  <a:srgbClr val="C00000"/>
                </a:solidFill>
              </a:rPr>
              <a:t>einfachsten</a:t>
            </a:r>
            <a:r>
              <a:rPr lang="de-AT" sz="1200" dirty="0" smtClean="0"/>
              <a:t> Fall, dass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beiden </a:t>
            </a:r>
            <a:r>
              <a:rPr lang="de-AT" sz="1200" dirty="0" smtClean="0"/>
              <a:t>Entities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jede für sich genommen  als eigener Daten-</a:t>
            </a:r>
          </a:p>
          <a:p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satz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in  der  SQL - Datenbank  abgelegt  und  </a:t>
            </a:r>
            <a:r>
              <a:rPr lang="de-AT" sz="1200" dirty="0" smtClean="0"/>
              <a:t>über  </a:t>
            </a:r>
            <a:r>
              <a:rPr lang="de-AT" sz="1200" i="1" dirty="0" smtClean="0">
                <a:solidFill>
                  <a:srgbClr val="C00000"/>
                </a:solidFill>
              </a:rPr>
              <a:t>Fremdschlüssel</a:t>
            </a:r>
            <a:r>
              <a:rPr lang="de-AT" sz="1200" dirty="0" smtClean="0"/>
              <a:t>   miteinander  </a:t>
            </a:r>
            <a:r>
              <a:rPr lang="de-AT" sz="1200" dirty="0" smtClean="0">
                <a:solidFill>
                  <a:srgbClr val="C00000"/>
                </a:solidFill>
              </a:rPr>
              <a:t>verbunden</a:t>
            </a:r>
            <a:r>
              <a:rPr lang="de-AT" sz="1200" dirty="0" smtClean="0"/>
              <a:t>  werden.</a:t>
            </a:r>
            <a:endParaRPr lang="de-AT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158969"/>
            <a:ext cx="441049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3032748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3148936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18" name="Rechteck 17"/>
          <p:cNvSpPr/>
          <p:nvPr/>
        </p:nvSpPr>
        <p:spPr>
          <a:xfrm>
            <a:off x="6057165" y="5139190"/>
            <a:ext cx="2520280" cy="85509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372200" y="6129481"/>
            <a:ext cx="1710190" cy="3776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293984"/>
            <a:ext cx="4410490" cy="14401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3150437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3266625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057165" y="5139190"/>
            <a:ext cx="2520280" cy="85509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19" name="Rechteck 18"/>
          <p:cNvSpPr/>
          <p:nvPr/>
        </p:nvSpPr>
        <p:spPr>
          <a:xfrm>
            <a:off x="6372200" y="6236880"/>
            <a:ext cx="1710190" cy="31503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402101"/>
            <a:ext cx="4410490" cy="135014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3277179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3393367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19" name="Rechteck 18"/>
          <p:cNvSpPr/>
          <p:nvPr/>
        </p:nvSpPr>
        <p:spPr>
          <a:xfrm>
            <a:off x="6057165" y="5139190"/>
            <a:ext cx="2520280" cy="85509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6372200" y="6236880"/>
            <a:ext cx="1710190" cy="31503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635919"/>
            <a:ext cx="4410490" cy="10982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3394868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3628745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057165" y="5508283"/>
            <a:ext cx="2520280" cy="99010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264345" y="5391114"/>
            <a:ext cx="18002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7695190" y="5391115"/>
            <a:ext cx="747239" cy="1531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21" name="Rechteck 20"/>
          <p:cNvSpPr/>
          <p:nvPr/>
        </p:nvSpPr>
        <p:spPr>
          <a:xfrm>
            <a:off x="6102170" y="5202301"/>
            <a:ext cx="2475275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762661"/>
            <a:ext cx="4410490" cy="10982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3747935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3628745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057165" y="5508285"/>
            <a:ext cx="2520280" cy="2609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264345" y="5391114"/>
            <a:ext cx="18002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7695190" y="5391115"/>
            <a:ext cx="747239" cy="1531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21" name="Pfeil nach unten 20"/>
          <p:cNvSpPr/>
          <p:nvPr/>
        </p:nvSpPr>
        <p:spPr>
          <a:xfrm>
            <a:off x="6842520" y="5859270"/>
            <a:ext cx="225025" cy="22502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Pfeil nach unten 25"/>
          <p:cNvSpPr/>
          <p:nvPr/>
        </p:nvSpPr>
        <p:spPr>
          <a:xfrm>
            <a:off x="6831966" y="5875875"/>
            <a:ext cx="225025" cy="22502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/>
          <p:cNvSpPr/>
          <p:nvPr/>
        </p:nvSpPr>
        <p:spPr>
          <a:xfrm>
            <a:off x="6102170" y="5202301"/>
            <a:ext cx="2475275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762661"/>
            <a:ext cx="4410490" cy="10982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3747935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3628745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057165" y="5508285"/>
            <a:ext cx="2520280" cy="2609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264345" y="5391114"/>
            <a:ext cx="180020" cy="1350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7695190" y="5391115"/>
            <a:ext cx="747239" cy="1531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21" name="Pfeil nach unten 20"/>
          <p:cNvSpPr/>
          <p:nvPr/>
        </p:nvSpPr>
        <p:spPr>
          <a:xfrm>
            <a:off x="6842520" y="5859270"/>
            <a:ext cx="225025" cy="22502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Pfeil nach unten 25"/>
          <p:cNvSpPr/>
          <p:nvPr/>
        </p:nvSpPr>
        <p:spPr>
          <a:xfrm>
            <a:off x="6831966" y="5875875"/>
            <a:ext cx="225025" cy="22502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/>
          <p:cNvSpPr/>
          <p:nvPr/>
        </p:nvSpPr>
        <p:spPr>
          <a:xfrm>
            <a:off x="6102170" y="5202301"/>
            <a:ext cx="2475275" cy="1800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889403"/>
            <a:ext cx="4410490" cy="10982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3874677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3755487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057165" y="5634245"/>
            <a:ext cx="252028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21" name="Pfeil nach unten 20"/>
          <p:cNvSpPr/>
          <p:nvPr/>
        </p:nvSpPr>
        <p:spPr>
          <a:xfrm>
            <a:off x="7902370" y="5094185"/>
            <a:ext cx="225025" cy="22502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Pfeil nach unten 16"/>
          <p:cNvSpPr/>
          <p:nvPr/>
        </p:nvSpPr>
        <p:spPr>
          <a:xfrm>
            <a:off x="7909922" y="5101737"/>
            <a:ext cx="225025" cy="22502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889403"/>
            <a:ext cx="4410490" cy="10982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>
            <a:off x="1970503" y="3874677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78055" y="3755487"/>
            <a:ext cx="598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057165" y="5634245"/>
            <a:ext cx="252028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21" name="Pfeil nach unten 20"/>
          <p:cNvSpPr/>
          <p:nvPr/>
        </p:nvSpPr>
        <p:spPr>
          <a:xfrm>
            <a:off x="7902370" y="5094185"/>
            <a:ext cx="225025" cy="22502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Pfeil nach unten 16"/>
          <p:cNvSpPr/>
          <p:nvPr/>
        </p:nvSpPr>
        <p:spPr>
          <a:xfrm>
            <a:off x="7909922" y="5101737"/>
            <a:ext cx="225025" cy="22502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889403"/>
            <a:ext cx="4410490" cy="10982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6057165" y="5634245"/>
            <a:ext cx="252028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21" name="Pfeil nach unten 20"/>
          <p:cNvSpPr/>
          <p:nvPr/>
        </p:nvSpPr>
        <p:spPr>
          <a:xfrm>
            <a:off x="7902370" y="5094185"/>
            <a:ext cx="225025" cy="22502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Pfeil nach unten 16"/>
          <p:cNvSpPr/>
          <p:nvPr/>
        </p:nvSpPr>
        <p:spPr>
          <a:xfrm>
            <a:off x="7909922" y="5101737"/>
            <a:ext cx="225025" cy="22502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 nach unten 17"/>
          <p:cNvSpPr/>
          <p:nvPr/>
        </p:nvSpPr>
        <p:spPr>
          <a:xfrm>
            <a:off x="7396761" y="5875875"/>
            <a:ext cx="225025" cy="22502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22"/>
          <p:cNvCxnSpPr/>
          <p:nvPr/>
        </p:nvCxnSpPr>
        <p:spPr>
          <a:xfrm>
            <a:off x="2267432" y="3527803"/>
            <a:ext cx="45005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2231740" y="3474005"/>
            <a:ext cx="4230470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475391" y="3969060"/>
            <a:ext cx="46168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02170" y="3383995"/>
            <a:ext cx="90010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6147175" y="2618910"/>
            <a:ext cx="630070" cy="990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6507215" y="2618910"/>
            <a:ext cx="360040" cy="1305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30" y="2888940"/>
            <a:ext cx="4752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382090" y="998730"/>
            <a:ext cx="2406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project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39121" y="1160640"/>
            <a:ext cx="8467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AT" sz="1000" i="1" dirty="0" smtClean="0">
                <a:solidFill>
                  <a:schemeClr val="bg1"/>
                </a:solidFill>
              </a:rPr>
              <a:t>bidirektional</a:t>
            </a:r>
            <a:endParaRPr lang="de-AT" sz="1000" i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82931" y="951440"/>
            <a:ext cx="12266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/>
                </a:solidFill>
              </a:rPr>
              <a:t>1:n Beziehungen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01770" y="3889403"/>
            <a:ext cx="4410490" cy="109822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5229200"/>
            <a:ext cx="2210985" cy="115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6057165" y="5634245"/>
            <a:ext cx="2520280" cy="13501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836585" y="2258870"/>
            <a:ext cx="60756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Die Collection der assoziierten Entities darf zwar leer aber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nicht null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sein. Bei der Konstruktion </a:t>
            </a:r>
          </a:p>
          <a:p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einer  neuen Entity  aus  der Applikation heraus </a:t>
            </a:r>
            <a:r>
              <a:rPr lang="de-AT" sz="1200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muss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dies durch den Programmcode geschehen</a:t>
            </a:r>
            <a:endParaRPr lang="de-AT" sz="12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9709" y="2348880"/>
            <a:ext cx="720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/>
              <a:t>Das Programm ist ebenso dafür verantwortlich, dass beide Seiten einer bidirektionalen Beziehung </a:t>
            </a:r>
            <a:r>
              <a:rPr lang="de-AT" sz="1200" i="1" dirty="0" smtClean="0">
                <a:solidFill>
                  <a:srgbClr val="C00000"/>
                </a:solidFill>
              </a:rPr>
              <a:t>konsistent</a:t>
            </a:r>
            <a:r>
              <a:rPr lang="de-AT" sz="1200" dirty="0" smtClean="0"/>
              <a:t> sind</a:t>
            </a:r>
            <a:endParaRPr lang="de-AT" sz="1200" u="sng" dirty="0"/>
          </a:p>
        </p:txBody>
      </p:sp>
      <p:sp>
        <p:nvSpPr>
          <p:cNvPr id="21" name="Pfeil nach unten 20"/>
          <p:cNvSpPr/>
          <p:nvPr/>
        </p:nvSpPr>
        <p:spPr>
          <a:xfrm>
            <a:off x="7902370" y="5094185"/>
            <a:ext cx="225025" cy="22502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Pfeil nach unten 16"/>
          <p:cNvSpPr/>
          <p:nvPr/>
        </p:nvSpPr>
        <p:spPr>
          <a:xfrm>
            <a:off x="7909922" y="5101737"/>
            <a:ext cx="225025" cy="22502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 nach unten 17"/>
          <p:cNvSpPr/>
          <p:nvPr/>
        </p:nvSpPr>
        <p:spPr>
          <a:xfrm>
            <a:off x="7396761" y="5875875"/>
            <a:ext cx="225025" cy="22502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" name="Gerade Verbindung 22"/>
          <p:cNvCxnSpPr/>
          <p:nvPr/>
        </p:nvCxnSpPr>
        <p:spPr>
          <a:xfrm>
            <a:off x="2267432" y="3527803"/>
            <a:ext cx="45005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2231740" y="3474005"/>
            <a:ext cx="4230470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475391" y="3969060"/>
            <a:ext cx="46168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02170" y="3383995"/>
            <a:ext cx="90010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4095</Words>
  <Application>Microsoft Office PowerPoint</Application>
  <PresentationFormat>Bildschirmpräsentation (4:3)</PresentationFormat>
  <Paragraphs>607</Paragraphs>
  <Slides>110</Slides>
  <Notes>40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110</vt:i4>
      </vt:variant>
    </vt:vector>
  </HeadingPairs>
  <TitlesOfParts>
    <vt:vector size="118" baseType="lpstr">
      <vt:lpstr>Arial</vt:lpstr>
      <vt:lpstr>Calibri</vt:lpstr>
      <vt:lpstr>Neuropol</vt:lpstr>
      <vt:lpstr>Tahoma</vt:lpstr>
      <vt:lpstr>Times New Roman</vt:lpstr>
      <vt:lpstr>Larissa-Design</vt:lpstr>
      <vt:lpstr>Standarddesign</vt:lpstr>
      <vt:lpstr>1_Standarddesign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136</cp:revision>
  <dcterms:created xsi:type="dcterms:W3CDTF">2013-03-31T07:16:58Z</dcterms:created>
  <dcterms:modified xsi:type="dcterms:W3CDTF">2017-09-13T15:19:22Z</dcterms:modified>
</cp:coreProperties>
</file>