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453" r:id="rId3"/>
    <p:sldId id="454" r:id="rId4"/>
    <p:sldId id="523" r:id="rId5"/>
    <p:sldId id="455" r:id="rId6"/>
    <p:sldId id="456" r:id="rId7"/>
    <p:sldId id="457" r:id="rId8"/>
    <p:sldId id="458" r:id="rId9"/>
    <p:sldId id="530" r:id="rId10"/>
    <p:sldId id="532" r:id="rId11"/>
    <p:sldId id="531" r:id="rId12"/>
    <p:sldId id="460" r:id="rId13"/>
    <p:sldId id="461" r:id="rId14"/>
    <p:sldId id="463" r:id="rId15"/>
    <p:sldId id="462" r:id="rId16"/>
    <p:sldId id="464" r:id="rId17"/>
    <p:sldId id="465" r:id="rId18"/>
    <p:sldId id="484" r:id="rId19"/>
    <p:sldId id="459" r:id="rId20"/>
    <p:sldId id="485" r:id="rId21"/>
    <p:sldId id="470" r:id="rId22"/>
    <p:sldId id="466" r:id="rId23"/>
    <p:sldId id="467" r:id="rId24"/>
    <p:sldId id="471" r:id="rId25"/>
    <p:sldId id="469" r:id="rId26"/>
    <p:sldId id="472" r:id="rId27"/>
    <p:sldId id="497" r:id="rId28"/>
    <p:sldId id="498" r:id="rId29"/>
    <p:sldId id="473" r:id="rId30"/>
    <p:sldId id="486" r:id="rId31"/>
    <p:sldId id="500" r:id="rId32"/>
    <p:sldId id="501" r:id="rId33"/>
    <p:sldId id="499" r:id="rId34"/>
    <p:sldId id="474" r:id="rId35"/>
    <p:sldId id="524" r:id="rId36"/>
    <p:sldId id="525" r:id="rId37"/>
    <p:sldId id="475" r:id="rId38"/>
    <p:sldId id="526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4" r:id="rId47"/>
    <p:sldId id="517" r:id="rId48"/>
    <p:sldId id="527" r:id="rId49"/>
    <p:sldId id="528" r:id="rId50"/>
    <p:sldId id="518" r:id="rId51"/>
    <p:sldId id="529" r:id="rId52"/>
    <p:sldId id="504" r:id="rId5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9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3214" autoAdjust="0"/>
  </p:normalViewPr>
  <p:slideViewPr>
    <p:cSldViewPr>
      <p:cViewPr varScale="1">
        <p:scale>
          <a:sx n="101" d="100"/>
          <a:sy n="101" d="100"/>
        </p:scale>
        <p:origin x="1746" y="108"/>
      </p:cViewPr>
      <p:guideLst>
        <p:guide orient="horz" pos="26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7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13.09.2017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6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31390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   </a:t>
            </a:r>
            <a:r>
              <a:rPr lang="de-AT" sz="1600" dirty="0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many2one Relation</a:t>
            </a:r>
            <a:endParaRPr lang="de-AT" sz="1600" dirty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84920" y="1603648"/>
            <a:ext cx="2878413" cy="14373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97462" y="1464719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 relies on an auto-incremented database column and </a:t>
            </a:r>
          </a:p>
          <a:p>
            <a:r>
              <a:rPr lang="en-US" sz="1200" dirty="0"/>
              <a:t>lets the database generate a new value with each insert operation</a:t>
            </a:r>
            <a:endParaRPr lang="de-AT" sz="1200" dirty="0"/>
          </a:p>
        </p:txBody>
      </p:sp>
      <p:sp>
        <p:nvSpPr>
          <p:cNvPr id="11" name="Rechteck 10"/>
          <p:cNvSpPr/>
          <p:nvPr/>
        </p:nvSpPr>
        <p:spPr>
          <a:xfrm>
            <a:off x="161510" y="1464719"/>
            <a:ext cx="8701823" cy="4997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4183" y="2100420"/>
            <a:ext cx="4910561" cy="381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 flipV="1">
            <a:off x="2202741" y="3054872"/>
            <a:ext cx="4849708" cy="40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Pfeil nach rechts 23"/>
          <p:cNvSpPr/>
          <p:nvPr/>
        </p:nvSpPr>
        <p:spPr>
          <a:xfrm>
            <a:off x="2092667" y="319412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667739" y="642877"/>
            <a:ext cx="2864701" cy="82184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7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84920" y="1603648"/>
            <a:ext cx="2878413" cy="14373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97462" y="1464719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 relies on an auto-incremented database column and </a:t>
            </a:r>
          </a:p>
          <a:p>
            <a:r>
              <a:rPr lang="en-US" sz="1200" dirty="0"/>
              <a:t>lets the database generate a new value with each insert operation</a:t>
            </a:r>
            <a:endParaRPr lang="de-AT" sz="1200" dirty="0"/>
          </a:p>
        </p:txBody>
      </p:sp>
      <p:sp>
        <p:nvSpPr>
          <p:cNvPr id="11" name="Rechteck 10"/>
          <p:cNvSpPr/>
          <p:nvPr/>
        </p:nvSpPr>
        <p:spPr>
          <a:xfrm>
            <a:off x="161510" y="1464719"/>
            <a:ext cx="8701823" cy="4997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4183" y="2100420"/>
            <a:ext cx="4910561" cy="381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 flipV="1">
            <a:off x="2202741" y="3054872"/>
            <a:ext cx="4849708" cy="40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Pfeil nach rechts 23"/>
          <p:cNvSpPr/>
          <p:nvPr/>
        </p:nvSpPr>
        <p:spPr>
          <a:xfrm>
            <a:off x="2092667" y="319412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667739" y="642877"/>
            <a:ext cx="2864701" cy="82184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03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3" grpId="0" animBg="1"/>
      <p:bldP spid="24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965294" y="2193406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98458" y="3911624"/>
            <a:ext cx="9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4443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98458" y="3911624"/>
            <a:ext cx="9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03929" y="4927351"/>
            <a:ext cx="388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more than one </a:t>
            </a:r>
            <a:r>
              <a:rPr lang="en-US" sz="1200" dirty="0"/>
              <a:t>employee works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 the same department,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98458" y="3911624"/>
            <a:ext cx="9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03929" y="4927351"/>
            <a:ext cx="388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more than one </a:t>
            </a:r>
            <a:r>
              <a:rPr lang="en-US" sz="1200" dirty="0"/>
              <a:t>employee works in the </a:t>
            </a:r>
            <a:r>
              <a:rPr lang="en-US" sz="1200" dirty="0">
                <a:solidFill>
                  <a:srgbClr val="C00000"/>
                </a:solidFill>
              </a:rPr>
              <a:t>same</a:t>
            </a:r>
            <a:r>
              <a:rPr lang="en-US" sz="1200" dirty="0"/>
              <a:t> department,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Employee: many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Department: one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98458" y="3911624"/>
            <a:ext cx="968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03929" y="4927351"/>
            <a:ext cx="388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more than one </a:t>
            </a:r>
            <a:r>
              <a:rPr lang="en-US" sz="1200" dirty="0"/>
              <a:t>employee works in the </a:t>
            </a:r>
            <a:r>
              <a:rPr lang="en-US" sz="1200" dirty="0">
                <a:solidFill>
                  <a:srgbClr val="C00000"/>
                </a:solidFill>
              </a:rPr>
              <a:t>same</a:t>
            </a:r>
            <a:r>
              <a:rPr lang="en-US" sz="1200" dirty="0"/>
              <a:t> department,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Employee: many side</a:t>
            </a:r>
            <a:endParaRPr lang="de-AT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Department: one side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2760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57614" y="3911624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r>
              <a:rPr lang="en-US" sz="1200" dirty="0" err="1"/>
              <a:t>unidirektional</a:t>
            </a:r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18685" y="4927351"/>
            <a:ext cx="426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the relationship is </a:t>
            </a:r>
            <a:r>
              <a:rPr lang="en-US" sz="1200" dirty="0">
                <a:solidFill>
                  <a:srgbClr val="0000FF"/>
                </a:solidFill>
              </a:rPr>
              <a:t>unidirectional</a:t>
            </a:r>
            <a:r>
              <a:rPr lang="en-US" sz="1200" dirty="0"/>
              <a:t>, from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 to Department, 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Employee: many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Department: one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57614" y="3911624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r>
              <a:rPr lang="en-US" sz="1200" dirty="0" err="1"/>
              <a:t>unidirektional</a:t>
            </a:r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18685" y="4927351"/>
            <a:ext cx="426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the relationship is </a:t>
            </a:r>
            <a:r>
              <a:rPr lang="en-US" sz="1200" dirty="0">
                <a:solidFill>
                  <a:srgbClr val="0000FF"/>
                </a:solidFill>
              </a:rPr>
              <a:t>unidirectional</a:t>
            </a:r>
            <a:r>
              <a:rPr lang="en-US" sz="1200" dirty="0"/>
              <a:t>, from Employee to Department, 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Employee: many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Department: one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7682548" y="1978410"/>
            <a:ext cx="450054" cy="56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780186" y="2334813"/>
            <a:ext cx="5442251" cy="201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48089" y="3903427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many to one</a:t>
            </a:r>
          </a:p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unidirektional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012920" y="2193406"/>
            <a:ext cx="277031" cy="155474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57614" y="3911624"/>
            <a:ext cx="10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many to one</a:t>
            </a:r>
          </a:p>
          <a:p>
            <a:pPr algn="ctr"/>
            <a:r>
              <a:rPr lang="en-US" sz="1200" dirty="0" err="1"/>
              <a:t>unidirektional</a:t>
            </a:r>
            <a:endParaRPr lang="de-AT" sz="1200" dirty="0"/>
          </a:p>
        </p:txBody>
      </p:sp>
      <p:sp>
        <p:nvSpPr>
          <p:cNvPr id="23" name="Rechteck 22"/>
          <p:cNvSpPr/>
          <p:nvPr/>
        </p:nvSpPr>
        <p:spPr>
          <a:xfrm>
            <a:off x="6455852" y="1481725"/>
            <a:ext cx="501392" cy="161337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378014" y="2193406"/>
            <a:ext cx="1299335" cy="287429"/>
          </a:xfrm>
          <a:prstGeom prst="rect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C0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18685" y="4927351"/>
            <a:ext cx="426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the relationship is </a:t>
            </a:r>
            <a:r>
              <a:rPr lang="en-US" sz="1200" dirty="0">
                <a:solidFill>
                  <a:srgbClr val="0000FF"/>
                </a:solidFill>
              </a:rPr>
              <a:t>unidirectional</a:t>
            </a:r>
            <a:r>
              <a:rPr lang="en-US" sz="1200" dirty="0"/>
              <a:t>, from Employee to Department, 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71670" y="4768739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Employee: many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043500" y="5118782"/>
            <a:ext cx="154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Department: one side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7682548" y="1978410"/>
            <a:ext cx="450054" cy="56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780186" y="2334813"/>
            <a:ext cx="5442251" cy="201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 the database, a relationship mapping means that one table has a reference to another table.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database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term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 column that refers to a key (usually the primary key) in another table is a foreign key column.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72299" y="2573905"/>
            <a:ext cx="4114936" cy="19431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00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31390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   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many2one Relation</a:t>
            </a:r>
            <a:endParaRPr lang="de-AT" sz="1600" dirty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</a:t>
            </a:r>
            <a:r>
              <a:rPr lang="en-US" sz="1200" dirty="0">
                <a:solidFill>
                  <a:srgbClr val="0000FF"/>
                </a:solidFill>
              </a:rPr>
              <a:t>table</a:t>
            </a:r>
            <a:r>
              <a:rPr lang="en-US" sz="1200" dirty="0"/>
              <a:t> has a </a:t>
            </a:r>
            <a:r>
              <a:rPr lang="en-US" sz="1200" dirty="0">
                <a:solidFill>
                  <a:srgbClr val="0000FF"/>
                </a:solidFill>
              </a:rPr>
              <a:t>reference</a:t>
            </a:r>
            <a:r>
              <a:rPr lang="en-US" sz="1200" dirty="0"/>
              <a:t> to another </a:t>
            </a:r>
            <a:r>
              <a:rPr lang="en-US" sz="1200" dirty="0">
                <a:solidFill>
                  <a:srgbClr val="0000FF"/>
                </a:solidFill>
              </a:rPr>
              <a:t>table</a:t>
            </a:r>
            <a:r>
              <a:rPr lang="en-US" sz="1200" dirty="0"/>
              <a:t>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database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term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 column that refers to a key (usually the primary key) in another table is a foreign key column.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The </a:t>
            </a:r>
            <a:r>
              <a:rPr lang="de-AT" sz="1200" dirty="0" err="1"/>
              <a:t>database</a:t>
            </a:r>
            <a:r>
              <a:rPr lang="de-AT" sz="1200" dirty="0"/>
              <a:t> </a:t>
            </a:r>
            <a:r>
              <a:rPr lang="de-AT" sz="1200" dirty="0" err="1"/>
              <a:t>term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en-US" sz="1200" dirty="0"/>
              <a:t>a column that refers to a key (usually the primary key) in another table is a </a:t>
            </a:r>
            <a:r>
              <a:rPr lang="en-US" sz="1200" dirty="0">
                <a:solidFill>
                  <a:srgbClr val="0000FF"/>
                </a:solidFill>
              </a:rPr>
              <a:t>foreign key </a:t>
            </a:r>
            <a:r>
              <a:rPr lang="en-US" sz="1200" dirty="0"/>
              <a:t>column.</a:t>
            </a:r>
            <a:endParaRPr lang="de-AT" sz="1200" dirty="0"/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The </a:t>
            </a:r>
            <a:r>
              <a:rPr lang="de-AT" sz="1200" dirty="0" err="1"/>
              <a:t>database</a:t>
            </a:r>
            <a:r>
              <a:rPr lang="de-AT" sz="1200" dirty="0"/>
              <a:t> </a:t>
            </a:r>
            <a:r>
              <a:rPr lang="de-AT" sz="1200" dirty="0" err="1"/>
              <a:t>term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en-US" sz="1200" dirty="0"/>
              <a:t>a column that refers to a key (usually the primary key) in another table is a </a:t>
            </a:r>
            <a:r>
              <a:rPr lang="en-US" sz="1200" dirty="0">
                <a:solidFill>
                  <a:srgbClr val="0000FF"/>
                </a:solidFill>
              </a:rPr>
              <a:t>foreign key </a:t>
            </a:r>
            <a:r>
              <a:rPr lang="en-US" sz="1200" dirty="0"/>
              <a:t>column.</a:t>
            </a:r>
            <a:endParaRPr lang="de-AT" sz="1200" dirty="0"/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674396" y="3568545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150" y="4862414"/>
            <a:ext cx="745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The </a:t>
            </a:r>
            <a:r>
              <a:rPr lang="de-AT" sz="1200" dirty="0" err="1"/>
              <a:t>database</a:t>
            </a:r>
            <a:r>
              <a:rPr lang="de-AT" sz="1200" dirty="0"/>
              <a:t> </a:t>
            </a:r>
            <a:r>
              <a:rPr lang="de-AT" sz="1200" dirty="0" err="1"/>
              <a:t>term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</a:t>
            </a:r>
            <a:r>
              <a:rPr lang="en-US" sz="1200" dirty="0"/>
              <a:t>a column that refers to a key (usually the primary key) in another table is a </a:t>
            </a:r>
            <a:r>
              <a:rPr lang="en-US" sz="1200" dirty="0">
                <a:solidFill>
                  <a:srgbClr val="0000FF"/>
                </a:solidFill>
              </a:rPr>
              <a:t>foreign key </a:t>
            </a:r>
            <a:r>
              <a:rPr lang="en-US" sz="1200" dirty="0"/>
              <a:t>column.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3846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278 L -0.221 0.0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9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916950" y="4862414"/>
            <a:ext cx="5314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DEPT_ID is the join column that associates the Employee and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Department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entities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150" y="4690779"/>
            <a:ext cx="7496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In JPA, </a:t>
            </a:r>
            <a:r>
              <a:rPr lang="de-AT" sz="1200" dirty="0" err="1"/>
              <a:t>they’re</a:t>
            </a:r>
            <a:r>
              <a:rPr lang="de-AT" sz="1200" dirty="0"/>
              <a:t> </a:t>
            </a:r>
            <a:r>
              <a:rPr lang="de-AT" sz="1200" dirty="0" err="1"/>
              <a:t>called</a:t>
            </a:r>
            <a:r>
              <a:rPr lang="de-AT" sz="1200" dirty="0"/>
              <a:t> </a:t>
            </a:r>
            <a:r>
              <a:rPr lang="en-US" sz="1200" dirty="0"/>
              <a:t>join columns, </a:t>
            </a:r>
          </a:p>
          <a:p>
            <a:endParaRPr lang="en-US" sz="1200" dirty="0"/>
          </a:p>
          <a:p>
            <a:r>
              <a:rPr lang="en-US" sz="1200" dirty="0"/>
              <a:t>                           and the </a:t>
            </a:r>
            <a:r>
              <a:rPr lang="en-US" sz="1200" dirty="0">
                <a:solidFill>
                  <a:srgbClr val="0000FF"/>
                </a:solidFill>
              </a:rPr>
              <a:t>@</a:t>
            </a:r>
            <a:r>
              <a:rPr lang="en-US" sz="1200" dirty="0" err="1">
                <a:solidFill>
                  <a:srgbClr val="0000FF"/>
                </a:solidFill>
              </a:rPr>
              <a:t>JoinColumn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dirty="0"/>
              <a:t>annotation is the primary annotation used to configure these types of columns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0985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916950" y="4862414"/>
            <a:ext cx="5314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DEPT_ID is the join column that associates the Employee and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Department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entities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120060" y="4677747"/>
            <a:ext cx="490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of the two sides will have the join column in its table. </a:t>
            </a:r>
          </a:p>
          <a:p>
            <a:endParaRPr lang="en-US" sz="1200" dirty="0"/>
          </a:p>
          <a:p>
            <a:r>
              <a:rPr lang="en-US" sz="1200" dirty="0"/>
              <a:t>                 That side is called the </a:t>
            </a:r>
            <a:r>
              <a:rPr lang="en-US" sz="1200" dirty="0">
                <a:solidFill>
                  <a:srgbClr val="0000FF"/>
                </a:solidFill>
              </a:rPr>
              <a:t>owning side </a:t>
            </a:r>
            <a:r>
              <a:rPr lang="en-US" sz="1200" dirty="0"/>
              <a:t>or the owner of the relationship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64" y="6309320"/>
            <a:ext cx="4758270" cy="3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00244" y="5783199"/>
            <a:ext cx="490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the @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JoinColumn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( name="DEPT_ID" ) annotation means  that the DEPT_ID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column in the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source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entity table is the foreign key to the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target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entity table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5A6A601-D4D9-433F-8765-D4F083A5815C}"/>
              </a:ext>
            </a:extLst>
          </p:cNvPr>
          <p:cNvCxnSpPr>
            <a:cxnSpLocks/>
          </p:cNvCxnSpPr>
          <p:nvPr/>
        </p:nvCxnSpPr>
        <p:spPr>
          <a:xfrm>
            <a:off x="3259462" y="4149080"/>
            <a:ext cx="653664" cy="60017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B4D336A9-EAF9-4C21-8003-56245ECAF474}"/>
              </a:ext>
            </a:extLst>
          </p:cNvPr>
          <p:cNvCxnSpPr>
            <a:cxnSpLocks/>
          </p:cNvCxnSpPr>
          <p:nvPr/>
        </p:nvCxnSpPr>
        <p:spPr>
          <a:xfrm>
            <a:off x="3884780" y="4040509"/>
            <a:ext cx="336217" cy="10483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A4CB8330-74BF-414A-8A29-A26DBAE1F9AF}"/>
              </a:ext>
            </a:extLst>
          </p:cNvPr>
          <p:cNvCxnSpPr>
            <a:cxnSpLocks/>
          </p:cNvCxnSpPr>
          <p:nvPr/>
        </p:nvCxnSpPr>
        <p:spPr>
          <a:xfrm flipH="1">
            <a:off x="836585" y="4824155"/>
            <a:ext cx="3076542" cy="30271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="" xmlns:a16="http://schemas.microsoft.com/office/drawing/2014/main" id="{FFB80AFF-3E9D-42AE-B69F-1849E869E3D0}"/>
              </a:ext>
            </a:extLst>
          </p:cNvPr>
          <p:cNvCxnSpPr>
            <a:cxnSpLocks/>
          </p:cNvCxnSpPr>
          <p:nvPr/>
        </p:nvCxnSpPr>
        <p:spPr>
          <a:xfrm flipH="1">
            <a:off x="3510686" y="4976555"/>
            <a:ext cx="554841" cy="26584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00244" y="5783199"/>
            <a:ext cx="490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the @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JoinColumn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( name="DEPT_ID" ) annotation means  that the DEPT_ID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column in the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source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entity table is the foreign key to the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target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entity table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5A6A601-D4D9-433F-8765-D4F083A5815C}"/>
              </a:ext>
            </a:extLst>
          </p:cNvPr>
          <p:cNvCxnSpPr>
            <a:cxnSpLocks/>
          </p:cNvCxnSpPr>
          <p:nvPr/>
        </p:nvCxnSpPr>
        <p:spPr>
          <a:xfrm>
            <a:off x="3259462" y="4149080"/>
            <a:ext cx="653664" cy="60017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B4D336A9-EAF9-4C21-8003-56245ECAF474}"/>
              </a:ext>
            </a:extLst>
          </p:cNvPr>
          <p:cNvCxnSpPr>
            <a:cxnSpLocks/>
          </p:cNvCxnSpPr>
          <p:nvPr/>
        </p:nvCxnSpPr>
        <p:spPr>
          <a:xfrm>
            <a:off x="3884780" y="4040509"/>
            <a:ext cx="336217" cy="10483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A4CB8330-74BF-414A-8A29-A26DBAE1F9AF}"/>
              </a:ext>
            </a:extLst>
          </p:cNvPr>
          <p:cNvCxnSpPr>
            <a:cxnSpLocks/>
          </p:cNvCxnSpPr>
          <p:nvPr/>
        </p:nvCxnSpPr>
        <p:spPr>
          <a:xfrm flipH="1">
            <a:off x="836585" y="4824155"/>
            <a:ext cx="3076542" cy="30271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="" xmlns:a16="http://schemas.microsoft.com/office/drawing/2014/main" id="{FFB80AFF-3E9D-42AE-B69F-1849E869E3D0}"/>
              </a:ext>
            </a:extLst>
          </p:cNvPr>
          <p:cNvCxnSpPr>
            <a:cxnSpLocks/>
          </p:cNvCxnSpPr>
          <p:nvPr/>
        </p:nvCxnSpPr>
        <p:spPr>
          <a:xfrm flipH="1">
            <a:off x="3510686" y="4976555"/>
            <a:ext cx="554841" cy="26584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3299" y="1687037"/>
            <a:ext cx="609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 the database, a relationship mapping means that one table has a reference to another table.</a:t>
            </a:r>
            <a:endParaRPr lang="de-AT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00244" y="5783199"/>
            <a:ext cx="490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the @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JoinColumn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( name="DEPT_ID" ) annotation means  that the DEPT_ID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column in the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source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entity table is the foreign key to the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target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entity table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5A6A601-D4D9-433F-8765-D4F083A5815C}"/>
              </a:ext>
            </a:extLst>
          </p:cNvPr>
          <p:cNvCxnSpPr>
            <a:cxnSpLocks/>
          </p:cNvCxnSpPr>
          <p:nvPr/>
        </p:nvCxnSpPr>
        <p:spPr>
          <a:xfrm>
            <a:off x="3259462" y="4149080"/>
            <a:ext cx="653664" cy="60017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B4D336A9-EAF9-4C21-8003-56245ECAF474}"/>
              </a:ext>
            </a:extLst>
          </p:cNvPr>
          <p:cNvCxnSpPr>
            <a:cxnSpLocks/>
          </p:cNvCxnSpPr>
          <p:nvPr/>
        </p:nvCxnSpPr>
        <p:spPr>
          <a:xfrm>
            <a:off x="3884780" y="4040509"/>
            <a:ext cx="336217" cy="10483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A4CB8330-74BF-414A-8A29-A26DBAE1F9AF}"/>
              </a:ext>
            </a:extLst>
          </p:cNvPr>
          <p:cNvCxnSpPr>
            <a:cxnSpLocks/>
          </p:cNvCxnSpPr>
          <p:nvPr/>
        </p:nvCxnSpPr>
        <p:spPr>
          <a:xfrm flipH="1">
            <a:off x="836585" y="4824155"/>
            <a:ext cx="3076542" cy="30271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="" xmlns:a16="http://schemas.microsoft.com/office/drawing/2014/main" id="{FFB80AFF-3E9D-42AE-B69F-1849E869E3D0}"/>
              </a:ext>
            </a:extLst>
          </p:cNvPr>
          <p:cNvCxnSpPr>
            <a:cxnSpLocks/>
          </p:cNvCxnSpPr>
          <p:nvPr/>
        </p:nvCxnSpPr>
        <p:spPr>
          <a:xfrm flipH="1">
            <a:off x="3510686" y="4976555"/>
            <a:ext cx="554841" cy="26584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540B9E73-0978-4FBA-BAEA-EBE878D5FC8B}"/>
              </a:ext>
            </a:extLst>
          </p:cNvPr>
          <p:cNvSpPr txBox="1"/>
          <p:nvPr/>
        </p:nvSpPr>
        <p:spPr>
          <a:xfrm>
            <a:off x="3029918" y="4646212"/>
            <a:ext cx="46482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If </a:t>
            </a:r>
            <a:r>
              <a:rPr lang="en-US" sz="1200" dirty="0">
                <a:solidFill>
                  <a:srgbClr val="0000FF"/>
                </a:solidFill>
              </a:rPr>
              <a:t>no</a:t>
            </a:r>
            <a:r>
              <a:rPr lang="en-US" sz="1200" dirty="0"/>
              <a:t> @</a:t>
            </a:r>
            <a:r>
              <a:rPr lang="en-US" sz="1200" dirty="0" err="1"/>
              <a:t>JoinColumn</a:t>
            </a:r>
            <a:r>
              <a:rPr lang="en-US" sz="1200" dirty="0"/>
              <a:t> annotation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accompanies the many-to-one mapping,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a default column name will be assumed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7" y="301949"/>
            <a:ext cx="3195594" cy="393404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608025" y="1262720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088892" y="1852478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652120" y="2213865"/>
            <a:ext cx="2745305" cy="247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29918" y="4646212"/>
            <a:ext cx="464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If </a:t>
            </a:r>
            <a:r>
              <a:rPr lang="en-US" sz="1200" dirty="0">
                <a:solidFill>
                  <a:srgbClr val="0000FF"/>
                </a:solidFill>
              </a:rPr>
              <a:t>no</a:t>
            </a:r>
            <a:r>
              <a:rPr lang="en-US" sz="1200" dirty="0"/>
              <a:t> @</a:t>
            </a:r>
            <a:r>
              <a:rPr lang="en-US" sz="1200" dirty="0" err="1"/>
              <a:t>JoinColumn</a:t>
            </a:r>
            <a:r>
              <a:rPr lang="en-US" sz="1200" dirty="0"/>
              <a:t> annotation accompanies the many-to-one mapping,</a:t>
            </a:r>
          </a:p>
          <a:p>
            <a:pPr algn="r"/>
            <a:r>
              <a:rPr lang="en-US" sz="1200" dirty="0"/>
              <a:t> a </a:t>
            </a:r>
            <a:r>
              <a:rPr lang="en-US" sz="1200" dirty="0">
                <a:solidFill>
                  <a:srgbClr val="0000FF"/>
                </a:solidFill>
              </a:rPr>
              <a:t>default</a:t>
            </a:r>
            <a:r>
              <a:rPr lang="en-US" sz="1200" dirty="0"/>
              <a:t> column name will be assumed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name of the relationship attribute in the source entity, which is department in our example,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plus an underscore  character (_), plus  the  name of  the primary  key column  of  the 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targe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t entity.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096962" y="2720026"/>
            <a:ext cx="1185228" cy="899089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7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7" y="301949"/>
            <a:ext cx="3195594" cy="393404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608025" y="1262720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088892" y="1852478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652120" y="2213865"/>
            <a:ext cx="2745305" cy="247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29918" y="4646212"/>
            <a:ext cx="464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If </a:t>
            </a:r>
            <a:r>
              <a:rPr lang="en-US" sz="1200" dirty="0">
                <a:solidFill>
                  <a:srgbClr val="0000FF"/>
                </a:solidFill>
              </a:rPr>
              <a:t>no</a:t>
            </a:r>
            <a:r>
              <a:rPr lang="en-US" sz="1200" dirty="0"/>
              <a:t> @</a:t>
            </a:r>
            <a:r>
              <a:rPr lang="en-US" sz="1200" dirty="0" err="1"/>
              <a:t>JoinColumn</a:t>
            </a:r>
            <a:r>
              <a:rPr lang="en-US" sz="1200" dirty="0"/>
              <a:t> annotation accompanies the many-to-one mapping,</a:t>
            </a:r>
          </a:p>
          <a:p>
            <a:pPr algn="r"/>
            <a:r>
              <a:rPr lang="en-US" sz="1200" dirty="0"/>
              <a:t> a </a:t>
            </a:r>
            <a:r>
              <a:rPr lang="en-US" sz="1200" dirty="0">
                <a:solidFill>
                  <a:srgbClr val="0000FF"/>
                </a:solidFill>
              </a:rPr>
              <a:t>default</a:t>
            </a:r>
            <a:r>
              <a:rPr lang="en-US" sz="1200" dirty="0"/>
              <a:t> column name will be assumed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name</a:t>
            </a:r>
            <a:r>
              <a:rPr lang="en-US" sz="1200" dirty="0"/>
              <a:t> of the relationship attribute in the </a:t>
            </a:r>
            <a:r>
              <a:rPr lang="en-US" sz="1200" dirty="0">
                <a:solidFill>
                  <a:srgbClr val="C00000"/>
                </a:solidFill>
              </a:rPr>
              <a:t>source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/>
              <a:t>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an underscore  character (_), plus  the  name of  the primary  key column  of  the  target  entity.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096962" y="2720026"/>
            <a:ext cx="1185228" cy="899089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7" y="301949"/>
            <a:ext cx="3195594" cy="393404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608025" y="1262720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088892" y="1852478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652120" y="2213865"/>
            <a:ext cx="2745305" cy="247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29918" y="4646212"/>
            <a:ext cx="464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If </a:t>
            </a:r>
            <a:r>
              <a:rPr lang="en-US" sz="1200" dirty="0">
                <a:solidFill>
                  <a:srgbClr val="0000FF"/>
                </a:solidFill>
              </a:rPr>
              <a:t>no</a:t>
            </a:r>
            <a:r>
              <a:rPr lang="en-US" sz="1200" dirty="0"/>
              <a:t> @</a:t>
            </a:r>
            <a:r>
              <a:rPr lang="en-US" sz="1200" dirty="0" err="1"/>
              <a:t>JoinColumn</a:t>
            </a:r>
            <a:r>
              <a:rPr lang="en-US" sz="1200" dirty="0"/>
              <a:t> annotation accompanies the many-to-one mapping,</a:t>
            </a:r>
          </a:p>
          <a:p>
            <a:pPr algn="r"/>
            <a:r>
              <a:rPr lang="en-US" sz="1200" dirty="0"/>
              <a:t> a </a:t>
            </a:r>
            <a:r>
              <a:rPr lang="en-US" sz="1200" dirty="0">
                <a:solidFill>
                  <a:srgbClr val="0000FF"/>
                </a:solidFill>
              </a:rPr>
              <a:t>default</a:t>
            </a:r>
            <a:r>
              <a:rPr lang="en-US" sz="1200" dirty="0"/>
              <a:t> column name will be assumed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name</a:t>
            </a:r>
            <a:r>
              <a:rPr lang="en-US" sz="1200" dirty="0"/>
              <a:t> of the relationship attribute in the </a:t>
            </a:r>
            <a:r>
              <a:rPr lang="en-US" sz="1200" dirty="0">
                <a:solidFill>
                  <a:srgbClr val="C00000"/>
                </a:solidFill>
              </a:rPr>
              <a:t>source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/>
              <a:t>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an </a:t>
            </a:r>
            <a:r>
              <a:rPr lang="en-US" sz="1200" dirty="0">
                <a:solidFill>
                  <a:srgbClr val="0000FF"/>
                </a:solidFill>
              </a:rPr>
              <a:t>underscore</a:t>
            </a:r>
            <a:r>
              <a:rPr lang="en-US" sz="1200" dirty="0"/>
              <a:t>  character (_), plus 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the  name of  the primary  key column  of  the  target  entity.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096962" y="2720026"/>
            <a:ext cx="1185228" cy="899089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7" y="301949"/>
            <a:ext cx="3195594" cy="393404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608025" y="1262720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088892" y="1852478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652120" y="2213865"/>
            <a:ext cx="2745305" cy="247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29918" y="4646212"/>
            <a:ext cx="464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If </a:t>
            </a:r>
            <a:r>
              <a:rPr lang="en-US" sz="1200" dirty="0">
                <a:solidFill>
                  <a:srgbClr val="0000FF"/>
                </a:solidFill>
              </a:rPr>
              <a:t>no</a:t>
            </a:r>
            <a:r>
              <a:rPr lang="en-US" sz="1200" dirty="0"/>
              <a:t> @</a:t>
            </a:r>
            <a:r>
              <a:rPr lang="en-US" sz="1200" dirty="0" err="1"/>
              <a:t>JoinColumn</a:t>
            </a:r>
            <a:r>
              <a:rPr lang="en-US" sz="1200" dirty="0"/>
              <a:t> annotation accompanies the many-to-one mapping,</a:t>
            </a:r>
          </a:p>
          <a:p>
            <a:pPr algn="r"/>
            <a:r>
              <a:rPr lang="en-US" sz="1200" dirty="0"/>
              <a:t> a </a:t>
            </a:r>
            <a:r>
              <a:rPr lang="en-US" sz="1200" dirty="0">
                <a:solidFill>
                  <a:srgbClr val="0000FF"/>
                </a:solidFill>
              </a:rPr>
              <a:t>default</a:t>
            </a:r>
            <a:r>
              <a:rPr lang="en-US" sz="1200" dirty="0"/>
              <a:t> column name will be assumed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name</a:t>
            </a:r>
            <a:r>
              <a:rPr lang="en-US" sz="1200" dirty="0"/>
              <a:t> of the relationship attribute in the </a:t>
            </a:r>
            <a:r>
              <a:rPr lang="en-US" sz="1200" dirty="0">
                <a:solidFill>
                  <a:srgbClr val="C00000"/>
                </a:solidFill>
              </a:rPr>
              <a:t>source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/>
              <a:t>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an </a:t>
            </a:r>
            <a:r>
              <a:rPr lang="en-US" sz="1200" dirty="0">
                <a:solidFill>
                  <a:srgbClr val="0000FF"/>
                </a:solidFill>
              </a:rPr>
              <a:t>underscore</a:t>
            </a:r>
            <a:r>
              <a:rPr lang="en-US" sz="1200" dirty="0"/>
              <a:t>  character (_), plus  the  name of  the primary  key column  of  the  </a:t>
            </a:r>
            <a:r>
              <a:rPr lang="en-US" sz="1200" dirty="0">
                <a:solidFill>
                  <a:srgbClr val="C00000"/>
                </a:solidFill>
              </a:rPr>
              <a:t>target</a:t>
            </a:r>
            <a:r>
              <a:rPr lang="en-US" sz="1200" dirty="0"/>
              <a:t>  entity.</a:t>
            </a:r>
            <a:endParaRPr lang="de-AT" sz="1200" dirty="0"/>
          </a:p>
        </p:txBody>
      </p:sp>
      <p:sp>
        <p:nvSpPr>
          <p:cNvPr id="22" name="Ellipse 21"/>
          <p:cNvSpPr/>
          <p:nvPr/>
        </p:nvSpPr>
        <p:spPr>
          <a:xfrm>
            <a:off x="5096962" y="2720026"/>
            <a:ext cx="1185228" cy="899089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E87D54BF-0A0B-4CB8-AFCE-AB4A9DF7F821}"/>
              </a:ext>
            </a:extLst>
          </p:cNvPr>
          <p:cNvSpPr/>
          <p:nvPr/>
        </p:nvSpPr>
        <p:spPr>
          <a:xfrm>
            <a:off x="3117542" y="2996388"/>
            <a:ext cx="459087" cy="400856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1089" y="14649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Using</a:t>
            </a:r>
            <a:r>
              <a:rPr lang="de-AT" sz="1200" dirty="0"/>
              <a:t> </a:t>
            </a:r>
            <a:r>
              <a:rPr lang="de-AT" sz="1200" dirty="0" err="1"/>
              <a:t>Join</a:t>
            </a:r>
            <a:r>
              <a:rPr lang="de-AT" sz="1200" dirty="0"/>
              <a:t> Columns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15642" y="4303991"/>
            <a:ext cx="2338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@Entity</a:t>
            </a:r>
          </a:p>
          <a:p>
            <a:r>
              <a:rPr lang="de-AT" sz="1200" dirty="0" err="1"/>
              <a:t>public</a:t>
            </a:r>
            <a:r>
              <a:rPr lang="de-AT" sz="1200" dirty="0"/>
              <a:t> </a:t>
            </a:r>
            <a:r>
              <a:rPr lang="de-AT" sz="1200" dirty="0" err="1"/>
              <a:t>class</a:t>
            </a:r>
            <a:r>
              <a:rPr lang="de-AT" sz="1200" dirty="0"/>
              <a:t> </a:t>
            </a:r>
            <a:r>
              <a:rPr lang="de-AT" sz="1200" dirty="0" err="1"/>
              <a:t>Employee</a:t>
            </a:r>
            <a:r>
              <a:rPr lang="de-AT" sz="1200" dirty="0"/>
              <a:t> {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Id</a:t>
            </a:r>
            <a:r>
              <a:rPr lang="de-AT" sz="1200" dirty="0"/>
              <a:t> private </a:t>
            </a:r>
            <a:r>
              <a:rPr lang="de-AT" sz="1200" dirty="0" err="1"/>
              <a:t>long</a:t>
            </a:r>
            <a:r>
              <a:rPr lang="de-AT" sz="1200" dirty="0"/>
              <a:t> </a:t>
            </a:r>
            <a:r>
              <a:rPr lang="de-AT" sz="1200" dirty="0" err="1"/>
              <a:t>id</a:t>
            </a:r>
            <a:r>
              <a:rPr lang="de-AT" sz="1200" dirty="0"/>
              <a:t>;</a:t>
            </a:r>
          </a:p>
          <a:p>
            <a:r>
              <a:rPr lang="de-AT" sz="1200" dirty="0"/>
              <a:t>   @</a:t>
            </a:r>
            <a:r>
              <a:rPr lang="de-AT" sz="1200" dirty="0" err="1"/>
              <a:t>ManyToOne</a:t>
            </a:r>
            <a:endParaRPr lang="de-AT" sz="1200" dirty="0"/>
          </a:p>
          <a:p>
            <a:r>
              <a:rPr lang="de-AT" sz="1200" dirty="0"/>
              <a:t>   </a:t>
            </a:r>
            <a:r>
              <a:rPr lang="de-AT" sz="1200" dirty="0">
                <a:solidFill>
                  <a:srgbClr val="0000FF"/>
                </a:solidFill>
              </a:rPr>
              <a:t>@</a:t>
            </a:r>
            <a:r>
              <a:rPr lang="de-AT" sz="1200" dirty="0" err="1">
                <a:solidFill>
                  <a:srgbClr val="0000FF"/>
                </a:solidFill>
              </a:rPr>
              <a:t>JoinColumn</a:t>
            </a:r>
            <a:r>
              <a:rPr lang="de-AT" sz="1200" dirty="0">
                <a:solidFill>
                  <a:srgbClr val="0000FF"/>
                </a:solidFill>
              </a:rPr>
              <a:t>(</a:t>
            </a:r>
            <a:r>
              <a:rPr lang="de-AT" sz="1200" dirty="0" err="1">
                <a:solidFill>
                  <a:srgbClr val="0000FF"/>
                </a:solidFill>
              </a:rPr>
              <a:t>name</a:t>
            </a:r>
            <a:r>
              <a:rPr lang="de-AT" sz="1200" dirty="0">
                <a:solidFill>
                  <a:srgbClr val="0000FF"/>
                </a:solidFill>
              </a:rPr>
              <a:t>="DEPT_ID")</a:t>
            </a:r>
          </a:p>
          <a:p>
            <a:r>
              <a:rPr lang="de-AT" sz="1200" dirty="0"/>
              <a:t>   private Department </a:t>
            </a:r>
            <a:r>
              <a:rPr lang="de-AT" sz="1200" dirty="0" err="1"/>
              <a:t>department</a:t>
            </a:r>
            <a:r>
              <a:rPr lang="de-AT" sz="1200" dirty="0"/>
              <a:t>;</a:t>
            </a:r>
          </a:p>
          <a:p>
            <a:r>
              <a:rPr lang="de-AT" sz="1200" dirty="0"/>
              <a:t>   // ...</a:t>
            </a:r>
          </a:p>
          <a:p>
            <a:r>
              <a:rPr lang="de-AT" sz="1200" dirty="0"/>
              <a:t>}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7" y="301949"/>
            <a:ext cx="3195594" cy="393404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608025" y="1262720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088892" y="1852478"/>
            <a:ext cx="1712055" cy="28743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652120" y="2213865"/>
            <a:ext cx="2745305" cy="247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299" y="2573905"/>
            <a:ext cx="4000500" cy="19431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373053" y="3173174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800375" y="3654025"/>
            <a:ext cx="459087" cy="40085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00375" y="4149080"/>
            <a:ext cx="3772424" cy="367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3136592" y="3577264"/>
            <a:ext cx="711044" cy="571816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29918" y="4646212"/>
            <a:ext cx="464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If </a:t>
            </a:r>
            <a:r>
              <a:rPr lang="en-US" sz="1200" dirty="0">
                <a:solidFill>
                  <a:srgbClr val="0000FF"/>
                </a:solidFill>
              </a:rPr>
              <a:t>no</a:t>
            </a:r>
            <a:r>
              <a:rPr lang="en-US" sz="1200" dirty="0"/>
              <a:t> @</a:t>
            </a:r>
            <a:r>
              <a:rPr lang="en-US" sz="1200" dirty="0" err="1"/>
              <a:t>JoinColumn</a:t>
            </a:r>
            <a:r>
              <a:rPr lang="en-US" sz="1200" dirty="0"/>
              <a:t> annotation accompanies the many-to-one mapping,</a:t>
            </a:r>
          </a:p>
          <a:p>
            <a:pPr algn="r"/>
            <a:r>
              <a:rPr lang="en-US" sz="1200" dirty="0"/>
              <a:t> a </a:t>
            </a:r>
            <a:r>
              <a:rPr lang="en-US" sz="1200" dirty="0">
                <a:solidFill>
                  <a:srgbClr val="0000FF"/>
                </a:solidFill>
              </a:rPr>
              <a:t>default</a:t>
            </a:r>
            <a:r>
              <a:rPr lang="en-US" sz="1200" dirty="0"/>
              <a:t> column name will be assumed</a:t>
            </a:r>
            <a:endParaRPr lang="de-AT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name</a:t>
            </a:r>
            <a:r>
              <a:rPr lang="en-US" sz="1200" dirty="0"/>
              <a:t> of the relationship attribute in the source </a:t>
            </a:r>
            <a:r>
              <a:rPr lang="en-US" sz="1200" dirty="0">
                <a:solidFill>
                  <a:srgbClr val="0000FF"/>
                </a:solidFill>
              </a:rPr>
              <a:t>entity</a:t>
            </a:r>
            <a:r>
              <a:rPr lang="en-US" sz="1200" dirty="0"/>
              <a:t>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an </a:t>
            </a:r>
            <a:r>
              <a:rPr lang="en-US" sz="1200" dirty="0">
                <a:solidFill>
                  <a:srgbClr val="0000FF"/>
                </a:solidFill>
              </a:rPr>
              <a:t>underscore</a:t>
            </a:r>
            <a:r>
              <a:rPr lang="en-US" sz="1200" dirty="0"/>
              <a:t>  character (_), plus  the  name of  the</a:t>
            </a:r>
            <a:r>
              <a:rPr lang="en-US" sz="1200" dirty="0">
                <a:solidFill>
                  <a:srgbClr val="0000FF"/>
                </a:solidFill>
              </a:rPr>
              <a:t> primary  key </a:t>
            </a:r>
            <a:r>
              <a:rPr lang="en-US" sz="1200" dirty="0"/>
              <a:t>column  of  the  target  entity.</a:t>
            </a:r>
            <a:endParaRPr lang="de-AT" sz="1200" dirty="0"/>
          </a:p>
        </p:txBody>
      </p:sp>
      <p:sp>
        <p:nvSpPr>
          <p:cNvPr id="22" name="Ellipse 21"/>
          <p:cNvSpPr/>
          <p:nvPr/>
        </p:nvSpPr>
        <p:spPr>
          <a:xfrm>
            <a:off x="5096962" y="2720026"/>
            <a:ext cx="1185228" cy="899089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95" y="1988840"/>
            <a:ext cx="6183009" cy="3446850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 flipV="1">
            <a:off x="4977045" y="4554125"/>
            <a:ext cx="3330370" cy="135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164777" y="4464115"/>
            <a:ext cx="2502678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6642230" y="3338990"/>
            <a:ext cx="1665186" cy="1125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7587335" y="3429000"/>
            <a:ext cx="867893" cy="1035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221850" y="1612810"/>
            <a:ext cx="46020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Many-to-one mappings are always on the owning side of a relationship</a:t>
            </a:r>
            <a:endParaRPr lang="de-AT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/>
              <a:t>name of the relationship attribute in the source entity,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an </a:t>
            </a:r>
            <a:r>
              <a:rPr lang="en-US" sz="1200" dirty="0">
                <a:solidFill>
                  <a:srgbClr val="0000FF"/>
                </a:solidFill>
              </a:rPr>
              <a:t>underscore</a:t>
            </a:r>
            <a:r>
              <a:rPr lang="en-US" sz="1200" dirty="0"/>
              <a:t>  character (_), plus  the  name of  the</a:t>
            </a:r>
            <a:r>
              <a:rPr lang="en-US" sz="1200" dirty="0">
                <a:solidFill>
                  <a:srgbClr val="0000FF"/>
                </a:solidFill>
              </a:rPr>
              <a:t> primary  key </a:t>
            </a:r>
            <a:r>
              <a:rPr lang="en-US" sz="1200" dirty="0"/>
              <a:t>column  of  the  target  entity.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1136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95" y="1988840"/>
            <a:ext cx="6183009" cy="3446850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 flipV="1">
            <a:off x="4977045" y="4554125"/>
            <a:ext cx="3330370" cy="135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164777" y="4464115"/>
            <a:ext cx="2502678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6642230" y="3338990"/>
            <a:ext cx="1665186" cy="1125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7587335" y="3429000"/>
            <a:ext cx="867893" cy="1035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221850" y="1612810"/>
            <a:ext cx="46020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Many-to-one mappings are always on the owning side of a relationship</a:t>
            </a:r>
            <a:endParaRPr lang="de-AT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/>
              <a:t>name of the relationship attribute in the source entity,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an </a:t>
            </a:r>
            <a:r>
              <a:rPr lang="en-US" sz="1200" dirty="0">
                <a:solidFill>
                  <a:srgbClr val="0000FF"/>
                </a:solidFill>
              </a:rPr>
              <a:t>underscore</a:t>
            </a:r>
            <a:r>
              <a:rPr lang="en-US" sz="1200" dirty="0"/>
              <a:t>  character (_), plus  the  name of  the</a:t>
            </a:r>
            <a:r>
              <a:rPr lang="en-US" sz="1200" dirty="0">
                <a:solidFill>
                  <a:srgbClr val="0000FF"/>
                </a:solidFill>
              </a:rPr>
              <a:t> primary  key </a:t>
            </a:r>
            <a:r>
              <a:rPr lang="en-US" sz="1200" dirty="0"/>
              <a:t>column  of  the  target  entity.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1358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95" y="1988840"/>
            <a:ext cx="6183009" cy="3446850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 flipV="1">
            <a:off x="4977045" y="4554125"/>
            <a:ext cx="3330370" cy="135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164777" y="4464115"/>
            <a:ext cx="2502678" cy="18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6642230" y="3338990"/>
            <a:ext cx="1665186" cy="1125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7587335" y="3429000"/>
            <a:ext cx="867893" cy="1035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221850" y="1612810"/>
            <a:ext cx="46020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Many-to-one mappings are always on the owning side of a relationship</a:t>
            </a:r>
            <a:endParaRPr lang="de-AT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881169" y="5783199"/>
            <a:ext cx="64306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err="1"/>
              <a:t>it</a:t>
            </a:r>
            <a:r>
              <a:rPr lang="de-AT" sz="1200" dirty="0"/>
              <a:t> </a:t>
            </a:r>
            <a:r>
              <a:rPr lang="de-AT" sz="1200" dirty="0" err="1"/>
              <a:t>is</a:t>
            </a:r>
            <a:r>
              <a:rPr lang="de-AT" sz="1200" dirty="0"/>
              <a:t> </a:t>
            </a:r>
            <a:r>
              <a:rPr lang="de-AT" sz="1200" dirty="0" err="1"/>
              <a:t>the</a:t>
            </a:r>
            <a:r>
              <a:rPr lang="de-AT" sz="1200" dirty="0"/>
              <a:t> </a:t>
            </a:r>
            <a:r>
              <a:rPr lang="en-US" sz="1200" dirty="0"/>
              <a:t>name of the relationship attribute in the source entity, which is </a:t>
            </a:r>
            <a:r>
              <a:rPr lang="en-US" sz="1200" dirty="0">
                <a:solidFill>
                  <a:srgbClr val="0000FF"/>
                </a:solidFill>
              </a:rPr>
              <a:t>department</a:t>
            </a:r>
            <a:r>
              <a:rPr lang="en-US" sz="1200" dirty="0"/>
              <a:t> in our example, </a:t>
            </a:r>
          </a:p>
          <a:p>
            <a:r>
              <a:rPr lang="en-US" sz="1200" dirty="0"/>
              <a:t>plus an </a:t>
            </a:r>
            <a:r>
              <a:rPr lang="en-US" sz="1200" dirty="0">
                <a:solidFill>
                  <a:srgbClr val="0000FF"/>
                </a:solidFill>
              </a:rPr>
              <a:t>underscore</a:t>
            </a:r>
            <a:r>
              <a:rPr lang="en-US" sz="1200" dirty="0"/>
              <a:t>  character (_), plus  the  name of  the</a:t>
            </a:r>
            <a:r>
              <a:rPr lang="en-US" sz="1200" dirty="0">
                <a:solidFill>
                  <a:srgbClr val="0000FF"/>
                </a:solidFill>
              </a:rPr>
              <a:t> primary  key </a:t>
            </a:r>
            <a:r>
              <a:rPr lang="en-US" sz="1200" dirty="0"/>
              <a:t>column  of  the  target  entity.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1449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3D59B0A7-396B-4890-BD53-05BE1E0AB691}"/>
              </a:ext>
            </a:extLst>
          </p:cNvPr>
          <p:cNvSpPr/>
          <p:nvPr/>
        </p:nvSpPr>
        <p:spPr>
          <a:xfrm>
            <a:off x="3076026" y="2981570"/>
            <a:ext cx="2942927" cy="32853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0EE90EA1-257F-4E3E-93E9-7D188D224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810449"/>
            <a:ext cx="5563052" cy="1127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950" y="2573905"/>
            <a:ext cx="3593641" cy="354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65" y="4878428"/>
            <a:ext cx="6672702" cy="1619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hteck 18"/>
          <p:cNvSpPr/>
          <p:nvPr/>
        </p:nvSpPr>
        <p:spPr>
          <a:xfrm>
            <a:off x="836585" y="5229200"/>
            <a:ext cx="6300700" cy="11701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4707015" y="1088740"/>
            <a:ext cx="495055" cy="130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859415" y="1241140"/>
            <a:ext cx="1305362" cy="160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707015" y="1088740"/>
            <a:ext cx="666038" cy="292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3D59B0A7-396B-4890-BD53-05BE1E0AB691}"/>
              </a:ext>
            </a:extLst>
          </p:cNvPr>
          <p:cNvSpPr/>
          <p:nvPr/>
        </p:nvSpPr>
        <p:spPr>
          <a:xfrm>
            <a:off x="3076026" y="2981570"/>
            <a:ext cx="2942927" cy="32853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0EE90EA1-257F-4E3E-93E9-7D188D224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810449"/>
            <a:ext cx="5563052" cy="1127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950" y="2573905"/>
            <a:ext cx="3593641" cy="354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65" y="4878428"/>
            <a:ext cx="6672702" cy="16192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Gerade Verbindung mit Pfeil 12"/>
          <p:cNvCxnSpPr/>
          <p:nvPr/>
        </p:nvCxnSpPr>
        <p:spPr>
          <a:xfrm>
            <a:off x="836585" y="3810449"/>
            <a:ext cx="675075" cy="141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988985" y="3962849"/>
            <a:ext cx="4749130" cy="1131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="" xmlns:a16="http://schemas.microsoft.com/office/drawing/2014/main" id="{4FDDDB66-5574-484A-805C-70B35DCC3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953" y="1904703"/>
            <a:ext cx="2195146" cy="1633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aute 20"/>
          <p:cNvSpPr/>
          <p:nvPr/>
        </p:nvSpPr>
        <p:spPr>
          <a:xfrm>
            <a:off x="6235831" y="2394818"/>
            <a:ext cx="1198922" cy="1039976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836585" y="5229200"/>
            <a:ext cx="6300700" cy="11701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988985" y="3962849"/>
            <a:ext cx="1727001" cy="1446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aute 17"/>
          <p:cNvSpPr/>
          <p:nvPr/>
        </p:nvSpPr>
        <p:spPr>
          <a:xfrm>
            <a:off x="5530261" y="4843440"/>
            <a:ext cx="675075" cy="561042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21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FE3AE619-FD89-4EAC-8C38-B2D5CE426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40" y="2213865"/>
            <a:ext cx="2732798" cy="3005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2258F845-BF19-4CA6-AFAB-3DECDBB66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569" y="3277976"/>
            <a:ext cx="4202900" cy="2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709A7E2-AADA-4AA7-8537-B5783FF57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060" y="4374105"/>
            <a:ext cx="2900027" cy="1246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AFAE5B5B-AC7B-4AD6-AC4E-C9F577073233}"/>
              </a:ext>
            </a:extLst>
          </p:cNvPr>
          <p:cNvSpPr/>
          <p:nvPr/>
        </p:nvSpPr>
        <p:spPr>
          <a:xfrm>
            <a:off x="5983585" y="4689140"/>
            <a:ext cx="495055" cy="9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4166955" y="1088740"/>
            <a:ext cx="630070" cy="103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4662010" y="1241140"/>
            <a:ext cx="287415" cy="110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949425" y="1241140"/>
            <a:ext cx="72625" cy="124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101825" y="1393540"/>
            <a:ext cx="636290" cy="95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5254225" y="1545940"/>
            <a:ext cx="1523020" cy="80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FE3AE619-FD89-4EAC-8C38-B2D5CE426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40" y="2213865"/>
            <a:ext cx="2732798" cy="3005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2258F845-BF19-4CA6-AFAB-3DECDBB66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569" y="3277976"/>
            <a:ext cx="4202900" cy="2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709A7E2-AADA-4AA7-8537-B5783FF57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060" y="4374105"/>
            <a:ext cx="2900027" cy="1246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3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FE3AE619-FD89-4EAC-8C38-B2D5CE426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40" y="2213865"/>
            <a:ext cx="2732798" cy="3005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2258F845-BF19-4CA6-AFAB-3DECDBB66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569" y="3277976"/>
            <a:ext cx="4202900" cy="2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709A7E2-AADA-4AA7-8537-B5783FF57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060" y="4374105"/>
            <a:ext cx="2900027" cy="1246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ECB18E7B-7F8B-423C-B85C-E58BD22D4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0841" y="3658203"/>
            <a:ext cx="4390448" cy="2625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2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6CFDB472-3383-4726-9383-6BBC8A7F74FC}"/>
              </a:ext>
            </a:extLst>
          </p:cNvPr>
          <p:cNvSpPr/>
          <p:nvPr/>
        </p:nvSpPr>
        <p:spPr>
          <a:xfrm>
            <a:off x="3669892" y="3175400"/>
            <a:ext cx="1755195" cy="16937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4DDA4A6A-BBC6-4C35-836B-9F5AC9CC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779" y="4239090"/>
            <a:ext cx="213360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926D988D-5169-4F47-AA9B-EDEC3AF2B76F}"/>
              </a:ext>
            </a:extLst>
          </p:cNvPr>
          <p:cNvCxnSpPr/>
          <p:nvPr/>
        </p:nvCxnSpPr>
        <p:spPr>
          <a:xfrm flipH="1">
            <a:off x="4166955" y="3699030"/>
            <a:ext cx="2790310" cy="24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="" xmlns:a16="http://schemas.microsoft.com/office/drawing/2014/main" id="{DC21E2E4-1A57-421D-BB89-5B0007200D98}"/>
              </a:ext>
            </a:extLst>
          </p:cNvPr>
          <p:cNvCxnSpPr>
            <a:cxnSpLocks/>
          </p:cNvCxnSpPr>
          <p:nvPr/>
        </p:nvCxnSpPr>
        <p:spPr>
          <a:xfrm flipH="1">
            <a:off x="5877145" y="3851430"/>
            <a:ext cx="1232520" cy="200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EA56A4D5-12C0-4EE8-B224-86F48BD73839}"/>
              </a:ext>
            </a:extLst>
          </p:cNvPr>
          <p:cNvSpPr/>
          <p:nvPr/>
        </p:nvSpPr>
        <p:spPr>
          <a:xfrm>
            <a:off x="3669892" y="2628435"/>
            <a:ext cx="1352158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01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2" name="Raute 1">
            <a:extLst>
              <a:ext uri="{FF2B5EF4-FFF2-40B4-BE49-F238E27FC236}">
                <a16:creationId xmlns="" xmlns:a16="http://schemas.microsoft.com/office/drawing/2014/main" id="{1319C58B-FB77-415F-B6BF-13075A601432}"/>
              </a:ext>
            </a:extLst>
          </p:cNvPr>
          <p:cNvSpPr/>
          <p:nvPr/>
        </p:nvSpPr>
        <p:spPr>
          <a:xfrm>
            <a:off x="3152335" y="3068960"/>
            <a:ext cx="2790310" cy="216024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12D02EAE-0E31-4FE1-8930-E76A33B8544A}"/>
              </a:ext>
            </a:extLst>
          </p:cNvPr>
          <p:cNvSpPr/>
          <p:nvPr/>
        </p:nvSpPr>
        <p:spPr>
          <a:xfrm>
            <a:off x="3669892" y="2628435"/>
            <a:ext cx="1352158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45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D4EC178C-9AFC-45B1-B1D4-C3C66874C2E9}"/>
              </a:ext>
            </a:extLst>
          </p:cNvPr>
          <p:cNvSpPr/>
          <p:nvPr/>
        </p:nvSpPr>
        <p:spPr>
          <a:xfrm>
            <a:off x="3669892" y="2628435"/>
            <a:ext cx="1352158" cy="360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aute 1">
            <a:extLst>
              <a:ext uri="{FF2B5EF4-FFF2-40B4-BE49-F238E27FC236}">
                <a16:creationId xmlns="" xmlns:a16="http://schemas.microsoft.com/office/drawing/2014/main" id="{1319C58B-FB77-415F-B6BF-13075A601432}"/>
              </a:ext>
            </a:extLst>
          </p:cNvPr>
          <p:cNvSpPr/>
          <p:nvPr/>
        </p:nvSpPr>
        <p:spPr>
          <a:xfrm>
            <a:off x="3152335" y="3068960"/>
            <a:ext cx="2790310" cy="216024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95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7" name="Raute 6">
            <a:extLst>
              <a:ext uri="{FF2B5EF4-FFF2-40B4-BE49-F238E27FC236}">
                <a16:creationId xmlns="" xmlns:a16="http://schemas.microsoft.com/office/drawing/2014/main" id="{299BE78D-D82E-4AEC-AE6C-AAB34E1B27DC}"/>
              </a:ext>
            </a:extLst>
          </p:cNvPr>
          <p:cNvSpPr/>
          <p:nvPr/>
        </p:nvSpPr>
        <p:spPr>
          <a:xfrm>
            <a:off x="2523714" y="151211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aute 7">
            <a:extLst>
              <a:ext uri="{FF2B5EF4-FFF2-40B4-BE49-F238E27FC236}">
                <a16:creationId xmlns="" xmlns:a16="http://schemas.microsoft.com/office/drawing/2014/main" id="{39D9B7EC-6C2F-4EBA-9FF2-FAC2A8DAE0E0}"/>
              </a:ext>
            </a:extLst>
          </p:cNvPr>
          <p:cNvSpPr/>
          <p:nvPr/>
        </p:nvSpPr>
        <p:spPr>
          <a:xfrm>
            <a:off x="3986935" y="3452951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aute 9">
            <a:extLst>
              <a:ext uri="{FF2B5EF4-FFF2-40B4-BE49-F238E27FC236}">
                <a16:creationId xmlns="" xmlns:a16="http://schemas.microsoft.com/office/drawing/2014/main" id="{4466A48F-601C-4E0F-BD2F-F89BBE520A3B}"/>
              </a:ext>
            </a:extLst>
          </p:cNvPr>
          <p:cNvSpPr/>
          <p:nvPr/>
        </p:nvSpPr>
        <p:spPr>
          <a:xfrm>
            <a:off x="2633396" y="3440234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aute 11">
            <a:extLst>
              <a:ext uri="{FF2B5EF4-FFF2-40B4-BE49-F238E27FC236}">
                <a16:creationId xmlns="" xmlns:a16="http://schemas.microsoft.com/office/drawing/2014/main" id="{9F6A8D7B-BFA2-4A7D-850B-A31B8EE95D38}"/>
              </a:ext>
            </a:extLst>
          </p:cNvPr>
          <p:cNvSpPr/>
          <p:nvPr/>
        </p:nvSpPr>
        <p:spPr>
          <a:xfrm>
            <a:off x="3718412" y="2956859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C98D1EDB-F559-42B8-B09A-662629291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18A7B9B2-C2BD-49EC-B667-A63151A57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27" y="2798930"/>
            <a:ext cx="3202129" cy="381641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30075816-0A01-4DBF-8671-0A8585589D94}"/>
              </a:ext>
            </a:extLst>
          </p:cNvPr>
          <p:cNvSpPr/>
          <p:nvPr/>
        </p:nvSpPr>
        <p:spPr>
          <a:xfrm>
            <a:off x="4301970" y="1898830"/>
            <a:ext cx="855095" cy="495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358C551C-3522-4899-AF97-0F8C681D8487}"/>
              </a:ext>
            </a:extLst>
          </p:cNvPr>
          <p:cNvSpPr/>
          <p:nvPr/>
        </p:nvSpPr>
        <p:spPr>
          <a:xfrm>
            <a:off x="6457333" y="1597840"/>
            <a:ext cx="67995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9E60D11D-1CA3-4C20-A592-005AD09B5817}"/>
              </a:ext>
            </a:extLst>
          </p:cNvPr>
          <p:cNvSpPr/>
          <p:nvPr/>
        </p:nvSpPr>
        <p:spPr>
          <a:xfrm>
            <a:off x="1297369" y="6110250"/>
            <a:ext cx="67995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2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15" name="Raute 14">
            <a:extLst>
              <a:ext uri="{FF2B5EF4-FFF2-40B4-BE49-F238E27FC236}">
                <a16:creationId xmlns="" xmlns:a16="http://schemas.microsoft.com/office/drawing/2014/main" id="{AE315C77-A49C-4C57-B567-32C4DDB0AD31}"/>
              </a:ext>
            </a:extLst>
          </p:cNvPr>
          <p:cNvSpPr/>
          <p:nvPr/>
        </p:nvSpPr>
        <p:spPr>
          <a:xfrm>
            <a:off x="3623880" y="3834045"/>
            <a:ext cx="2114236" cy="1395156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aute 1"/>
          <p:cNvSpPr/>
          <p:nvPr/>
        </p:nvSpPr>
        <p:spPr>
          <a:xfrm>
            <a:off x="1241630" y="2258870"/>
            <a:ext cx="3555395" cy="234026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aute 7"/>
          <p:cNvSpPr/>
          <p:nvPr/>
        </p:nvSpPr>
        <p:spPr>
          <a:xfrm>
            <a:off x="3623880" y="1654425"/>
            <a:ext cx="3555395" cy="234026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aute 9"/>
          <p:cNvSpPr/>
          <p:nvPr/>
        </p:nvSpPr>
        <p:spPr>
          <a:xfrm>
            <a:off x="2129950" y="1127990"/>
            <a:ext cx="3555395" cy="234026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C72B56AC-A2D6-400B-89A1-4A0339095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02" y="3058488"/>
            <a:ext cx="3329103" cy="32953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69A7E7E-9E3F-4155-B994-E524AAFEE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019" y="1009473"/>
            <a:ext cx="3612156" cy="26646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="" xmlns:a16="http://schemas.microsoft.com/office/drawing/2014/main" id="{7F14977E-4F6D-451D-912A-F2CB1A68F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534" y="1660257"/>
            <a:ext cx="2528371" cy="89103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5535B780-4F82-4D7E-89C0-9AD05FA0E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990" y="5171259"/>
            <a:ext cx="2880350" cy="10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15" name="Raute 14">
            <a:extLst>
              <a:ext uri="{FF2B5EF4-FFF2-40B4-BE49-F238E27FC236}">
                <a16:creationId xmlns="" xmlns:a16="http://schemas.microsoft.com/office/drawing/2014/main" id="{AE315C77-A49C-4C57-B567-32C4DDB0AD31}"/>
              </a:ext>
            </a:extLst>
          </p:cNvPr>
          <p:cNvSpPr/>
          <p:nvPr/>
        </p:nvSpPr>
        <p:spPr>
          <a:xfrm>
            <a:off x="3623880" y="3834045"/>
            <a:ext cx="2114236" cy="1395156"/>
          </a:xfrm>
          <a:prstGeom prst="diamond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aute 6">
            <a:extLst>
              <a:ext uri="{FF2B5EF4-FFF2-40B4-BE49-F238E27FC236}">
                <a16:creationId xmlns="" xmlns:a16="http://schemas.microsoft.com/office/drawing/2014/main" id="{A401B89D-4ABA-4E82-8D4A-EF64555DB4F6}"/>
              </a:ext>
            </a:extLst>
          </p:cNvPr>
          <p:cNvSpPr/>
          <p:nvPr/>
        </p:nvSpPr>
        <p:spPr>
          <a:xfrm>
            <a:off x="3896925" y="3474005"/>
            <a:ext cx="1578191" cy="980879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B6CAE043-06B0-4728-8BE2-4CA0F63281E6}"/>
              </a:ext>
            </a:extLst>
          </p:cNvPr>
          <p:cNvSpPr txBox="1"/>
          <p:nvPr/>
        </p:nvSpPr>
        <p:spPr>
          <a:xfrm>
            <a:off x="2353479" y="3835930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50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15" name="Raute 14">
            <a:extLst>
              <a:ext uri="{FF2B5EF4-FFF2-40B4-BE49-F238E27FC236}">
                <a16:creationId xmlns="" xmlns:a16="http://schemas.microsoft.com/office/drawing/2014/main" id="{AE315C77-A49C-4C57-B567-32C4DDB0AD31}"/>
              </a:ext>
            </a:extLst>
          </p:cNvPr>
          <p:cNvSpPr/>
          <p:nvPr/>
        </p:nvSpPr>
        <p:spPr>
          <a:xfrm>
            <a:off x="3623880" y="3834045"/>
            <a:ext cx="2114236" cy="1395156"/>
          </a:xfrm>
          <a:prstGeom prst="diamond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aute 6">
            <a:extLst>
              <a:ext uri="{FF2B5EF4-FFF2-40B4-BE49-F238E27FC236}">
                <a16:creationId xmlns="" xmlns:a16="http://schemas.microsoft.com/office/drawing/2014/main" id="{A401B89D-4ABA-4E82-8D4A-EF64555DB4F6}"/>
              </a:ext>
            </a:extLst>
          </p:cNvPr>
          <p:cNvSpPr/>
          <p:nvPr/>
        </p:nvSpPr>
        <p:spPr>
          <a:xfrm>
            <a:off x="3896925" y="3474005"/>
            <a:ext cx="1578191" cy="980879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B6CAE043-06B0-4728-8BE2-4CA0F63281E6}"/>
              </a:ext>
            </a:extLst>
          </p:cNvPr>
          <p:cNvSpPr txBox="1"/>
          <p:nvPr/>
        </p:nvSpPr>
        <p:spPr>
          <a:xfrm>
            <a:off x="2353479" y="3835930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46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919940A1-4661-4505-92A0-8BFC23B8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23855"/>
            <a:ext cx="2381250" cy="3590925"/>
          </a:xfrm>
          <a:prstGeom prst="rect">
            <a:avLst/>
          </a:prstGeom>
        </p:spPr>
      </p:pic>
      <p:sp>
        <p:nvSpPr>
          <p:cNvPr id="15" name="Raute 14">
            <a:extLst>
              <a:ext uri="{FF2B5EF4-FFF2-40B4-BE49-F238E27FC236}">
                <a16:creationId xmlns="" xmlns:a16="http://schemas.microsoft.com/office/drawing/2014/main" id="{AE315C77-A49C-4C57-B567-32C4DDB0AD31}"/>
              </a:ext>
            </a:extLst>
          </p:cNvPr>
          <p:cNvSpPr/>
          <p:nvPr/>
        </p:nvSpPr>
        <p:spPr>
          <a:xfrm>
            <a:off x="3623880" y="3834045"/>
            <a:ext cx="2114236" cy="1395156"/>
          </a:xfrm>
          <a:prstGeom prst="diamond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aute 6">
            <a:extLst>
              <a:ext uri="{FF2B5EF4-FFF2-40B4-BE49-F238E27FC236}">
                <a16:creationId xmlns="" xmlns:a16="http://schemas.microsoft.com/office/drawing/2014/main" id="{A401B89D-4ABA-4E82-8D4A-EF64555DB4F6}"/>
              </a:ext>
            </a:extLst>
          </p:cNvPr>
          <p:cNvSpPr/>
          <p:nvPr/>
        </p:nvSpPr>
        <p:spPr>
          <a:xfrm>
            <a:off x="3896925" y="3474005"/>
            <a:ext cx="1578191" cy="980879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B6CAE043-06B0-4728-8BE2-4CA0F63281E6}"/>
              </a:ext>
            </a:extLst>
          </p:cNvPr>
          <p:cNvSpPr txBox="1"/>
          <p:nvPr/>
        </p:nvSpPr>
        <p:spPr>
          <a:xfrm>
            <a:off x="2353479" y="3835930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78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1313765"/>
            <a:ext cx="7387555" cy="51900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76745" y="4878685"/>
            <a:ext cx="4142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2181495" y="5135860"/>
            <a:ext cx="4142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B6CAE043-06B0-4728-8BE2-4CA0F63281E6}"/>
              </a:ext>
            </a:extLst>
          </p:cNvPr>
          <p:cNvSpPr txBox="1"/>
          <p:nvPr/>
        </p:nvSpPr>
        <p:spPr>
          <a:xfrm>
            <a:off x="3446875" y="958488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7250B6B5-F148-406D-B7F2-7F5EC2364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451" y="548680"/>
            <a:ext cx="2663852" cy="2933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10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76745" y="4878685"/>
            <a:ext cx="4142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2181495" y="5135860"/>
            <a:ext cx="4142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088740"/>
            <a:ext cx="7692241" cy="49953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B6CAE043-06B0-4728-8BE2-4CA0F63281E6}"/>
              </a:ext>
            </a:extLst>
          </p:cNvPr>
          <p:cNvSpPr txBox="1"/>
          <p:nvPr/>
        </p:nvSpPr>
        <p:spPr>
          <a:xfrm>
            <a:off x="6687235" y="503675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  <p:sp>
        <p:nvSpPr>
          <p:cNvPr id="11" name="Rechteck 10"/>
          <p:cNvSpPr/>
          <p:nvPr/>
        </p:nvSpPr>
        <p:spPr>
          <a:xfrm>
            <a:off x="881590" y="1673805"/>
            <a:ext cx="315035" cy="4725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11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598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61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84920" y="1603648"/>
            <a:ext cx="2878413" cy="14373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97462" y="1464719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 relies on an auto-incremented database column and </a:t>
            </a:r>
          </a:p>
          <a:p>
            <a:r>
              <a:rPr lang="en-US" sz="1200" dirty="0"/>
              <a:t>lets the database generate a new value with each insert operation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2156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40504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aute 14"/>
          <p:cNvSpPr/>
          <p:nvPr/>
        </p:nvSpPr>
        <p:spPr>
          <a:xfrm>
            <a:off x="2607958" y="1173119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4321888" y="1575073"/>
            <a:ext cx="1440737" cy="41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aute 16"/>
          <p:cNvSpPr/>
          <p:nvPr/>
        </p:nvSpPr>
        <p:spPr>
          <a:xfrm>
            <a:off x="4071179" y="3113955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aute 17"/>
          <p:cNvSpPr/>
          <p:nvPr/>
        </p:nvSpPr>
        <p:spPr>
          <a:xfrm>
            <a:off x="2717640" y="3101238"/>
            <a:ext cx="2470398" cy="16627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3086689" y="4283256"/>
            <a:ext cx="2414623" cy="12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39" y="642877"/>
            <a:ext cx="3195594" cy="39340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6" y="2645879"/>
            <a:ext cx="3202129" cy="3816415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06915" y="2480836"/>
            <a:ext cx="1658155" cy="103511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6484427" y="1603648"/>
            <a:ext cx="55070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1091089" y="1464930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It relies on an auto-incremented database column and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lets the database generate a new value with each insert operation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84920" y="1603648"/>
            <a:ext cx="2878413" cy="14373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97462" y="1464719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 relies on an auto-incremented database column and </a:t>
            </a:r>
          </a:p>
          <a:p>
            <a:r>
              <a:rPr lang="en-US" sz="1200" dirty="0"/>
              <a:t>lets the database generate a new value with each insert operation</a:t>
            </a:r>
            <a:endParaRPr lang="de-AT" sz="1200" dirty="0"/>
          </a:p>
        </p:txBody>
      </p:sp>
      <p:sp>
        <p:nvSpPr>
          <p:cNvPr id="11" name="Rechteck 10"/>
          <p:cNvSpPr/>
          <p:nvPr/>
        </p:nvSpPr>
        <p:spPr>
          <a:xfrm>
            <a:off x="161510" y="1464719"/>
            <a:ext cx="8701823" cy="4997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4183" y="2100420"/>
            <a:ext cx="4910561" cy="381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 flipV="1">
            <a:off x="2202741" y="3054872"/>
            <a:ext cx="4849708" cy="40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Pfeil nach rechts 23"/>
          <p:cNvSpPr/>
          <p:nvPr/>
        </p:nvSpPr>
        <p:spPr>
          <a:xfrm>
            <a:off x="2092667" y="319412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667739" y="642877"/>
            <a:ext cx="2864701" cy="82184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4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  <p:bldP spid="14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2004</Words>
  <Application>Microsoft Office PowerPoint</Application>
  <PresentationFormat>Bildschirmpräsentation (4:3)</PresentationFormat>
  <Paragraphs>268</Paragraphs>
  <Slides>52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8" baseType="lpstr">
      <vt:lpstr>Arial</vt:lpstr>
      <vt:lpstr>Calibri</vt:lpstr>
      <vt:lpstr>Neuropol</vt:lpstr>
      <vt:lpstr>Tahoma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119</cp:revision>
  <dcterms:created xsi:type="dcterms:W3CDTF">2013-03-31T07:16:58Z</dcterms:created>
  <dcterms:modified xsi:type="dcterms:W3CDTF">2017-09-13T14:12:47Z</dcterms:modified>
</cp:coreProperties>
</file>