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1"/>
  </p:notesMasterIdLst>
  <p:sldIdLst>
    <p:sldId id="256" r:id="rId2"/>
    <p:sldId id="1547" r:id="rId3"/>
    <p:sldId id="1676" r:id="rId4"/>
    <p:sldId id="1677" r:id="rId5"/>
    <p:sldId id="1678" r:id="rId6"/>
    <p:sldId id="1679" r:id="rId7"/>
    <p:sldId id="1680" r:id="rId8"/>
    <p:sldId id="1681" r:id="rId9"/>
    <p:sldId id="1682" r:id="rId10"/>
    <p:sldId id="1784" r:id="rId11"/>
    <p:sldId id="1683" r:id="rId12"/>
    <p:sldId id="1684" r:id="rId13"/>
    <p:sldId id="1685" r:id="rId14"/>
    <p:sldId id="1686" r:id="rId15"/>
    <p:sldId id="1687" r:id="rId16"/>
    <p:sldId id="1688" r:id="rId17"/>
    <p:sldId id="1773" r:id="rId18"/>
    <p:sldId id="1774" r:id="rId19"/>
    <p:sldId id="1775" r:id="rId20"/>
    <p:sldId id="1689" r:id="rId21"/>
    <p:sldId id="1690" r:id="rId22"/>
    <p:sldId id="1691" r:id="rId23"/>
    <p:sldId id="1692" r:id="rId24"/>
    <p:sldId id="1693" r:id="rId25"/>
    <p:sldId id="1694" r:id="rId26"/>
    <p:sldId id="1695" r:id="rId27"/>
    <p:sldId id="1696" r:id="rId28"/>
    <p:sldId id="1697" r:id="rId29"/>
    <p:sldId id="1698" r:id="rId30"/>
    <p:sldId id="1699" r:id="rId31"/>
    <p:sldId id="1785" r:id="rId32"/>
    <p:sldId id="1786" r:id="rId33"/>
    <p:sldId id="1787" r:id="rId34"/>
    <p:sldId id="1788" r:id="rId35"/>
    <p:sldId id="1700" r:id="rId36"/>
    <p:sldId id="1701" r:id="rId37"/>
    <p:sldId id="1702" r:id="rId38"/>
    <p:sldId id="1703" r:id="rId39"/>
    <p:sldId id="1704" r:id="rId40"/>
    <p:sldId id="1705" r:id="rId41"/>
    <p:sldId id="1706" r:id="rId42"/>
    <p:sldId id="1707" r:id="rId43"/>
    <p:sldId id="1708" r:id="rId44"/>
    <p:sldId id="1709" r:id="rId45"/>
    <p:sldId id="1710" r:id="rId46"/>
    <p:sldId id="1711" r:id="rId47"/>
    <p:sldId id="1712" r:id="rId48"/>
    <p:sldId id="1713" r:id="rId49"/>
    <p:sldId id="1714" r:id="rId50"/>
    <p:sldId id="1715" r:id="rId51"/>
    <p:sldId id="1789" r:id="rId52"/>
    <p:sldId id="1790" r:id="rId53"/>
    <p:sldId id="1791" r:id="rId54"/>
    <p:sldId id="1716" r:id="rId55"/>
    <p:sldId id="1717" r:id="rId56"/>
    <p:sldId id="1718" r:id="rId57"/>
    <p:sldId id="1776" r:id="rId58"/>
    <p:sldId id="1719" r:id="rId59"/>
    <p:sldId id="1720" r:id="rId60"/>
    <p:sldId id="1721" r:id="rId61"/>
    <p:sldId id="1722" r:id="rId62"/>
    <p:sldId id="1723" r:id="rId63"/>
    <p:sldId id="1724" r:id="rId64"/>
    <p:sldId id="1725" r:id="rId65"/>
    <p:sldId id="1726" r:id="rId66"/>
    <p:sldId id="1727" r:id="rId67"/>
    <p:sldId id="1728" r:id="rId68"/>
    <p:sldId id="1729" r:id="rId69"/>
    <p:sldId id="1730" r:id="rId70"/>
    <p:sldId id="1731" r:id="rId71"/>
    <p:sldId id="1732" r:id="rId72"/>
    <p:sldId id="1733" r:id="rId73"/>
    <p:sldId id="1734" r:id="rId74"/>
    <p:sldId id="1793" r:id="rId75"/>
    <p:sldId id="1794" r:id="rId76"/>
    <p:sldId id="1735" r:id="rId77"/>
    <p:sldId id="1737" r:id="rId78"/>
    <p:sldId id="1738" r:id="rId79"/>
    <p:sldId id="1740" r:id="rId80"/>
    <p:sldId id="1741" r:id="rId81"/>
    <p:sldId id="1742" r:id="rId82"/>
    <p:sldId id="1743" r:id="rId83"/>
    <p:sldId id="1744" r:id="rId84"/>
    <p:sldId id="1745" r:id="rId85"/>
    <p:sldId id="1746" r:id="rId86"/>
    <p:sldId id="1747" r:id="rId87"/>
    <p:sldId id="1748" r:id="rId88"/>
    <p:sldId id="1749" r:id="rId89"/>
    <p:sldId id="1750" r:id="rId90"/>
    <p:sldId id="1751" r:id="rId91"/>
    <p:sldId id="1752" r:id="rId92"/>
    <p:sldId id="1753" r:id="rId93"/>
    <p:sldId id="1754" r:id="rId94"/>
    <p:sldId id="1755" r:id="rId95"/>
    <p:sldId id="1756" r:id="rId96"/>
    <p:sldId id="1757" r:id="rId97"/>
    <p:sldId id="1758" r:id="rId98"/>
    <p:sldId id="1795" r:id="rId99"/>
    <p:sldId id="1796" r:id="rId100"/>
    <p:sldId id="1759" r:id="rId101"/>
    <p:sldId id="1760" r:id="rId102"/>
    <p:sldId id="1761" r:id="rId103"/>
    <p:sldId id="1762" r:id="rId104"/>
    <p:sldId id="1763" r:id="rId105"/>
    <p:sldId id="1764" r:id="rId106"/>
    <p:sldId id="1765" r:id="rId107"/>
    <p:sldId id="1766" r:id="rId108"/>
    <p:sldId id="1767" r:id="rId109"/>
    <p:sldId id="1768" r:id="rId110"/>
    <p:sldId id="1769" r:id="rId111"/>
    <p:sldId id="1770" r:id="rId112"/>
    <p:sldId id="1771" r:id="rId113"/>
    <p:sldId id="1772" r:id="rId114"/>
    <p:sldId id="1519" r:id="rId115"/>
    <p:sldId id="1591" r:id="rId116"/>
    <p:sldId id="1592" r:id="rId117"/>
    <p:sldId id="1589" r:id="rId118"/>
    <p:sldId id="1777" r:id="rId119"/>
    <p:sldId id="1778" r:id="rId120"/>
    <p:sldId id="1593" r:id="rId121"/>
    <p:sldId id="1594" r:id="rId122"/>
    <p:sldId id="1595" r:id="rId123"/>
    <p:sldId id="1612" r:id="rId124"/>
    <p:sldId id="1797" r:id="rId125"/>
    <p:sldId id="1798" r:id="rId126"/>
    <p:sldId id="1613" r:id="rId127"/>
    <p:sldId id="1799" r:id="rId128"/>
    <p:sldId id="1800" r:id="rId129"/>
    <p:sldId id="1801" r:id="rId130"/>
    <p:sldId id="1599" r:id="rId131"/>
    <p:sldId id="1614" r:id="rId132"/>
    <p:sldId id="1602" r:id="rId133"/>
    <p:sldId id="1603" r:id="rId134"/>
    <p:sldId id="1643" r:id="rId135"/>
    <p:sldId id="1644" r:id="rId136"/>
    <p:sldId id="1601" r:id="rId137"/>
    <p:sldId id="1615" r:id="rId138"/>
    <p:sldId id="1604" r:id="rId139"/>
    <p:sldId id="1605" r:id="rId140"/>
    <p:sldId id="1606" r:id="rId141"/>
    <p:sldId id="1617" r:id="rId142"/>
    <p:sldId id="1618" r:id="rId143"/>
    <p:sldId id="1616" r:id="rId144"/>
    <p:sldId id="1607" r:id="rId145"/>
    <p:sldId id="1619" r:id="rId146"/>
    <p:sldId id="1620" r:id="rId147"/>
    <p:sldId id="1609" r:id="rId148"/>
    <p:sldId id="1621" r:id="rId149"/>
    <p:sldId id="1610" r:id="rId150"/>
    <p:sldId id="1611" r:id="rId151"/>
    <p:sldId id="1598" r:id="rId152"/>
    <p:sldId id="1648" r:id="rId153"/>
    <p:sldId id="1649" r:id="rId154"/>
    <p:sldId id="1650" r:id="rId155"/>
    <p:sldId id="1653" r:id="rId156"/>
    <p:sldId id="1651" r:id="rId157"/>
    <p:sldId id="1652" r:id="rId158"/>
    <p:sldId id="1645" r:id="rId159"/>
    <p:sldId id="1660" r:id="rId160"/>
    <p:sldId id="1656" r:id="rId161"/>
    <p:sldId id="1655" r:id="rId162"/>
    <p:sldId id="1802" r:id="rId163"/>
    <p:sldId id="1661" r:id="rId164"/>
    <p:sldId id="1803" r:id="rId165"/>
    <p:sldId id="1663" r:id="rId166"/>
    <p:sldId id="1665" r:id="rId167"/>
    <p:sldId id="1666" r:id="rId168"/>
    <p:sldId id="1668" r:id="rId169"/>
    <p:sldId id="1654" r:id="rId170"/>
    <p:sldId id="1670" r:id="rId171"/>
    <p:sldId id="1671" r:id="rId172"/>
    <p:sldId id="1672" r:id="rId173"/>
    <p:sldId id="1674" r:id="rId174"/>
    <p:sldId id="1673" r:id="rId175"/>
    <p:sldId id="1781" r:id="rId176"/>
    <p:sldId id="1780" r:id="rId177"/>
    <p:sldId id="1779" r:id="rId178"/>
    <p:sldId id="1675" r:id="rId179"/>
    <p:sldId id="1646" r:id="rId180"/>
    <p:sldId id="1622" r:id="rId181"/>
    <p:sldId id="1626" r:id="rId182"/>
    <p:sldId id="1628" r:id="rId183"/>
    <p:sldId id="1625" r:id="rId184"/>
    <p:sldId id="1629" r:id="rId185"/>
    <p:sldId id="1590" r:id="rId186"/>
    <p:sldId id="1633" r:id="rId187"/>
    <p:sldId id="1804" r:id="rId188"/>
    <p:sldId id="1634" r:id="rId189"/>
    <p:sldId id="1805" r:id="rId190"/>
    <p:sldId id="1635" r:id="rId191"/>
    <p:sldId id="1806" r:id="rId192"/>
    <p:sldId id="1807" r:id="rId193"/>
    <p:sldId id="1636" r:id="rId194"/>
    <p:sldId id="1808" r:id="rId195"/>
    <p:sldId id="1809" r:id="rId196"/>
    <p:sldId id="1810" r:id="rId197"/>
    <p:sldId id="1639" r:id="rId198"/>
    <p:sldId id="1811" r:id="rId199"/>
    <p:sldId id="1664" r:id="rId200"/>
  </p:sldIdLst>
  <p:sldSz cx="9144000" cy="6858000" type="screen4x3"/>
  <p:notesSz cx="6669088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56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67" autoAdjust="0"/>
    <p:restoredTop sz="94175" autoAdjust="0"/>
  </p:normalViewPr>
  <p:slideViewPr>
    <p:cSldViewPr>
      <p:cViewPr varScale="1">
        <p:scale>
          <a:sx n="102" d="100"/>
          <a:sy n="102" d="100"/>
        </p:scale>
        <p:origin x="1344" y="108"/>
      </p:cViewPr>
      <p:guideLst>
        <p:guide orient="horz" pos="256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viewProps" Target="viewProps.xml"/><Relationship Id="rId208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notesMaster" Target="notesMasters/notesMaster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presProps" Target="presProp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DDC899F-73D2-4B66-983D-37C3AD214449}" type="datetimeFigureOut">
              <a:rPr lang="de-DE"/>
              <a:pPr>
                <a:defRPr/>
              </a:pPr>
              <a:t>13.09.2017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E3429BB-B579-4F85-A4A1-63F7ECBD76E9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138376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2135A-E15E-40E6-B33C-D685CD2B9E9E}" type="datetimeFigureOut">
              <a:rPr lang="de-DE"/>
              <a:pPr>
                <a:defRPr/>
              </a:pPr>
              <a:t>13.09.2017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20F11-1121-42D5-9026-DAC6894B74C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1C393-E4CC-41C9-BB3B-1536C036680A}" type="datetimeFigureOut">
              <a:rPr lang="de-DE"/>
              <a:pPr>
                <a:defRPr/>
              </a:pPr>
              <a:t>13.09.2017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CCBE2-00CC-48B7-A4B3-5CCBBA3DEC9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27EF0-E90B-48BF-B202-5665E6EBF60A}" type="datetimeFigureOut">
              <a:rPr lang="de-DE"/>
              <a:pPr>
                <a:defRPr/>
              </a:pPr>
              <a:t>13.09.2017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4CAA2-C83D-436B-A2E6-0E8576F8FB1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5DB7F-D0D0-46E7-B381-B681E8DD3964}" type="datetimeFigureOut">
              <a:rPr lang="de-DE"/>
              <a:pPr>
                <a:defRPr/>
              </a:pPr>
              <a:t>13.09.2017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87C90-A6B4-40B2-BBB1-A81DB23824D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3C371-D438-4B05-9783-98FAF174FC2B}" type="datetimeFigureOut">
              <a:rPr lang="de-DE"/>
              <a:pPr>
                <a:defRPr/>
              </a:pPr>
              <a:t>13.09.2017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07837-F749-48E9-91CA-A3E5531FD9A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04642-1EAC-40BC-BB2C-B0D99B92A6A1}" type="datetimeFigureOut">
              <a:rPr lang="de-DE"/>
              <a:pPr>
                <a:defRPr/>
              </a:pPr>
              <a:t>13.09.2017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35441-814C-4596-B967-3A014FB566E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4B87C-B20A-4679-9073-FC57573F179C}" type="datetimeFigureOut">
              <a:rPr lang="de-DE"/>
              <a:pPr>
                <a:defRPr/>
              </a:pPr>
              <a:t>13.09.2017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54C6E-0696-4E78-BCC2-07DBF314FD0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03749-827B-4E4B-8CA7-2193D8A73A08}" type="datetimeFigureOut">
              <a:rPr lang="de-DE"/>
              <a:pPr>
                <a:defRPr/>
              </a:pPr>
              <a:t>13.09.2017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D9D00-ED11-4EDE-AF67-DCA80AB6A79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4C143-A13A-44D0-A7DD-B51183E78277}" type="datetimeFigureOut">
              <a:rPr lang="de-DE"/>
              <a:pPr>
                <a:defRPr/>
              </a:pPr>
              <a:t>13.09.2017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FCB01-3D85-400B-A08D-DB00A7CFDF8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EC049-4E93-425B-9500-70696B35E5E3}" type="datetimeFigureOut">
              <a:rPr lang="de-DE"/>
              <a:pPr>
                <a:defRPr/>
              </a:pPr>
              <a:t>13.09.2017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6FA22-632C-44FF-A497-2F43AB67941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DF68E-64D7-41BB-B590-8F64E349389C}" type="datetimeFigureOut">
              <a:rPr lang="de-DE"/>
              <a:pPr>
                <a:defRPr/>
              </a:pPr>
              <a:t>13.09.2017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7DEE1-0329-4BCE-9A78-61EFFC05A1E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D03318B-0F63-4C3E-9319-414DE493CE49}" type="datetimeFigureOut">
              <a:rPr lang="de-DE"/>
              <a:pPr>
                <a:defRPr/>
              </a:pPr>
              <a:t>13.09.2017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A44AF1-674C-4297-924B-110EC60278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jpeg"/><Relationship Id="rId4" Type="http://schemas.openxmlformats.org/officeDocument/2006/relationships/image" Target="../media/image40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jpeg"/><Relationship Id="rId4" Type="http://schemas.openxmlformats.org/officeDocument/2006/relationships/image" Target="../media/image40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jpeg"/><Relationship Id="rId4" Type="http://schemas.openxmlformats.org/officeDocument/2006/relationships/image" Target="../media/image40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jpe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jpeg"/><Relationship Id="rId4" Type="http://schemas.openxmlformats.org/officeDocument/2006/relationships/image" Target="../media/image40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jpeg"/><Relationship Id="rId4" Type="http://schemas.openxmlformats.org/officeDocument/2006/relationships/image" Target="../media/image40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jpeg"/><Relationship Id="rId4" Type="http://schemas.openxmlformats.org/officeDocument/2006/relationships/image" Target="../media/image40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5.png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6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9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41.png"/><Relationship Id="rId4" Type="http://schemas.openxmlformats.org/officeDocument/2006/relationships/image" Target="../media/image52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41.png"/><Relationship Id="rId4" Type="http://schemas.openxmlformats.org/officeDocument/2006/relationships/image" Target="../media/image52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41.png"/><Relationship Id="rId4" Type="http://schemas.openxmlformats.org/officeDocument/2006/relationships/image" Target="../media/image52.png"/></Relationships>
</file>

<file path=ppt/slides/_rels/slide1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5.png"/><Relationship Id="rId7" Type="http://schemas.openxmlformats.org/officeDocument/2006/relationships/image" Target="../media/image5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5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41.png"/><Relationship Id="rId4" Type="http://schemas.openxmlformats.org/officeDocument/2006/relationships/image" Target="../media/image55.pn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5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41.png"/><Relationship Id="rId4" Type="http://schemas.openxmlformats.org/officeDocument/2006/relationships/image" Target="../media/image55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5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41.png"/><Relationship Id="rId4" Type="http://schemas.openxmlformats.org/officeDocument/2006/relationships/image" Target="../media/image55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6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9.png"/><Relationship Id="rId4" Type="http://schemas.openxmlformats.org/officeDocument/2006/relationships/image" Target="../media/image45.png"/></Relationships>
</file>

<file path=ppt/slides/_rels/slide1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41.png"/><Relationship Id="rId7" Type="http://schemas.openxmlformats.org/officeDocument/2006/relationships/image" Target="../media/image6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9.png"/><Relationship Id="rId4" Type="http://schemas.openxmlformats.org/officeDocument/2006/relationships/image" Target="../media/image4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6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45.png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45.png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45.pn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5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45.png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51.png"/><Relationship Id="rId4" Type="http://schemas.openxmlformats.org/officeDocument/2006/relationships/image" Target="../media/image45.png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6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51.png"/><Relationship Id="rId4" Type="http://schemas.openxmlformats.org/officeDocument/2006/relationships/image" Target="../media/image45.png"/></Relationships>
</file>

<file path=ppt/slides/_rels/slide1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41.png"/><Relationship Id="rId7" Type="http://schemas.openxmlformats.org/officeDocument/2006/relationships/image" Target="../media/image5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45.png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7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45.png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7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45.png"/></Relationships>
</file>

<file path=ppt/slides/_rels/slide1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41.png"/><Relationship Id="rId7" Type="http://schemas.openxmlformats.org/officeDocument/2006/relationships/image" Target="../media/image7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45.png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7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45.png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7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45.png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1.png"/><Relationship Id="rId4" Type="http://schemas.openxmlformats.org/officeDocument/2006/relationships/image" Target="../media/image45.png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1.png"/><Relationship Id="rId4" Type="http://schemas.openxmlformats.org/officeDocument/2006/relationships/image" Target="../media/image45.png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45.png"/></Relationships>
</file>

<file path=ppt/slides/_rels/slide1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8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1.png"/><Relationship Id="rId4" Type="http://schemas.openxmlformats.org/officeDocument/2006/relationships/image" Target="../media/image45.png"/><Relationship Id="rId9" Type="http://schemas.openxmlformats.org/officeDocument/2006/relationships/image" Target="../media/image84.png"/></Relationships>
</file>

<file path=ppt/slides/_rels/slide1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8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1.png"/><Relationship Id="rId4" Type="http://schemas.openxmlformats.org/officeDocument/2006/relationships/image" Target="../media/image45.png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1.png"/><Relationship Id="rId4" Type="http://schemas.openxmlformats.org/officeDocument/2006/relationships/image" Target="../media/image45.png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8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1.png"/><Relationship Id="rId4" Type="http://schemas.openxmlformats.org/officeDocument/2006/relationships/image" Target="../media/image45.png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8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1.png"/><Relationship Id="rId4" Type="http://schemas.openxmlformats.org/officeDocument/2006/relationships/image" Target="../media/image45.png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8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45.png"/></Relationships>
</file>

<file path=ppt/slides/_rels/slide1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8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45.png"/><Relationship Id="rId9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45.png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45.png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45.png"/></Relationships>
</file>

<file path=ppt/slides/_rels/slide1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41.png"/><Relationship Id="rId7" Type="http://schemas.openxmlformats.org/officeDocument/2006/relationships/image" Target="../media/image9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45.png"/></Relationships>
</file>

<file path=ppt/slides/_rels/slide1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41.png"/><Relationship Id="rId7" Type="http://schemas.openxmlformats.org/officeDocument/2006/relationships/image" Target="../media/image9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45.png"/><Relationship Id="rId9" Type="http://schemas.openxmlformats.org/officeDocument/2006/relationships/image" Target="../media/image96.png"/></Relationships>
</file>

<file path=ppt/slides/_rels/slide1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41.png"/><Relationship Id="rId7" Type="http://schemas.openxmlformats.org/officeDocument/2006/relationships/image" Target="../media/image9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45.png"/><Relationship Id="rId9" Type="http://schemas.openxmlformats.org/officeDocument/2006/relationships/image" Target="../media/image98.png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5" Type="http://schemas.openxmlformats.org/officeDocument/2006/relationships/image" Target="../media/image99.png"/><Relationship Id="rId4" Type="http://schemas.openxmlformats.org/officeDocument/2006/relationships/image" Target="../media/image96.png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9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91.png"/><Relationship Id="rId4" Type="http://schemas.openxmlformats.org/officeDocument/2006/relationships/image" Target="../media/image45.png"/></Relationships>
</file>

<file path=ppt/slides/_rels/slide1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41.png"/><Relationship Id="rId7" Type="http://schemas.openxmlformats.org/officeDocument/2006/relationships/image" Target="../media/image10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6.png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.jpeg"/><Relationship Id="rId4" Type="http://schemas.openxmlformats.org/officeDocument/2006/relationships/image" Target="../media/image1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.jpeg"/><Relationship Id="rId4" Type="http://schemas.openxmlformats.org/officeDocument/2006/relationships/image" Target="../media/image1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.jpeg"/><Relationship Id="rId4" Type="http://schemas.openxmlformats.org/officeDocument/2006/relationships/image" Target="../media/image1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.jpe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.jpeg"/><Relationship Id="rId4" Type="http://schemas.openxmlformats.org/officeDocument/2006/relationships/image" Target="../media/image19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.jpeg"/><Relationship Id="rId4" Type="http://schemas.openxmlformats.org/officeDocument/2006/relationships/image" Target="../media/image19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.jpeg"/><Relationship Id="rId4" Type="http://schemas.openxmlformats.org/officeDocument/2006/relationships/image" Target="../media/image19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.jpeg"/><Relationship Id="rId4" Type="http://schemas.openxmlformats.org/officeDocument/2006/relationships/image" Target="../media/image1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.jpeg"/><Relationship Id="rId4" Type="http://schemas.openxmlformats.org/officeDocument/2006/relationships/image" Target="../media/image19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.jpeg"/><Relationship Id="rId4" Type="http://schemas.openxmlformats.org/officeDocument/2006/relationships/image" Target="../media/image19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.jpe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.jpe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.jpe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.jpe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.jpeg"/><Relationship Id="rId4" Type="http://schemas.openxmlformats.org/officeDocument/2006/relationships/image" Target="../media/image19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.jpeg"/><Relationship Id="rId4" Type="http://schemas.openxmlformats.org/officeDocument/2006/relationships/image" Target="../media/image19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.jpeg"/><Relationship Id="rId4" Type="http://schemas.openxmlformats.org/officeDocument/2006/relationships/image" Target="../media/image19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.jpeg"/><Relationship Id="rId4" Type="http://schemas.openxmlformats.org/officeDocument/2006/relationships/image" Target="../media/image19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1.png"/><Relationship Id="rId4" Type="http://schemas.openxmlformats.org/officeDocument/2006/relationships/image" Target="../media/image2.jpe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0.png"/><Relationship Id="rId7" Type="http://schemas.openxmlformats.org/officeDocument/2006/relationships/image" Target="../media/image2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2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9.png"/><Relationship Id="rId4" Type="http://schemas.openxmlformats.org/officeDocument/2006/relationships/image" Target="../media/image33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2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9.png"/><Relationship Id="rId4" Type="http://schemas.openxmlformats.org/officeDocument/2006/relationships/image" Target="../media/image33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2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9.png"/><Relationship Id="rId4" Type="http://schemas.openxmlformats.org/officeDocument/2006/relationships/image" Target="../media/image33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</p:pic>
      <p:sp>
        <p:nvSpPr>
          <p:cNvPr id="2051" name="Textfeld 5"/>
          <p:cNvSpPr txBox="1">
            <a:spLocks noChangeArrowheads="1"/>
          </p:cNvSpPr>
          <p:nvPr/>
        </p:nvSpPr>
        <p:spPr bwMode="auto">
          <a:xfrm>
            <a:off x="4038826" y="2171656"/>
            <a:ext cx="238398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Abfragen mit</a:t>
            </a:r>
          </a:p>
        </p:txBody>
      </p:sp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6429388" y="2571744"/>
            <a:ext cx="20763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JPA-QL  </a:t>
            </a:r>
            <a:r>
              <a:rPr lang="de-AT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H-QL </a:t>
            </a:r>
            <a:r>
              <a:rPr lang="de-AT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intro</a:t>
            </a:r>
            <a:endParaRPr lang="de-AT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04" name="Rechteck 103"/>
          <p:cNvSpPr/>
          <p:nvPr/>
        </p:nvSpPr>
        <p:spPr>
          <a:xfrm>
            <a:off x="2428860" y="6215082"/>
            <a:ext cx="242889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1125" y="2986088"/>
            <a:ext cx="63817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echteck 18"/>
          <p:cNvSpPr/>
          <p:nvPr/>
        </p:nvSpPr>
        <p:spPr>
          <a:xfrm>
            <a:off x="6786578" y="3000372"/>
            <a:ext cx="1000132" cy="21431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Rechteck 19"/>
          <p:cNvSpPr/>
          <p:nvPr/>
        </p:nvSpPr>
        <p:spPr>
          <a:xfrm>
            <a:off x="2357422" y="3441879"/>
            <a:ext cx="2286016" cy="21431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1" name="Gewinkelte Verbindung 20"/>
          <p:cNvCxnSpPr>
            <a:stCxn id="19" idx="0"/>
            <a:endCxn id="20" idx="2"/>
          </p:cNvCxnSpPr>
          <p:nvPr/>
        </p:nvCxnSpPr>
        <p:spPr>
          <a:xfrm rot="16200000" flipH="1" flipV="1">
            <a:off x="5065626" y="1435175"/>
            <a:ext cx="655821" cy="3786214"/>
          </a:xfrm>
          <a:prstGeom prst="bentConnector5">
            <a:avLst>
              <a:gd name="adj1" fmla="val -34857"/>
              <a:gd name="adj2" fmla="val -26181"/>
              <a:gd name="adj3" fmla="val 134857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aute 1"/>
          <p:cNvSpPr/>
          <p:nvPr/>
        </p:nvSpPr>
        <p:spPr>
          <a:xfrm>
            <a:off x="6637971" y="2805799"/>
            <a:ext cx="864096" cy="588943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" name="Gerade Verbindung mit Pfeil 3"/>
          <p:cNvCxnSpPr/>
          <p:nvPr/>
        </p:nvCxnSpPr>
        <p:spPr>
          <a:xfrm flipH="1" flipV="1">
            <a:off x="5796136" y="2000240"/>
            <a:ext cx="1296144" cy="98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 flipV="1">
            <a:off x="6125602" y="1934025"/>
            <a:ext cx="637211" cy="46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4691832" y="1500174"/>
            <a:ext cx="328327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Abfragen mit </a:t>
            </a:r>
            <a:r>
              <a:rPr lang="de-AT" sz="2000" dirty="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JPA</a:t>
            </a: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QL , </a:t>
            </a:r>
            <a:r>
              <a:rPr lang="de-AT" sz="2000" dirty="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QL 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und native SQL</a:t>
            </a:r>
            <a:endParaRPr lang="de-AT" sz="1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 flipH="1">
            <a:off x="7089727" y="1200224"/>
            <a:ext cx="486386" cy="348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>
            <a:off x="7596336" y="842947"/>
            <a:ext cx="190374" cy="690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5004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1811684"/>
            <a:ext cx="1300164" cy="119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Ellipse 32"/>
          <p:cNvSpPr/>
          <p:nvPr/>
        </p:nvSpPr>
        <p:spPr>
          <a:xfrm>
            <a:off x="5344939" y="1714488"/>
            <a:ext cx="1643074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90025" y="2982864"/>
            <a:ext cx="5314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3108" y="4071942"/>
            <a:ext cx="6143668" cy="128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79043" y="5292224"/>
            <a:ext cx="3643320" cy="124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90025" y="2982864"/>
            <a:ext cx="5314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Pfeil nach rechts 17"/>
          <p:cNvSpPr/>
          <p:nvPr/>
        </p:nvSpPr>
        <p:spPr>
          <a:xfrm>
            <a:off x="1966502" y="5158938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1201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714620"/>
            <a:ext cx="6177596" cy="334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Rechteck 79"/>
          <p:cNvSpPr/>
          <p:nvPr/>
        </p:nvSpPr>
        <p:spPr>
          <a:xfrm>
            <a:off x="1714480" y="4500570"/>
            <a:ext cx="6215106" cy="1785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4" name="Rechteck 83"/>
          <p:cNvSpPr/>
          <p:nvPr/>
        </p:nvSpPr>
        <p:spPr>
          <a:xfrm>
            <a:off x="1928794" y="3857628"/>
            <a:ext cx="4000528" cy="785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5" name="Rechteck 84"/>
          <p:cNvSpPr/>
          <p:nvPr/>
        </p:nvSpPr>
        <p:spPr>
          <a:xfrm>
            <a:off x="5000628" y="5357826"/>
            <a:ext cx="3714776" cy="50006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5214950"/>
            <a:ext cx="3881535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cxnSp>
        <p:nvCxnSpPr>
          <p:cNvPr id="95" name="Gekrümmte Verbindung 94"/>
          <p:cNvCxnSpPr/>
          <p:nvPr/>
        </p:nvCxnSpPr>
        <p:spPr>
          <a:xfrm rot="16200000" flipV="1">
            <a:off x="6072198" y="2964653"/>
            <a:ext cx="1214446" cy="328614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krümmte Verbindung 96"/>
          <p:cNvCxnSpPr/>
          <p:nvPr/>
        </p:nvCxnSpPr>
        <p:spPr>
          <a:xfrm rot="5400000" flipH="1" flipV="1">
            <a:off x="4321967" y="4500570"/>
            <a:ext cx="1214446" cy="214314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hteck 86"/>
          <p:cNvSpPr/>
          <p:nvPr/>
        </p:nvSpPr>
        <p:spPr>
          <a:xfrm>
            <a:off x="1857356" y="3429000"/>
            <a:ext cx="5572164" cy="500066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8" name="Pfeil nach rechts 87"/>
          <p:cNvSpPr/>
          <p:nvPr/>
        </p:nvSpPr>
        <p:spPr>
          <a:xfrm>
            <a:off x="4286248" y="5332068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9" name="Rechteck 88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3" name="Rechteck 92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00694" y="1811684"/>
            <a:ext cx="1300164" cy="119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1" name="Ellipse 100"/>
          <p:cNvSpPr/>
          <p:nvPr/>
        </p:nvSpPr>
        <p:spPr>
          <a:xfrm>
            <a:off x="5344939" y="1714488"/>
            <a:ext cx="1643074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3779912" y="2696172"/>
            <a:ext cx="1440160" cy="2287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62630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714620"/>
            <a:ext cx="6177596" cy="334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Rechteck 79"/>
          <p:cNvSpPr/>
          <p:nvPr/>
        </p:nvSpPr>
        <p:spPr>
          <a:xfrm>
            <a:off x="1714480" y="4500570"/>
            <a:ext cx="6215106" cy="1785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4" name="Rechteck 83"/>
          <p:cNvSpPr/>
          <p:nvPr/>
        </p:nvSpPr>
        <p:spPr>
          <a:xfrm>
            <a:off x="1928794" y="3857628"/>
            <a:ext cx="4000528" cy="785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5" name="Rechteck 84"/>
          <p:cNvSpPr/>
          <p:nvPr/>
        </p:nvSpPr>
        <p:spPr>
          <a:xfrm>
            <a:off x="5000628" y="5357826"/>
            <a:ext cx="3714776" cy="50006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5214950"/>
            <a:ext cx="3881535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cxnSp>
        <p:nvCxnSpPr>
          <p:cNvPr id="95" name="Gekrümmte Verbindung 94"/>
          <p:cNvCxnSpPr/>
          <p:nvPr/>
        </p:nvCxnSpPr>
        <p:spPr>
          <a:xfrm rot="16200000" flipV="1">
            <a:off x="6072198" y="2964653"/>
            <a:ext cx="1214446" cy="328614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krümmte Verbindung 96"/>
          <p:cNvCxnSpPr/>
          <p:nvPr/>
        </p:nvCxnSpPr>
        <p:spPr>
          <a:xfrm rot="5400000" flipH="1" flipV="1">
            <a:off x="4321967" y="4500570"/>
            <a:ext cx="1214446" cy="21431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hteck 86"/>
          <p:cNvSpPr/>
          <p:nvPr/>
        </p:nvSpPr>
        <p:spPr>
          <a:xfrm>
            <a:off x="1857356" y="3429000"/>
            <a:ext cx="5572164" cy="500066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8" name="Pfeil nach rechts 87"/>
          <p:cNvSpPr/>
          <p:nvPr/>
        </p:nvSpPr>
        <p:spPr>
          <a:xfrm>
            <a:off x="4286248" y="5332068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9" name="Rechteck 88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3" name="Rechteck 92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00694" y="1811684"/>
            <a:ext cx="1300164" cy="119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1" name="Ellipse 100"/>
          <p:cNvSpPr/>
          <p:nvPr/>
        </p:nvSpPr>
        <p:spPr>
          <a:xfrm>
            <a:off x="5344939" y="1714488"/>
            <a:ext cx="1643074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55871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714620"/>
            <a:ext cx="6177596" cy="334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Rechteck 79"/>
          <p:cNvSpPr/>
          <p:nvPr/>
        </p:nvSpPr>
        <p:spPr>
          <a:xfrm>
            <a:off x="1714480" y="4500570"/>
            <a:ext cx="6215106" cy="1785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4" name="Rechteck 83"/>
          <p:cNvSpPr/>
          <p:nvPr/>
        </p:nvSpPr>
        <p:spPr>
          <a:xfrm>
            <a:off x="1928794" y="3857628"/>
            <a:ext cx="4000528" cy="785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5" name="Rechteck 84"/>
          <p:cNvSpPr/>
          <p:nvPr/>
        </p:nvSpPr>
        <p:spPr>
          <a:xfrm>
            <a:off x="5000628" y="5357826"/>
            <a:ext cx="3714776" cy="50006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5214950"/>
            <a:ext cx="3881535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cxnSp>
        <p:nvCxnSpPr>
          <p:cNvPr id="95" name="Gekrümmte Verbindung 94"/>
          <p:cNvCxnSpPr/>
          <p:nvPr/>
        </p:nvCxnSpPr>
        <p:spPr>
          <a:xfrm rot="16200000" flipV="1">
            <a:off x="6072198" y="2964653"/>
            <a:ext cx="1214446" cy="328614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krümmte Verbindung 96"/>
          <p:cNvCxnSpPr/>
          <p:nvPr/>
        </p:nvCxnSpPr>
        <p:spPr>
          <a:xfrm rot="5400000" flipH="1" flipV="1">
            <a:off x="4321967" y="4500570"/>
            <a:ext cx="1214446" cy="21431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Pfeil nach rechts 87"/>
          <p:cNvSpPr/>
          <p:nvPr/>
        </p:nvSpPr>
        <p:spPr>
          <a:xfrm>
            <a:off x="2357422" y="3571876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9" name="Pfeil nach rechts 88"/>
          <p:cNvSpPr/>
          <p:nvPr/>
        </p:nvSpPr>
        <p:spPr>
          <a:xfrm>
            <a:off x="4286248" y="5332068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3" name="Rechteck 92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4" name="Rechteck 93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" name="Rechteck 97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00694" y="1811684"/>
            <a:ext cx="1300164" cy="119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" name="Ellipse 101"/>
          <p:cNvSpPr/>
          <p:nvPr/>
        </p:nvSpPr>
        <p:spPr>
          <a:xfrm>
            <a:off x="5344939" y="1714488"/>
            <a:ext cx="1643074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6332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714620"/>
            <a:ext cx="6177596" cy="334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Rechteck 79"/>
          <p:cNvSpPr/>
          <p:nvPr/>
        </p:nvSpPr>
        <p:spPr>
          <a:xfrm>
            <a:off x="1714480" y="4500570"/>
            <a:ext cx="6215106" cy="1785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4" name="Rechteck 83"/>
          <p:cNvSpPr/>
          <p:nvPr/>
        </p:nvSpPr>
        <p:spPr>
          <a:xfrm>
            <a:off x="1928794" y="3857628"/>
            <a:ext cx="4000528" cy="785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5" name="Rechteck 84"/>
          <p:cNvSpPr/>
          <p:nvPr/>
        </p:nvSpPr>
        <p:spPr>
          <a:xfrm>
            <a:off x="5000628" y="5357826"/>
            <a:ext cx="3714776" cy="50006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5214950"/>
            <a:ext cx="3881535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cxnSp>
        <p:nvCxnSpPr>
          <p:cNvPr id="95" name="Gekrümmte Verbindung 94"/>
          <p:cNvCxnSpPr/>
          <p:nvPr/>
        </p:nvCxnSpPr>
        <p:spPr>
          <a:xfrm rot="16200000" flipV="1">
            <a:off x="6072198" y="2964653"/>
            <a:ext cx="1214446" cy="328614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krümmte Verbindung 96"/>
          <p:cNvCxnSpPr/>
          <p:nvPr/>
        </p:nvCxnSpPr>
        <p:spPr>
          <a:xfrm rot="5400000" flipH="1" flipV="1">
            <a:off x="4321967" y="4500570"/>
            <a:ext cx="1214446" cy="21431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Pfeil nach rechts 87"/>
          <p:cNvSpPr/>
          <p:nvPr/>
        </p:nvSpPr>
        <p:spPr>
          <a:xfrm>
            <a:off x="2924098" y="3571876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9" name="Pfeil nach rechts 88"/>
          <p:cNvSpPr/>
          <p:nvPr/>
        </p:nvSpPr>
        <p:spPr>
          <a:xfrm>
            <a:off x="4286248" y="5332068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3" name="Rechteck 92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4" name="Rechteck 93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" name="Rechteck 97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00694" y="1811684"/>
            <a:ext cx="1300164" cy="119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" name="Ellipse 101"/>
          <p:cNvSpPr/>
          <p:nvPr/>
        </p:nvSpPr>
        <p:spPr>
          <a:xfrm>
            <a:off x="5344939" y="1714488"/>
            <a:ext cx="1643074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19012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714620"/>
            <a:ext cx="6177596" cy="334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Rechteck 79"/>
          <p:cNvSpPr/>
          <p:nvPr/>
        </p:nvSpPr>
        <p:spPr>
          <a:xfrm>
            <a:off x="1714480" y="4500570"/>
            <a:ext cx="6215106" cy="1785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4" name="Rechteck 83"/>
          <p:cNvSpPr/>
          <p:nvPr/>
        </p:nvSpPr>
        <p:spPr>
          <a:xfrm>
            <a:off x="1928794" y="3857628"/>
            <a:ext cx="4000528" cy="785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5" name="Rechteck 84"/>
          <p:cNvSpPr/>
          <p:nvPr/>
        </p:nvSpPr>
        <p:spPr>
          <a:xfrm>
            <a:off x="5000628" y="5357826"/>
            <a:ext cx="3714776" cy="50006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5214950"/>
            <a:ext cx="3881535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cxnSp>
        <p:nvCxnSpPr>
          <p:cNvPr id="95" name="Gekrümmte Verbindung 94"/>
          <p:cNvCxnSpPr/>
          <p:nvPr/>
        </p:nvCxnSpPr>
        <p:spPr>
          <a:xfrm rot="16200000" flipV="1">
            <a:off x="6072198" y="2964653"/>
            <a:ext cx="1214446" cy="328614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krümmte Verbindung 96"/>
          <p:cNvCxnSpPr/>
          <p:nvPr/>
        </p:nvCxnSpPr>
        <p:spPr>
          <a:xfrm rot="5400000" flipH="1" flipV="1">
            <a:off x="4321967" y="4500570"/>
            <a:ext cx="1214446" cy="21431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Pfeil nach rechts 87"/>
          <p:cNvSpPr/>
          <p:nvPr/>
        </p:nvSpPr>
        <p:spPr>
          <a:xfrm>
            <a:off x="2924098" y="3571876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9" name="Pfeil nach rechts 88"/>
          <p:cNvSpPr/>
          <p:nvPr/>
        </p:nvSpPr>
        <p:spPr>
          <a:xfrm>
            <a:off x="4286248" y="5332068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0" name="Pfeil nach rechts 89"/>
          <p:cNvSpPr/>
          <p:nvPr/>
        </p:nvSpPr>
        <p:spPr>
          <a:xfrm>
            <a:off x="2973466" y="3724276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3" name="Rechteck 92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4" name="Rechteck 93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6" name="Rechteck 95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" name="Rechteck 98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00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00694" y="1811684"/>
            <a:ext cx="1300164" cy="119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" name="Ellipse 102"/>
          <p:cNvSpPr/>
          <p:nvPr/>
        </p:nvSpPr>
        <p:spPr>
          <a:xfrm>
            <a:off x="5344939" y="1714488"/>
            <a:ext cx="1643074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7615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714620"/>
            <a:ext cx="6177596" cy="334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Rechteck 79"/>
          <p:cNvSpPr/>
          <p:nvPr/>
        </p:nvSpPr>
        <p:spPr>
          <a:xfrm>
            <a:off x="1714480" y="4500570"/>
            <a:ext cx="6215106" cy="1785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5214950"/>
            <a:ext cx="3881535" cy="3048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5357826"/>
            <a:ext cx="3686169" cy="49458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4" name="Rechteck 83"/>
          <p:cNvSpPr/>
          <p:nvPr/>
        </p:nvSpPr>
        <p:spPr>
          <a:xfrm>
            <a:off x="1857356" y="3841128"/>
            <a:ext cx="5572164" cy="73088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85" name="Gekrümmte Verbindung 84"/>
          <p:cNvCxnSpPr/>
          <p:nvPr/>
        </p:nvCxnSpPr>
        <p:spPr>
          <a:xfrm rot="16200000" flipV="1">
            <a:off x="6342657" y="2964653"/>
            <a:ext cx="1214446" cy="328614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krümmte Verbindung 85"/>
          <p:cNvCxnSpPr/>
          <p:nvPr/>
        </p:nvCxnSpPr>
        <p:spPr>
          <a:xfrm rot="5400000" flipH="1" flipV="1">
            <a:off x="4592426" y="4500570"/>
            <a:ext cx="1214446" cy="214314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Pfeil nach rechts 86"/>
          <p:cNvSpPr/>
          <p:nvPr/>
        </p:nvSpPr>
        <p:spPr>
          <a:xfrm>
            <a:off x="4714876" y="5572140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8" name="Rechteck 87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89" name="Rechteck 88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" name="Rechteck 9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5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00694" y="1811684"/>
            <a:ext cx="1300164" cy="119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8" name="Ellipse 97"/>
          <p:cNvSpPr/>
          <p:nvPr/>
        </p:nvSpPr>
        <p:spPr>
          <a:xfrm>
            <a:off x="5344939" y="1714488"/>
            <a:ext cx="1643074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0010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714620"/>
            <a:ext cx="6177596" cy="334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Rechteck 79"/>
          <p:cNvSpPr/>
          <p:nvPr/>
        </p:nvSpPr>
        <p:spPr>
          <a:xfrm>
            <a:off x="1714480" y="4500570"/>
            <a:ext cx="6215106" cy="1785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5214950"/>
            <a:ext cx="3881535" cy="3048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5357826"/>
            <a:ext cx="3686169" cy="4945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4" name="Rechteck 83"/>
          <p:cNvSpPr/>
          <p:nvPr/>
        </p:nvSpPr>
        <p:spPr>
          <a:xfrm>
            <a:off x="1857356" y="3841128"/>
            <a:ext cx="5572164" cy="73088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85" name="Gekrümmte Verbindung 84"/>
          <p:cNvCxnSpPr/>
          <p:nvPr/>
        </p:nvCxnSpPr>
        <p:spPr>
          <a:xfrm rot="16200000" flipV="1">
            <a:off x="6342657" y="2964653"/>
            <a:ext cx="1214446" cy="328614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krümmte Verbindung 85"/>
          <p:cNvCxnSpPr/>
          <p:nvPr/>
        </p:nvCxnSpPr>
        <p:spPr>
          <a:xfrm rot="5400000" flipH="1" flipV="1">
            <a:off x="4592426" y="4500570"/>
            <a:ext cx="1214446" cy="21431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Pfeil nach rechts 88"/>
          <p:cNvSpPr/>
          <p:nvPr/>
        </p:nvSpPr>
        <p:spPr>
          <a:xfrm>
            <a:off x="4714876" y="5572140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8" name="Rechteck 87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3" name="Rechteck 92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Rechteck 9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00694" y="1811684"/>
            <a:ext cx="1300164" cy="119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" name="Ellipse 98"/>
          <p:cNvSpPr/>
          <p:nvPr/>
        </p:nvSpPr>
        <p:spPr>
          <a:xfrm>
            <a:off x="5344939" y="1714488"/>
            <a:ext cx="1643074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6314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714620"/>
            <a:ext cx="6177596" cy="334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Rechteck 79"/>
          <p:cNvSpPr/>
          <p:nvPr/>
        </p:nvSpPr>
        <p:spPr>
          <a:xfrm>
            <a:off x="1714480" y="4500570"/>
            <a:ext cx="6215106" cy="1785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5214950"/>
            <a:ext cx="3881535" cy="3048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5357826"/>
            <a:ext cx="3686169" cy="4945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cxnSp>
        <p:nvCxnSpPr>
          <p:cNvPr id="85" name="Gekrümmte Verbindung 84"/>
          <p:cNvCxnSpPr/>
          <p:nvPr/>
        </p:nvCxnSpPr>
        <p:spPr>
          <a:xfrm rot="16200000" flipV="1">
            <a:off x="6342657" y="2964653"/>
            <a:ext cx="1214446" cy="328614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krümmte Verbindung 85"/>
          <p:cNvCxnSpPr/>
          <p:nvPr/>
        </p:nvCxnSpPr>
        <p:spPr>
          <a:xfrm rot="5400000" flipH="1" flipV="1">
            <a:off x="4592426" y="4500570"/>
            <a:ext cx="1214446" cy="21431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Pfeil nach rechts 86"/>
          <p:cNvSpPr/>
          <p:nvPr/>
        </p:nvSpPr>
        <p:spPr>
          <a:xfrm>
            <a:off x="4714876" y="5366076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8" name="Pfeil nach rechts 87"/>
          <p:cNvSpPr/>
          <p:nvPr/>
        </p:nvSpPr>
        <p:spPr>
          <a:xfrm>
            <a:off x="2344543" y="3967703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9" name="Rechteck 88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3" name="Rechteck 92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Rechteck 9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00694" y="1811684"/>
            <a:ext cx="1300164" cy="119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" name="Ellipse 98"/>
          <p:cNvSpPr/>
          <p:nvPr/>
        </p:nvSpPr>
        <p:spPr>
          <a:xfrm>
            <a:off x="5344939" y="1714488"/>
            <a:ext cx="1643074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4514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714620"/>
            <a:ext cx="6177596" cy="334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Rechteck 79"/>
          <p:cNvSpPr/>
          <p:nvPr/>
        </p:nvSpPr>
        <p:spPr>
          <a:xfrm>
            <a:off x="1714480" y="4500570"/>
            <a:ext cx="6215106" cy="1785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5214950"/>
            <a:ext cx="3881535" cy="3048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5357826"/>
            <a:ext cx="3686169" cy="4945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cxnSp>
        <p:nvCxnSpPr>
          <p:cNvPr id="85" name="Gekrümmte Verbindung 84"/>
          <p:cNvCxnSpPr/>
          <p:nvPr/>
        </p:nvCxnSpPr>
        <p:spPr>
          <a:xfrm rot="16200000" flipV="1">
            <a:off x="6342657" y="2964653"/>
            <a:ext cx="1214446" cy="328614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krümmte Verbindung 85"/>
          <p:cNvCxnSpPr/>
          <p:nvPr/>
        </p:nvCxnSpPr>
        <p:spPr>
          <a:xfrm rot="5400000" flipH="1" flipV="1">
            <a:off x="4592426" y="4500570"/>
            <a:ext cx="1214446" cy="21431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Pfeil nach rechts 88"/>
          <p:cNvSpPr/>
          <p:nvPr/>
        </p:nvSpPr>
        <p:spPr>
          <a:xfrm>
            <a:off x="2936977" y="3967703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8" name="Pfeil nach rechts 87"/>
          <p:cNvSpPr/>
          <p:nvPr/>
        </p:nvSpPr>
        <p:spPr>
          <a:xfrm>
            <a:off x="4714876" y="5366076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3" name="Rechteck 92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4" name="Rechteck 93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00694" y="1811684"/>
            <a:ext cx="1300164" cy="119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" name="Ellipse 99"/>
          <p:cNvSpPr/>
          <p:nvPr/>
        </p:nvSpPr>
        <p:spPr>
          <a:xfrm>
            <a:off x="5344939" y="1714488"/>
            <a:ext cx="1643074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5114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04" name="Rechteck 103"/>
          <p:cNvSpPr/>
          <p:nvPr/>
        </p:nvSpPr>
        <p:spPr>
          <a:xfrm>
            <a:off x="2428860" y="6215082"/>
            <a:ext cx="242889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8" name="Textfeld 107"/>
          <p:cNvSpPr txBox="1"/>
          <p:nvPr/>
        </p:nvSpPr>
        <p:spPr>
          <a:xfrm>
            <a:off x="4780478" y="1500174"/>
            <a:ext cx="310597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Abfragen mit JP</a:t>
            </a:r>
            <a:r>
              <a:rPr lang="de-AT" sz="14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QL , HQL 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und native SQL</a:t>
            </a:r>
            <a:endParaRPr lang="de-AT" sz="10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1125" y="2986088"/>
            <a:ext cx="63817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echteck 18"/>
          <p:cNvSpPr/>
          <p:nvPr/>
        </p:nvSpPr>
        <p:spPr>
          <a:xfrm>
            <a:off x="6786578" y="3000372"/>
            <a:ext cx="1000132" cy="21431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Rechteck 19"/>
          <p:cNvSpPr/>
          <p:nvPr/>
        </p:nvSpPr>
        <p:spPr>
          <a:xfrm>
            <a:off x="2357422" y="3441879"/>
            <a:ext cx="2286016" cy="21431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1" name="Gewinkelte Verbindung 20"/>
          <p:cNvCxnSpPr>
            <a:stCxn id="19" idx="0"/>
            <a:endCxn id="20" idx="2"/>
          </p:cNvCxnSpPr>
          <p:nvPr/>
        </p:nvCxnSpPr>
        <p:spPr>
          <a:xfrm rot="16200000" flipH="1" flipV="1">
            <a:off x="5065626" y="1435175"/>
            <a:ext cx="655821" cy="3786214"/>
          </a:xfrm>
          <a:prstGeom prst="bentConnector5">
            <a:avLst>
              <a:gd name="adj1" fmla="val -34857"/>
              <a:gd name="adj2" fmla="val -26181"/>
              <a:gd name="adj3" fmla="val 134857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1043607" y="2540001"/>
            <a:ext cx="7328867" cy="1969119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1525" y="3324225"/>
            <a:ext cx="7600950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161287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714620"/>
            <a:ext cx="6177596" cy="334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Rechteck 79"/>
          <p:cNvSpPr/>
          <p:nvPr/>
        </p:nvSpPr>
        <p:spPr>
          <a:xfrm>
            <a:off x="1714480" y="4500570"/>
            <a:ext cx="6215106" cy="1785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5214950"/>
            <a:ext cx="3881535" cy="3048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5357826"/>
            <a:ext cx="3686169" cy="4945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cxnSp>
        <p:nvCxnSpPr>
          <p:cNvPr id="85" name="Gekrümmte Verbindung 84"/>
          <p:cNvCxnSpPr/>
          <p:nvPr/>
        </p:nvCxnSpPr>
        <p:spPr>
          <a:xfrm rot="16200000" flipV="1">
            <a:off x="6342657" y="2964653"/>
            <a:ext cx="1214446" cy="328614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krümmte Verbindung 85"/>
          <p:cNvCxnSpPr/>
          <p:nvPr/>
        </p:nvCxnSpPr>
        <p:spPr>
          <a:xfrm rot="5400000" flipH="1" flipV="1">
            <a:off x="4592426" y="4500570"/>
            <a:ext cx="1214446" cy="21431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Pfeil nach rechts 86"/>
          <p:cNvSpPr/>
          <p:nvPr/>
        </p:nvSpPr>
        <p:spPr>
          <a:xfrm>
            <a:off x="4714876" y="5481987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9" name="Pfeil nach rechts 88"/>
          <p:cNvSpPr/>
          <p:nvPr/>
        </p:nvSpPr>
        <p:spPr>
          <a:xfrm>
            <a:off x="2980442" y="4110579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8" name="Rechteck 87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3" name="Rechteck 92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Rechteck 9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00694" y="1811684"/>
            <a:ext cx="1300164" cy="119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" name="Ellipse 98"/>
          <p:cNvSpPr/>
          <p:nvPr/>
        </p:nvSpPr>
        <p:spPr>
          <a:xfrm>
            <a:off x="5344939" y="1714488"/>
            <a:ext cx="1643074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02800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714620"/>
            <a:ext cx="6177596" cy="334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Rechteck 79"/>
          <p:cNvSpPr/>
          <p:nvPr/>
        </p:nvSpPr>
        <p:spPr>
          <a:xfrm>
            <a:off x="1714480" y="4500570"/>
            <a:ext cx="6215106" cy="1785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5214950"/>
            <a:ext cx="3881535" cy="3048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5357826"/>
            <a:ext cx="3686169" cy="4945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cxnSp>
        <p:nvCxnSpPr>
          <p:cNvPr id="85" name="Gekrümmte Verbindung 84"/>
          <p:cNvCxnSpPr/>
          <p:nvPr/>
        </p:nvCxnSpPr>
        <p:spPr>
          <a:xfrm rot="16200000" flipV="1">
            <a:off x="6342657" y="2964653"/>
            <a:ext cx="1214446" cy="328614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krümmte Verbindung 85"/>
          <p:cNvCxnSpPr/>
          <p:nvPr/>
        </p:nvCxnSpPr>
        <p:spPr>
          <a:xfrm rot="5400000" flipH="1" flipV="1">
            <a:off x="4592426" y="4500570"/>
            <a:ext cx="1214446" cy="21431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Pfeil nach rechts 86"/>
          <p:cNvSpPr/>
          <p:nvPr/>
        </p:nvSpPr>
        <p:spPr>
          <a:xfrm>
            <a:off x="4714876" y="5597898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9" name="Pfeil nach rechts 88"/>
          <p:cNvSpPr/>
          <p:nvPr/>
        </p:nvSpPr>
        <p:spPr>
          <a:xfrm>
            <a:off x="2980442" y="4226490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8" name="Rechteck 87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3" name="Rechteck 92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Rechteck 9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00694" y="1811684"/>
            <a:ext cx="1300164" cy="119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" name="Ellipse 98"/>
          <p:cNvSpPr/>
          <p:nvPr/>
        </p:nvSpPr>
        <p:spPr>
          <a:xfrm>
            <a:off x="5344939" y="1714488"/>
            <a:ext cx="1643074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575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714620"/>
            <a:ext cx="6177596" cy="334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Rechteck 79"/>
          <p:cNvSpPr/>
          <p:nvPr/>
        </p:nvSpPr>
        <p:spPr>
          <a:xfrm>
            <a:off x="1714480" y="4500570"/>
            <a:ext cx="6215106" cy="1785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5214950"/>
            <a:ext cx="3881535" cy="3048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5357826"/>
            <a:ext cx="3686169" cy="4945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cxnSp>
        <p:nvCxnSpPr>
          <p:cNvPr id="85" name="Gekrümmte Verbindung 84"/>
          <p:cNvCxnSpPr/>
          <p:nvPr/>
        </p:nvCxnSpPr>
        <p:spPr>
          <a:xfrm rot="16200000" flipV="1">
            <a:off x="6342657" y="2964653"/>
            <a:ext cx="1214446" cy="328614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krümmte Verbindung 85"/>
          <p:cNvCxnSpPr/>
          <p:nvPr/>
        </p:nvCxnSpPr>
        <p:spPr>
          <a:xfrm rot="5400000" flipH="1" flipV="1">
            <a:off x="4592426" y="4500570"/>
            <a:ext cx="1214446" cy="21431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Pfeil nach rechts 86"/>
          <p:cNvSpPr/>
          <p:nvPr/>
        </p:nvSpPr>
        <p:spPr>
          <a:xfrm>
            <a:off x="4714876" y="5726688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9" name="Pfeil nach rechts 88"/>
          <p:cNvSpPr/>
          <p:nvPr/>
        </p:nvSpPr>
        <p:spPr>
          <a:xfrm>
            <a:off x="2980442" y="4329522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8" name="Rechteck 87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3" name="Rechteck 92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Rechteck 9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00694" y="1811684"/>
            <a:ext cx="1300164" cy="119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" name="Ellipse 98"/>
          <p:cNvSpPr/>
          <p:nvPr/>
        </p:nvSpPr>
        <p:spPr>
          <a:xfrm>
            <a:off x="5344939" y="1714488"/>
            <a:ext cx="1643074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68046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714620"/>
            <a:ext cx="6177596" cy="334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" name="Pfeil nach rechts 80"/>
          <p:cNvSpPr/>
          <p:nvPr/>
        </p:nvSpPr>
        <p:spPr>
          <a:xfrm>
            <a:off x="1857356" y="5775392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4" name="Rechteck 83"/>
          <p:cNvSpPr/>
          <p:nvPr/>
        </p:nvSpPr>
        <p:spPr>
          <a:xfrm>
            <a:off x="5286380" y="5000636"/>
            <a:ext cx="642942" cy="1428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5" name="Rechteck 84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86" name="Rechteck 85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87" name="Rechteck 86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Rechteck 88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0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00694" y="1811684"/>
            <a:ext cx="1300164" cy="119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5" name="Ellipse 94"/>
          <p:cNvSpPr/>
          <p:nvPr/>
        </p:nvSpPr>
        <p:spPr>
          <a:xfrm>
            <a:off x="5344939" y="1714488"/>
            <a:ext cx="1643074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Rechteck 2"/>
          <p:cNvSpPr/>
          <p:nvPr/>
        </p:nvSpPr>
        <p:spPr>
          <a:xfrm>
            <a:off x="1643042" y="4537401"/>
            <a:ext cx="6177596" cy="21602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4" name="Rechteck 3"/>
          <p:cNvSpPr/>
          <p:nvPr/>
        </p:nvSpPr>
        <p:spPr>
          <a:xfrm>
            <a:off x="1680750" y="4764374"/>
            <a:ext cx="2160240" cy="2034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0434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hteck 103"/>
          <p:cNvSpPr/>
          <p:nvPr/>
        </p:nvSpPr>
        <p:spPr>
          <a:xfrm>
            <a:off x="2428860" y="6215082"/>
            <a:ext cx="242889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628800"/>
            <a:ext cx="5766802" cy="386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082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hteck 103"/>
          <p:cNvSpPr/>
          <p:nvPr/>
        </p:nvSpPr>
        <p:spPr>
          <a:xfrm>
            <a:off x="2428860" y="6215082"/>
            <a:ext cx="242889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" name="Grafik 9">
            <a:extLst>
              <a:ext uri="{FF2B5EF4-FFF2-40B4-BE49-F238E27FC236}">
                <a16:creationId xmlns="" xmlns:a16="http://schemas.microsoft.com/office/drawing/2014/main" id="{208071C2-B730-4A38-9398-974F4F14D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628800"/>
            <a:ext cx="5766802" cy="386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55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hteck 103"/>
          <p:cNvSpPr/>
          <p:nvPr/>
        </p:nvSpPr>
        <p:spPr>
          <a:xfrm>
            <a:off x="2428860" y="6215082"/>
            <a:ext cx="242889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" name="Grafik 9">
            <a:extLst>
              <a:ext uri="{FF2B5EF4-FFF2-40B4-BE49-F238E27FC236}">
                <a16:creationId xmlns="" xmlns:a16="http://schemas.microsoft.com/office/drawing/2014/main" id="{E7CD43FE-5F7A-4B14-B8B6-8BDF2FEC5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628800"/>
            <a:ext cx="5766802" cy="386973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848" y="3057833"/>
            <a:ext cx="5959159" cy="303408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488110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hteck 86"/>
          <p:cNvSpPr/>
          <p:nvPr/>
        </p:nvSpPr>
        <p:spPr>
          <a:xfrm>
            <a:off x="1285852" y="4740642"/>
            <a:ext cx="6215106" cy="785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5" y="1844824"/>
            <a:ext cx="2114550" cy="386715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4" name="Rechteck 3"/>
          <p:cNvSpPr/>
          <p:nvPr/>
        </p:nvSpPr>
        <p:spPr>
          <a:xfrm>
            <a:off x="3086689" y="2527196"/>
            <a:ext cx="2997479" cy="34563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848" y="3057833"/>
            <a:ext cx="5959159" cy="30340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2" name="Gekrümmte Verbindung 11"/>
          <p:cNvCxnSpPr/>
          <p:nvPr/>
        </p:nvCxnSpPr>
        <p:spPr>
          <a:xfrm flipH="1" flipV="1">
            <a:off x="3923928" y="2456892"/>
            <a:ext cx="720081" cy="1538273"/>
          </a:xfrm>
          <a:prstGeom prst="curvedConnector5">
            <a:avLst>
              <a:gd name="adj1" fmla="val -31746"/>
              <a:gd name="adj2" fmla="val 50000"/>
              <a:gd name="adj3" fmla="val 1317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975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hteck 86"/>
          <p:cNvSpPr/>
          <p:nvPr/>
        </p:nvSpPr>
        <p:spPr>
          <a:xfrm>
            <a:off x="1285852" y="4740642"/>
            <a:ext cx="6215106" cy="785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5" y="1844824"/>
            <a:ext cx="2114550" cy="386715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4" name="Rechteck 3"/>
          <p:cNvSpPr/>
          <p:nvPr/>
        </p:nvSpPr>
        <p:spPr>
          <a:xfrm>
            <a:off x="3086689" y="2527196"/>
            <a:ext cx="2997479" cy="34563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848" y="3057833"/>
            <a:ext cx="5959159" cy="30340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2" name="Gekrümmte Verbindung 11"/>
          <p:cNvCxnSpPr/>
          <p:nvPr/>
        </p:nvCxnSpPr>
        <p:spPr>
          <a:xfrm flipH="1" flipV="1">
            <a:off x="3923928" y="2456892"/>
            <a:ext cx="720081" cy="1538273"/>
          </a:xfrm>
          <a:prstGeom prst="curvedConnector5">
            <a:avLst>
              <a:gd name="adj1" fmla="val -31746"/>
              <a:gd name="adj2" fmla="val 50000"/>
              <a:gd name="adj3" fmla="val 1317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0019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hteck 86"/>
          <p:cNvSpPr/>
          <p:nvPr/>
        </p:nvSpPr>
        <p:spPr>
          <a:xfrm>
            <a:off x="1285852" y="4740642"/>
            <a:ext cx="6215106" cy="785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5" y="1844824"/>
            <a:ext cx="2114550" cy="386715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4" name="Rechteck 3"/>
          <p:cNvSpPr/>
          <p:nvPr/>
        </p:nvSpPr>
        <p:spPr>
          <a:xfrm>
            <a:off x="3086689" y="2527196"/>
            <a:ext cx="2997479" cy="34563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848" y="3057833"/>
            <a:ext cx="5959159" cy="30340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2" name="Gekrümmte Verbindung 11"/>
          <p:cNvCxnSpPr/>
          <p:nvPr/>
        </p:nvCxnSpPr>
        <p:spPr>
          <a:xfrm flipH="1" flipV="1">
            <a:off x="3923928" y="2456892"/>
            <a:ext cx="720081" cy="1538273"/>
          </a:xfrm>
          <a:prstGeom prst="curvedConnector5">
            <a:avLst>
              <a:gd name="adj1" fmla="val -31746"/>
              <a:gd name="adj2" fmla="val 50000"/>
              <a:gd name="adj3" fmla="val 1317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2638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04" name="Rechteck 103"/>
          <p:cNvSpPr/>
          <p:nvPr/>
        </p:nvSpPr>
        <p:spPr>
          <a:xfrm>
            <a:off x="2428860" y="6215082"/>
            <a:ext cx="242889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8" name="Textfeld 107"/>
          <p:cNvSpPr txBox="1"/>
          <p:nvPr/>
        </p:nvSpPr>
        <p:spPr>
          <a:xfrm>
            <a:off x="4780478" y="1500174"/>
            <a:ext cx="310597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Abfragen mit JP</a:t>
            </a:r>
            <a:r>
              <a:rPr lang="de-AT" sz="14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QL , HQL 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und native SQL</a:t>
            </a:r>
            <a:endParaRPr lang="de-AT" sz="10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1125" y="2986088"/>
            <a:ext cx="63817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echteck 18"/>
          <p:cNvSpPr/>
          <p:nvPr/>
        </p:nvSpPr>
        <p:spPr>
          <a:xfrm>
            <a:off x="6786578" y="3000372"/>
            <a:ext cx="1000132" cy="21431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Rechteck 19"/>
          <p:cNvSpPr/>
          <p:nvPr/>
        </p:nvSpPr>
        <p:spPr>
          <a:xfrm>
            <a:off x="2357422" y="3441879"/>
            <a:ext cx="2286016" cy="21431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1" name="Gewinkelte Verbindung 20"/>
          <p:cNvCxnSpPr>
            <a:stCxn id="19" idx="0"/>
            <a:endCxn id="20" idx="2"/>
          </p:cNvCxnSpPr>
          <p:nvPr/>
        </p:nvCxnSpPr>
        <p:spPr>
          <a:xfrm rot="16200000" flipH="1" flipV="1">
            <a:off x="5065626" y="1435175"/>
            <a:ext cx="655821" cy="3786214"/>
          </a:xfrm>
          <a:prstGeom prst="bentConnector5">
            <a:avLst>
              <a:gd name="adj1" fmla="val -34857"/>
              <a:gd name="adj2" fmla="val -26181"/>
              <a:gd name="adj3" fmla="val 134857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1043607" y="2540001"/>
            <a:ext cx="7328867" cy="1969119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1525" y="3324225"/>
            <a:ext cx="7600950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251109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5" y="1844824"/>
            <a:ext cx="2114550" cy="386715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2" name="Rechteck 11"/>
          <p:cNvSpPr/>
          <p:nvPr/>
        </p:nvSpPr>
        <p:spPr>
          <a:xfrm>
            <a:off x="3851920" y="5229200"/>
            <a:ext cx="1944216" cy="21602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9" name="Gerade Verbindung mit Pfeil 8"/>
          <p:cNvCxnSpPr/>
          <p:nvPr/>
        </p:nvCxnSpPr>
        <p:spPr>
          <a:xfrm flipH="1">
            <a:off x="3707904" y="4077072"/>
            <a:ext cx="2376264" cy="1440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>
            <a:off x="5220072" y="4229472"/>
            <a:ext cx="1016496" cy="1287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7740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5" y="1844824"/>
            <a:ext cx="2114550" cy="386715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2" name="Rechteck 11"/>
          <p:cNvSpPr/>
          <p:nvPr/>
        </p:nvSpPr>
        <p:spPr>
          <a:xfrm>
            <a:off x="3851920" y="5229200"/>
            <a:ext cx="1944216" cy="21602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" name="Raute 1"/>
          <p:cNvSpPr/>
          <p:nvPr/>
        </p:nvSpPr>
        <p:spPr>
          <a:xfrm>
            <a:off x="3086689" y="2532918"/>
            <a:ext cx="3384376" cy="2736304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1710896"/>
            <a:ext cx="3029073" cy="20326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33269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5" y="1844824"/>
            <a:ext cx="2114550" cy="386715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2" name="Rechteck 11"/>
          <p:cNvSpPr/>
          <p:nvPr/>
        </p:nvSpPr>
        <p:spPr>
          <a:xfrm>
            <a:off x="3851920" y="5229200"/>
            <a:ext cx="1944216" cy="21602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" name="Raute 1"/>
          <p:cNvSpPr/>
          <p:nvPr/>
        </p:nvSpPr>
        <p:spPr>
          <a:xfrm>
            <a:off x="3086689" y="2532918"/>
            <a:ext cx="3384376" cy="2736304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158" y="2789553"/>
            <a:ext cx="4233438" cy="17392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aute 9"/>
          <p:cNvSpPr/>
          <p:nvPr/>
        </p:nvSpPr>
        <p:spPr>
          <a:xfrm>
            <a:off x="3791334" y="3983719"/>
            <a:ext cx="1921371" cy="1506879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58376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5" y="1844824"/>
            <a:ext cx="2114550" cy="386715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2" name="Rechteck 11"/>
          <p:cNvSpPr/>
          <p:nvPr/>
        </p:nvSpPr>
        <p:spPr>
          <a:xfrm>
            <a:off x="3851920" y="5229200"/>
            <a:ext cx="1944216" cy="21602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" name="Raute 1"/>
          <p:cNvSpPr/>
          <p:nvPr/>
        </p:nvSpPr>
        <p:spPr>
          <a:xfrm>
            <a:off x="3086689" y="2532918"/>
            <a:ext cx="3384376" cy="2736304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158" y="2789553"/>
            <a:ext cx="4233438" cy="17392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aute 9"/>
          <p:cNvSpPr/>
          <p:nvPr/>
        </p:nvSpPr>
        <p:spPr>
          <a:xfrm>
            <a:off x="3791334" y="3983719"/>
            <a:ext cx="1921371" cy="1506879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99590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7.40741E-7 L -0.18212 -0.1099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15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5" y="1844824"/>
            <a:ext cx="2114550" cy="386715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2" name="Rechteck 11"/>
          <p:cNvSpPr/>
          <p:nvPr/>
        </p:nvSpPr>
        <p:spPr>
          <a:xfrm>
            <a:off x="3851920" y="5229200"/>
            <a:ext cx="1944216" cy="21602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" name="Raute 1"/>
          <p:cNvSpPr/>
          <p:nvPr/>
        </p:nvSpPr>
        <p:spPr>
          <a:xfrm>
            <a:off x="3086689" y="2532918"/>
            <a:ext cx="3384376" cy="2736304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158" y="2789553"/>
            <a:ext cx="4233438" cy="17392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aute 10"/>
          <p:cNvSpPr/>
          <p:nvPr/>
        </p:nvSpPr>
        <p:spPr>
          <a:xfrm>
            <a:off x="2072288" y="3243283"/>
            <a:ext cx="1921371" cy="1506879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72328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5" y="1844824"/>
            <a:ext cx="2114550" cy="386715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2" name="Rechteck 11"/>
          <p:cNvSpPr/>
          <p:nvPr/>
        </p:nvSpPr>
        <p:spPr>
          <a:xfrm>
            <a:off x="3851920" y="5229200"/>
            <a:ext cx="1944216" cy="21602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" name="Raute 1"/>
          <p:cNvSpPr/>
          <p:nvPr/>
        </p:nvSpPr>
        <p:spPr>
          <a:xfrm>
            <a:off x="3086689" y="2532918"/>
            <a:ext cx="3384376" cy="2736304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158" y="2789553"/>
            <a:ext cx="4233438" cy="17392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aute 10"/>
          <p:cNvSpPr/>
          <p:nvPr/>
        </p:nvSpPr>
        <p:spPr>
          <a:xfrm>
            <a:off x="2072288" y="3243283"/>
            <a:ext cx="1921371" cy="1506879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9612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5" y="1844824"/>
            <a:ext cx="2114550" cy="386715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2" name="Rechteck 11"/>
          <p:cNvSpPr/>
          <p:nvPr/>
        </p:nvSpPr>
        <p:spPr>
          <a:xfrm>
            <a:off x="3851920" y="5229200"/>
            <a:ext cx="1944216" cy="21602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" name="Raute 1"/>
          <p:cNvSpPr/>
          <p:nvPr/>
        </p:nvSpPr>
        <p:spPr>
          <a:xfrm>
            <a:off x="3086689" y="2532918"/>
            <a:ext cx="3384376" cy="2736304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158" y="2789553"/>
            <a:ext cx="4233438" cy="17392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00477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5" y="1844824"/>
            <a:ext cx="2114550" cy="386715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2" name="Rechteck 11"/>
          <p:cNvSpPr/>
          <p:nvPr/>
        </p:nvSpPr>
        <p:spPr>
          <a:xfrm>
            <a:off x="3851920" y="5229200"/>
            <a:ext cx="1944216" cy="21602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" name="Raute 1"/>
          <p:cNvSpPr/>
          <p:nvPr/>
        </p:nvSpPr>
        <p:spPr>
          <a:xfrm>
            <a:off x="3086689" y="2532918"/>
            <a:ext cx="3384376" cy="2736304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Textfeld 3"/>
          <p:cNvSpPr txBox="1"/>
          <p:nvPr/>
        </p:nvSpPr>
        <p:spPr>
          <a:xfrm>
            <a:off x="5796136" y="2852936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p</a:t>
            </a:r>
            <a:r>
              <a:rPr lang="de-AT" dirty="0" err="1" smtClean="0">
                <a:solidFill>
                  <a:schemeClr val="bg1">
                    <a:lumMod val="85000"/>
                  </a:schemeClr>
                </a:solidFill>
              </a:rPr>
              <a:t>rojekt</a:t>
            </a:r>
            <a:r>
              <a:rPr lang="de-AT" dirty="0" smtClean="0">
                <a:solidFill>
                  <a:schemeClr val="bg1">
                    <a:lumMod val="85000"/>
                  </a:schemeClr>
                </a:solidFill>
              </a:rPr>
              <a:t> realisieren, …</a:t>
            </a:r>
            <a:endParaRPr lang="de-A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797082" y="2852936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p</a:t>
            </a:r>
            <a:r>
              <a:rPr lang="de-AT" dirty="0" err="1" smtClean="0"/>
              <a:t>rojekt</a:t>
            </a:r>
            <a:r>
              <a:rPr lang="de-AT" dirty="0" smtClean="0"/>
              <a:t> realisieren, …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13582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5" y="1844824"/>
            <a:ext cx="2114550" cy="386715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2" name="Rechteck 11"/>
          <p:cNvSpPr/>
          <p:nvPr/>
        </p:nvSpPr>
        <p:spPr>
          <a:xfrm>
            <a:off x="3851920" y="5229200"/>
            <a:ext cx="1944216" cy="21602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" name="Raute 1"/>
          <p:cNvSpPr/>
          <p:nvPr/>
        </p:nvSpPr>
        <p:spPr>
          <a:xfrm>
            <a:off x="3086689" y="2532918"/>
            <a:ext cx="3384376" cy="2736304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Textfeld 3"/>
          <p:cNvSpPr txBox="1"/>
          <p:nvPr/>
        </p:nvSpPr>
        <p:spPr>
          <a:xfrm>
            <a:off x="5796136" y="2852936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p</a:t>
            </a:r>
            <a:r>
              <a:rPr lang="de-AT" dirty="0" err="1" smtClean="0">
                <a:solidFill>
                  <a:schemeClr val="bg1">
                    <a:lumMod val="85000"/>
                  </a:schemeClr>
                </a:solidFill>
              </a:rPr>
              <a:t>rojekt</a:t>
            </a:r>
            <a:r>
              <a:rPr lang="de-AT" dirty="0" smtClean="0">
                <a:solidFill>
                  <a:schemeClr val="bg1">
                    <a:lumMod val="85000"/>
                  </a:schemeClr>
                </a:solidFill>
              </a:rPr>
              <a:t> realisieren, …</a:t>
            </a:r>
            <a:endParaRPr lang="de-A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797082" y="2852936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p</a:t>
            </a:r>
            <a:r>
              <a:rPr lang="de-AT" dirty="0" err="1" smtClean="0"/>
              <a:t>rojekt</a:t>
            </a:r>
            <a:r>
              <a:rPr lang="de-AT" dirty="0" smtClean="0"/>
              <a:t> realisieren, …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922934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5" y="1844824"/>
            <a:ext cx="2114550" cy="386715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2" name="Rechteck 11"/>
          <p:cNvSpPr/>
          <p:nvPr/>
        </p:nvSpPr>
        <p:spPr>
          <a:xfrm>
            <a:off x="3851920" y="5229200"/>
            <a:ext cx="1944216" cy="21602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" name="Raute 1"/>
          <p:cNvSpPr/>
          <p:nvPr/>
        </p:nvSpPr>
        <p:spPr>
          <a:xfrm>
            <a:off x="3086689" y="2532918"/>
            <a:ext cx="3384376" cy="2736304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Textfeld 3"/>
          <p:cNvSpPr txBox="1"/>
          <p:nvPr/>
        </p:nvSpPr>
        <p:spPr>
          <a:xfrm>
            <a:off x="5796136" y="2852936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p</a:t>
            </a:r>
            <a:r>
              <a:rPr lang="de-AT" dirty="0" err="1" smtClean="0">
                <a:solidFill>
                  <a:schemeClr val="bg1">
                    <a:lumMod val="85000"/>
                  </a:schemeClr>
                </a:solidFill>
              </a:rPr>
              <a:t>rojekt</a:t>
            </a:r>
            <a:r>
              <a:rPr lang="de-AT" dirty="0" smtClean="0">
                <a:solidFill>
                  <a:schemeClr val="bg1">
                    <a:lumMod val="85000"/>
                  </a:schemeClr>
                </a:solidFill>
              </a:rPr>
              <a:t> realisieren, …</a:t>
            </a:r>
            <a:endParaRPr lang="de-A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797082" y="2852936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p</a:t>
            </a:r>
            <a:r>
              <a:rPr lang="de-AT" dirty="0" err="1" smtClean="0"/>
              <a:t>rojekt</a:t>
            </a:r>
            <a:r>
              <a:rPr lang="de-AT" dirty="0" smtClean="0"/>
              <a:t> realisieren, …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46654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04" name="Rechteck 103"/>
          <p:cNvSpPr/>
          <p:nvPr/>
        </p:nvSpPr>
        <p:spPr>
          <a:xfrm>
            <a:off x="2428860" y="6215082"/>
            <a:ext cx="242889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8" name="Textfeld 107"/>
          <p:cNvSpPr txBox="1"/>
          <p:nvPr/>
        </p:nvSpPr>
        <p:spPr>
          <a:xfrm>
            <a:off x="4780478" y="1500174"/>
            <a:ext cx="310597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Abfragen mit JP</a:t>
            </a:r>
            <a:r>
              <a:rPr lang="de-AT" sz="14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QL , HQL 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und native SQL</a:t>
            </a:r>
            <a:endParaRPr lang="de-AT" sz="10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1125" y="2986088"/>
            <a:ext cx="63817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echteck 18"/>
          <p:cNvSpPr/>
          <p:nvPr/>
        </p:nvSpPr>
        <p:spPr>
          <a:xfrm>
            <a:off x="6786578" y="3000372"/>
            <a:ext cx="1000132" cy="21431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Rechteck 19"/>
          <p:cNvSpPr/>
          <p:nvPr/>
        </p:nvSpPr>
        <p:spPr>
          <a:xfrm>
            <a:off x="2357422" y="3441879"/>
            <a:ext cx="2286016" cy="21431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1" name="Gewinkelte Verbindung 20"/>
          <p:cNvCxnSpPr>
            <a:stCxn id="19" idx="0"/>
            <a:endCxn id="20" idx="2"/>
          </p:cNvCxnSpPr>
          <p:nvPr/>
        </p:nvCxnSpPr>
        <p:spPr>
          <a:xfrm rot="16200000" flipH="1" flipV="1">
            <a:off x="5065626" y="1435175"/>
            <a:ext cx="655821" cy="3786214"/>
          </a:xfrm>
          <a:prstGeom prst="bentConnector5">
            <a:avLst>
              <a:gd name="adj1" fmla="val -34857"/>
              <a:gd name="adj2" fmla="val -26181"/>
              <a:gd name="adj3" fmla="val 134857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1043607" y="2540001"/>
            <a:ext cx="7328867" cy="1969119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1525" y="3324225"/>
            <a:ext cx="7600950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91360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67544" y="2501782"/>
            <a:ext cx="212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/>
              <a:t>query</a:t>
            </a:r>
            <a:r>
              <a:rPr lang="de-AT" sz="1200" dirty="0"/>
              <a:t> </a:t>
            </a:r>
            <a:r>
              <a:rPr lang="de-AT" sz="1200" dirty="0" err="1"/>
              <a:t>returns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</a:rPr>
              <a:t> all </a:t>
            </a:r>
            <a:r>
              <a:rPr lang="de-AT" sz="1200" dirty="0" err="1">
                <a:solidFill>
                  <a:schemeClr val="bg1">
                    <a:lumMod val="85000"/>
                  </a:schemeClr>
                </a:solidFill>
              </a:rPr>
              <a:t>the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AT" sz="1200" dirty="0" err="1">
                <a:solidFill>
                  <a:schemeClr val="bg1">
                    <a:lumMod val="85000"/>
                  </a:schemeClr>
                </a:solidFill>
              </a:rPr>
              <a:t>departments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</a:rPr>
              <a:t> in </a:t>
            </a:r>
            <a:r>
              <a:rPr lang="de-AT" sz="1200" dirty="0" err="1">
                <a:solidFill>
                  <a:schemeClr val="bg1">
                    <a:lumMod val="85000"/>
                  </a:schemeClr>
                </a:solidFill>
              </a:rPr>
              <a:t>the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AT" sz="1200" dirty="0" err="1">
                <a:solidFill>
                  <a:schemeClr val="bg1">
                    <a:lumMod val="85000"/>
                  </a:schemeClr>
                </a:solidFill>
              </a:rPr>
              <a:t>company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2368033" y="3861048"/>
            <a:ext cx="1584176" cy="36004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6" name="Rechteck 15"/>
          <p:cNvSpPr/>
          <p:nvPr/>
        </p:nvSpPr>
        <p:spPr>
          <a:xfrm>
            <a:off x="2377460" y="3851621"/>
            <a:ext cx="18002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="" xmlns:a16="http://schemas.microsoft.com/office/drawing/2014/main" id="{7FB41803-E70C-4D32-8221-E63FAEB49D76}"/>
              </a:ext>
            </a:extLst>
          </p:cNvPr>
          <p:cNvCxnSpPr>
            <a:cxnSpLocks/>
          </p:cNvCxnSpPr>
          <p:nvPr/>
        </p:nvCxnSpPr>
        <p:spPr>
          <a:xfrm flipH="1">
            <a:off x="251520" y="908720"/>
            <a:ext cx="1808584" cy="17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="" xmlns:a16="http://schemas.microsoft.com/office/drawing/2014/main" id="{F2E4C603-CF02-4059-AA7E-547C518F88CD}"/>
              </a:ext>
            </a:extLst>
          </p:cNvPr>
          <p:cNvCxnSpPr>
            <a:cxnSpLocks/>
          </p:cNvCxnSpPr>
          <p:nvPr/>
        </p:nvCxnSpPr>
        <p:spPr>
          <a:xfrm flipH="1">
            <a:off x="1259632" y="1061120"/>
            <a:ext cx="800472" cy="1440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3397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67544" y="2501782"/>
            <a:ext cx="212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/>
              <a:t>query</a:t>
            </a:r>
            <a:r>
              <a:rPr lang="de-AT" sz="1200" dirty="0"/>
              <a:t> </a:t>
            </a:r>
            <a:r>
              <a:rPr lang="de-AT" sz="1200" dirty="0" err="1"/>
              <a:t>returns</a:t>
            </a:r>
            <a:r>
              <a:rPr lang="de-AT" sz="1200" dirty="0"/>
              <a:t> all </a:t>
            </a:r>
            <a:r>
              <a:rPr lang="de-AT" sz="1200" dirty="0" err="1"/>
              <a:t>the</a:t>
            </a:r>
            <a:endParaRPr lang="de-AT" sz="1200" dirty="0"/>
          </a:p>
          <a:p>
            <a:r>
              <a:rPr lang="de-AT" sz="1200" dirty="0" err="1"/>
              <a:t>departments</a:t>
            </a:r>
            <a:r>
              <a:rPr lang="de-AT" sz="1200" dirty="0"/>
              <a:t> in </a:t>
            </a:r>
            <a:r>
              <a:rPr lang="de-AT" sz="1200" dirty="0" err="1"/>
              <a:t>the</a:t>
            </a:r>
            <a:r>
              <a:rPr lang="de-AT" sz="1200" dirty="0"/>
              <a:t> </a:t>
            </a:r>
            <a:r>
              <a:rPr lang="de-AT" sz="1200" dirty="0" err="1"/>
              <a:t>company</a:t>
            </a:r>
            <a:endParaRPr lang="de-AT" sz="12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2368033" y="3861048"/>
            <a:ext cx="1584176" cy="36004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6" name="Rechteck 15"/>
          <p:cNvSpPr/>
          <p:nvPr/>
        </p:nvSpPr>
        <p:spPr>
          <a:xfrm>
            <a:off x="2377460" y="3851621"/>
            <a:ext cx="18002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="" xmlns:a16="http://schemas.microsoft.com/office/drawing/2014/main" id="{259F24F9-688E-4415-A8C3-D98BB0E95E0E}"/>
              </a:ext>
            </a:extLst>
          </p:cNvPr>
          <p:cNvCxnSpPr>
            <a:cxnSpLocks/>
          </p:cNvCxnSpPr>
          <p:nvPr/>
        </p:nvCxnSpPr>
        <p:spPr>
          <a:xfrm flipH="1">
            <a:off x="251520" y="908720"/>
            <a:ext cx="1808584" cy="17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="" xmlns:a16="http://schemas.microsoft.com/office/drawing/2014/main" id="{A5DCCA31-EE44-4D81-A605-32767C1B689B}"/>
              </a:ext>
            </a:extLst>
          </p:cNvPr>
          <p:cNvCxnSpPr>
            <a:cxnSpLocks/>
          </p:cNvCxnSpPr>
          <p:nvPr/>
        </p:nvCxnSpPr>
        <p:spPr>
          <a:xfrm flipH="1">
            <a:off x="1259632" y="1061120"/>
            <a:ext cx="800472" cy="1440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="" xmlns:a16="http://schemas.microsoft.com/office/drawing/2014/main" id="{B0B1E8B5-987D-47DF-9845-C25C7FDB908B}"/>
              </a:ext>
            </a:extLst>
          </p:cNvPr>
          <p:cNvCxnSpPr>
            <a:cxnSpLocks/>
          </p:cNvCxnSpPr>
          <p:nvPr/>
        </p:nvCxnSpPr>
        <p:spPr>
          <a:xfrm>
            <a:off x="2123728" y="1196752"/>
            <a:ext cx="0" cy="1443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>
            <a:extLst>
              <a:ext uri="{FF2B5EF4-FFF2-40B4-BE49-F238E27FC236}">
                <a16:creationId xmlns="" xmlns:a16="http://schemas.microsoft.com/office/drawing/2014/main" id="{CB9FACC1-7CB2-46DB-BD64-4D8AD85A4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67060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67544" y="2501782"/>
            <a:ext cx="212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/>
              <a:t>query</a:t>
            </a:r>
            <a:r>
              <a:rPr lang="de-AT" sz="1200" dirty="0"/>
              <a:t> </a:t>
            </a:r>
            <a:r>
              <a:rPr lang="de-AT" sz="1200" dirty="0" err="1"/>
              <a:t>returns</a:t>
            </a:r>
            <a:r>
              <a:rPr lang="de-AT" sz="1200" dirty="0"/>
              <a:t> all </a:t>
            </a:r>
            <a:r>
              <a:rPr lang="de-AT" sz="1200" dirty="0" err="1"/>
              <a:t>the</a:t>
            </a:r>
            <a:endParaRPr lang="de-AT" sz="1200" dirty="0"/>
          </a:p>
          <a:p>
            <a:r>
              <a:rPr lang="de-AT" sz="1200" dirty="0" err="1"/>
              <a:t>departments</a:t>
            </a:r>
            <a:r>
              <a:rPr lang="de-AT" sz="1200" dirty="0"/>
              <a:t> in </a:t>
            </a:r>
            <a:r>
              <a:rPr lang="de-AT" sz="1200" dirty="0" err="1"/>
              <a:t>the</a:t>
            </a:r>
            <a:r>
              <a:rPr lang="de-AT" sz="1200" dirty="0"/>
              <a:t> </a:t>
            </a:r>
            <a:r>
              <a:rPr lang="de-AT" sz="1200" dirty="0" err="1"/>
              <a:t>company</a:t>
            </a:r>
            <a:endParaRPr lang="de-AT" sz="12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2368033" y="3861048"/>
            <a:ext cx="1584176" cy="36004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6" name="Rechteck 15"/>
          <p:cNvSpPr/>
          <p:nvPr/>
        </p:nvSpPr>
        <p:spPr>
          <a:xfrm>
            <a:off x="2377460" y="3851621"/>
            <a:ext cx="18002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133" y="3935338"/>
            <a:ext cx="1323975" cy="2857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="" xmlns:a16="http://schemas.microsoft.com/office/drawing/2014/main" id="{30A6CB49-4CEC-42F9-B21F-D20E47622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1476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67544" y="2501782"/>
            <a:ext cx="212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/>
              <a:t>query</a:t>
            </a:r>
            <a:r>
              <a:rPr lang="de-AT" sz="1200" dirty="0"/>
              <a:t> </a:t>
            </a:r>
            <a:r>
              <a:rPr lang="de-AT" sz="1200" dirty="0" err="1"/>
              <a:t>returns</a:t>
            </a:r>
            <a:r>
              <a:rPr lang="de-AT" sz="1200" dirty="0"/>
              <a:t> all </a:t>
            </a:r>
            <a:r>
              <a:rPr lang="de-AT" sz="1200" dirty="0" err="1"/>
              <a:t>the</a:t>
            </a:r>
            <a:endParaRPr lang="de-AT" sz="1200" dirty="0"/>
          </a:p>
          <a:p>
            <a:r>
              <a:rPr lang="de-AT" sz="1200" dirty="0" err="1"/>
              <a:t>departments</a:t>
            </a:r>
            <a:r>
              <a:rPr lang="de-AT" sz="1200" dirty="0"/>
              <a:t> in </a:t>
            </a:r>
            <a:r>
              <a:rPr lang="de-AT" sz="1200" dirty="0" err="1"/>
              <a:t>the</a:t>
            </a:r>
            <a:r>
              <a:rPr lang="de-AT" sz="1200" dirty="0"/>
              <a:t> </a:t>
            </a:r>
            <a:r>
              <a:rPr lang="de-AT" sz="1200" dirty="0" err="1"/>
              <a:t>company</a:t>
            </a:r>
            <a:endParaRPr lang="de-AT" sz="12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2368033" y="3861048"/>
            <a:ext cx="1584176" cy="36004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6" name="Rechteck 15"/>
          <p:cNvSpPr/>
          <p:nvPr/>
        </p:nvSpPr>
        <p:spPr>
          <a:xfrm>
            <a:off x="2377460" y="3851621"/>
            <a:ext cx="18002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133" y="3935338"/>
            <a:ext cx="1323975" cy="28575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152" y="3356992"/>
            <a:ext cx="2150425" cy="17796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68" y="5004056"/>
            <a:ext cx="5632871" cy="147736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Gerader Verbinder 11">
            <a:extLst>
              <a:ext uri="{FF2B5EF4-FFF2-40B4-BE49-F238E27FC236}">
                <a16:creationId xmlns="" xmlns:a16="http://schemas.microsoft.com/office/drawing/2014/main" id="{28E1EBCD-A356-40F6-9E0F-F17A2148FC9F}"/>
              </a:ext>
            </a:extLst>
          </p:cNvPr>
          <p:cNvCxnSpPr/>
          <p:nvPr/>
        </p:nvCxnSpPr>
        <p:spPr>
          <a:xfrm>
            <a:off x="4177660" y="4221088"/>
            <a:ext cx="178316" cy="432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="" xmlns:a16="http://schemas.microsoft.com/office/drawing/2014/main" id="{644735D8-BC92-4FD7-ABAA-C897507EFA8D}"/>
              </a:ext>
            </a:extLst>
          </p:cNvPr>
          <p:cNvCxnSpPr/>
          <p:nvPr/>
        </p:nvCxnSpPr>
        <p:spPr>
          <a:xfrm flipV="1">
            <a:off x="4067139" y="3851621"/>
            <a:ext cx="1801005" cy="801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="" xmlns:a16="http://schemas.microsoft.com/office/drawing/2014/main" id="{5AB61E91-26A0-4189-8D38-391D8BD6423D}"/>
              </a:ext>
            </a:extLst>
          </p:cNvPr>
          <p:cNvCxnSpPr/>
          <p:nvPr/>
        </p:nvCxnSpPr>
        <p:spPr>
          <a:xfrm>
            <a:off x="4067139" y="4355677"/>
            <a:ext cx="432853" cy="11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="" xmlns:a16="http://schemas.microsoft.com/office/drawing/2014/main" id="{695F2713-25B0-4F18-B619-4D9BB8C17CAF}"/>
              </a:ext>
            </a:extLst>
          </p:cNvPr>
          <p:cNvSpPr txBox="1"/>
          <p:nvPr/>
        </p:nvSpPr>
        <p:spPr>
          <a:xfrm>
            <a:off x="4495093" y="3980664"/>
            <a:ext cx="133562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200" dirty="0"/>
              <a:t>Servlet </a:t>
            </a:r>
            <a:r>
              <a:rPr lang="de-AT" sz="1200" dirty="0" err="1" smtClean="0"/>
              <a:t>response</a:t>
            </a:r>
            <a:endParaRPr lang="de-AT" sz="1200" dirty="0"/>
          </a:p>
        </p:txBody>
      </p:sp>
      <p:sp>
        <p:nvSpPr>
          <p:cNvPr id="20" name="Textfeld 19">
            <a:extLst>
              <a:ext uri="{FF2B5EF4-FFF2-40B4-BE49-F238E27FC236}">
                <a16:creationId xmlns="" xmlns:a16="http://schemas.microsoft.com/office/drawing/2014/main" id="{9D57ED14-D6E0-4341-A6BC-6AE17FD13B96}"/>
              </a:ext>
            </a:extLst>
          </p:cNvPr>
          <p:cNvSpPr txBox="1"/>
          <p:nvPr/>
        </p:nvSpPr>
        <p:spPr>
          <a:xfrm>
            <a:off x="5940152" y="5929716"/>
            <a:ext cx="166744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200" dirty="0" smtClean="0"/>
              <a:t>Datenbank Kontrolle </a:t>
            </a:r>
            <a:endParaRPr lang="de-AT" sz="1200" dirty="0"/>
          </a:p>
        </p:txBody>
      </p:sp>
      <p:pic>
        <p:nvPicPr>
          <p:cNvPr id="21" name="Grafik 20">
            <a:extLst>
              <a:ext uri="{FF2B5EF4-FFF2-40B4-BE49-F238E27FC236}">
                <a16:creationId xmlns="" xmlns:a16="http://schemas.microsoft.com/office/drawing/2014/main" id="{281E0E22-D3F9-4AF2-A9C8-4F9D623B02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50224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67544" y="2501782"/>
            <a:ext cx="212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/>
              <a:t>query</a:t>
            </a:r>
            <a:r>
              <a:rPr lang="de-AT" sz="1200" dirty="0"/>
              <a:t> </a:t>
            </a:r>
            <a:r>
              <a:rPr lang="de-AT" sz="1200" dirty="0" err="1"/>
              <a:t>returns</a:t>
            </a:r>
            <a:r>
              <a:rPr lang="de-AT" sz="1200" dirty="0"/>
              <a:t> all </a:t>
            </a:r>
            <a:r>
              <a:rPr lang="de-AT" sz="1200" dirty="0" err="1"/>
              <a:t>the</a:t>
            </a:r>
            <a:endParaRPr lang="de-AT" sz="1200" dirty="0"/>
          </a:p>
          <a:p>
            <a:r>
              <a:rPr lang="de-AT" sz="1200" dirty="0" err="1"/>
              <a:t>departments</a:t>
            </a:r>
            <a:r>
              <a:rPr lang="de-AT" sz="1200" dirty="0"/>
              <a:t> in </a:t>
            </a:r>
            <a:r>
              <a:rPr lang="de-AT" sz="1200" dirty="0" err="1"/>
              <a:t>the</a:t>
            </a:r>
            <a:r>
              <a:rPr lang="de-AT" sz="1200" dirty="0"/>
              <a:t> </a:t>
            </a:r>
            <a:r>
              <a:rPr lang="de-AT" sz="1200" dirty="0" err="1"/>
              <a:t>company</a:t>
            </a:r>
            <a:endParaRPr lang="de-AT" sz="12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2368033" y="3861048"/>
            <a:ext cx="1584176" cy="36004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6" name="Rechteck 15"/>
          <p:cNvSpPr/>
          <p:nvPr/>
        </p:nvSpPr>
        <p:spPr>
          <a:xfrm>
            <a:off x="2377460" y="3851621"/>
            <a:ext cx="18002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133" y="3935338"/>
            <a:ext cx="1323975" cy="28575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152" y="3356992"/>
            <a:ext cx="2150425" cy="17796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68" y="5004056"/>
            <a:ext cx="5632871" cy="147736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Gerader Verbinder 11">
            <a:extLst>
              <a:ext uri="{FF2B5EF4-FFF2-40B4-BE49-F238E27FC236}">
                <a16:creationId xmlns="" xmlns:a16="http://schemas.microsoft.com/office/drawing/2014/main" id="{28E1EBCD-A356-40F6-9E0F-F17A2148FC9F}"/>
              </a:ext>
            </a:extLst>
          </p:cNvPr>
          <p:cNvCxnSpPr/>
          <p:nvPr/>
        </p:nvCxnSpPr>
        <p:spPr>
          <a:xfrm>
            <a:off x="4177660" y="4221088"/>
            <a:ext cx="178316" cy="432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="" xmlns:a16="http://schemas.microsoft.com/office/drawing/2014/main" id="{644735D8-BC92-4FD7-ABAA-C897507EFA8D}"/>
              </a:ext>
            </a:extLst>
          </p:cNvPr>
          <p:cNvCxnSpPr/>
          <p:nvPr/>
        </p:nvCxnSpPr>
        <p:spPr>
          <a:xfrm flipV="1">
            <a:off x="4067139" y="3851621"/>
            <a:ext cx="1801005" cy="801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="" xmlns:a16="http://schemas.microsoft.com/office/drawing/2014/main" id="{5AB61E91-26A0-4189-8D38-391D8BD6423D}"/>
              </a:ext>
            </a:extLst>
          </p:cNvPr>
          <p:cNvCxnSpPr/>
          <p:nvPr/>
        </p:nvCxnSpPr>
        <p:spPr>
          <a:xfrm>
            <a:off x="4067139" y="4355677"/>
            <a:ext cx="432853" cy="11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="" xmlns:a16="http://schemas.microsoft.com/office/drawing/2014/main" id="{695F2713-25B0-4F18-B619-4D9BB8C17CAF}"/>
              </a:ext>
            </a:extLst>
          </p:cNvPr>
          <p:cNvSpPr txBox="1"/>
          <p:nvPr/>
        </p:nvSpPr>
        <p:spPr>
          <a:xfrm>
            <a:off x="4495093" y="3980664"/>
            <a:ext cx="133562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200" dirty="0"/>
              <a:t>Servlet </a:t>
            </a:r>
            <a:r>
              <a:rPr lang="de-AT" sz="1200" dirty="0" err="1" smtClean="0"/>
              <a:t>response</a:t>
            </a:r>
            <a:endParaRPr lang="de-AT" sz="1200" dirty="0"/>
          </a:p>
        </p:txBody>
      </p:sp>
      <p:sp>
        <p:nvSpPr>
          <p:cNvPr id="20" name="Textfeld 19">
            <a:extLst>
              <a:ext uri="{FF2B5EF4-FFF2-40B4-BE49-F238E27FC236}">
                <a16:creationId xmlns="" xmlns:a16="http://schemas.microsoft.com/office/drawing/2014/main" id="{9D57ED14-D6E0-4341-A6BC-6AE17FD13B96}"/>
              </a:ext>
            </a:extLst>
          </p:cNvPr>
          <p:cNvSpPr txBox="1"/>
          <p:nvPr/>
        </p:nvSpPr>
        <p:spPr>
          <a:xfrm>
            <a:off x="5940152" y="5929716"/>
            <a:ext cx="166744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AT" sz="1200" dirty="0" smtClean="0"/>
              <a:t>Datenbank Kontrolle </a:t>
            </a:r>
            <a:endParaRPr lang="de-AT" sz="1200" dirty="0"/>
          </a:p>
        </p:txBody>
      </p:sp>
      <p:pic>
        <p:nvPicPr>
          <p:cNvPr id="21" name="Grafik 20">
            <a:extLst>
              <a:ext uri="{FF2B5EF4-FFF2-40B4-BE49-F238E27FC236}">
                <a16:creationId xmlns="" xmlns:a16="http://schemas.microsoft.com/office/drawing/2014/main" id="{281E0E22-D3F9-4AF2-A9C8-4F9D623B02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20934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67544" y="2501782"/>
            <a:ext cx="212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/>
              <a:t>query</a:t>
            </a:r>
            <a:r>
              <a:rPr lang="de-AT" sz="1200" dirty="0"/>
              <a:t> </a:t>
            </a:r>
            <a:r>
              <a:rPr lang="de-AT" sz="1200" dirty="0" err="1"/>
              <a:t>returns</a:t>
            </a:r>
            <a:r>
              <a:rPr lang="de-AT" sz="1200" dirty="0"/>
              <a:t> all </a:t>
            </a:r>
            <a:r>
              <a:rPr lang="de-AT" sz="1200" dirty="0" err="1"/>
              <a:t>the</a:t>
            </a:r>
            <a:endParaRPr lang="de-AT" sz="1200" dirty="0"/>
          </a:p>
          <a:p>
            <a:r>
              <a:rPr lang="de-AT" sz="1200" dirty="0" err="1"/>
              <a:t>departments</a:t>
            </a:r>
            <a:r>
              <a:rPr lang="de-AT" sz="1200" dirty="0"/>
              <a:t> in </a:t>
            </a:r>
            <a:r>
              <a:rPr lang="de-AT" sz="1200" dirty="0" err="1"/>
              <a:t>the</a:t>
            </a:r>
            <a:r>
              <a:rPr lang="de-AT" sz="1200" dirty="0"/>
              <a:t> </a:t>
            </a:r>
            <a:r>
              <a:rPr lang="de-AT" sz="1200" dirty="0" err="1"/>
              <a:t>company</a:t>
            </a:r>
            <a:endParaRPr lang="de-AT" sz="12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2368033" y="3861048"/>
            <a:ext cx="1584176" cy="36004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6" name="Rechteck 15"/>
          <p:cNvSpPr/>
          <p:nvPr/>
        </p:nvSpPr>
        <p:spPr>
          <a:xfrm>
            <a:off x="2377460" y="3851621"/>
            <a:ext cx="18002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133" y="3935338"/>
            <a:ext cx="1323975" cy="28575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152" y="3356992"/>
            <a:ext cx="2150425" cy="17796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68" y="5004056"/>
            <a:ext cx="5632871" cy="147736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Gerader Verbinder 11">
            <a:extLst>
              <a:ext uri="{FF2B5EF4-FFF2-40B4-BE49-F238E27FC236}">
                <a16:creationId xmlns="" xmlns:a16="http://schemas.microsoft.com/office/drawing/2014/main" id="{28E1EBCD-A356-40F6-9E0F-F17A2148FC9F}"/>
              </a:ext>
            </a:extLst>
          </p:cNvPr>
          <p:cNvCxnSpPr/>
          <p:nvPr/>
        </p:nvCxnSpPr>
        <p:spPr>
          <a:xfrm>
            <a:off x="4177660" y="4221088"/>
            <a:ext cx="178316" cy="432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="" xmlns:a16="http://schemas.microsoft.com/office/drawing/2014/main" id="{644735D8-BC92-4FD7-ABAA-C897507EFA8D}"/>
              </a:ext>
            </a:extLst>
          </p:cNvPr>
          <p:cNvCxnSpPr/>
          <p:nvPr/>
        </p:nvCxnSpPr>
        <p:spPr>
          <a:xfrm flipV="1">
            <a:off x="4067139" y="3851621"/>
            <a:ext cx="1801005" cy="801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="" xmlns:a16="http://schemas.microsoft.com/office/drawing/2014/main" id="{5AB61E91-26A0-4189-8D38-391D8BD6423D}"/>
              </a:ext>
            </a:extLst>
          </p:cNvPr>
          <p:cNvCxnSpPr/>
          <p:nvPr/>
        </p:nvCxnSpPr>
        <p:spPr>
          <a:xfrm>
            <a:off x="4067139" y="4355677"/>
            <a:ext cx="432853" cy="11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="" xmlns:a16="http://schemas.microsoft.com/office/drawing/2014/main" id="{695F2713-25B0-4F18-B619-4D9BB8C17CAF}"/>
              </a:ext>
            </a:extLst>
          </p:cNvPr>
          <p:cNvSpPr txBox="1"/>
          <p:nvPr/>
        </p:nvSpPr>
        <p:spPr>
          <a:xfrm>
            <a:off x="4495093" y="3980664"/>
            <a:ext cx="133562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200" dirty="0"/>
              <a:t>Servlet </a:t>
            </a:r>
            <a:r>
              <a:rPr lang="de-AT" sz="1200" dirty="0" err="1" smtClean="0"/>
              <a:t>response</a:t>
            </a:r>
            <a:endParaRPr lang="de-AT" sz="1200" dirty="0"/>
          </a:p>
        </p:txBody>
      </p:sp>
      <p:sp>
        <p:nvSpPr>
          <p:cNvPr id="20" name="Textfeld 19">
            <a:extLst>
              <a:ext uri="{FF2B5EF4-FFF2-40B4-BE49-F238E27FC236}">
                <a16:creationId xmlns="" xmlns:a16="http://schemas.microsoft.com/office/drawing/2014/main" id="{9D57ED14-D6E0-4341-A6BC-6AE17FD13B96}"/>
              </a:ext>
            </a:extLst>
          </p:cNvPr>
          <p:cNvSpPr txBox="1"/>
          <p:nvPr/>
        </p:nvSpPr>
        <p:spPr>
          <a:xfrm>
            <a:off x="5940152" y="5929716"/>
            <a:ext cx="166744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200" dirty="0" smtClean="0"/>
              <a:t>Datenbank Kontrolle </a:t>
            </a:r>
            <a:endParaRPr lang="de-AT" sz="1200" dirty="0"/>
          </a:p>
        </p:txBody>
      </p:sp>
      <p:pic>
        <p:nvPicPr>
          <p:cNvPr id="21" name="Grafik 20">
            <a:extLst>
              <a:ext uri="{FF2B5EF4-FFF2-40B4-BE49-F238E27FC236}">
                <a16:creationId xmlns="" xmlns:a16="http://schemas.microsoft.com/office/drawing/2014/main" id="{281E0E22-D3F9-4AF2-A9C8-4F9D623B02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7570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67544" y="2501782"/>
            <a:ext cx="3050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query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returns the names for all employees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2364625" y="38610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" name="Grafik 9">
            <a:extLst>
              <a:ext uri="{FF2B5EF4-FFF2-40B4-BE49-F238E27FC236}">
                <a16:creationId xmlns="" xmlns:a16="http://schemas.microsoft.com/office/drawing/2014/main" id="{EE56CC22-D527-490D-81AE-9555260F2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7250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67544" y="2501782"/>
            <a:ext cx="3050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query returns the names for all employees</a:t>
            </a:r>
            <a:endParaRPr lang="de-AT" sz="12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2364625" y="38610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" name="Grafik 9">
            <a:extLst>
              <a:ext uri="{FF2B5EF4-FFF2-40B4-BE49-F238E27FC236}">
                <a16:creationId xmlns="" xmlns:a16="http://schemas.microsoft.com/office/drawing/2014/main" id="{EE56CC22-D527-490D-81AE-9555260F2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79715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67544" y="2501782"/>
            <a:ext cx="3050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query returns the names for all employees</a:t>
            </a:r>
            <a:endParaRPr lang="de-AT" sz="12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2364625" y="38610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664" y="3934197"/>
            <a:ext cx="1162050" cy="2857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="" xmlns:a16="http://schemas.microsoft.com/office/drawing/2014/main" id="{0628C185-D1B3-4863-B207-7405F26EB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47734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67544" y="2501782"/>
            <a:ext cx="3050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query returns the names for all employees</a:t>
            </a:r>
            <a:endParaRPr lang="de-AT" sz="12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2364625" y="38610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664" y="3934197"/>
            <a:ext cx="1162050" cy="2857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9511" y="3409611"/>
            <a:ext cx="2035988" cy="23456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44" y="4868019"/>
            <a:ext cx="4870088" cy="17609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54732429-426D-4BB9-BF0D-286BECE2A5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26932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04" name="Rechteck 103"/>
          <p:cNvSpPr/>
          <p:nvPr/>
        </p:nvSpPr>
        <p:spPr>
          <a:xfrm>
            <a:off x="2428860" y="6215082"/>
            <a:ext cx="242889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5984" y="3571876"/>
            <a:ext cx="5162564" cy="2227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16" y="6500834"/>
            <a:ext cx="2009778" cy="15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echteck 22"/>
          <p:cNvSpPr/>
          <p:nvPr/>
        </p:nvSpPr>
        <p:spPr>
          <a:xfrm>
            <a:off x="2143108" y="3571876"/>
            <a:ext cx="6072230" cy="242889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396" y="2734222"/>
            <a:ext cx="1764292" cy="34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92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2364625" y="38610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5954" y="3924672"/>
            <a:ext cx="1485900" cy="304800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467544" y="250178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</a:t>
            </a:r>
            <a:endParaRPr lang="de-AT" sz="1200" dirty="0"/>
          </a:p>
        </p:txBody>
      </p:sp>
      <p:pic>
        <p:nvPicPr>
          <p:cNvPr id="17" name="Grafik 16">
            <a:extLst>
              <a:ext uri="{FF2B5EF4-FFF2-40B4-BE49-F238E27FC236}">
                <a16:creationId xmlns="" xmlns:a16="http://schemas.microsoft.com/office/drawing/2014/main" id="{74817CEA-E169-4069-BBF9-A5BA512A3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  <p:sp>
        <p:nvSpPr>
          <p:cNvPr id="3" name="Textfeld 2">
            <a:extLst>
              <a:ext uri="{FF2B5EF4-FFF2-40B4-BE49-F238E27FC236}">
                <a16:creationId xmlns="" xmlns:a16="http://schemas.microsoft.com/office/drawing/2014/main" id="{27F3990B-80F7-473F-AF63-08A72F8D05A3}"/>
              </a:ext>
            </a:extLst>
          </p:cNvPr>
          <p:cNvSpPr txBox="1"/>
          <p:nvPr/>
        </p:nvSpPr>
        <p:spPr>
          <a:xfrm>
            <a:off x="3491880" y="32752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?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="" xmlns:a16="http://schemas.microsoft.com/office/drawing/2014/main" id="{C3450023-CEB7-4C6E-A573-82A390182E60}"/>
              </a:ext>
            </a:extLst>
          </p:cNvPr>
          <p:cNvSpPr txBox="1"/>
          <p:nvPr/>
        </p:nvSpPr>
        <p:spPr>
          <a:xfrm>
            <a:off x="3971854" y="41265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?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="" xmlns:a16="http://schemas.microsoft.com/office/drawing/2014/main" id="{4B4337BB-041F-4CBA-908A-E4B27005F083}"/>
              </a:ext>
            </a:extLst>
          </p:cNvPr>
          <p:cNvSpPr txBox="1"/>
          <p:nvPr/>
        </p:nvSpPr>
        <p:spPr>
          <a:xfrm>
            <a:off x="2778774" y="44380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?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="" xmlns:a16="http://schemas.microsoft.com/office/drawing/2014/main" id="{9DF8E5D7-0FE8-4B03-AC1C-4B98A09CCE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44" y="4868019"/>
            <a:ext cx="4870088" cy="17609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822660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  <p:bldP spid="19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2364625" y="38610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5954" y="3924672"/>
            <a:ext cx="1485900" cy="304800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467544" y="250178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</a:t>
            </a:r>
            <a:endParaRPr lang="de-AT" sz="1200" dirty="0"/>
          </a:p>
        </p:txBody>
      </p:sp>
      <p:pic>
        <p:nvPicPr>
          <p:cNvPr id="17" name="Grafik 16">
            <a:extLst>
              <a:ext uri="{FF2B5EF4-FFF2-40B4-BE49-F238E27FC236}">
                <a16:creationId xmlns="" xmlns:a16="http://schemas.microsoft.com/office/drawing/2014/main" id="{74817CEA-E169-4069-BBF9-A5BA512A3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  <p:sp>
        <p:nvSpPr>
          <p:cNvPr id="3" name="Textfeld 2">
            <a:extLst>
              <a:ext uri="{FF2B5EF4-FFF2-40B4-BE49-F238E27FC236}">
                <a16:creationId xmlns="" xmlns:a16="http://schemas.microsoft.com/office/drawing/2014/main" id="{27F3990B-80F7-473F-AF63-08A72F8D05A3}"/>
              </a:ext>
            </a:extLst>
          </p:cNvPr>
          <p:cNvSpPr txBox="1"/>
          <p:nvPr/>
        </p:nvSpPr>
        <p:spPr>
          <a:xfrm>
            <a:off x="3491880" y="32752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?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="" xmlns:a16="http://schemas.microsoft.com/office/drawing/2014/main" id="{C3450023-CEB7-4C6E-A573-82A390182E60}"/>
              </a:ext>
            </a:extLst>
          </p:cNvPr>
          <p:cNvSpPr txBox="1"/>
          <p:nvPr/>
        </p:nvSpPr>
        <p:spPr>
          <a:xfrm>
            <a:off x="3971854" y="41265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?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="" xmlns:a16="http://schemas.microsoft.com/office/drawing/2014/main" id="{4B4337BB-041F-4CBA-908A-E4B27005F083}"/>
              </a:ext>
            </a:extLst>
          </p:cNvPr>
          <p:cNvSpPr txBox="1"/>
          <p:nvPr/>
        </p:nvSpPr>
        <p:spPr>
          <a:xfrm>
            <a:off x="2778774" y="44380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?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="" xmlns:a16="http://schemas.microsoft.com/office/drawing/2014/main" id="{838FD417-4AB1-4F18-A5A4-80E655C61E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44" y="4868019"/>
            <a:ext cx="4870088" cy="17609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86008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  <p:bldP spid="19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2364625" y="38610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5954" y="3924672"/>
            <a:ext cx="1485900" cy="304800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467544" y="250178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</a:t>
            </a:r>
            <a:endParaRPr lang="de-AT" sz="1200" dirty="0"/>
          </a:p>
        </p:txBody>
      </p:sp>
      <p:pic>
        <p:nvPicPr>
          <p:cNvPr id="17" name="Grafik 16">
            <a:extLst>
              <a:ext uri="{FF2B5EF4-FFF2-40B4-BE49-F238E27FC236}">
                <a16:creationId xmlns="" xmlns:a16="http://schemas.microsoft.com/office/drawing/2014/main" id="{74817CEA-E169-4069-BBF9-A5BA512A3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  <p:sp>
        <p:nvSpPr>
          <p:cNvPr id="3" name="Textfeld 2">
            <a:extLst>
              <a:ext uri="{FF2B5EF4-FFF2-40B4-BE49-F238E27FC236}">
                <a16:creationId xmlns="" xmlns:a16="http://schemas.microsoft.com/office/drawing/2014/main" id="{27F3990B-80F7-473F-AF63-08A72F8D05A3}"/>
              </a:ext>
            </a:extLst>
          </p:cNvPr>
          <p:cNvSpPr txBox="1"/>
          <p:nvPr/>
        </p:nvSpPr>
        <p:spPr>
          <a:xfrm>
            <a:off x="3491880" y="32752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?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="" xmlns:a16="http://schemas.microsoft.com/office/drawing/2014/main" id="{C3450023-CEB7-4C6E-A573-82A390182E60}"/>
              </a:ext>
            </a:extLst>
          </p:cNvPr>
          <p:cNvSpPr txBox="1"/>
          <p:nvPr/>
        </p:nvSpPr>
        <p:spPr>
          <a:xfrm>
            <a:off x="3971854" y="41265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?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="" xmlns:a16="http://schemas.microsoft.com/office/drawing/2014/main" id="{4B4337BB-041F-4CBA-908A-E4B27005F083}"/>
              </a:ext>
            </a:extLst>
          </p:cNvPr>
          <p:cNvSpPr txBox="1"/>
          <p:nvPr/>
        </p:nvSpPr>
        <p:spPr>
          <a:xfrm>
            <a:off x="2778774" y="44380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?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="" xmlns:a16="http://schemas.microsoft.com/office/drawing/2014/main" id="{A2088A8F-20D6-4C0D-8B4B-5FC1CFD669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44" y="4868019"/>
            <a:ext cx="4870088" cy="17609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2752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2364625" y="38610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4868019"/>
            <a:ext cx="4870088" cy="17609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5954" y="3924672"/>
            <a:ext cx="1485900" cy="3048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6829" y="3024946"/>
            <a:ext cx="2308381" cy="22572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2040" y="5519997"/>
            <a:ext cx="3384376" cy="12754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feld 15"/>
          <p:cNvSpPr txBox="1"/>
          <p:nvPr/>
        </p:nvSpPr>
        <p:spPr>
          <a:xfrm>
            <a:off x="467544" y="250178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</a:t>
            </a:r>
            <a:endParaRPr lang="de-AT" sz="1200" dirty="0"/>
          </a:p>
        </p:txBody>
      </p:sp>
      <p:pic>
        <p:nvPicPr>
          <p:cNvPr id="17" name="Grafik 16">
            <a:extLst>
              <a:ext uri="{FF2B5EF4-FFF2-40B4-BE49-F238E27FC236}">
                <a16:creationId xmlns="" xmlns:a16="http://schemas.microsoft.com/office/drawing/2014/main" id="{74817CEA-E169-4069-BBF9-A5BA512A35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93641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2364625" y="38610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3934197"/>
            <a:ext cx="2133600" cy="285750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467544" y="250178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</a:t>
            </a:r>
            <a:endParaRPr lang="de-AT" sz="1200" dirty="0"/>
          </a:p>
        </p:txBody>
      </p:sp>
      <p:pic>
        <p:nvPicPr>
          <p:cNvPr id="10" name="Grafik 9">
            <a:extLst>
              <a:ext uri="{FF2B5EF4-FFF2-40B4-BE49-F238E27FC236}">
                <a16:creationId xmlns="" xmlns:a16="http://schemas.microsoft.com/office/drawing/2014/main" id="{F932B6B5-58DE-41C0-9F6C-11C4A40463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  <p:pic>
        <p:nvPicPr>
          <p:cNvPr id="12" name="Grafik 11">
            <a:extLst>
              <a:ext uri="{FF2B5EF4-FFF2-40B4-BE49-F238E27FC236}">
                <a16:creationId xmlns="" xmlns:a16="http://schemas.microsoft.com/office/drawing/2014/main" id="{D7DD95D9-649E-41E2-BD68-E651C70A47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6829" y="3024946"/>
            <a:ext cx="2308381" cy="22572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4F24BD79-34FC-48E0-8EB0-E154502F7C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2620" y="4869160"/>
            <a:ext cx="3181219" cy="10851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hteck 3">
            <a:extLst>
              <a:ext uri="{FF2B5EF4-FFF2-40B4-BE49-F238E27FC236}">
                <a16:creationId xmlns="" xmlns:a16="http://schemas.microsoft.com/office/drawing/2014/main" id="{78357255-80A6-42E4-A899-913ECB3C72A9}"/>
              </a:ext>
            </a:extLst>
          </p:cNvPr>
          <p:cNvSpPr/>
          <p:nvPr/>
        </p:nvSpPr>
        <p:spPr>
          <a:xfrm>
            <a:off x="5373053" y="5066330"/>
            <a:ext cx="2367299" cy="86915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6670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2364625" y="38610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3934197"/>
            <a:ext cx="2133600" cy="285750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467544" y="250178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</a:t>
            </a:r>
            <a:endParaRPr lang="de-AT" sz="1200" dirty="0"/>
          </a:p>
        </p:txBody>
      </p:sp>
      <p:pic>
        <p:nvPicPr>
          <p:cNvPr id="10" name="Grafik 9">
            <a:extLst>
              <a:ext uri="{FF2B5EF4-FFF2-40B4-BE49-F238E27FC236}">
                <a16:creationId xmlns="" xmlns:a16="http://schemas.microsoft.com/office/drawing/2014/main" id="{F932B6B5-58DE-41C0-9F6C-11C4A40463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  <p:pic>
        <p:nvPicPr>
          <p:cNvPr id="12" name="Grafik 11">
            <a:extLst>
              <a:ext uri="{FF2B5EF4-FFF2-40B4-BE49-F238E27FC236}">
                <a16:creationId xmlns="" xmlns:a16="http://schemas.microsoft.com/office/drawing/2014/main" id="{D7DD95D9-649E-41E2-BD68-E651C70A47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6829" y="3024946"/>
            <a:ext cx="2308381" cy="22572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4F24BD79-34FC-48E0-8EB0-E154502F7C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2620" y="4869160"/>
            <a:ext cx="3181219" cy="10851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hteck 3">
            <a:extLst>
              <a:ext uri="{FF2B5EF4-FFF2-40B4-BE49-F238E27FC236}">
                <a16:creationId xmlns="" xmlns:a16="http://schemas.microsoft.com/office/drawing/2014/main" id="{78357255-80A6-42E4-A899-913ECB3C72A9}"/>
              </a:ext>
            </a:extLst>
          </p:cNvPr>
          <p:cNvSpPr/>
          <p:nvPr/>
        </p:nvSpPr>
        <p:spPr>
          <a:xfrm>
            <a:off x="5373053" y="5066330"/>
            <a:ext cx="2367299" cy="86915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4" name="Textfeld 13">
            <a:extLst>
              <a:ext uri="{FF2B5EF4-FFF2-40B4-BE49-F238E27FC236}">
                <a16:creationId xmlns="" xmlns:a16="http://schemas.microsoft.com/office/drawing/2014/main" id="{0FD7547B-C86F-4D4D-9B27-A0AF55927448}"/>
              </a:ext>
            </a:extLst>
          </p:cNvPr>
          <p:cNvSpPr txBox="1"/>
          <p:nvPr/>
        </p:nvSpPr>
        <p:spPr>
          <a:xfrm>
            <a:off x="4651482" y="6097377"/>
            <a:ext cx="4563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 remove the duplicates, the DISTINCT operator must be used: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9579429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2364625" y="38610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3934197"/>
            <a:ext cx="2133600" cy="285750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467544" y="250178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</a:t>
            </a:r>
            <a:endParaRPr lang="de-AT" sz="1200" dirty="0"/>
          </a:p>
        </p:txBody>
      </p:sp>
      <p:pic>
        <p:nvPicPr>
          <p:cNvPr id="10" name="Grafik 9">
            <a:extLst>
              <a:ext uri="{FF2B5EF4-FFF2-40B4-BE49-F238E27FC236}">
                <a16:creationId xmlns="" xmlns:a16="http://schemas.microsoft.com/office/drawing/2014/main" id="{F932B6B5-58DE-41C0-9F6C-11C4A40463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  <p:pic>
        <p:nvPicPr>
          <p:cNvPr id="12" name="Grafik 11">
            <a:extLst>
              <a:ext uri="{FF2B5EF4-FFF2-40B4-BE49-F238E27FC236}">
                <a16:creationId xmlns="" xmlns:a16="http://schemas.microsoft.com/office/drawing/2014/main" id="{D7DD95D9-649E-41E2-BD68-E651C70A47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6829" y="3024946"/>
            <a:ext cx="2308381" cy="22572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4F24BD79-34FC-48E0-8EB0-E154502F7C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2620" y="4869160"/>
            <a:ext cx="3181219" cy="10851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feld 13">
            <a:extLst>
              <a:ext uri="{FF2B5EF4-FFF2-40B4-BE49-F238E27FC236}">
                <a16:creationId xmlns="" xmlns:a16="http://schemas.microsoft.com/office/drawing/2014/main" id="{5D7C7A1C-759C-4DEA-81C4-FCAF18B17417}"/>
              </a:ext>
            </a:extLst>
          </p:cNvPr>
          <p:cNvSpPr txBox="1"/>
          <p:nvPr/>
        </p:nvSpPr>
        <p:spPr>
          <a:xfrm>
            <a:off x="4651482" y="6097377"/>
            <a:ext cx="4563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 remove the duplicates, the DISTINCT operator must be used: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4232029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2364625" y="38610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Textfeld 9"/>
          <p:cNvSpPr txBox="1"/>
          <p:nvPr/>
        </p:nvSpPr>
        <p:spPr>
          <a:xfrm>
            <a:off x="467544" y="2501782"/>
            <a:ext cx="4237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query that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returns only the name and salary of an employee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="" xmlns:a16="http://schemas.microsoft.com/office/drawing/2014/main" id="{8BD9867B-68DB-4D88-9F52-96A18597E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9854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2364625" y="38610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Textfeld 9"/>
          <p:cNvSpPr txBox="1"/>
          <p:nvPr/>
        </p:nvSpPr>
        <p:spPr>
          <a:xfrm>
            <a:off x="467544" y="2501782"/>
            <a:ext cx="4237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query that returns only the name and salary of an employee</a:t>
            </a:r>
            <a:endParaRPr lang="de-AT" sz="1200" dirty="0"/>
          </a:p>
        </p:txBody>
      </p:sp>
      <p:pic>
        <p:nvPicPr>
          <p:cNvPr id="12" name="Grafik 11">
            <a:extLst>
              <a:ext uri="{FF2B5EF4-FFF2-40B4-BE49-F238E27FC236}">
                <a16:creationId xmlns="" xmlns:a16="http://schemas.microsoft.com/office/drawing/2014/main" id="{8BD9867B-68DB-4D88-9F52-96A18597E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0438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2364625" y="38610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Textfeld 9"/>
          <p:cNvSpPr txBox="1"/>
          <p:nvPr/>
        </p:nvSpPr>
        <p:spPr>
          <a:xfrm>
            <a:off x="467544" y="2501782"/>
            <a:ext cx="4237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query that returns only the name and salary of an employee</a:t>
            </a:r>
            <a:endParaRPr lang="de-AT" sz="12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3919909"/>
            <a:ext cx="1809750" cy="31432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="" xmlns:a16="http://schemas.microsoft.com/office/drawing/2014/main" id="{4A0F16B6-7E31-4F62-87AE-27196A48EB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9861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04" name="Rechteck 103"/>
          <p:cNvSpPr/>
          <p:nvPr/>
        </p:nvSpPr>
        <p:spPr>
          <a:xfrm>
            <a:off x="2428860" y="6215082"/>
            <a:ext cx="242889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5984" y="3571876"/>
            <a:ext cx="5162564" cy="2227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16" y="6500834"/>
            <a:ext cx="2009778" cy="15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echteck 22"/>
          <p:cNvSpPr/>
          <p:nvPr/>
        </p:nvSpPr>
        <p:spPr>
          <a:xfrm>
            <a:off x="2143108" y="4005064"/>
            <a:ext cx="6072230" cy="199570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396" y="2734222"/>
            <a:ext cx="1764292" cy="343941"/>
          </a:xfrm>
          <a:prstGeom prst="rect">
            <a:avLst/>
          </a:prstGeom>
        </p:spPr>
      </p:pic>
      <p:sp>
        <p:nvSpPr>
          <p:cNvPr id="15" name="Pfeil nach rechts 14"/>
          <p:cNvSpPr/>
          <p:nvPr/>
        </p:nvSpPr>
        <p:spPr>
          <a:xfrm>
            <a:off x="2000232" y="3546118"/>
            <a:ext cx="285752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39177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2364625" y="38610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Textfeld 9"/>
          <p:cNvSpPr txBox="1"/>
          <p:nvPr/>
        </p:nvSpPr>
        <p:spPr>
          <a:xfrm>
            <a:off x="467544" y="2501782"/>
            <a:ext cx="4237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query that returns only the name and salary of an employee</a:t>
            </a:r>
            <a:endParaRPr lang="de-AT" sz="12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3919909"/>
            <a:ext cx="1809750" cy="31432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8701" y="3381349"/>
            <a:ext cx="2435118" cy="23694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44" y="4868019"/>
            <a:ext cx="4870088" cy="17609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3AE4C17F-7705-43A9-A5F4-3EAC6613E2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03201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1BE867AC-2A51-4139-84CA-1EEB58FD3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C097BDAE-93B3-4375-B67B-433801087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="" xmlns:a16="http://schemas.microsoft.com/office/drawing/2014/main" id="{9533C583-6594-4B67-AA6C-D811F958C363}"/>
              </a:ext>
            </a:extLst>
          </p:cNvPr>
          <p:cNvSpPr txBox="1"/>
          <p:nvPr/>
        </p:nvSpPr>
        <p:spPr>
          <a:xfrm>
            <a:off x="467544" y="2501782"/>
            <a:ext cx="3797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Any employee making $40,000 to $45,000 </a:t>
            </a:r>
            <a:r>
              <a:rPr lang="en-US" sz="1200" dirty="0" smtClean="0"/>
              <a:t>inclusively</a:t>
            </a:r>
          </a:p>
          <a:p>
            <a:r>
              <a:rPr lang="en-US" sz="1200" dirty="0" smtClean="0"/>
              <a:t>is </a:t>
            </a:r>
            <a:r>
              <a:rPr lang="en-US" sz="1200" dirty="0"/>
              <a:t>included in the results</a:t>
            </a:r>
            <a:endParaRPr lang="de-AT" sz="1200" dirty="0"/>
          </a:p>
        </p:txBody>
      </p:sp>
      <p:sp>
        <p:nvSpPr>
          <p:cNvPr id="12" name="Rechteck 11">
            <a:extLst>
              <a:ext uri="{FF2B5EF4-FFF2-40B4-BE49-F238E27FC236}">
                <a16:creationId xmlns="" xmlns:a16="http://schemas.microsoft.com/office/drawing/2014/main" id="{9A1ED690-4914-4FA2-8525-6EBCD498898D}"/>
              </a:ext>
            </a:extLst>
          </p:cNvPr>
          <p:cNvSpPr/>
          <p:nvPr/>
        </p:nvSpPr>
        <p:spPr>
          <a:xfrm>
            <a:off x="2364625" y="38610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54305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1BE867AC-2A51-4139-84CA-1EEB58FD3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C097BDAE-93B3-4375-B67B-433801087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="" xmlns:a16="http://schemas.microsoft.com/office/drawing/2014/main" id="{9533C583-6594-4B67-AA6C-D811F958C363}"/>
              </a:ext>
            </a:extLst>
          </p:cNvPr>
          <p:cNvSpPr txBox="1"/>
          <p:nvPr/>
        </p:nvSpPr>
        <p:spPr>
          <a:xfrm>
            <a:off x="467544" y="2501782"/>
            <a:ext cx="3797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Any employee making $40,000 to $45,000 </a:t>
            </a:r>
            <a:r>
              <a:rPr lang="en-US" sz="1200" dirty="0" smtClean="0"/>
              <a:t>inclusively</a:t>
            </a:r>
          </a:p>
          <a:p>
            <a:r>
              <a:rPr lang="en-US" sz="1200" dirty="0" smtClean="0"/>
              <a:t>is </a:t>
            </a:r>
            <a:r>
              <a:rPr lang="en-US" sz="1200" dirty="0"/>
              <a:t>included in the results</a:t>
            </a:r>
            <a:endParaRPr lang="de-AT" sz="1200" dirty="0"/>
          </a:p>
        </p:txBody>
      </p:sp>
      <p:sp>
        <p:nvSpPr>
          <p:cNvPr id="12" name="Rechteck 11">
            <a:extLst>
              <a:ext uri="{FF2B5EF4-FFF2-40B4-BE49-F238E27FC236}">
                <a16:creationId xmlns="" xmlns:a16="http://schemas.microsoft.com/office/drawing/2014/main" id="{9A1ED690-4914-4FA2-8525-6EBCD498898D}"/>
              </a:ext>
            </a:extLst>
          </p:cNvPr>
          <p:cNvSpPr/>
          <p:nvPr/>
        </p:nvSpPr>
        <p:spPr>
          <a:xfrm>
            <a:off x="2364625" y="38610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2768" y="3918872"/>
            <a:ext cx="2924175" cy="40957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44" y="4868019"/>
            <a:ext cx="4870088" cy="17609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0651" y="3221970"/>
            <a:ext cx="4333879" cy="8703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7504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1BE867AC-2A51-4139-84CA-1EEB58FD3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C097BDAE-93B3-4375-B67B-433801087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="" xmlns:a16="http://schemas.microsoft.com/office/drawing/2014/main" id="{9533C583-6594-4B67-AA6C-D811F958C363}"/>
              </a:ext>
            </a:extLst>
          </p:cNvPr>
          <p:cNvSpPr txBox="1"/>
          <p:nvPr/>
        </p:nvSpPr>
        <p:spPr>
          <a:xfrm>
            <a:off x="467544" y="2501782"/>
            <a:ext cx="3797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Any employee making $40,000 to $45,000 </a:t>
            </a:r>
            <a:r>
              <a:rPr lang="en-US" sz="1200" dirty="0" smtClean="0"/>
              <a:t>inclusively</a:t>
            </a:r>
          </a:p>
          <a:p>
            <a:r>
              <a:rPr lang="en-US" sz="1200" dirty="0" smtClean="0"/>
              <a:t>is </a:t>
            </a:r>
            <a:r>
              <a:rPr lang="en-US" sz="1200" dirty="0"/>
              <a:t>included in the results</a:t>
            </a:r>
            <a:endParaRPr lang="de-AT" sz="1200" dirty="0"/>
          </a:p>
        </p:txBody>
      </p:sp>
      <p:sp>
        <p:nvSpPr>
          <p:cNvPr id="12" name="Rechteck 11">
            <a:extLst>
              <a:ext uri="{FF2B5EF4-FFF2-40B4-BE49-F238E27FC236}">
                <a16:creationId xmlns="" xmlns:a16="http://schemas.microsoft.com/office/drawing/2014/main" id="{9A1ED690-4914-4FA2-8525-6EBCD498898D}"/>
              </a:ext>
            </a:extLst>
          </p:cNvPr>
          <p:cNvSpPr/>
          <p:nvPr/>
        </p:nvSpPr>
        <p:spPr>
          <a:xfrm>
            <a:off x="2364625" y="38610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2768" y="3918872"/>
            <a:ext cx="2924175" cy="40957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44" y="4868019"/>
            <a:ext cx="4870088" cy="17609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0651" y="3221970"/>
            <a:ext cx="4333879" cy="8703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6096" y="4402313"/>
            <a:ext cx="3467100" cy="409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feld 13">
            <a:extLst>
              <a:ext uri="{FF2B5EF4-FFF2-40B4-BE49-F238E27FC236}">
                <a16:creationId xmlns="" xmlns:a16="http://schemas.microsoft.com/office/drawing/2014/main" id="{9533C583-6594-4B67-AA6C-D811F958C363}"/>
              </a:ext>
            </a:extLst>
          </p:cNvPr>
          <p:cNvSpPr txBox="1"/>
          <p:nvPr/>
        </p:nvSpPr>
        <p:spPr>
          <a:xfrm>
            <a:off x="6531378" y="4932178"/>
            <a:ext cx="123303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200" dirty="0"/>
              <a:t>This </a:t>
            </a:r>
            <a:r>
              <a:rPr lang="de-AT" sz="1200" dirty="0" err="1"/>
              <a:t>is</a:t>
            </a:r>
            <a:r>
              <a:rPr lang="de-AT" sz="1200" dirty="0"/>
              <a:t> </a:t>
            </a:r>
            <a:r>
              <a:rPr lang="de-AT" sz="1200" dirty="0" err="1"/>
              <a:t>identical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15093835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1BE867AC-2A51-4139-84CA-1EEB58FD3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C097BDAE-93B3-4375-B67B-433801087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="" xmlns:a16="http://schemas.microsoft.com/office/drawing/2014/main" id="{9533C583-6594-4B67-AA6C-D811F958C363}"/>
              </a:ext>
            </a:extLst>
          </p:cNvPr>
          <p:cNvSpPr txBox="1"/>
          <p:nvPr/>
        </p:nvSpPr>
        <p:spPr>
          <a:xfrm>
            <a:off x="467544" y="2501782"/>
            <a:ext cx="3897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The wildcard characters used by the pattern string are </a:t>
            </a:r>
            <a:endParaRPr lang="en-US" sz="1200" dirty="0" smtClean="0"/>
          </a:p>
          <a:p>
            <a:r>
              <a:rPr lang="en-US" sz="1200" dirty="0" smtClean="0"/>
              <a:t>the </a:t>
            </a:r>
            <a:r>
              <a:rPr lang="en-US" sz="1200" dirty="0"/>
              <a:t>underscore </a:t>
            </a:r>
            <a:r>
              <a:rPr lang="en-US" sz="1200" dirty="0" smtClean="0"/>
              <a:t>( </a:t>
            </a:r>
            <a:r>
              <a:rPr lang="en-US" sz="1200" dirty="0" smtClean="0">
                <a:solidFill>
                  <a:srgbClr val="3333CC"/>
                </a:solidFill>
              </a:rPr>
              <a:t>_</a:t>
            </a:r>
            <a:r>
              <a:rPr lang="en-US" sz="1200" dirty="0" smtClean="0"/>
              <a:t> ) </a:t>
            </a:r>
            <a:r>
              <a:rPr lang="en-US" sz="1200" dirty="0"/>
              <a:t>for </a:t>
            </a:r>
            <a:r>
              <a:rPr lang="en-US" sz="1200" dirty="0">
                <a:solidFill>
                  <a:srgbClr val="3333CC"/>
                </a:solidFill>
              </a:rPr>
              <a:t>single </a:t>
            </a:r>
            <a:r>
              <a:rPr lang="en-US" sz="1200" dirty="0" smtClean="0">
                <a:solidFill>
                  <a:srgbClr val="3333CC"/>
                </a:solidFill>
              </a:rPr>
              <a:t>character </a:t>
            </a:r>
            <a:r>
              <a:rPr lang="en-US" sz="1200" dirty="0" smtClean="0"/>
              <a:t>wildcards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and </a:t>
            </a:r>
            <a:endParaRPr lang="en-US" sz="12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percent sign (%) for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</a:rPr>
              <a:t>multicharacter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 wildcards.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="" xmlns:a16="http://schemas.microsoft.com/office/drawing/2014/main" id="{9A1ED690-4914-4FA2-8525-6EBCD498898D}"/>
              </a:ext>
            </a:extLst>
          </p:cNvPr>
          <p:cNvSpPr/>
          <p:nvPr/>
        </p:nvSpPr>
        <p:spPr>
          <a:xfrm>
            <a:off x="2364625" y="38610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9473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1BE867AC-2A51-4139-84CA-1EEB58FD3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C097BDAE-93B3-4375-B67B-433801087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="" xmlns:a16="http://schemas.microsoft.com/office/drawing/2014/main" id="{9533C583-6594-4B67-AA6C-D811F958C363}"/>
              </a:ext>
            </a:extLst>
          </p:cNvPr>
          <p:cNvSpPr txBox="1"/>
          <p:nvPr/>
        </p:nvSpPr>
        <p:spPr>
          <a:xfrm>
            <a:off x="467544" y="2501782"/>
            <a:ext cx="3897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The wildcard characters used by the pattern string are </a:t>
            </a:r>
            <a:endParaRPr lang="en-US" sz="1200" dirty="0" smtClean="0"/>
          </a:p>
          <a:p>
            <a:r>
              <a:rPr lang="en-US" sz="1200" dirty="0" smtClean="0"/>
              <a:t>the </a:t>
            </a:r>
            <a:r>
              <a:rPr lang="en-US" sz="1200" dirty="0"/>
              <a:t>underscore </a:t>
            </a:r>
            <a:r>
              <a:rPr lang="en-US" sz="1200" dirty="0" smtClean="0"/>
              <a:t>( _ ) </a:t>
            </a:r>
            <a:r>
              <a:rPr lang="en-US" sz="1200" dirty="0"/>
              <a:t>for single </a:t>
            </a:r>
            <a:r>
              <a:rPr lang="en-US" sz="1200" dirty="0" smtClean="0"/>
              <a:t>character wildcards </a:t>
            </a:r>
            <a:r>
              <a:rPr lang="en-US" sz="1200" dirty="0"/>
              <a:t>and </a:t>
            </a:r>
            <a:endParaRPr lang="en-US" sz="1200" dirty="0" smtClean="0"/>
          </a:p>
          <a:p>
            <a:r>
              <a:rPr lang="en-US" sz="1200" dirty="0" smtClean="0"/>
              <a:t>the </a:t>
            </a:r>
            <a:r>
              <a:rPr lang="en-US" sz="1200" dirty="0"/>
              <a:t>percent sign (</a:t>
            </a:r>
            <a:r>
              <a:rPr lang="en-US" sz="1200" dirty="0">
                <a:solidFill>
                  <a:srgbClr val="3333CC"/>
                </a:solidFill>
              </a:rPr>
              <a:t>%</a:t>
            </a:r>
            <a:r>
              <a:rPr lang="en-US" sz="1200" dirty="0"/>
              <a:t>) for </a:t>
            </a:r>
            <a:r>
              <a:rPr lang="en-US" sz="1200" dirty="0" err="1">
                <a:solidFill>
                  <a:srgbClr val="3333CC"/>
                </a:solidFill>
              </a:rPr>
              <a:t>multicharacter</a:t>
            </a:r>
            <a:r>
              <a:rPr lang="en-US" sz="1200" dirty="0">
                <a:solidFill>
                  <a:srgbClr val="3333CC"/>
                </a:solidFill>
              </a:rPr>
              <a:t> </a:t>
            </a:r>
            <a:r>
              <a:rPr lang="en-US" sz="1200" dirty="0"/>
              <a:t>wildcards.</a:t>
            </a:r>
            <a:endParaRPr lang="de-AT" sz="1200" dirty="0"/>
          </a:p>
        </p:txBody>
      </p:sp>
      <p:sp>
        <p:nvSpPr>
          <p:cNvPr id="13" name="Rechteck 12">
            <a:extLst>
              <a:ext uri="{FF2B5EF4-FFF2-40B4-BE49-F238E27FC236}">
                <a16:creationId xmlns="" xmlns:a16="http://schemas.microsoft.com/office/drawing/2014/main" id="{9A1ED690-4914-4FA2-8525-6EBCD498898D}"/>
              </a:ext>
            </a:extLst>
          </p:cNvPr>
          <p:cNvSpPr/>
          <p:nvPr/>
        </p:nvSpPr>
        <p:spPr>
          <a:xfrm>
            <a:off x="2364625" y="38610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89857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1BE867AC-2A51-4139-84CA-1EEB58FD3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C097BDAE-93B3-4375-B67B-433801087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="" xmlns:a16="http://schemas.microsoft.com/office/drawing/2014/main" id="{9533C583-6594-4B67-AA6C-D811F958C363}"/>
              </a:ext>
            </a:extLst>
          </p:cNvPr>
          <p:cNvSpPr txBox="1"/>
          <p:nvPr/>
        </p:nvSpPr>
        <p:spPr>
          <a:xfrm>
            <a:off x="467544" y="2501782"/>
            <a:ext cx="3363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 need department names …</a:t>
            </a:r>
          </a:p>
          <a:p>
            <a:r>
              <a:rPr lang="en-US" sz="1200" dirty="0" smtClean="0"/>
              <a:t>“</a:t>
            </a:r>
            <a:r>
              <a:rPr lang="en-US" sz="1200" dirty="0" err="1"/>
              <a:t>CAEngOtt</a:t>
            </a:r>
            <a:r>
              <a:rPr lang="en-US" sz="1200" dirty="0"/>
              <a:t>” or “</a:t>
            </a:r>
            <a:r>
              <a:rPr lang="en-US" sz="1200" dirty="0" err="1"/>
              <a:t>USEngCal</a:t>
            </a:r>
            <a:r>
              <a:rPr lang="en-US" sz="1200" dirty="0"/>
              <a:t>”, but not “</a:t>
            </a:r>
            <a:r>
              <a:rPr lang="en-US" sz="1200" dirty="0" err="1"/>
              <a:t>CADocOtt</a:t>
            </a:r>
            <a:endParaRPr lang="de-AT" sz="1200" dirty="0"/>
          </a:p>
        </p:txBody>
      </p:sp>
      <p:sp>
        <p:nvSpPr>
          <p:cNvPr id="13" name="Rechteck 12">
            <a:extLst>
              <a:ext uri="{FF2B5EF4-FFF2-40B4-BE49-F238E27FC236}">
                <a16:creationId xmlns="" xmlns:a16="http://schemas.microsoft.com/office/drawing/2014/main" id="{9A1ED690-4914-4FA2-8525-6EBCD498898D}"/>
              </a:ext>
            </a:extLst>
          </p:cNvPr>
          <p:cNvSpPr/>
          <p:nvPr/>
        </p:nvSpPr>
        <p:spPr>
          <a:xfrm>
            <a:off x="2364625" y="38610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4931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1BE867AC-2A51-4139-84CA-1EEB58FD3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C097BDAE-93B3-4375-B67B-433801087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="" xmlns:a16="http://schemas.microsoft.com/office/drawing/2014/main" id="{9A1ED690-4914-4FA2-8525-6EBCD498898D}"/>
              </a:ext>
            </a:extLst>
          </p:cNvPr>
          <p:cNvSpPr/>
          <p:nvPr/>
        </p:nvSpPr>
        <p:spPr>
          <a:xfrm>
            <a:off x="2364625" y="38610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5945" y="3961591"/>
            <a:ext cx="2085975" cy="44767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4048" y="3416090"/>
            <a:ext cx="3206116" cy="6094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8000" y="4685783"/>
            <a:ext cx="3679106" cy="18678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feld 11">
            <a:extLst>
              <a:ext uri="{FF2B5EF4-FFF2-40B4-BE49-F238E27FC236}">
                <a16:creationId xmlns="" xmlns:a16="http://schemas.microsoft.com/office/drawing/2014/main" id="{9533C583-6594-4B67-AA6C-D811F958C363}"/>
              </a:ext>
            </a:extLst>
          </p:cNvPr>
          <p:cNvSpPr txBox="1"/>
          <p:nvPr/>
        </p:nvSpPr>
        <p:spPr>
          <a:xfrm>
            <a:off x="467544" y="2501782"/>
            <a:ext cx="3363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 need department names …</a:t>
            </a:r>
          </a:p>
          <a:p>
            <a:r>
              <a:rPr lang="en-US" sz="1200" dirty="0" smtClean="0"/>
              <a:t>“</a:t>
            </a:r>
            <a:r>
              <a:rPr lang="en-US" sz="1200" dirty="0" err="1"/>
              <a:t>CAEngOtt</a:t>
            </a:r>
            <a:r>
              <a:rPr lang="en-US" sz="1200" dirty="0"/>
              <a:t>” or “</a:t>
            </a:r>
            <a:r>
              <a:rPr lang="en-US" sz="1200" dirty="0" err="1"/>
              <a:t>USEngCal</a:t>
            </a:r>
            <a:r>
              <a:rPr lang="en-US" sz="1200" dirty="0"/>
              <a:t>”, but not “</a:t>
            </a:r>
            <a:r>
              <a:rPr lang="en-US" sz="1200" dirty="0" err="1"/>
              <a:t>CADocOtt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487508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1BE867AC-2A51-4139-84CA-1EEB58FD3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C097BDAE-93B3-4375-B67B-433801087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9A1ED690-4914-4FA2-8525-6EBCD498898D}"/>
              </a:ext>
            </a:extLst>
          </p:cNvPr>
          <p:cNvSpPr/>
          <p:nvPr/>
        </p:nvSpPr>
        <p:spPr>
          <a:xfrm>
            <a:off x="2364625" y="38610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feld 10">
            <a:extLst>
              <a:ext uri="{FF2B5EF4-FFF2-40B4-BE49-F238E27FC236}">
                <a16:creationId xmlns="" xmlns:a16="http://schemas.microsoft.com/office/drawing/2014/main" id="{9533C583-6594-4B67-AA6C-D811F958C363}"/>
              </a:ext>
            </a:extLst>
          </p:cNvPr>
          <p:cNvSpPr txBox="1"/>
          <p:nvPr/>
        </p:nvSpPr>
        <p:spPr>
          <a:xfrm>
            <a:off x="467544" y="2501782"/>
            <a:ext cx="4519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query returns the employee with the highest salary from among </a:t>
            </a:r>
            <a:endParaRPr lang="en-US" sz="12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all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employees.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="" xmlns:a16="http://schemas.microsoft.com/office/drawing/2014/main" id="{9533C583-6594-4B67-AA6C-D811F958C363}"/>
              </a:ext>
            </a:extLst>
          </p:cNvPr>
          <p:cNvSpPr txBox="1"/>
          <p:nvPr/>
        </p:nvSpPr>
        <p:spPr>
          <a:xfrm>
            <a:off x="1691680" y="2024265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subqueries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2479428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1BE867AC-2A51-4139-84CA-1EEB58FD3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C097BDAE-93B3-4375-B67B-433801087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9A1ED690-4914-4FA2-8525-6EBCD498898D}"/>
              </a:ext>
            </a:extLst>
          </p:cNvPr>
          <p:cNvSpPr/>
          <p:nvPr/>
        </p:nvSpPr>
        <p:spPr>
          <a:xfrm>
            <a:off x="2364625" y="38610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feld 10">
            <a:extLst>
              <a:ext uri="{FF2B5EF4-FFF2-40B4-BE49-F238E27FC236}">
                <a16:creationId xmlns="" xmlns:a16="http://schemas.microsoft.com/office/drawing/2014/main" id="{9533C583-6594-4B67-AA6C-D811F958C363}"/>
              </a:ext>
            </a:extLst>
          </p:cNvPr>
          <p:cNvSpPr txBox="1"/>
          <p:nvPr/>
        </p:nvSpPr>
        <p:spPr>
          <a:xfrm>
            <a:off x="467544" y="2501782"/>
            <a:ext cx="4519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query returns the employee with the highest salary from among </a:t>
            </a:r>
            <a:endParaRPr lang="en-US" sz="1200" dirty="0" smtClean="0"/>
          </a:p>
          <a:p>
            <a:r>
              <a:rPr lang="en-US" sz="1200" dirty="0" smtClean="0"/>
              <a:t>all </a:t>
            </a:r>
            <a:r>
              <a:rPr lang="en-US" sz="1200" dirty="0"/>
              <a:t>employees.</a:t>
            </a:r>
            <a:endParaRPr lang="de-AT" sz="1200" dirty="0"/>
          </a:p>
        </p:txBody>
      </p:sp>
      <p:sp>
        <p:nvSpPr>
          <p:cNvPr id="12" name="Textfeld 11">
            <a:extLst>
              <a:ext uri="{FF2B5EF4-FFF2-40B4-BE49-F238E27FC236}">
                <a16:creationId xmlns="" xmlns:a16="http://schemas.microsoft.com/office/drawing/2014/main" id="{9533C583-6594-4B67-AA6C-D811F958C363}"/>
              </a:ext>
            </a:extLst>
          </p:cNvPr>
          <p:cNvSpPr txBox="1"/>
          <p:nvPr/>
        </p:nvSpPr>
        <p:spPr>
          <a:xfrm>
            <a:off x="1691680" y="2024265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subqueries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673995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96" y="2734222"/>
            <a:ext cx="1764292" cy="343941"/>
          </a:xfrm>
          <a:prstGeom prst="rect">
            <a:avLst/>
          </a:prstGeom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5984" y="3571876"/>
            <a:ext cx="5162564" cy="2227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Pfeil nach rechts 21"/>
          <p:cNvSpPr/>
          <p:nvPr/>
        </p:nvSpPr>
        <p:spPr>
          <a:xfrm>
            <a:off x="2193417" y="4043353"/>
            <a:ext cx="285752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Rechteck 22"/>
          <p:cNvSpPr/>
          <p:nvPr/>
        </p:nvSpPr>
        <p:spPr>
          <a:xfrm>
            <a:off x="2143108" y="4617688"/>
            <a:ext cx="6072230" cy="12800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16" y="6500834"/>
            <a:ext cx="2009778" cy="15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hteck 1"/>
          <p:cNvSpPr/>
          <p:nvPr/>
        </p:nvSpPr>
        <p:spPr>
          <a:xfrm>
            <a:off x="2522688" y="4005064"/>
            <a:ext cx="68116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/>
          <p:cNvSpPr/>
          <p:nvPr/>
        </p:nvSpPr>
        <p:spPr>
          <a:xfrm>
            <a:off x="3006144" y="3929236"/>
            <a:ext cx="1133808" cy="5536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Rechteck 18"/>
          <p:cNvSpPr/>
          <p:nvPr/>
        </p:nvSpPr>
        <p:spPr>
          <a:xfrm>
            <a:off x="3710620" y="3834218"/>
            <a:ext cx="3453668" cy="7966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99285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" grpId="0" animBg="1"/>
      <p:bldP spid="16" grpId="0" animBg="1"/>
      <p:bldP spid="19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1BE867AC-2A51-4139-84CA-1EEB58FD3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C097BDAE-93B3-4375-B67B-433801087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9A1ED690-4914-4FA2-8525-6EBCD498898D}"/>
              </a:ext>
            </a:extLst>
          </p:cNvPr>
          <p:cNvSpPr/>
          <p:nvPr/>
        </p:nvSpPr>
        <p:spPr>
          <a:xfrm>
            <a:off x="2364625" y="38610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feld 10">
            <a:extLst>
              <a:ext uri="{FF2B5EF4-FFF2-40B4-BE49-F238E27FC236}">
                <a16:creationId xmlns="" xmlns:a16="http://schemas.microsoft.com/office/drawing/2014/main" id="{9533C583-6594-4B67-AA6C-D811F958C363}"/>
              </a:ext>
            </a:extLst>
          </p:cNvPr>
          <p:cNvSpPr txBox="1"/>
          <p:nvPr/>
        </p:nvSpPr>
        <p:spPr>
          <a:xfrm>
            <a:off x="467544" y="2501782"/>
            <a:ext cx="4519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query returns the employee with the highest salary from among </a:t>
            </a:r>
            <a:endParaRPr lang="en-US" sz="1200" dirty="0" smtClean="0"/>
          </a:p>
          <a:p>
            <a:r>
              <a:rPr lang="en-US" sz="1200" dirty="0" smtClean="0"/>
              <a:t>all </a:t>
            </a:r>
            <a:r>
              <a:rPr lang="en-US" sz="1200" dirty="0"/>
              <a:t>employees.</a:t>
            </a:r>
            <a:endParaRPr lang="de-AT" sz="1200" dirty="0"/>
          </a:p>
        </p:txBody>
      </p:sp>
      <p:sp>
        <p:nvSpPr>
          <p:cNvPr id="12" name="Textfeld 11">
            <a:extLst>
              <a:ext uri="{FF2B5EF4-FFF2-40B4-BE49-F238E27FC236}">
                <a16:creationId xmlns="" xmlns:a16="http://schemas.microsoft.com/office/drawing/2014/main" id="{9533C583-6594-4B67-AA6C-D811F958C363}"/>
              </a:ext>
            </a:extLst>
          </p:cNvPr>
          <p:cNvSpPr txBox="1"/>
          <p:nvPr/>
        </p:nvSpPr>
        <p:spPr>
          <a:xfrm>
            <a:off x="1691680" y="2024265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subqueries</a:t>
            </a:r>
            <a:endParaRPr lang="de-AT" sz="1200" dirty="0"/>
          </a:p>
        </p:txBody>
      </p:sp>
      <p:sp>
        <p:nvSpPr>
          <p:cNvPr id="13" name="Textfeld 12">
            <a:extLst>
              <a:ext uri="{FF2B5EF4-FFF2-40B4-BE49-F238E27FC236}">
                <a16:creationId xmlns="" xmlns:a16="http://schemas.microsoft.com/office/drawing/2014/main" id="{9533C583-6594-4B67-AA6C-D811F958C363}"/>
              </a:ext>
            </a:extLst>
          </p:cNvPr>
          <p:cNvSpPr txBox="1"/>
          <p:nvPr/>
        </p:nvSpPr>
        <p:spPr>
          <a:xfrm>
            <a:off x="1691680" y="5288334"/>
            <a:ext cx="671190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 subquery consisting of </a:t>
            </a:r>
            <a:r>
              <a:rPr lang="en-US" sz="1200" dirty="0" smtClean="0"/>
              <a:t>an aggregate </a:t>
            </a:r>
            <a:r>
              <a:rPr lang="en-US" sz="1200" dirty="0"/>
              <a:t>query </a:t>
            </a:r>
            <a:r>
              <a:rPr lang="en-US" sz="1200" dirty="0" smtClean="0"/>
              <a:t>(later more) </a:t>
            </a:r>
            <a:r>
              <a:rPr lang="en-US" sz="1200" dirty="0"/>
              <a:t>is used to return the </a:t>
            </a:r>
            <a:endParaRPr lang="en-US" sz="1200" dirty="0" smtClean="0"/>
          </a:p>
          <a:p>
            <a:pPr algn="ctr"/>
            <a:r>
              <a:rPr lang="en-US" sz="1200" dirty="0" smtClean="0"/>
              <a:t>maximum </a:t>
            </a:r>
            <a:r>
              <a:rPr lang="en-US" sz="1200" dirty="0"/>
              <a:t>salary value, and then this result </a:t>
            </a:r>
            <a:r>
              <a:rPr lang="en-US" sz="1200" dirty="0" smtClean="0"/>
              <a:t>is used </a:t>
            </a:r>
            <a:r>
              <a:rPr lang="en-US" sz="1200" dirty="0"/>
              <a:t>as the key to filter the employee list by salary.</a:t>
            </a:r>
            <a:endParaRPr lang="de-AT" sz="12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9583" y="3942760"/>
            <a:ext cx="3114675" cy="600075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3728043" y="4125069"/>
            <a:ext cx="1881173" cy="249739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2429583" y="4366024"/>
            <a:ext cx="1881173" cy="249739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80400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1BE867AC-2A51-4139-84CA-1EEB58FD3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C097BDAE-93B3-4375-B67B-433801087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9A1ED690-4914-4FA2-8525-6EBCD498898D}"/>
              </a:ext>
            </a:extLst>
          </p:cNvPr>
          <p:cNvSpPr/>
          <p:nvPr/>
        </p:nvSpPr>
        <p:spPr>
          <a:xfrm>
            <a:off x="2364625" y="38610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feld 10">
            <a:extLst>
              <a:ext uri="{FF2B5EF4-FFF2-40B4-BE49-F238E27FC236}">
                <a16:creationId xmlns="" xmlns:a16="http://schemas.microsoft.com/office/drawing/2014/main" id="{9533C583-6594-4B67-AA6C-D811F958C363}"/>
              </a:ext>
            </a:extLst>
          </p:cNvPr>
          <p:cNvSpPr txBox="1"/>
          <p:nvPr/>
        </p:nvSpPr>
        <p:spPr>
          <a:xfrm>
            <a:off x="467544" y="2501782"/>
            <a:ext cx="4519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query returns the employee with the highest salary from among </a:t>
            </a:r>
            <a:endParaRPr lang="en-US" sz="1200" dirty="0" smtClean="0"/>
          </a:p>
          <a:p>
            <a:r>
              <a:rPr lang="en-US" sz="1200" dirty="0" smtClean="0"/>
              <a:t>all </a:t>
            </a:r>
            <a:r>
              <a:rPr lang="en-US" sz="1200" dirty="0"/>
              <a:t>employees.</a:t>
            </a:r>
            <a:endParaRPr lang="de-AT" sz="1200" dirty="0"/>
          </a:p>
        </p:txBody>
      </p:sp>
      <p:sp>
        <p:nvSpPr>
          <p:cNvPr id="12" name="Textfeld 11">
            <a:extLst>
              <a:ext uri="{FF2B5EF4-FFF2-40B4-BE49-F238E27FC236}">
                <a16:creationId xmlns="" xmlns:a16="http://schemas.microsoft.com/office/drawing/2014/main" id="{9533C583-6594-4B67-AA6C-D811F958C363}"/>
              </a:ext>
            </a:extLst>
          </p:cNvPr>
          <p:cNvSpPr txBox="1"/>
          <p:nvPr/>
        </p:nvSpPr>
        <p:spPr>
          <a:xfrm>
            <a:off x="1691680" y="2024265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subqueries</a:t>
            </a:r>
            <a:endParaRPr lang="de-AT" sz="1200" dirty="0"/>
          </a:p>
        </p:txBody>
      </p:sp>
      <p:sp>
        <p:nvSpPr>
          <p:cNvPr id="13" name="Textfeld 12">
            <a:extLst>
              <a:ext uri="{FF2B5EF4-FFF2-40B4-BE49-F238E27FC236}">
                <a16:creationId xmlns="" xmlns:a16="http://schemas.microsoft.com/office/drawing/2014/main" id="{9533C583-6594-4B67-AA6C-D811F958C363}"/>
              </a:ext>
            </a:extLst>
          </p:cNvPr>
          <p:cNvSpPr txBox="1"/>
          <p:nvPr/>
        </p:nvSpPr>
        <p:spPr>
          <a:xfrm>
            <a:off x="1691680" y="5288334"/>
            <a:ext cx="671190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 subquery consisting of </a:t>
            </a:r>
            <a:r>
              <a:rPr lang="en-US" sz="1200" dirty="0" smtClean="0"/>
              <a:t>an aggregate </a:t>
            </a:r>
            <a:r>
              <a:rPr lang="en-US" sz="1200" dirty="0"/>
              <a:t>query </a:t>
            </a:r>
            <a:r>
              <a:rPr lang="en-US" sz="1200" dirty="0" smtClean="0"/>
              <a:t>(later more) </a:t>
            </a:r>
            <a:r>
              <a:rPr lang="en-US" sz="1200" dirty="0"/>
              <a:t>is used to return the </a:t>
            </a:r>
            <a:endParaRPr lang="en-US" sz="1200" dirty="0" smtClean="0"/>
          </a:p>
          <a:p>
            <a:pPr algn="ctr"/>
            <a:r>
              <a:rPr lang="en-US" sz="1200" dirty="0" smtClean="0"/>
              <a:t>maximum </a:t>
            </a:r>
            <a:r>
              <a:rPr lang="en-US" sz="1200" dirty="0"/>
              <a:t>salary value, and then this result </a:t>
            </a:r>
            <a:r>
              <a:rPr lang="en-US" sz="1200" dirty="0" smtClean="0"/>
              <a:t>is used </a:t>
            </a:r>
            <a:r>
              <a:rPr lang="en-US" sz="1200" dirty="0"/>
              <a:t>as the key to filter the employee list by salary.</a:t>
            </a:r>
            <a:endParaRPr lang="de-AT" sz="12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9583" y="3942760"/>
            <a:ext cx="3114675" cy="600075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6285" y="3431075"/>
            <a:ext cx="3604579" cy="5779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6065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1BE867AC-2A51-4139-84CA-1EEB58FD3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C097BDAE-93B3-4375-B67B-433801087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9A1ED690-4914-4FA2-8525-6EBCD498898D}"/>
              </a:ext>
            </a:extLst>
          </p:cNvPr>
          <p:cNvSpPr/>
          <p:nvPr/>
        </p:nvSpPr>
        <p:spPr>
          <a:xfrm>
            <a:off x="2364625" y="38610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feld 10">
            <a:extLst>
              <a:ext uri="{FF2B5EF4-FFF2-40B4-BE49-F238E27FC236}">
                <a16:creationId xmlns="" xmlns:a16="http://schemas.microsoft.com/office/drawing/2014/main" id="{9533C583-6594-4B67-AA6C-D811F958C363}"/>
              </a:ext>
            </a:extLst>
          </p:cNvPr>
          <p:cNvSpPr txBox="1"/>
          <p:nvPr/>
        </p:nvSpPr>
        <p:spPr>
          <a:xfrm>
            <a:off x="467544" y="2501782"/>
            <a:ext cx="4519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query returns the employee with the highest salary from among </a:t>
            </a:r>
            <a:endParaRPr lang="en-US" sz="1200" dirty="0" smtClean="0"/>
          </a:p>
          <a:p>
            <a:r>
              <a:rPr lang="en-US" sz="1200" dirty="0" smtClean="0"/>
              <a:t>all </a:t>
            </a:r>
            <a:r>
              <a:rPr lang="en-US" sz="1200" dirty="0"/>
              <a:t>employees.</a:t>
            </a:r>
            <a:endParaRPr lang="de-AT" sz="1200" dirty="0"/>
          </a:p>
        </p:txBody>
      </p:sp>
      <p:sp>
        <p:nvSpPr>
          <p:cNvPr id="12" name="Textfeld 11">
            <a:extLst>
              <a:ext uri="{FF2B5EF4-FFF2-40B4-BE49-F238E27FC236}">
                <a16:creationId xmlns="" xmlns:a16="http://schemas.microsoft.com/office/drawing/2014/main" id="{9533C583-6594-4B67-AA6C-D811F958C363}"/>
              </a:ext>
            </a:extLst>
          </p:cNvPr>
          <p:cNvSpPr txBox="1"/>
          <p:nvPr/>
        </p:nvSpPr>
        <p:spPr>
          <a:xfrm>
            <a:off x="1691680" y="2024265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subqueries</a:t>
            </a:r>
            <a:endParaRPr lang="de-AT" sz="12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9583" y="3942760"/>
            <a:ext cx="3114675" cy="600075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6285" y="3431075"/>
            <a:ext cx="3604579" cy="5779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7864" y="4720383"/>
            <a:ext cx="4870088" cy="17609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46365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1BE867AC-2A51-4139-84CA-1EEB58FD3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C097BDAE-93B3-4375-B67B-433801087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9A1ED690-4914-4FA2-8525-6EBCD498898D}"/>
              </a:ext>
            </a:extLst>
          </p:cNvPr>
          <p:cNvSpPr/>
          <p:nvPr/>
        </p:nvSpPr>
        <p:spPr>
          <a:xfrm>
            <a:off x="2364625" y="38610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feld 10">
            <a:extLst>
              <a:ext uri="{FF2B5EF4-FFF2-40B4-BE49-F238E27FC236}">
                <a16:creationId xmlns="" xmlns:a16="http://schemas.microsoft.com/office/drawing/2014/main" id="{9533C583-6594-4B67-AA6C-D811F958C363}"/>
              </a:ext>
            </a:extLst>
          </p:cNvPr>
          <p:cNvSpPr txBox="1"/>
          <p:nvPr/>
        </p:nvSpPr>
        <p:spPr>
          <a:xfrm>
            <a:off x="467544" y="2501782"/>
            <a:ext cx="3696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query demonstrates the literal notation by selecting </a:t>
            </a:r>
            <a:endParaRPr lang="en-US" sz="1200" dirty="0" smtClean="0"/>
          </a:p>
          <a:p>
            <a:r>
              <a:rPr lang="en-US" sz="1200" dirty="0" smtClean="0"/>
              <a:t>all </a:t>
            </a:r>
            <a:r>
              <a:rPr lang="en-US" sz="1200" dirty="0"/>
              <a:t>the employees who live in New York or California</a:t>
            </a:r>
            <a:endParaRPr lang="de-AT" sz="1200" dirty="0"/>
          </a:p>
        </p:txBody>
      </p:sp>
      <p:sp>
        <p:nvSpPr>
          <p:cNvPr id="12" name="Textfeld 11">
            <a:extLst>
              <a:ext uri="{FF2B5EF4-FFF2-40B4-BE49-F238E27FC236}">
                <a16:creationId xmlns="" xmlns:a16="http://schemas.microsoft.com/office/drawing/2014/main" id="{9533C583-6594-4B67-AA6C-D811F958C363}"/>
              </a:ext>
            </a:extLst>
          </p:cNvPr>
          <p:cNvSpPr txBox="1"/>
          <p:nvPr/>
        </p:nvSpPr>
        <p:spPr>
          <a:xfrm>
            <a:off x="1691680" y="2024265"/>
            <a:ext cx="1276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 </a:t>
            </a:r>
            <a:r>
              <a:rPr lang="en-US" sz="1200" dirty="0" err="1" smtClean="0"/>
              <a:t>expresssions</a:t>
            </a:r>
            <a:endParaRPr lang="de-AT" sz="1200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368" y="4989952"/>
            <a:ext cx="4870088" cy="17609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5692" y="4757800"/>
            <a:ext cx="5555158" cy="15227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0049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1BE867AC-2A51-4139-84CA-1EEB58FD3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C097BDAE-93B3-4375-B67B-433801087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9A1ED690-4914-4FA2-8525-6EBCD498898D}"/>
              </a:ext>
            </a:extLst>
          </p:cNvPr>
          <p:cNvSpPr/>
          <p:nvPr/>
        </p:nvSpPr>
        <p:spPr>
          <a:xfrm>
            <a:off x="2364625" y="38610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feld 10">
            <a:extLst>
              <a:ext uri="{FF2B5EF4-FFF2-40B4-BE49-F238E27FC236}">
                <a16:creationId xmlns="" xmlns:a16="http://schemas.microsoft.com/office/drawing/2014/main" id="{9533C583-6594-4B67-AA6C-D811F958C363}"/>
              </a:ext>
            </a:extLst>
          </p:cNvPr>
          <p:cNvSpPr txBox="1"/>
          <p:nvPr/>
        </p:nvSpPr>
        <p:spPr>
          <a:xfrm>
            <a:off x="467544" y="2501782"/>
            <a:ext cx="3696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query demonstrates the literal notation by selecting </a:t>
            </a:r>
            <a:endParaRPr lang="en-US" sz="1200" dirty="0" smtClean="0"/>
          </a:p>
          <a:p>
            <a:r>
              <a:rPr lang="en-US" sz="1200" dirty="0" smtClean="0"/>
              <a:t>all </a:t>
            </a:r>
            <a:r>
              <a:rPr lang="en-US" sz="1200" dirty="0"/>
              <a:t>the employees who live in New York or California</a:t>
            </a:r>
            <a:endParaRPr lang="de-AT" sz="1200" dirty="0"/>
          </a:p>
        </p:txBody>
      </p:sp>
      <p:sp>
        <p:nvSpPr>
          <p:cNvPr id="12" name="Textfeld 11">
            <a:extLst>
              <a:ext uri="{FF2B5EF4-FFF2-40B4-BE49-F238E27FC236}">
                <a16:creationId xmlns="" xmlns:a16="http://schemas.microsoft.com/office/drawing/2014/main" id="{9533C583-6594-4B67-AA6C-D811F958C363}"/>
              </a:ext>
            </a:extLst>
          </p:cNvPr>
          <p:cNvSpPr txBox="1"/>
          <p:nvPr/>
        </p:nvSpPr>
        <p:spPr>
          <a:xfrm>
            <a:off x="1691680" y="2024265"/>
            <a:ext cx="1276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 </a:t>
            </a:r>
            <a:r>
              <a:rPr lang="en-US" sz="1200" dirty="0" err="1" smtClean="0"/>
              <a:t>expresssions</a:t>
            </a:r>
            <a:endParaRPr lang="de-AT" sz="1200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368" y="4989952"/>
            <a:ext cx="4870088" cy="17609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5692" y="4757800"/>
            <a:ext cx="5555158" cy="15227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5553" y="3944872"/>
            <a:ext cx="2857500" cy="457200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2515553" y="3861048"/>
            <a:ext cx="1336367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/>
          <p:cNvSpPr/>
          <p:nvPr/>
        </p:nvSpPr>
        <p:spPr>
          <a:xfrm>
            <a:off x="2515553" y="4094838"/>
            <a:ext cx="400263" cy="391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echteck 16"/>
          <p:cNvSpPr/>
          <p:nvPr/>
        </p:nvSpPr>
        <p:spPr>
          <a:xfrm>
            <a:off x="4212627" y="4094838"/>
            <a:ext cx="1223469" cy="391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13518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1BE867AC-2A51-4139-84CA-1EEB58FD3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C097BDAE-93B3-4375-B67B-433801087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9A1ED690-4914-4FA2-8525-6EBCD498898D}"/>
              </a:ext>
            </a:extLst>
          </p:cNvPr>
          <p:cNvSpPr/>
          <p:nvPr/>
        </p:nvSpPr>
        <p:spPr>
          <a:xfrm>
            <a:off x="2364625" y="38610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feld 10">
            <a:extLst>
              <a:ext uri="{FF2B5EF4-FFF2-40B4-BE49-F238E27FC236}">
                <a16:creationId xmlns="" xmlns:a16="http://schemas.microsoft.com/office/drawing/2014/main" id="{9533C583-6594-4B67-AA6C-D811F958C363}"/>
              </a:ext>
            </a:extLst>
          </p:cNvPr>
          <p:cNvSpPr txBox="1"/>
          <p:nvPr/>
        </p:nvSpPr>
        <p:spPr>
          <a:xfrm>
            <a:off x="467544" y="2501782"/>
            <a:ext cx="3696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query demonstrates the literal notation by selecting </a:t>
            </a:r>
            <a:endParaRPr lang="en-US" sz="1200" dirty="0" smtClean="0"/>
          </a:p>
          <a:p>
            <a:r>
              <a:rPr lang="en-US" sz="1200" dirty="0" smtClean="0"/>
              <a:t>all </a:t>
            </a:r>
            <a:r>
              <a:rPr lang="en-US" sz="1200" dirty="0"/>
              <a:t>the employees who live in New York or California</a:t>
            </a:r>
            <a:endParaRPr lang="de-AT" sz="1200" dirty="0"/>
          </a:p>
        </p:txBody>
      </p:sp>
      <p:sp>
        <p:nvSpPr>
          <p:cNvPr id="12" name="Textfeld 11">
            <a:extLst>
              <a:ext uri="{FF2B5EF4-FFF2-40B4-BE49-F238E27FC236}">
                <a16:creationId xmlns="" xmlns:a16="http://schemas.microsoft.com/office/drawing/2014/main" id="{9533C583-6594-4B67-AA6C-D811F958C363}"/>
              </a:ext>
            </a:extLst>
          </p:cNvPr>
          <p:cNvSpPr txBox="1"/>
          <p:nvPr/>
        </p:nvSpPr>
        <p:spPr>
          <a:xfrm>
            <a:off x="1691680" y="2024265"/>
            <a:ext cx="1276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 </a:t>
            </a:r>
            <a:r>
              <a:rPr lang="en-US" sz="1200" dirty="0" err="1" smtClean="0"/>
              <a:t>expresssions</a:t>
            </a:r>
            <a:endParaRPr lang="de-AT" sz="12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553" y="3944872"/>
            <a:ext cx="2857500" cy="4572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5914" y="2812824"/>
            <a:ext cx="3878957" cy="13375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368" y="4989952"/>
            <a:ext cx="4870088" cy="17609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5692" y="4757800"/>
            <a:ext cx="5555158" cy="15227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67700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1BE867AC-2A51-4139-84CA-1EEB58FD3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C097BDAE-93B3-4375-B67B-433801087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9A1ED690-4914-4FA2-8525-6EBCD498898D}"/>
              </a:ext>
            </a:extLst>
          </p:cNvPr>
          <p:cNvSpPr/>
          <p:nvPr/>
        </p:nvSpPr>
        <p:spPr>
          <a:xfrm>
            <a:off x="2364625" y="38610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feld 10">
            <a:extLst>
              <a:ext uri="{FF2B5EF4-FFF2-40B4-BE49-F238E27FC236}">
                <a16:creationId xmlns="" xmlns:a16="http://schemas.microsoft.com/office/drawing/2014/main" id="{9533C583-6594-4B67-AA6C-D811F958C363}"/>
              </a:ext>
            </a:extLst>
          </p:cNvPr>
          <p:cNvSpPr txBox="1"/>
          <p:nvPr/>
        </p:nvSpPr>
        <p:spPr>
          <a:xfrm>
            <a:off x="467544" y="2501782"/>
            <a:ext cx="542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/>
              <a:t>returns</a:t>
            </a:r>
            <a:r>
              <a:rPr lang="de-AT" sz="1200" dirty="0"/>
              <a:t> all </a:t>
            </a:r>
            <a:r>
              <a:rPr lang="de-AT" sz="1200" dirty="0" err="1"/>
              <a:t>the</a:t>
            </a:r>
            <a:endParaRPr lang="de-AT" sz="1200" dirty="0"/>
          </a:p>
          <a:p>
            <a:r>
              <a:rPr lang="en-US" sz="1200" dirty="0"/>
              <a:t>Phone entities representing phone numbers other than for the office or home:</a:t>
            </a:r>
            <a:endParaRPr lang="de-AT" sz="1200" dirty="0"/>
          </a:p>
        </p:txBody>
      </p:sp>
      <p:sp>
        <p:nvSpPr>
          <p:cNvPr id="12" name="Textfeld 11">
            <a:extLst>
              <a:ext uri="{FF2B5EF4-FFF2-40B4-BE49-F238E27FC236}">
                <a16:creationId xmlns="" xmlns:a16="http://schemas.microsoft.com/office/drawing/2014/main" id="{9533C583-6594-4B67-AA6C-D811F958C363}"/>
              </a:ext>
            </a:extLst>
          </p:cNvPr>
          <p:cNvSpPr txBox="1"/>
          <p:nvPr/>
        </p:nvSpPr>
        <p:spPr>
          <a:xfrm>
            <a:off x="1691680" y="2024265"/>
            <a:ext cx="1276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 </a:t>
            </a:r>
            <a:r>
              <a:rPr lang="en-US" sz="1200" dirty="0" err="1" smtClean="0"/>
              <a:t>expresssions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1616351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1BE867AC-2A51-4139-84CA-1EEB58FD3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C097BDAE-93B3-4375-B67B-433801087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9A1ED690-4914-4FA2-8525-6EBCD498898D}"/>
              </a:ext>
            </a:extLst>
          </p:cNvPr>
          <p:cNvSpPr/>
          <p:nvPr/>
        </p:nvSpPr>
        <p:spPr>
          <a:xfrm>
            <a:off x="2364625" y="38610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feld 10">
            <a:extLst>
              <a:ext uri="{FF2B5EF4-FFF2-40B4-BE49-F238E27FC236}">
                <a16:creationId xmlns="" xmlns:a16="http://schemas.microsoft.com/office/drawing/2014/main" id="{9533C583-6594-4B67-AA6C-D811F958C363}"/>
              </a:ext>
            </a:extLst>
          </p:cNvPr>
          <p:cNvSpPr txBox="1"/>
          <p:nvPr/>
        </p:nvSpPr>
        <p:spPr>
          <a:xfrm>
            <a:off x="467544" y="2501782"/>
            <a:ext cx="542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/>
              <a:t>returns</a:t>
            </a:r>
            <a:r>
              <a:rPr lang="de-AT" sz="1200" dirty="0"/>
              <a:t> all </a:t>
            </a:r>
            <a:r>
              <a:rPr lang="de-AT" sz="1200" dirty="0" err="1"/>
              <a:t>the</a:t>
            </a:r>
            <a:endParaRPr lang="de-AT" sz="1200" dirty="0"/>
          </a:p>
          <a:p>
            <a:r>
              <a:rPr lang="en-US" sz="1200" dirty="0"/>
              <a:t>Phone entities representing phone numbers other than for the office or home:</a:t>
            </a:r>
            <a:endParaRPr lang="de-AT" sz="1200" dirty="0"/>
          </a:p>
        </p:txBody>
      </p:sp>
      <p:sp>
        <p:nvSpPr>
          <p:cNvPr id="12" name="Textfeld 11">
            <a:extLst>
              <a:ext uri="{FF2B5EF4-FFF2-40B4-BE49-F238E27FC236}">
                <a16:creationId xmlns="" xmlns:a16="http://schemas.microsoft.com/office/drawing/2014/main" id="{9533C583-6594-4B67-AA6C-D811F958C363}"/>
              </a:ext>
            </a:extLst>
          </p:cNvPr>
          <p:cNvSpPr txBox="1"/>
          <p:nvPr/>
        </p:nvSpPr>
        <p:spPr>
          <a:xfrm>
            <a:off x="1691680" y="2024265"/>
            <a:ext cx="1276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 </a:t>
            </a:r>
            <a:r>
              <a:rPr lang="en-US" sz="1200" dirty="0" err="1" smtClean="0"/>
              <a:t>expresssions</a:t>
            </a:r>
            <a:endParaRPr lang="de-AT" sz="12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9077" y="3356992"/>
            <a:ext cx="2986123" cy="9743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3768" y="3980445"/>
            <a:ext cx="2809875" cy="47625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2366" y="4724896"/>
            <a:ext cx="5353422" cy="19235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feld 2"/>
          <p:cNvSpPr txBox="1"/>
          <p:nvPr/>
        </p:nvSpPr>
        <p:spPr>
          <a:xfrm>
            <a:off x="5205449" y="4230350"/>
            <a:ext cx="2183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4171479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1BE867AC-2A51-4139-84CA-1EEB58FD3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C097BDAE-93B3-4375-B67B-433801087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9A1ED690-4914-4FA2-8525-6EBCD498898D}"/>
              </a:ext>
            </a:extLst>
          </p:cNvPr>
          <p:cNvSpPr/>
          <p:nvPr/>
        </p:nvSpPr>
        <p:spPr>
          <a:xfrm>
            <a:off x="2364625" y="38610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feld 11">
            <a:extLst>
              <a:ext uri="{FF2B5EF4-FFF2-40B4-BE49-F238E27FC236}">
                <a16:creationId xmlns="" xmlns:a16="http://schemas.microsoft.com/office/drawing/2014/main" id="{9533C583-6594-4B67-AA6C-D811F958C363}"/>
              </a:ext>
            </a:extLst>
          </p:cNvPr>
          <p:cNvSpPr txBox="1"/>
          <p:nvPr/>
        </p:nvSpPr>
        <p:spPr>
          <a:xfrm>
            <a:off x="1691680" y="2024265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Function expressions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283118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1BE867AC-2A51-4139-84CA-1EEB58FD3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852936"/>
            <a:ext cx="5953125" cy="356235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="" xmlns:a16="http://schemas.microsoft.com/office/drawing/2014/main" id="{9533C583-6594-4B67-AA6C-D811F958C363}"/>
              </a:ext>
            </a:extLst>
          </p:cNvPr>
          <p:cNvSpPr txBox="1"/>
          <p:nvPr/>
        </p:nvSpPr>
        <p:spPr>
          <a:xfrm>
            <a:off x="1691680" y="2024265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Function expressions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1196955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96" y="2734222"/>
            <a:ext cx="1764292" cy="343941"/>
          </a:xfrm>
          <a:prstGeom prst="rect">
            <a:avLst/>
          </a:prstGeom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5984" y="3571876"/>
            <a:ext cx="5162564" cy="2227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Pfeil nach rechts 21"/>
          <p:cNvSpPr/>
          <p:nvPr/>
        </p:nvSpPr>
        <p:spPr>
          <a:xfrm>
            <a:off x="2193417" y="4043353"/>
            <a:ext cx="285752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Rechteck 22"/>
          <p:cNvSpPr/>
          <p:nvPr/>
        </p:nvSpPr>
        <p:spPr>
          <a:xfrm>
            <a:off x="2143108" y="4617688"/>
            <a:ext cx="6072230" cy="12800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16" y="6500834"/>
            <a:ext cx="2009778" cy="15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hteck 1"/>
          <p:cNvSpPr/>
          <p:nvPr/>
        </p:nvSpPr>
        <p:spPr>
          <a:xfrm>
            <a:off x="2522688" y="4005064"/>
            <a:ext cx="68116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/>
          <p:cNvSpPr/>
          <p:nvPr/>
        </p:nvSpPr>
        <p:spPr>
          <a:xfrm>
            <a:off x="3006144" y="3929236"/>
            <a:ext cx="1133808" cy="5536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Rechteck 18"/>
          <p:cNvSpPr/>
          <p:nvPr/>
        </p:nvSpPr>
        <p:spPr>
          <a:xfrm>
            <a:off x="3710620" y="3834218"/>
            <a:ext cx="3453668" cy="7966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11475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1BE867AC-2A51-4139-84CA-1EEB58FD3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852936"/>
            <a:ext cx="5953125" cy="356235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3933056"/>
            <a:ext cx="5753100" cy="1819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feld 8">
            <a:extLst>
              <a:ext uri="{FF2B5EF4-FFF2-40B4-BE49-F238E27FC236}">
                <a16:creationId xmlns="" xmlns:a16="http://schemas.microsoft.com/office/drawing/2014/main" id="{9533C583-6594-4B67-AA6C-D811F958C363}"/>
              </a:ext>
            </a:extLst>
          </p:cNvPr>
          <p:cNvSpPr txBox="1"/>
          <p:nvPr/>
        </p:nvSpPr>
        <p:spPr>
          <a:xfrm>
            <a:off x="1691680" y="2024265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Function expressions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4849453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1BE867AC-2A51-4139-84CA-1EEB58FD3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C097BDAE-93B3-4375-B67B-433801087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9A1ED690-4914-4FA2-8525-6EBCD498898D}"/>
              </a:ext>
            </a:extLst>
          </p:cNvPr>
          <p:cNvSpPr/>
          <p:nvPr/>
        </p:nvSpPr>
        <p:spPr>
          <a:xfrm>
            <a:off x="2364625" y="38610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feld 10">
            <a:extLst>
              <a:ext uri="{FF2B5EF4-FFF2-40B4-BE49-F238E27FC236}">
                <a16:creationId xmlns="" xmlns:a16="http://schemas.microsoft.com/office/drawing/2014/main" id="{9533C583-6594-4B67-AA6C-D811F958C363}"/>
              </a:ext>
            </a:extLst>
          </p:cNvPr>
          <p:cNvSpPr txBox="1"/>
          <p:nvPr/>
        </p:nvSpPr>
        <p:spPr>
          <a:xfrm>
            <a:off x="467544" y="2501782"/>
            <a:ext cx="4823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following query that returns all departments with only two employees</a:t>
            </a:r>
            <a:endParaRPr lang="de-AT" sz="1200" dirty="0"/>
          </a:p>
        </p:txBody>
      </p:sp>
      <p:sp>
        <p:nvSpPr>
          <p:cNvPr id="12" name="Textfeld 11">
            <a:extLst>
              <a:ext uri="{FF2B5EF4-FFF2-40B4-BE49-F238E27FC236}">
                <a16:creationId xmlns="" xmlns:a16="http://schemas.microsoft.com/office/drawing/2014/main" id="{9533C583-6594-4B67-AA6C-D811F958C363}"/>
              </a:ext>
            </a:extLst>
          </p:cNvPr>
          <p:cNvSpPr txBox="1"/>
          <p:nvPr/>
        </p:nvSpPr>
        <p:spPr>
          <a:xfrm>
            <a:off x="1691680" y="2024265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Function expressions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107933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1BE867AC-2A51-4139-84CA-1EEB58FD3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C097BDAE-93B3-4375-B67B-433801087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9A1ED690-4914-4FA2-8525-6EBCD498898D}"/>
              </a:ext>
            </a:extLst>
          </p:cNvPr>
          <p:cNvSpPr/>
          <p:nvPr/>
        </p:nvSpPr>
        <p:spPr>
          <a:xfrm>
            <a:off x="2364625" y="38610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feld 10">
            <a:extLst>
              <a:ext uri="{FF2B5EF4-FFF2-40B4-BE49-F238E27FC236}">
                <a16:creationId xmlns="" xmlns:a16="http://schemas.microsoft.com/office/drawing/2014/main" id="{9533C583-6594-4B67-AA6C-D811F958C363}"/>
              </a:ext>
            </a:extLst>
          </p:cNvPr>
          <p:cNvSpPr txBox="1"/>
          <p:nvPr/>
        </p:nvSpPr>
        <p:spPr>
          <a:xfrm>
            <a:off x="467544" y="2501782"/>
            <a:ext cx="4823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following query that returns all departments with only two employees</a:t>
            </a:r>
            <a:endParaRPr lang="de-AT" sz="1200" dirty="0"/>
          </a:p>
        </p:txBody>
      </p:sp>
      <p:sp>
        <p:nvSpPr>
          <p:cNvPr id="12" name="Textfeld 11">
            <a:extLst>
              <a:ext uri="{FF2B5EF4-FFF2-40B4-BE49-F238E27FC236}">
                <a16:creationId xmlns="" xmlns:a16="http://schemas.microsoft.com/office/drawing/2014/main" id="{9533C583-6594-4B67-AA6C-D811F958C363}"/>
              </a:ext>
            </a:extLst>
          </p:cNvPr>
          <p:cNvSpPr txBox="1"/>
          <p:nvPr/>
        </p:nvSpPr>
        <p:spPr>
          <a:xfrm>
            <a:off x="1691680" y="2024265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Function expressions</a:t>
            </a:r>
            <a:endParaRPr lang="de-AT" sz="12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534" y="3923729"/>
            <a:ext cx="2152650" cy="51435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7687" y="3426643"/>
            <a:ext cx="3769022" cy="6243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5652" y="4734811"/>
            <a:ext cx="5246850" cy="16940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214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1BE867AC-2A51-4139-84CA-1EEB58FD3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C097BDAE-93B3-4375-B67B-433801087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9A1ED690-4914-4FA2-8525-6EBCD498898D}"/>
              </a:ext>
            </a:extLst>
          </p:cNvPr>
          <p:cNvSpPr/>
          <p:nvPr/>
        </p:nvSpPr>
        <p:spPr>
          <a:xfrm>
            <a:off x="2364625" y="38610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feld 10">
            <a:extLst>
              <a:ext uri="{FF2B5EF4-FFF2-40B4-BE49-F238E27FC236}">
                <a16:creationId xmlns="" xmlns:a16="http://schemas.microsoft.com/office/drawing/2014/main" id="{9533C583-6594-4B67-AA6C-D811F958C363}"/>
              </a:ext>
            </a:extLst>
          </p:cNvPr>
          <p:cNvSpPr txBox="1"/>
          <p:nvPr/>
        </p:nvSpPr>
        <p:spPr>
          <a:xfrm>
            <a:off x="467544" y="2501782"/>
            <a:ext cx="5336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The equivalent form of the previous example using a subquery is as follows:</a:t>
            </a:r>
            <a:endParaRPr lang="de-AT" sz="1200" dirty="0"/>
          </a:p>
        </p:txBody>
      </p:sp>
      <p:sp>
        <p:nvSpPr>
          <p:cNvPr id="12" name="Textfeld 11">
            <a:extLst>
              <a:ext uri="{FF2B5EF4-FFF2-40B4-BE49-F238E27FC236}">
                <a16:creationId xmlns="" xmlns:a16="http://schemas.microsoft.com/office/drawing/2014/main" id="{9533C583-6594-4B67-AA6C-D811F958C363}"/>
              </a:ext>
            </a:extLst>
          </p:cNvPr>
          <p:cNvSpPr txBox="1"/>
          <p:nvPr/>
        </p:nvSpPr>
        <p:spPr>
          <a:xfrm>
            <a:off x="1691680" y="2024265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Function expressions</a:t>
            </a:r>
            <a:endParaRPr lang="de-AT" sz="12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534" y="3923729"/>
            <a:ext cx="2152650" cy="51435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7687" y="3426643"/>
            <a:ext cx="3769022" cy="6243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5652" y="4734811"/>
            <a:ext cx="5246850" cy="16940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86175" y="4454987"/>
            <a:ext cx="1771650" cy="571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29844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1BE867AC-2A51-4139-84CA-1EEB58FD3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C097BDAE-93B3-4375-B67B-433801087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9A1ED690-4914-4FA2-8525-6EBCD498898D}"/>
              </a:ext>
            </a:extLst>
          </p:cNvPr>
          <p:cNvSpPr/>
          <p:nvPr/>
        </p:nvSpPr>
        <p:spPr>
          <a:xfrm>
            <a:off x="2364625" y="38610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feld 10">
            <a:extLst>
              <a:ext uri="{FF2B5EF4-FFF2-40B4-BE49-F238E27FC236}">
                <a16:creationId xmlns="" xmlns:a16="http://schemas.microsoft.com/office/drawing/2014/main" id="{9533C583-6594-4B67-AA6C-D811F958C363}"/>
              </a:ext>
            </a:extLst>
          </p:cNvPr>
          <p:cNvSpPr txBox="1"/>
          <p:nvPr/>
        </p:nvSpPr>
        <p:spPr>
          <a:xfrm>
            <a:off x="467544" y="2501782"/>
            <a:ext cx="4628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query returns the average salary of all employees in the company</a:t>
            </a:r>
            <a:endParaRPr lang="de-AT" sz="1200" dirty="0"/>
          </a:p>
        </p:txBody>
      </p:sp>
      <p:sp>
        <p:nvSpPr>
          <p:cNvPr id="12" name="Textfeld 11">
            <a:extLst>
              <a:ext uri="{FF2B5EF4-FFF2-40B4-BE49-F238E27FC236}">
                <a16:creationId xmlns="" xmlns:a16="http://schemas.microsoft.com/office/drawing/2014/main" id="{9533C583-6594-4B67-AA6C-D811F958C363}"/>
              </a:ext>
            </a:extLst>
          </p:cNvPr>
          <p:cNvSpPr txBox="1"/>
          <p:nvPr/>
        </p:nvSpPr>
        <p:spPr>
          <a:xfrm>
            <a:off x="1691680" y="2024265"/>
            <a:ext cx="1471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Aggregate </a:t>
            </a:r>
            <a:r>
              <a:rPr lang="de-AT" sz="1200" dirty="0" err="1"/>
              <a:t>Queries</a:t>
            </a:r>
            <a:endParaRPr lang="de-AT" sz="1200" dirty="0"/>
          </a:p>
        </p:txBody>
      </p:sp>
      <p:sp>
        <p:nvSpPr>
          <p:cNvPr id="13" name="Textfeld 12">
            <a:extLst>
              <a:ext uri="{FF2B5EF4-FFF2-40B4-BE49-F238E27FC236}">
                <a16:creationId xmlns="" xmlns:a16="http://schemas.microsoft.com/office/drawing/2014/main" id="{9533C583-6594-4B67-AA6C-D811F958C363}"/>
              </a:ext>
            </a:extLst>
          </p:cNvPr>
          <p:cNvSpPr txBox="1"/>
          <p:nvPr/>
        </p:nvSpPr>
        <p:spPr>
          <a:xfrm>
            <a:off x="8601" y="2412077"/>
            <a:ext cx="602761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AVG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is an aggregate function that takes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a numeric 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state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field path expression as an argument and calculates the average over the group.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738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1BE867AC-2A51-4139-84CA-1EEB58FD3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C097BDAE-93B3-4375-B67B-433801087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9A1ED690-4914-4FA2-8525-6EBCD498898D}"/>
              </a:ext>
            </a:extLst>
          </p:cNvPr>
          <p:cNvSpPr/>
          <p:nvPr/>
        </p:nvSpPr>
        <p:spPr>
          <a:xfrm>
            <a:off x="2364625" y="38610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feld 10">
            <a:extLst>
              <a:ext uri="{FF2B5EF4-FFF2-40B4-BE49-F238E27FC236}">
                <a16:creationId xmlns="" xmlns:a16="http://schemas.microsoft.com/office/drawing/2014/main" id="{9533C583-6594-4B67-AA6C-D811F958C363}"/>
              </a:ext>
            </a:extLst>
          </p:cNvPr>
          <p:cNvSpPr txBox="1"/>
          <p:nvPr/>
        </p:nvSpPr>
        <p:spPr>
          <a:xfrm>
            <a:off x="467544" y="2501782"/>
            <a:ext cx="4628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query returns the average salary of all employees in the company</a:t>
            </a:r>
            <a:endParaRPr lang="de-AT" sz="1200" dirty="0"/>
          </a:p>
        </p:txBody>
      </p:sp>
      <p:sp>
        <p:nvSpPr>
          <p:cNvPr id="12" name="Textfeld 11">
            <a:extLst>
              <a:ext uri="{FF2B5EF4-FFF2-40B4-BE49-F238E27FC236}">
                <a16:creationId xmlns="" xmlns:a16="http://schemas.microsoft.com/office/drawing/2014/main" id="{9533C583-6594-4B67-AA6C-D811F958C363}"/>
              </a:ext>
            </a:extLst>
          </p:cNvPr>
          <p:cNvSpPr txBox="1"/>
          <p:nvPr/>
        </p:nvSpPr>
        <p:spPr>
          <a:xfrm>
            <a:off x="1691680" y="2024265"/>
            <a:ext cx="1471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Aggregate </a:t>
            </a:r>
            <a:r>
              <a:rPr lang="de-AT" sz="1200" dirty="0" err="1"/>
              <a:t>Queries</a:t>
            </a:r>
            <a:endParaRPr lang="de-AT" sz="1200" dirty="0"/>
          </a:p>
        </p:txBody>
      </p:sp>
      <p:sp>
        <p:nvSpPr>
          <p:cNvPr id="13" name="Textfeld 12">
            <a:extLst>
              <a:ext uri="{FF2B5EF4-FFF2-40B4-BE49-F238E27FC236}">
                <a16:creationId xmlns="" xmlns:a16="http://schemas.microsoft.com/office/drawing/2014/main" id="{9533C583-6594-4B67-AA6C-D811F958C363}"/>
              </a:ext>
            </a:extLst>
          </p:cNvPr>
          <p:cNvSpPr txBox="1"/>
          <p:nvPr/>
        </p:nvSpPr>
        <p:spPr>
          <a:xfrm>
            <a:off x="8601" y="2412077"/>
            <a:ext cx="602761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AVG </a:t>
            </a:r>
            <a:r>
              <a:rPr lang="en-US" sz="1200" dirty="0"/>
              <a:t>is an aggregate function that takes </a:t>
            </a:r>
            <a:r>
              <a:rPr lang="en-US" sz="1200" dirty="0" smtClean="0"/>
              <a:t>a numeric </a:t>
            </a:r>
          </a:p>
          <a:p>
            <a:pPr algn="ctr"/>
            <a:r>
              <a:rPr lang="en-US" sz="1200" dirty="0" smtClean="0"/>
              <a:t>state </a:t>
            </a:r>
            <a:r>
              <a:rPr lang="en-US" sz="1200" dirty="0"/>
              <a:t>field path expression as an argument and calculates the average over the group.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1854023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1BE867AC-2A51-4139-84CA-1EEB58FD3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C097BDAE-93B3-4375-B67B-433801087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9A1ED690-4914-4FA2-8525-6EBCD498898D}"/>
              </a:ext>
            </a:extLst>
          </p:cNvPr>
          <p:cNvSpPr/>
          <p:nvPr/>
        </p:nvSpPr>
        <p:spPr>
          <a:xfrm>
            <a:off x="2364625" y="38610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feld 10">
            <a:extLst>
              <a:ext uri="{FF2B5EF4-FFF2-40B4-BE49-F238E27FC236}">
                <a16:creationId xmlns="" xmlns:a16="http://schemas.microsoft.com/office/drawing/2014/main" id="{9533C583-6594-4B67-AA6C-D811F958C363}"/>
              </a:ext>
            </a:extLst>
          </p:cNvPr>
          <p:cNvSpPr txBox="1"/>
          <p:nvPr/>
        </p:nvSpPr>
        <p:spPr>
          <a:xfrm>
            <a:off x="467544" y="2501782"/>
            <a:ext cx="4628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query returns the average salary of all employees in the company</a:t>
            </a:r>
            <a:endParaRPr lang="de-AT" sz="1200" dirty="0"/>
          </a:p>
        </p:txBody>
      </p:sp>
      <p:sp>
        <p:nvSpPr>
          <p:cNvPr id="12" name="Textfeld 11">
            <a:extLst>
              <a:ext uri="{FF2B5EF4-FFF2-40B4-BE49-F238E27FC236}">
                <a16:creationId xmlns="" xmlns:a16="http://schemas.microsoft.com/office/drawing/2014/main" id="{9533C583-6594-4B67-AA6C-D811F958C363}"/>
              </a:ext>
            </a:extLst>
          </p:cNvPr>
          <p:cNvSpPr txBox="1"/>
          <p:nvPr/>
        </p:nvSpPr>
        <p:spPr>
          <a:xfrm>
            <a:off x="1691680" y="2024265"/>
            <a:ext cx="1471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Aggregate </a:t>
            </a:r>
            <a:r>
              <a:rPr lang="de-AT" sz="1200" dirty="0" err="1"/>
              <a:t>Queries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2089161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1BE867AC-2A51-4139-84CA-1EEB58FD3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C097BDAE-93B3-4375-B67B-433801087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9A1ED690-4914-4FA2-8525-6EBCD498898D}"/>
              </a:ext>
            </a:extLst>
          </p:cNvPr>
          <p:cNvSpPr/>
          <p:nvPr/>
        </p:nvSpPr>
        <p:spPr>
          <a:xfrm>
            <a:off x="2364625" y="38610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feld 10">
            <a:extLst>
              <a:ext uri="{FF2B5EF4-FFF2-40B4-BE49-F238E27FC236}">
                <a16:creationId xmlns="" xmlns:a16="http://schemas.microsoft.com/office/drawing/2014/main" id="{9533C583-6594-4B67-AA6C-D811F958C363}"/>
              </a:ext>
            </a:extLst>
          </p:cNvPr>
          <p:cNvSpPr txBox="1"/>
          <p:nvPr/>
        </p:nvSpPr>
        <p:spPr>
          <a:xfrm>
            <a:off x="467544" y="2501782"/>
            <a:ext cx="4628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query returns the average salary of all employees in the company</a:t>
            </a:r>
            <a:endParaRPr lang="de-AT" sz="1200" dirty="0"/>
          </a:p>
        </p:txBody>
      </p:sp>
      <p:sp>
        <p:nvSpPr>
          <p:cNvPr id="12" name="Textfeld 11">
            <a:extLst>
              <a:ext uri="{FF2B5EF4-FFF2-40B4-BE49-F238E27FC236}">
                <a16:creationId xmlns="" xmlns:a16="http://schemas.microsoft.com/office/drawing/2014/main" id="{9533C583-6594-4B67-AA6C-D811F958C363}"/>
              </a:ext>
            </a:extLst>
          </p:cNvPr>
          <p:cNvSpPr txBox="1"/>
          <p:nvPr/>
        </p:nvSpPr>
        <p:spPr>
          <a:xfrm>
            <a:off x="1691680" y="2024265"/>
            <a:ext cx="1471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Aggregate </a:t>
            </a:r>
            <a:r>
              <a:rPr lang="de-AT" sz="1200" dirty="0" err="1"/>
              <a:t>Queries</a:t>
            </a:r>
            <a:endParaRPr lang="de-AT" sz="1200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2288" y="3914362"/>
            <a:ext cx="1543050" cy="28575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3053" y="3563785"/>
            <a:ext cx="3006472" cy="6430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3813" y="4725444"/>
            <a:ext cx="5246850" cy="16940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0697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1BE867AC-2A51-4139-84CA-1EEB58FD3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C097BDAE-93B3-4375-B67B-433801087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9A1ED690-4914-4FA2-8525-6EBCD498898D}"/>
              </a:ext>
            </a:extLst>
          </p:cNvPr>
          <p:cNvSpPr/>
          <p:nvPr/>
        </p:nvSpPr>
        <p:spPr>
          <a:xfrm>
            <a:off x="2364625" y="38610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feld 10">
            <a:extLst>
              <a:ext uri="{FF2B5EF4-FFF2-40B4-BE49-F238E27FC236}">
                <a16:creationId xmlns="" xmlns:a16="http://schemas.microsoft.com/office/drawing/2014/main" id="{9533C583-6594-4B67-AA6C-D811F958C363}"/>
              </a:ext>
            </a:extLst>
          </p:cNvPr>
          <p:cNvSpPr txBox="1"/>
          <p:nvPr/>
        </p:nvSpPr>
        <p:spPr>
          <a:xfrm>
            <a:off x="467544" y="2501782"/>
            <a:ext cx="4628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query returns the average salary of all employees in the company</a:t>
            </a:r>
            <a:endParaRPr lang="de-AT" sz="1200" dirty="0"/>
          </a:p>
        </p:txBody>
      </p:sp>
      <p:sp>
        <p:nvSpPr>
          <p:cNvPr id="12" name="Textfeld 11">
            <a:extLst>
              <a:ext uri="{FF2B5EF4-FFF2-40B4-BE49-F238E27FC236}">
                <a16:creationId xmlns="" xmlns:a16="http://schemas.microsoft.com/office/drawing/2014/main" id="{9533C583-6594-4B67-AA6C-D811F958C363}"/>
              </a:ext>
            </a:extLst>
          </p:cNvPr>
          <p:cNvSpPr txBox="1"/>
          <p:nvPr/>
        </p:nvSpPr>
        <p:spPr>
          <a:xfrm>
            <a:off x="1691680" y="2024265"/>
            <a:ext cx="1471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Aggregate </a:t>
            </a:r>
            <a:r>
              <a:rPr lang="de-AT" sz="1200" dirty="0" err="1"/>
              <a:t>Queries</a:t>
            </a:r>
            <a:endParaRPr lang="de-AT" sz="1200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2288" y="3914362"/>
            <a:ext cx="1543050" cy="28575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3053" y="3563785"/>
            <a:ext cx="3006472" cy="6430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3813" y="4725444"/>
            <a:ext cx="5246850" cy="16940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3659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1BE867AC-2A51-4139-84CA-1EEB58FD3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C097BDAE-93B3-4375-B67B-433801087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="" xmlns:a16="http://schemas.microsoft.com/office/drawing/2014/main" id="{9533C583-6594-4B67-AA6C-D811F958C363}"/>
              </a:ext>
            </a:extLst>
          </p:cNvPr>
          <p:cNvSpPr txBox="1"/>
          <p:nvPr/>
        </p:nvSpPr>
        <p:spPr>
          <a:xfrm>
            <a:off x="467544" y="2501782"/>
            <a:ext cx="4409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JP QL supports queries that draw on multiple entities and the </a:t>
            </a:r>
          </a:p>
          <a:p>
            <a:r>
              <a:rPr lang="en-US" sz="1200" dirty="0"/>
              <a:t>relationships between them. </a:t>
            </a:r>
            <a:endParaRPr lang="de-AT" sz="1200" dirty="0"/>
          </a:p>
        </p:txBody>
      </p:sp>
      <p:sp>
        <p:nvSpPr>
          <p:cNvPr id="12" name="Rechteck 11">
            <a:extLst>
              <a:ext uri="{FF2B5EF4-FFF2-40B4-BE49-F238E27FC236}">
                <a16:creationId xmlns="" xmlns:a16="http://schemas.microsoft.com/office/drawing/2014/main" id="{9A1ED690-4914-4FA2-8525-6EBCD498898D}"/>
              </a:ext>
            </a:extLst>
          </p:cNvPr>
          <p:cNvSpPr/>
          <p:nvPr/>
        </p:nvSpPr>
        <p:spPr>
          <a:xfrm>
            <a:off x="2364625" y="38610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8163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96" y="2734222"/>
            <a:ext cx="1764292" cy="343941"/>
          </a:xfrm>
          <a:prstGeom prst="rect">
            <a:avLst/>
          </a:prstGeom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5984" y="3571876"/>
            <a:ext cx="5162564" cy="2227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Pfeil nach rechts 21"/>
          <p:cNvSpPr/>
          <p:nvPr/>
        </p:nvSpPr>
        <p:spPr>
          <a:xfrm>
            <a:off x="2193417" y="4043353"/>
            <a:ext cx="285752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Rechteck 22"/>
          <p:cNvSpPr/>
          <p:nvPr/>
        </p:nvSpPr>
        <p:spPr>
          <a:xfrm>
            <a:off x="2143108" y="4617688"/>
            <a:ext cx="6072230" cy="12800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16" y="6500834"/>
            <a:ext cx="2009778" cy="15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hteck 1"/>
          <p:cNvSpPr/>
          <p:nvPr/>
        </p:nvSpPr>
        <p:spPr>
          <a:xfrm>
            <a:off x="2522688" y="4005064"/>
            <a:ext cx="68116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/>
          <p:cNvSpPr/>
          <p:nvPr/>
        </p:nvSpPr>
        <p:spPr>
          <a:xfrm>
            <a:off x="3006144" y="3929236"/>
            <a:ext cx="1133808" cy="5536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Rechteck 18"/>
          <p:cNvSpPr/>
          <p:nvPr/>
        </p:nvSpPr>
        <p:spPr>
          <a:xfrm>
            <a:off x="3710620" y="3834218"/>
            <a:ext cx="3453668" cy="7966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27204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1BE867AC-2A51-4139-84CA-1EEB58FD3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C097BDAE-93B3-4375-B67B-433801087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="" xmlns:a16="http://schemas.microsoft.com/office/drawing/2014/main" id="{9533C583-6594-4B67-AA6C-D811F958C363}"/>
              </a:ext>
            </a:extLst>
          </p:cNvPr>
          <p:cNvSpPr txBox="1"/>
          <p:nvPr/>
        </p:nvSpPr>
        <p:spPr>
          <a:xfrm>
            <a:off x="467544" y="2501782"/>
            <a:ext cx="4409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 JP QL supports queries that draw on multiple entities and the </a:t>
            </a: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relationships between them. 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="" xmlns:a16="http://schemas.microsoft.com/office/drawing/2014/main" id="{9A1ED690-4914-4FA2-8525-6EBCD498898D}"/>
              </a:ext>
            </a:extLst>
          </p:cNvPr>
          <p:cNvSpPr/>
          <p:nvPr/>
        </p:nvSpPr>
        <p:spPr>
          <a:xfrm>
            <a:off x="2364625" y="38610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feld 10">
            <a:extLst>
              <a:ext uri="{FF2B5EF4-FFF2-40B4-BE49-F238E27FC236}">
                <a16:creationId xmlns="" xmlns:a16="http://schemas.microsoft.com/office/drawing/2014/main" id="{9DDC09BD-A14C-4AC3-9749-5C65EE05BC98}"/>
              </a:ext>
            </a:extLst>
          </p:cNvPr>
          <p:cNvSpPr txBox="1"/>
          <p:nvPr/>
        </p:nvSpPr>
        <p:spPr>
          <a:xfrm>
            <a:off x="8601" y="2582119"/>
            <a:ext cx="5875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Inner joins between two entities can be specified in one of the ways that were listed </a:t>
            </a:r>
            <a:endParaRPr lang="de-AT" sz="1200" dirty="0"/>
          </a:p>
        </p:txBody>
      </p:sp>
      <p:pic>
        <p:nvPicPr>
          <p:cNvPr id="2" name="Grafik 1">
            <a:extLst>
              <a:ext uri="{FF2B5EF4-FFF2-40B4-BE49-F238E27FC236}">
                <a16:creationId xmlns="" xmlns:a16="http://schemas.microsoft.com/office/drawing/2014/main" id="{6746FBFD-CE34-40D6-8609-DA0203BA9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768" y="3980445"/>
            <a:ext cx="2714625" cy="38100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="" xmlns:a16="http://schemas.microsoft.com/office/drawing/2014/main" id="{ECDCC994-2E88-4C23-8106-FFB7FAB93E79}"/>
              </a:ext>
            </a:extLst>
          </p:cNvPr>
          <p:cNvSpPr txBox="1"/>
          <p:nvPr/>
        </p:nvSpPr>
        <p:spPr>
          <a:xfrm>
            <a:off x="742407" y="5647940"/>
            <a:ext cx="782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This query uses the JOIN operator to join the Employee entity to the Phone entity across the phones relationship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="" xmlns:a16="http://schemas.microsoft.com/office/drawing/2014/main" id="{277E53EA-6626-40FF-A704-47BE89A526AD}"/>
              </a:ext>
            </a:extLst>
          </p:cNvPr>
          <p:cNvSpPr txBox="1"/>
          <p:nvPr/>
        </p:nvSpPr>
        <p:spPr>
          <a:xfrm>
            <a:off x="261730" y="5921990"/>
            <a:ext cx="8784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By joining the two entities together, this query returns all the Phone entity instances associated with employees in the company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2462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1BE867AC-2A51-4139-84CA-1EEB58FD3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C097BDAE-93B3-4375-B67B-433801087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="" xmlns:a16="http://schemas.microsoft.com/office/drawing/2014/main" id="{9533C583-6594-4B67-AA6C-D811F958C363}"/>
              </a:ext>
            </a:extLst>
          </p:cNvPr>
          <p:cNvSpPr txBox="1"/>
          <p:nvPr/>
        </p:nvSpPr>
        <p:spPr>
          <a:xfrm>
            <a:off x="467544" y="2501782"/>
            <a:ext cx="4409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 JP QL supports queries that draw on multiple entities and the </a:t>
            </a: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relationships between them. 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="" xmlns:a16="http://schemas.microsoft.com/office/drawing/2014/main" id="{9A1ED690-4914-4FA2-8525-6EBCD498898D}"/>
              </a:ext>
            </a:extLst>
          </p:cNvPr>
          <p:cNvSpPr/>
          <p:nvPr/>
        </p:nvSpPr>
        <p:spPr>
          <a:xfrm>
            <a:off x="2364625" y="38610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feld 10">
            <a:extLst>
              <a:ext uri="{FF2B5EF4-FFF2-40B4-BE49-F238E27FC236}">
                <a16:creationId xmlns="" xmlns:a16="http://schemas.microsoft.com/office/drawing/2014/main" id="{9DDC09BD-A14C-4AC3-9749-5C65EE05BC98}"/>
              </a:ext>
            </a:extLst>
          </p:cNvPr>
          <p:cNvSpPr txBox="1"/>
          <p:nvPr/>
        </p:nvSpPr>
        <p:spPr>
          <a:xfrm>
            <a:off x="8601" y="2582119"/>
            <a:ext cx="5875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Inner joins between two entities can be specified in one of the ways that were listed </a:t>
            </a:r>
            <a:endParaRPr lang="de-AT" sz="1200" dirty="0"/>
          </a:p>
        </p:txBody>
      </p:sp>
      <p:pic>
        <p:nvPicPr>
          <p:cNvPr id="2" name="Grafik 1">
            <a:extLst>
              <a:ext uri="{FF2B5EF4-FFF2-40B4-BE49-F238E27FC236}">
                <a16:creationId xmlns="" xmlns:a16="http://schemas.microsoft.com/office/drawing/2014/main" id="{6746FBFD-CE34-40D6-8609-DA0203BA9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768" y="3980445"/>
            <a:ext cx="2714625" cy="38100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="" xmlns:a16="http://schemas.microsoft.com/office/drawing/2014/main" id="{ECDCC994-2E88-4C23-8106-FFB7FAB93E79}"/>
              </a:ext>
            </a:extLst>
          </p:cNvPr>
          <p:cNvSpPr txBox="1"/>
          <p:nvPr/>
        </p:nvSpPr>
        <p:spPr>
          <a:xfrm>
            <a:off x="742407" y="5647940"/>
            <a:ext cx="782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This query uses the JOIN operator to join the Employee entity to the Phone entity across the phones relationship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="" xmlns:a16="http://schemas.microsoft.com/office/drawing/2014/main" id="{277E53EA-6626-40FF-A704-47BE89A526AD}"/>
              </a:ext>
            </a:extLst>
          </p:cNvPr>
          <p:cNvSpPr txBox="1"/>
          <p:nvPr/>
        </p:nvSpPr>
        <p:spPr>
          <a:xfrm>
            <a:off x="261730" y="5921990"/>
            <a:ext cx="8784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By joining the two entities together, this query returns all the Phone entity instances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associated with employees in the company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="" xmlns:a16="http://schemas.microsoft.com/office/drawing/2014/main" id="{FAFC3678-23BC-406F-BE67-57CF119A2792}"/>
              </a:ext>
            </a:extLst>
          </p:cNvPr>
          <p:cNvCxnSpPr>
            <a:cxnSpLocks/>
          </p:cNvCxnSpPr>
          <p:nvPr/>
        </p:nvCxnSpPr>
        <p:spPr>
          <a:xfrm flipV="1">
            <a:off x="3948801" y="5013176"/>
            <a:ext cx="1127255" cy="908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="" xmlns:a16="http://schemas.microsoft.com/office/drawing/2014/main" id="{835A885E-1717-4BEA-9318-3216676E17FD}"/>
              </a:ext>
            </a:extLst>
          </p:cNvPr>
          <p:cNvCxnSpPr>
            <a:cxnSpLocks/>
          </p:cNvCxnSpPr>
          <p:nvPr/>
        </p:nvCxnSpPr>
        <p:spPr>
          <a:xfrm flipV="1">
            <a:off x="4940424" y="4869160"/>
            <a:ext cx="432629" cy="1052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="" xmlns:a16="http://schemas.microsoft.com/office/drawing/2014/main" id="{21D7A6EA-73CF-431E-8E82-095F8541E01D}"/>
              </a:ext>
            </a:extLst>
          </p:cNvPr>
          <p:cNvCxnSpPr/>
          <p:nvPr/>
        </p:nvCxnSpPr>
        <p:spPr>
          <a:xfrm flipH="1" flipV="1">
            <a:off x="4644008" y="4361445"/>
            <a:ext cx="554385" cy="507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="" xmlns:a16="http://schemas.microsoft.com/office/drawing/2014/main" id="{AA89DC2C-BD81-42FF-9E8F-9434FAC91A0C}"/>
              </a:ext>
            </a:extLst>
          </p:cNvPr>
          <p:cNvCxnSpPr>
            <a:cxnSpLocks/>
          </p:cNvCxnSpPr>
          <p:nvPr/>
        </p:nvCxnSpPr>
        <p:spPr>
          <a:xfrm flipH="1" flipV="1">
            <a:off x="5076056" y="4361445"/>
            <a:ext cx="216024" cy="651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8096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1BE867AC-2A51-4139-84CA-1EEB58FD3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C097BDAE-93B3-4375-B67B-433801087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="" xmlns:a16="http://schemas.microsoft.com/office/drawing/2014/main" id="{9533C583-6594-4B67-AA6C-D811F958C363}"/>
              </a:ext>
            </a:extLst>
          </p:cNvPr>
          <p:cNvSpPr txBox="1"/>
          <p:nvPr/>
        </p:nvSpPr>
        <p:spPr>
          <a:xfrm>
            <a:off x="467544" y="2501782"/>
            <a:ext cx="4409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 JP QL supports queries that draw on multiple entities and the </a:t>
            </a: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relationships between them. 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="" xmlns:a16="http://schemas.microsoft.com/office/drawing/2014/main" id="{9A1ED690-4914-4FA2-8525-6EBCD498898D}"/>
              </a:ext>
            </a:extLst>
          </p:cNvPr>
          <p:cNvSpPr/>
          <p:nvPr/>
        </p:nvSpPr>
        <p:spPr>
          <a:xfrm>
            <a:off x="2364625" y="38610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feld 10">
            <a:extLst>
              <a:ext uri="{FF2B5EF4-FFF2-40B4-BE49-F238E27FC236}">
                <a16:creationId xmlns="" xmlns:a16="http://schemas.microsoft.com/office/drawing/2014/main" id="{9DDC09BD-A14C-4AC3-9749-5C65EE05BC98}"/>
              </a:ext>
            </a:extLst>
          </p:cNvPr>
          <p:cNvSpPr txBox="1"/>
          <p:nvPr/>
        </p:nvSpPr>
        <p:spPr>
          <a:xfrm>
            <a:off x="8601" y="2582119"/>
            <a:ext cx="5875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Inner joins between two entities can be specified in one of the ways that were listed </a:t>
            </a:r>
            <a:endParaRPr lang="de-AT" sz="1200" dirty="0"/>
          </a:p>
        </p:txBody>
      </p:sp>
      <p:pic>
        <p:nvPicPr>
          <p:cNvPr id="2" name="Grafik 1">
            <a:extLst>
              <a:ext uri="{FF2B5EF4-FFF2-40B4-BE49-F238E27FC236}">
                <a16:creationId xmlns="" xmlns:a16="http://schemas.microsoft.com/office/drawing/2014/main" id="{6746FBFD-CE34-40D6-8609-DA0203BA9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768" y="3980445"/>
            <a:ext cx="2714625" cy="38100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="" xmlns:a16="http://schemas.microsoft.com/office/drawing/2014/main" id="{ECDCC994-2E88-4C23-8106-FFB7FAB93E79}"/>
              </a:ext>
            </a:extLst>
          </p:cNvPr>
          <p:cNvSpPr txBox="1"/>
          <p:nvPr/>
        </p:nvSpPr>
        <p:spPr>
          <a:xfrm>
            <a:off x="742407" y="5647940"/>
            <a:ext cx="782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This query uses the JOIN operator to join the Employee entity to the Phone entity across the phones relationship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="" xmlns:a16="http://schemas.microsoft.com/office/drawing/2014/main" id="{277E53EA-6626-40FF-A704-47BE89A526AD}"/>
              </a:ext>
            </a:extLst>
          </p:cNvPr>
          <p:cNvSpPr txBox="1"/>
          <p:nvPr/>
        </p:nvSpPr>
        <p:spPr>
          <a:xfrm>
            <a:off x="261730" y="5921990"/>
            <a:ext cx="8784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By joining the two entities together, this query returns all the Phone entity instances associated with employees in the company</a:t>
            </a:r>
            <a:endParaRPr lang="de-AT" sz="1200" dirty="0"/>
          </a:p>
        </p:txBody>
      </p:sp>
      <p:cxnSp>
        <p:nvCxnSpPr>
          <p:cNvPr id="4" name="Gerader Verbinder 3">
            <a:extLst>
              <a:ext uri="{FF2B5EF4-FFF2-40B4-BE49-F238E27FC236}">
                <a16:creationId xmlns="" xmlns:a16="http://schemas.microsoft.com/office/drawing/2014/main" id="{FAFC3678-23BC-406F-BE67-57CF119A2792}"/>
              </a:ext>
            </a:extLst>
          </p:cNvPr>
          <p:cNvCxnSpPr>
            <a:cxnSpLocks/>
          </p:cNvCxnSpPr>
          <p:nvPr/>
        </p:nvCxnSpPr>
        <p:spPr>
          <a:xfrm flipV="1">
            <a:off x="3948801" y="5013176"/>
            <a:ext cx="1127255" cy="908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="" xmlns:a16="http://schemas.microsoft.com/office/drawing/2014/main" id="{835A885E-1717-4BEA-9318-3216676E17FD}"/>
              </a:ext>
            </a:extLst>
          </p:cNvPr>
          <p:cNvCxnSpPr>
            <a:cxnSpLocks/>
          </p:cNvCxnSpPr>
          <p:nvPr/>
        </p:nvCxnSpPr>
        <p:spPr>
          <a:xfrm flipV="1">
            <a:off x="4940424" y="4869160"/>
            <a:ext cx="432629" cy="1052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="" xmlns:a16="http://schemas.microsoft.com/office/drawing/2014/main" id="{21D7A6EA-73CF-431E-8E82-095F8541E01D}"/>
              </a:ext>
            </a:extLst>
          </p:cNvPr>
          <p:cNvCxnSpPr/>
          <p:nvPr/>
        </p:nvCxnSpPr>
        <p:spPr>
          <a:xfrm flipH="1" flipV="1">
            <a:off x="4644008" y="4361445"/>
            <a:ext cx="554385" cy="507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="" xmlns:a16="http://schemas.microsoft.com/office/drawing/2014/main" id="{AA89DC2C-BD81-42FF-9E8F-9434FAC91A0C}"/>
              </a:ext>
            </a:extLst>
          </p:cNvPr>
          <p:cNvCxnSpPr>
            <a:cxnSpLocks/>
          </p:cNvCxnSpPr>
          <p:nvPr/>
        </p:nvCxnSpPr>
        <p:spPr>
          <a:xfrm flipH="1" flipV="1">
            <a:off x="5076056" y="4361445"/>
            <a:ext cx="216024" cy="651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="" xmlns:a16="http://schemas.microsoft.com/office/drawing/2014/main" id="{55EB6DFA-A136-4DF4-8341-81D75D732A52}"/>
              </a:ext>
            </a:extLst>
          </p:cNvPr>
          <p:cNvCxnSpPr>
            <a:cxnSpLocks/>
          </p:cNvCxnSpPr>
          <p:nvPr/>
        </p:nvCxnSpPr>
        <p:spPr>
          <a:xfrm flipH="1" flipV="1">
            <a:off x="3563888" y="4361445"/>
            <a:ext cx="1634505" cy="507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>
            <a:extLst>
              <a:ext uri="{FF2B5EF4-FFF2-40B4-BE49-F238E27FC236}">
                <a16:creationId xmlns="" xmlns:a16="http://schemas.microsoft.com/office/drawing/2014/main" id="{8A623BC2-189B-4663-AB6D-47E6AF36CE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3920" y="1259005"/>
            <a:ext cx="2387724" cy="32359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68619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1BE867AC-2A51-4139-84CA-1EEB58FD3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C097BDAE-93B3-4375-B67B-433801087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="" xmlns:a16="http://schemas.microsoft.com/office/drawing/2014/main" id="{9533C583-6594-4B67-AA6C-D811F958C363}"/>
              </a:ext>
            </a:extLst>
          </p:cNvPr>
          <p:cNvSpPr txBox="1"/>
          <p:nvPr/>
        </p:nvSpPr>
        <p:spPr>
          <a:xfrm>
            <a:off x="467544" y="2501782"/>
            <a:ext cx="4409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 JP QL supports queries that draw on multiple entities and the </a:t>
            </a: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relationships between them. 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="" xmlns:a16="http://schemas.microsoft.com/office/drawing/2014/main" id="{9A1ED690-4914-4FA2-8525-6EBCD498898D}"/>
              </a:ext>
            </a:extLst>
          </p:cNvPr>
          <p:cNvSpPr/>
          <p:nvPr/>
        </p:nvSpPr>
        <p:spPr>
          <a:xfrm>
            <a:off x="2364625" y="38610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feld 10">
            <a:extLst>
              <a:ext uri="{FF2B5EF4-FFF2-40B4-BE49-F238E27FC236}">
                <a16:creationId xmlns="" xmlns:a16="http://schemas.microsoft.com/office/drawing/2014/main" id="{9DDC09BD-A14C-4AC3-9749-5C65EE05BC98}"/>
              </a:ext>
            </a:extLst>
          </p:cNvPr>
          <p:cNvSpPr txBox="1"/>
          <p:nvPr/>
        </p:nvSpPr>
        <p:spPr>
          <a:xfrm>
            <a:off x="8601" y="2582119"/>
            <a:ext cx="5875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Inner joins between two entities can be specified in one of the ways that were listed </a:t>
            </a:r>
            <a:endParaRPr lang="de-AT" sz="1200" dirty="0"/>
          </a:p>
        </p:txBody>
      </p:sp>
      <p:pic>
        <p:nvPicPr>
          <p:cNvPr id="2" name="Grafik 1">
            <a:extLst>
              <a:ext uri="{FF2B5EF4-FFF2-40B4-BE49-F238E27FC236}">
                <a16:creationId xmlns="" xmlns:a16="http://schemas.microsoft.com/office/drawing/2014/main" id="{6746FBFD-CE34-40D6-8609-DA0203BA9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768" y="3980445"/>
            <a:ext cx="2714625" cy="381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75A7257C-4DC5-4379-99F4-534DBAB22E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8270" y="4385741"/>
            <a:ext cx="3828573" cy="20951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Grafik 2">
            <a:extLst>
              <a:ext uri="{FF2B5EF4-FFF2-40B4-BE49-F238E27FC236}">
                <a16:creationId xmlns="" xmlns:a16="http://schemas.microsoft.com/office/drawing/2014/main" id="{8A623BC2-189B-4663-AB6D-47E6AF36CE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3920" y="1259005"/>
            <a:ext cx="2387724" cy="32359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Grafik 14">
            <a:extLst>
              <a:ext uri="{FF2B5EF4-FFF2-40B4-BE49-F238E27FC236}">
                <a16:creationId xmlns="" xmlns:a16="http://schemas.microsoft.com/office/drawing/2014/main" id="{50C1B304-9FF1-4FD0-80C4-8096E48566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305" y="5002394"/>
            <a:ext cx="4870088" cy="17609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Rechteck 15">
            <a:extLst>
              <a:ext uri="{FF2B5EF4-FFF2-40B4-BE49-F238E27FC236}">
                <a16:creationId xmlns="" xmlns:a16="http://schemas.microsoft.com/office/drawing/2014/main" id="{C4CD03ED-177E-42D2-ADF9-BDC6D2F93C4E}"/>
              </a:ext>
            </a:extLst>
          </p:cNvPr>
          <p:cNvSpPr/>
          <p:nvPr/>
        </p:nvSpPr>
        <p:spPr>
          <a:xfrm>
            <a:off x="4399703" y="4725144"/>
            <a:ext cx="4176464" cy="216024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echteck 16">
            <a:extLst>
              <a:ext uri="{FF2B5EF4-FFF2-40B4-BE49-F238E27FC236}">
                <a16:creationId xmlns="" xmlns:a16="http://schemas.microsoft.com/office/drawing/2014/main" id="{303BDBB2-8377-449E-894C-2AC4898216C6}"/>
              </a:ext>
            </a:extLst>
          </p:cNvPr>
          <p:cNvSpPr/>
          <p:nvPr/>
        </p:nvSpPr>
        <p:spPr>
          <a:xfrm>
            <a:off x="6293347" y="1835397"/>
            <a:ext cx="2122923" cy="265017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18" name="Grafik 17">
            <a:extLst>
              <a:ext uri="{FF2B5EF4-FFF2-40B4-BE49-F238E27FC236}">
                <a16:creationId xmlns="" xmlns:a16="http://schemas.microsoft.com/office/drawing/2014/main" id="{06DCACC7-CC8D-4164-A195-F3AFE905B8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0288" y="509142"/>
            <a:ext cx="3477102" cy="7204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00230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1BE867AC-2A51-4139-84CA-1EEB58FD3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C097BDAE-93B3-4375-B67B-433801087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="" xmlns:a16="http://schemas.microsoft.com/office/drawing/2014/main" id="{9533C583-6594-4B67-AA6C-D811F958C363}"/>
              </a:ext>
            </a:extLst>
          </p:cNvPr>
          <p:cNvSpPr txBox="1"/>
          <p:nvPr/>
        </p:nvSpPr>
        <p:spPr>
          <a:xfrm>
            <a:off x="467544" y="2501782"/>
            <a:ext cx="4409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 JP QL supports queries that draw on multiple entities and the </a:t>
            </a: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relationships between them. 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="" xmlns:a16="http://schemas.microsoft.com/office/drawing/2014/main" id="{9A1ED690-4914-4FA2-8525-6EBCD498898D}"/>
              </a:ext>
            </a:extLst>
          </p:cNvPr>
          <p:cNvSpPr/>
          <p:nvPr/>
        </p:nvSpPr>
        <p:spPr>
          <a:xfrm>
            <a:off x="2364625" y="38610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feld 10">
            <a:extLst>
              <a:ext uri="{FF2B5EF4-FFF2-40B4-BE49-F238E27FC236}">
                <a16:creationId xmlns="" xmlns:a16="http://schemas.microsoft.com/office/drawing/2014/main" id="{9DDC09BD-A14C-4AC3-9749-5C65EE05BC98}"/>
              </a:ext>
            </a:extLst>
          </p:cNvPr>
          <p:cNvSpPr txBox="1"/>
          <p:nvPr/>
        </p:nvSpPr>
        <p:spPr>
          <a:xfrm>
            <a:off x="8601" y="2582119"/>
            <a:ext cx="5875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Inner joins between two entities can be specified in one of the ways that were listed </a:t>
            </a:r>
            <a:endParaRPr lang="de-AT" sz="1200" dirty="0"/>
          </a:p>
        </p:txBody>
      </p:sp>
      <p:pic>
        <p:nvPicPr>
          <p:cNvPr id="2" name="Grafik 1">
            <a:extLst>
              <a:ext uri="{FF2B5EF4-FFF2-40B4-BE49-F238E27FC236}">
                <a16:creationId xmlns="" xmlns:a16="http://schemas.microsoft.com/office/drawing/2014/main" id="{6746FBFD-CE34-40D6-8609-DA0203BA9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768" y="3980445"/>
            <a:ext cx="2714625" cy="381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75A7257C-4DC5-4379-99F4-534DBAB22E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8270" y="4385741"/>
            <a:ext cx="3828573" cy="20951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Grafik 2">
            <a:extLst>
              <a:ext uri="{FF2B5EF4-FFF2-40B4-BE49-F238E27FC236}">
                <a16:creationId xmlns="" xmlns:a16="http://schemas.microsoft.com/office/drawing/2014/main" id="{8A623BC2-189B-4663-AB6D-47E6AF36CE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3920" y="1259005"/>
            <a:ext cx="2387724" cy="32359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Grafik 14">
            <a:extLst>
              <a:ext uri="{FF2B5EF4-FFF2-40B4-BE49-F238E27FC236}">
                <a16:creationId xmlns="" xmlns:a16="http://schemas.microsoft.com/office/drawing/2014/main" id="{50C1B304-9FF1-4FD0-80C4-8096E48566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305" y="5002394"/>
            <a:ext cx="4870088" cy="17609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Rechteck 15">
            <a:extLst>
              <a:ext uri="{FF2B5EF4-FFF2-40B4-BE49-F238E27FC236}">
                <a16:creationId xmlns="" xmlns:a16="http://schemas.microsoft.com/office/drawing/2014/main" id="{C4CD03ED-177E-42D2-ADF9-BDC6D2F93C4E}"/>
              </a:ext>
            </a:extLst>
          </p:cNvPr>
          <p:cNvSpPr/>
          <p:nvPr/>
        </p:nvSpPr>
        <p:spPr>
          <a:xfrm>
            <a:off x="4399703" y="4885403"/>
            <a:ext cx="4176464" cy="126324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echteck 16">
            <a:extLst>
              <a:ext uri="{FF2B5EF4-FFF2-40B4-BE49-F238E27FC236}">
                <a16:creationId xmlns="" xmlns:a16="http://schemas.microsoft.com/office/drawing/2014/main" id="{303BDBB2-8377-449E-894C-2AC4898216C6}"/>
              </a:ext>
            </a:extLst>
          </p:cNvPr>
          <p:cNvSpPr/>
          <p:nvPr/>
        </p:nvSpPr>
        <p:spPr>
          <a:xfrm>
            <a:off x="6293347" y="1988840"/>
            <a:ext cx="2122923" cy="249673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30636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5F5248E5-C77F-4799-9F87-88FB47A1E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50B07FF7-CFC4-4E1C-8F46-AAD2E348B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1D61F213-C813-4F78-816C-A24A2A8C36D8}"/>
              </a:ext>
            </a:extLst>
          </p:cNvPr>
          <p:cNvSpPr/>
          <p:nvPr/>
        </p:nvSpPr>
        <p:spPr>
          <a:xfrm>
            <a:off x="2364625" y="38610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feld 11">
            <a:extLst>
              <a:ext uri="{FF2B5EF4-FFF2-40B4-BE49-F238E27FC236}">
                <a16:creationId xmlns="" xmlns:a16="http://schemas.microsoft.com/office/drawing/2014/main" id="{8C086F6C-31C5-4C18-A364-4B6E5325A55B}"/>
              </a:ext>
            </a:extLst>
          </p:cNvPr>
          <p:cNvSpPr txBox="1"/>
          <p:nvPr/>
        </p:nvSpPr>
        <p:spPr>
          <a:xfrm>
            <a:off x="545930" y="2478422"/>
            <a:ext cx="4782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instead of returning Phone entity instances,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phone numbers can be </a:t>
            </a: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returned instead. 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="" xmlns:a16="http://schemas.microsoft.com/office/drawing/2014/main" id="{FA7F3A2A-C985-41A2-BBE9-87E08210C7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768" y="3980445"/>
            <a:ext cx="27146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29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5F5248E5-C77F-4799-9F87-88FB47A1E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50B07FF7-CFC4-4E1C-8F46-AAD2E348B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1D61F213-C813-4F78-816C-A24A2A8C36D8}"/>
              </a:ext>
            </a:extLst>
          </p:cNvPr>
          <p:cNvSpPr/>
          <p:nvPr/>
        </p:nvSpPr>
        <p:spPr>
          <a:xfrm>
            <a:off x="2364625" y="38610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feld 11">
            <a:extLst>
              <a:ext uri="{FF2B5EF4-FFF2-40B4-BE49-F238E27FC236}">
                <a16:creationId xmlns="" xmlns:a16="http://schemas.microsoft.com/office/drawing/2014/main" id="{8C086F6C-31C5-4C18-A364-4B6E5325A55B}"/>
              </a:ext>
            </a:extLst>
          </p:cNvPr>
          <p:cNvSpPr txBox="1"/>
          <p:nvPr/>
        </p:nvSpPr>
        <p:spPr>
          <a:xfrm>
            <a:off x="545930" y="2478422"/>
            <a:ext cx="4782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instead of returning Phone entity instances, phone numbers can be </a:t>
            </a:r>
          </a:p>
          <a:p>
            <a:r>
              <a:rPr lang="en-US" sz="1200" dirty="0"/>
              <a:t>returned instead. 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="" xmlns:a16="http://schemas.microsoft.com/office/drawing/2014/main" id="{FA7F3A2A-C985-41A2-BBE9-87E08210C7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768" y="3980445"/>
            <a:ext cx="2714625" cy="381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="" xmlns:a16="http://schemas.microsoft.com/office/drawing/2014/main" id="{D016BAE9-FB3F-4CF4-A247-C4F09BF137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2527" y="4412493"/>
            <a:ext cx="2762250" cy="4381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AA144157-A447-4027-82EF-DEBD7148B2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8896" y="2204864"/>
            <a:ext cx="2276475" cy="2952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20088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5F5248E5-C77F-4799-9F87-88FB47A1E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50B07FF7-CFC4-4E1C-8F46-AAD2E348B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1D61F213-C813-4F78-816C-A24A2A8C36D8}"/>
              </a:ext>
            </a:extLst>
          </p:cNvPr>
          <p:cNvSpPr/>
          <p:nvPr/>
        </p:nvSpPr>
        <p:spPr>
          <a:xfrm>
            <a:off x="2364625" y="38610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feld 11">
            <a:extLst>
              <a:ext uri="{FF2B5EF4-FFF2-40B4-BE49-F238E27FC236}">
                <a16:creationId xmlns="" xmlns:a16="http://schemas.microsoft.com/office/drawing/2014/main" id="{8C086F6C-31C5-4C18-A364-4B6E5325A55B}"/>
              </a:ext>
            </a:extLst>
          </p:cNvPr>
          <p:cNvSpPr txBox="1"/>
          <p:nvPr/>
        </p:nvSpPr>
        <p:spPr>
          <a:xfrm>
            <a:off x="545930" y="2478422"/>
            <a:ext cx="4782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instead of returning Phone entity instances, phone numbers can be </a:t>
            </a:r>
          </a:p>
          <a:p>
            <a:r>
              <a:rPr lang="en-US" sz="1200" dirty="0"/>
              <a:t>returned instead. 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="" xmlns:a16="http://schemas.microsoft.com/office/drawing/2014/main" id="{FA7F3A2A-C985-41A2-BBE9-87E08210C7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768" y="3980445"/>
            <a:ext cx="2714625" cy="381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="" xmlns:a16="http://schemas.microsoft.com/office/drawing/2014/main" id="{D016BAE9-FB3F-4CF4-A247-C4F09BF137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2527" y="4412493"/>
            <a:ext cx="2762250" cy="4381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AA144157-A447-4027-82EF-DEBD7148B2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8896" y="2204864"/>
            <a:ext cx="2276475" cy="2952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5141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5F5248E5-C77F-4799-9F87-88FB47A1E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50B07FF7-CFC4-4E1C-8F46-AAD2E348B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1D61F213-C813-4F78-816C-A24A2A8C36D8}"/>
              </a:ext>
            </a:extLst>
          </p:cNvPr>
          <p:cNvSpPr/>
          <p:nvPr/>
        </p:nvSpPr>
        <p:spPr>
          <a:xfrm>
            <a:off x="2364625" y="38610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feld 11">
            <a:extLst>
              <a:ext uri="{FF2B5EF4-FFF2-40B4-BE49-F238E27FC236}">
                <a16:creationId xmlns="" xmlns:a16="http://schemas.microsoft.com/office/drawing/2014/main" id="{8C086F6C-31C5-4C18-A364-4B6E5325A55B}"/>
              </a:ext>
            </a:extLst>
          </p:cNvPr>
          <p:cNvSpPr txBox="1"/>
          <p:nvPr/>
        </p:nvSpPr>
        <p:spPr>
          <a:xfrm>
            <a:off x="545930" y="2478422"/>
            <a:ext cx="4477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This query defines a join from Employee to Department across </a:t>
            </a:r>
          </a:p>
          <a:p>
            <a:r>
              <a:rPr lang="en-US" sz="1200" dirty="0"/>
              <a:t>the department relationship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="" xmlns:a16="http://schemas.microsoft.com/office/drawing/2014/main" id="{38835B44-9A48-4DEF-9360-B6024808E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9801" y="3933725"/>
            <a:ext cx="3114675" cy="48577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="" xmlns:a16="http://schemas.microsoft.com/office/drawing/2014/main" id="{AE6BF442-BFEA-44FC-B503-CE8C3184F0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6016" y="4567608"/>
            <a:ext cx="1590675" cy="428625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="" xmlns:a16="http://schemas.microsoft.com/office/drawing/2014/main" id="{7B382BC2-B81F-477A-8372-731F674F7981}"/>
              </a:ext>
            </a:extLst>
          </p:cNvPr>
          <p:cNvSpPr txBox="1"/>
          <p:nvPr/>
        </p:nvSpPr>
        <p:spPr>
          <a:xfrm>
            <a:off x="3151656" y="5546943"/>
            <a:ext cx="4467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This  is  semantically  equivalent to  using a path expression in </a:t>
            </a: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the SELECT clause to obtain the department for the employee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="" xmlns:a16="http://schemas.microsoft.com/office/drawing/2014/main" id="{32F64182-C366-4098-B05D-2B30D5FAAC3C}"/>
              </a:ext>
            </a:extLst>
          </p:cNvPr>
          <p:cNvSpPr/>
          <p:nvPr/>
        </p:nvSpPr>
        <p:spPr>
          <a:xfrm>
            <a:off x="4572000" y="4567608"/>
            <a:ext cx="2088232" cy="5895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6296" y="1832560"/>
            <a:ext cx="2799382" cy="26055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76654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5F5248E5-C77F-4799-9F87-88FB47A1E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50B07FF7-CFC4-4E1C-8F46-AAD2E348B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1D61F213-C813-4F78-816C-A24A2A8C36D8}"/>
              </a:ext>
            </a:extLst>
          </p:cNvPr>
          <p:cNvSpPr/>
          <p:nvPr/>
        </p:nvSpPr>
        <p:spPr>
          <a:xfrm>
            <a:off x="2364625" y="38610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feld 11">
            <a:extLst>
              <a:ext uri="{FF2B5EF4-FFF2-40B4-BE49-F238E27FC236}">
                <a16:creationId xmlns="" xmlns:a16="http://schemas.microsoft.com/office/drawing/2014/main" id="{8C086F6C-31C5-4C18-A364-4B6E5325A55B}"/>
              </a:ext>
            </a:extLst>
          </p:cNvPr>
          <p:cNvSpPr txBox="1"/>
          <p:nvPr/>
        </p:nvSpPr>
        <p:spPr>
          <a:xfrm>
            <a:off x="545930" y="2478422"/>
            <a:ext cx="4477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This query defines a join from Employee to Department across </a:t>
            </a:r>
          </a:p>
          <a:p>
            <a:r>
              <a:rPr lang="en-US" sz="1200" dirty="0"/>
              <a:t>the department relationship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="" xmlns:a16="http://schemas.microsoft.com/office/drawing/2014/main" id="{38835B44-9A48-4DEF-9360-B6024808E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9801" y="3933725"/>
            <a:ext cx="3114675" cy="48577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="" xmlns:a16="http://schemas.microsoft.com/office/drawing/2014/main" id="{AE6BF442-BFEA-44FC-B503-CE8C3184F0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6016" y="4567608"/>
            <a:ext cx="1590675" cy="428625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="" xmlns:a16="http://schemas.microsoft.com/office/drawing/2014/main" id="{7B382BC2-B81F-477A-8372-731F674F7981}"/>
              </a:ext>
            </a:extLst>
          </p:cNvPr>
          <p:cNvSpPr txBox="1"/>
          <p:nvPr/>
        </p:nvSpPr>
        <p:spPr>
          <a:xfrm>
            <a:off x="3151656" y="5546943"/>
            <a:ext cx="4467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This  is  semantically  equivalent to  using a path expression in </a:t>
            </a: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the SELECT clause to obtain the department for the employee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="" xmlns:a16="http://schemas.microsoft.com/office/drawing/2014/main" id="{32F64182-C366-4098-B05D-2B30D5FAAC3C}"/>
              </a:ext>
            </a:extLst>
          </p:cNvPr>
          <p:cNvSpPr/>
          <p:nvPr/>
        </p:nvSpPr>
        <p:spPr>
          <a:xfrm>
            <a:off x="4572000" y="4567608"/>
            <a:ext cx="2088232" cy="5895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6296" y="1832560"/>
            <a:ext cx="2799382" cy="26055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Grafik 13">
            <a:extLst>
              <a:ext uri="{FF2B5EF4-FFF2-40B4-BE49-F238E27FC236}">
                <a16:creationId xmlns="" xmlns:a16="http://schemas.microsoft.com/office/drawing/2014/main" id="{50C1B304-9FF1-4FD0-80C4-8096E48566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291818" y="4998831"/>
            <a:ext cx="4870088" cy="17609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9355" y="5376360"/>
            <a:ext cx="3679106" cy="18678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4725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96" y="2734222"/>
            <a:ext cx="1764292" cy="343941"/>
          </a:xfrm>
          <a:prstGeom prst="rect">
            <a:avLst/>
          </a:prstGeom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5984" y="3571876"/>
            <a:ext cx="5162564" cy="2227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Pfeil nach rechts 21"/>
          <p:cNvSpPr/>
          <p:nvPr/>
        </p:nvSpPr>
        <p:spPr>
          <a:xfrm>
            <a:off x="2193417" y="4043353"/>
            <a:ext cx="285752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Rechteck 22"/>
          <p:cNvSpPr/>
          <p:nvPr/>
        </p:nvSpPr>
        <p:spPr>
          <a:xfrm>
            <a:off x="2143108" y="4617688"/>
            <a:ext cx="6072230" cy="12800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16" y="6500834"/>
            <a:ext cx="2009778" cy="15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hteck 1"/>
          <p:cNvSpPr/>
          <p:nvPr/>
        </p:nvSpPr>
        <p:spPr>
          <a:xfrm>
            <a:off x="2522688" y="4005064"/>
            <a:ext cx="68116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/>
          <p:cNvSpPr/>
          <p:nvPr/>
        </p:nvSpPr>
        <p:spPr>
          <a:xfrm>
            <a:off x="3006144" y="3929236"/>
            <a:ext cx="1133808" cy="5536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Rechteck 18"/>
          <p:cNvSpPr/>
          <p:nvPr/>
        </p:nvSpPr>
        <p:spPr>
          <a:xfrm>
            <a:off x="3710620" y="3834218"/>
            <a:ext cx="3453668" cy="7966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2248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5F5248E5-C77F-4799-9F87-88FB47A1E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50B07FF7-CFC4-4E1C-8F46-AAD2E348B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1D61F213-C813-4F78-816C-A24A2A8C36D8}"/>
              </a:ext>
            </a:extLst>
          </p:cNvPr>
          <p:cNvSpPr/>
          <p:nvPr/>
        </p:nvSpPr>
        <p:spPr>
          <a:xfrm>
            <a:off x="2364625" y="38610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feld 11">
            <a:extLst>
              <a:ext uri="{FF2B5EF4-FFF2-40B4-BE49-F238E27FC236}">
                <a16:creationId xmlns="" xmlns:a16="http://schemas.microsoft.com/office/drawing/2014/main" id="{8C086F6C-31C5-4C18-A364-4B6E5325A55B}"/>
              </a:ext>
            </a:extLst>
          </p:cNvPr>
          <p:cNvSpPr txBox="1"/>
          <p:nvPr/>
        </p:nvSpPr>
        <p:spPr>
          <a:xfrm>
            <a:off x="545930" y="2478422"/>
            <a:ext cx="4477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This query defines a join from Employee to Department across </a:t>
            </a:r>
          </a:p>
          <a:p>
            <a:r>
              <a:rPr lang="en-US" sz="1200" dirty="0"/>
              <a:t>the department relationship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="" xmlns:a16="http://schemas.microsoft.com/office/drawing/2014/main" id="{38835B44-9A48-4DEF-9360-B6024808E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9801" y="3933725"/>
            <a:ext cx="3114675" cy="48577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="" xmlns:a16="http://schemas.microsoft.com/office/drawing/2014/main" id="{AE6BF442-BFEA-44FC-B503-CE8C3184F0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6016" y="4567608"/>
            <a:ext cx="1590675" cy="428625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="" xmlns:a16="http://schemas.microsoft.com/office/drawing/2014/main" id="{7B382BC2-B81F-477A-8372-731F674F7981}"/>
              </a:ext>
            </a:extLst>
          </p:cNvPr>
          <p:cNvSpPr txBox="1"/>
          <p:nvPr/>
        </p:nvSpPr>
        <p:spPr>
          <a:xfrm>
            <a:off x="3156713" y="5205610"/>
            <a:ext cx="446789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This  is  semantically  equivalent to  using a path expression in </a:t>
            </a:r>
          </a:p>
          <a:p>
            <a:r>
              <a:rPr lang="en-US" sz="1200" dirty="0"/>
              <a:t>the SELECT clause to obtain the department for the employee</a:t>
            </a:r>
          </a:p>
        </p:txBody>
      </p:sp>
    </p:spTree>
    <p:extLst>
      <p:ext uri="{BB962C8B-B14F-4D97-AF65-F5344CB8AC3E}">
        <p14:creationId xmlns:p14="http://schemas.microsoft.com/office/powerpoint/2010/main" val="858597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5F5248E5-C77F-4799-9F87-88FB47A1E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50B07FF7-CFC4-4E1C-8F46-AAD2E348B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1D61F213-C813-4F78-816C-A24A2A8C36D8}"/>
              </a:ext>
            </a:extLst>
          </p:cNvPr>
          <p:cNvSpPr/>
          <p:nvPr/>
        </p:nvSpPr>
        <p:spPr>
          <a:xfrm>
            <a:off x="2364625" y="38610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feld 11">
            <a:extLst>
              <a:ext uri="{FF2B5EF4-FFF2-40B4-BE49-F238E27FC236}">
                <a16:creationId xmlns="" xmlns:a16="http://schemas.microsoft.com/office/drawing/2014/main" id="{8C086F6C-31C5-4C18-A364-4B6E5325A55B}"/>
              </a:ext>
            </a:extLst>
          </p:cNvPr>
          <p:cNvSpPr txBox="1"/>
          <p:nvPr/>
        </p:nvSpPr>
        <p:spPr>
          <a:xfrm>
            <a:off x="545930" y="2478422"/>
            <a:ext cx="4477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This query defines a join from Employee to Department across </a:t>
            </a:r>
          </a:p>
          <a:p>
            <a:r>
              <a:rPr lang="en-US" sz="1200" dirty="0"/>
              <a:t>the department relationship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="" xmlns:a16="http://schemas.microsoft.com/office/drawing/2014/main" id="{38835B44-9A48-4DEF-9360-B6024808E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9801" y="3933725"/>
            <a:ext cx="3114675" cy="48577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="" xmlns:a16="http://schemas.microsoft.com/office/drawing/2014/main" id="{AE6BF442-BFEA-44FC-B503-CE8C3184F0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6016" y="4567608"/>
            <a:ext cx="1590675" cy="428625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="" xmlns:a16="http://schemas.microsoft.com/office/drawing/2014/main" id="{7B382BC2-B81F-477A-8372-731F674F7981}"/>
              </a:ext>
            </a:extLst>
          </p:cNvPr>
          <p:cNvSpPr txBox="1"/>
          <p:nvPr/>
        </p:nvSpPr>
        <p:spPr>
          <a:xfrm>
            <a:off x="3156713" y="5205610"/>
            <a:ext cx="446789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This  is  semantically  equivalent to  using a path expression in </a:t>
            </a:r>
          </a:p>
          <a:p>
            <a:r>
              <a:rPr lang="en-US" sz="1200" dirty="0"/>
              <a:t>the SELECT clause to obtain the department for the employee</a:t>
            </a:r>
          </a:p>
        </p:txBody>
      </p:sp>
    </p:spTree>
    <p:extLst>
      <p:ext uri="{BB962C8B-B14F-4D97-AF65-F5344CB8AC3E}">
        <p14:creationId xmlns:p14="http://schemas.microsoft.com/office/powerpoint/2010/main" val="2876406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5F5248E5-C77F-4799-9F87-88FB47A1E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50B07FF7-CFC4-4E1C-8F46-AAD2E348B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1D61F213-C813-4F78-816C-A24A2A8C36D8}"/>
              </a:ext>
            </a:extLst>
          </p:cNvPr>
          <p:cNvSpPr/>
          <p:nvPr/>
        </p:nvSpPr>
        <p:spPr>
          <a:xfrm>
            <a:off x="2364625" y="38610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feld 11">
            <a:extLst>
              <a:ext uri="{FF2B5EF4-FFF2-40B4-BE49-F238E27FC236}">
                <a16:creationId xmlns="" xmlns:a16="http://schemas.microsoft.com/office/drawing/2014/main" id="{8C086F6C-31C5-4C18-A364-4B6E5325A55B}"/>
              </a:ext>
            </a:extLst>
          </p:cNvPr>
          <p:cNvSpPr txBox="1"/>
          <p:nvPr/>
        </p:nvSpPr>
        <p:spPr>
          <a:xfrm>
            <a:off x="545930" y="2478422"/>
            <a:ext cx="4477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This query defines a join from Employee to Department across </a:t>
            </a:r>
          </a:p>
          <a:p>
            <a:r>
              <a:rPr lang="en-US" sz="1200" dirty="0"/>
              <a:t>the department relationship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="" xmlns:a16="http://schemas.microsoft.com/office/drawing/2014/main" id="{38835B44-9A48-4DEF-9360-B6024808E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9801" y="3933725"/>
            <a:ext cx="3114675" cy="48577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="" xmlns:a16="http://schemas.microsoft.com/office/drawing/2014/main" id="{AE6BF442-BFEA-44FC-B503-CE8C3184F0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6016" y="4567608"/>
            <a:ext cx="1590675" cy="428625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="" xmlns:a16="http://schemas.microsoft.com/office/drawing/2014/main" id="{7B382BC2-B81F-477A-8372-731F674F7981}"/>
              </a:ext>
            </a:extLst>
          </p:cNvPr>
          <p:cNvSpPr txBox="1"/>
          <p:nvPr/>
        </p:nvSpPr>
        <p:spPr>
          <a:xfrm>
            <a:off x="3156713" y="5205610"/>
            <a:ext cx="446789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This  is  semantically  equivalent to  using a path expression in </a:t>
            </a:r>
          </a:p>
          <a:p>
            <a:r>
              <a:rPr lang="en-US" sz="1200" dirty="0"/>
              <a:t>the SELECT clause to obtain the department for the employee</a:t>
            </a:r>
          </a:p>
        </p:txBody>
      </p:sp>
    </p:spTree>
    <p:extLst>
      <p:ext uri="{BB962C8B-B14F-4D97-AF65-F5344CB8AC3E}">
        <p14:creationId xmlns:p14="http://schemas.microsoft.com/office/powerpoint/2010/main" val="1670953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5F5248E5-C77F-4799-9F87-88FB47A1E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50B07FF7-CFC4-4E1C-8F46-AAD2E348B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1D61F213-C813-4F78-816C-A24A2A8C36D8}"/>
              </a:ext>
            </a:extLst>
          </p:cNvPr>
          <p:cNvSpPr/>
          <p:nvPr/>
        </p:nvSpPr>
        <p:spPr>
          <a:xfrm>
            <a:off x="2364625" y="38610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4" name="Grafik 13">
            <a:extLst>
              <a:ext uri="{FF2B5EF4-FFF2-40B4-BE49-F238E27FC236}">
                <a16:creationId xmlns="" xmlns:a16="http://schemas.microsoft.com/office/drawing/2014/main" id="{595826AF-F97B-4508-83C2-1411BB9E28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3820" y="3092857"/>
            <a:ext cx="1362075" cy="323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feld 16">
            <a:extLst>
              <a:ext uri="{FF2B5EF4-FFF2-40B4-BE49-F238E27FC236}">
                <a16:creationId xmlns="" xmlns:a16="http://schemas.microsoft.com/office/drawing/2014/main" id="{39F99A3A-1C4D-4E3D-8EC4-177162632DC6}"/>
              </a:ext>
            </a:extLst>
          </p:cNvPr>
          <p:cNvSpPr txBox="1"/>
          <p:nvPr/>
        </p:nvSpPr>
        <p:spPr>
          <a:xfrm>
            <a:off x="545930" y="2478422"/>
            <a:ext cx="4737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following example that returns the distinct departments based in </a:t>
            </a: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California that are participating in the “Implement Release1” project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="" xmlns:a16="http://schemas.microsoft.com/office/drawing/2014/main" id="{D2F93E28-067C-478D-B485-E602A0E2CD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3767" y="3941031"/>
            <a:ext cx="2987495" cy="558758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2364625" y="3861048"/>
            <a:ext cx="3008428" cy="79208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681" y="4955605"/>
            <a:ext cx="5637063" cy="17222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Grafik 15">
            <a:extLst>
              <a:ext uri="{FF2B5EF4-FFF2-40B4-BE49-F238E27FC236}">
                <a16:creationId xmlns="" xmlns:a16="http://schemas.microsoft.com/office/drawing/2014/main" id="{3845EA0D-9BD2-427C-A092-E13C5D05A6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8892" y="3570672"/>
            <a:ext cx="3133010" cy="21908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45497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5F5248E5-C77F-4799-9F87-88FB47A1E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50B07FF7-CFC4-4E1C-8F46-AAD2E348B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1D61F213-C813-4F78-816C-A24A2A8C36D8}"/>
              </a:ext>
            </a:extLst>
          </p:cNvPr>
          <p:cNvSpPr/>
          <p:nvPr/>
        </p:nvSpPr>
        <p:spPr>
          <a:xfrm>
            <a:off x="2364625" y="38610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4" name="Grafik 13">
            <a:extLst>
              <a:ext uri="{FF2B5EF4-FFF2-40B4-BE49-F238E27FC236}">
                <a16:creationId xmlns="" xmlns:a16="http://schemas.microsoft.com/office/drawing/2014/main" id="{595826AF-F97B-4508-83C2-1411BB9E28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3820" y="3092857"/>
            <a:ext cx="1362075" cy="323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feld 16">
            <a:extLst>
              <a:ext uri="{FF2B5EF4-FFF2-40B4-BE49-F238E27FC236}">
                <a16:creationId xmlns="" xmlns:a16="http://schemas.microsoft.com/office/drawing/2014/main" id="{39F99A3A-1C4D-4E3D-8EC4-177162632DC6}"/>
              </a:ext>
            </a:extLst>
          </p:cNvPr>
          <p:cNvSpPr txBox="1"/>
          <p:nvPr/>
        </p:nvSpPr>
        <p:spPr>
          <a:xfrm>
            <a:off x="545930" y="2478422"/>
            <a:ext cx="4737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following example that returns the distinct departments based in </a:t>
            </a: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California that are participating in the “Implement Release1” project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="" xmlns:a16="http://schemas.microsoft.com/office/drawing/2014/main" id="{D2F93E28-067C-478D-B485-E602A0E2CD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3767" y="3941031"/>
            <a:ext cx="2987495" cy="558758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2364625" y="3861048"/>
            <a:ext cx="3008428" cy="79208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18" name="Grafik 17">
            <a:extLst>
              <a:ext uri="{FF2B5EF4-FFF2-40B4-BE49-F238E27FC236}">
                <a16:creationId xmlns="" xmlns:a16="http://schemas.microsoft.com/office/drawing/2014/main" id="{F96E97E5-8D36-4AA0-9696-830E284B77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265" y="3254782"/>
            <a:ext cx="5102150" cy="31853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Grafik 14">
            <a:extLst>
              <a:ext uri="{FF2B5EF4-FFF2-40B4-BE49-F238E27FC236}">
                <a16:creationId xmlns="" xmlns:a16="http://schemas.microsoft.com/office/drawing/2014/main" id="{3080A21D-A843-4B44-B695-6F282E59D6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4048" y="3413758"/>
            <a:ext cx="3038475" cy="390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60819" y="4074024"/>
            <a:ext cx="5164435" cy="275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311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5F5248E5-C77F-4799-9F87-88FB47A1E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50B07FF7-CFC4-4E1C-8F46-AAD2E348B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1D61F213-C813-4F78-816C-A24A2A8C36D8}"/>
              </a:ext>
            </a:extLst>
          </p:cNvPr>
          <p:cNvSpPr/>
          <p:nvPr/>
        </p:nvSpPr>
        <p:spPr>
          <a:xfrm>
            <a:off x="2364625" y="38610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4" name="Grafik 13">
            <a:extLst>
              <a:ext uri="{FF2B5EF4-FFF2-40B4-BE49-F238E27FC236}">
                <a16:creationId xmlns="" xmlns:a16="http://schemas.microsoft.com/office/drawing/2014/main" id="{595826AF-F97B-4508-83C2-1411BB9E28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3820" y="3092857"/>
            <a:ext cx="1362075" cy="323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feld 16">
            <a:extLst>
              <a:ext uri="{FF2B5EF4-FFF2-40B4-BE49-F238E27FC236}">
                <a16:creationId xmlns="" xmlns:a16="http://schemas.microsoft.com/office/drawing/2014/main" id="{39F99A3A-1C4D-4E3D-8EC4-177162632DC6}"/>
              </a:ext>
            </a:extLst>
          </p:cNvPr>
          <p:cNvSpPr txBox="1"/>
          <p:nvPr/>
        </p:nvSpPr>
        <p:spPr>
          <a:xfrm>
            <a:off x="545930" y="2478422"/>
            <a:ext cx="4737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following example that returns the distinct departments based in </a:t>
            </a:r>
          </a:p>
          <a:p>
            <a:r>
              <a:rPr lang="en-US" sz="1200" dirty="0"/>
              <a:t>California that are participating in the “Implement Release1” project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="" xmlns:a16="http://schemas.microsoft.com/office/drawing/2014/main" id="{D2F93E28-067C-478D-B485-E602A0E2CD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3767" y="3941031"/>
            <a:ext cx="2987495" cy="55875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="" xmlns:a16="http://schemas.microsoft.com/office/drawing/2014/main" id="{3080A21D-A843-4B44-B695-6F282E59D6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4048" y="3413758"/>
            <a:ext cx="3038475" cy="390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Grafik 15">
            <a:extLst>
              <a:ext uri="{FF2B5EF4-FFF2-40B4-BE49-F238E27FC236}">
                <a16:creationId xmlns="" xmlns:a16="http://schemas.microsoft.com/office/drawing/2014/main" id="{D9591D6F-2F51-4537-AAAB-F3F3FDA8EE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3716" y="4708115"/>
            <a:ext cx="5585725" cy="1075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Grafik 19">
            <a:extLst>
              <a:ext uri="{FF2B5EF4-FFF2-40B4-BE49-F238E27FC236}">
                <a16:creationId xmlns="" xmlns:a16="http://schemas.microsoft.com/office/drawing/2014/main" id="{BA76BF5C-293D-4C14-B5E3-8BB83C0BE0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32354" y="3933309"/>
            <a:ext cx="3324225" cy="5810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5015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5F5248E5-C77F-4799-9F87-88FB47A1E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49" y="3429000"/>
            <a:ext cx="5619480" cy="2996577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38" y="1551797"/>
            <a:ext cx="5512488" cy="1639612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="" xmlns:a16="http://schemas.microsoft.com/office/drawing/2014/main" id="{D9591D6F-2F51-4537-AAAB-F3F3FDA8EE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3716" y="4708115"/>
            <a:ext cx="5585725" cy="10751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45792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5F5248E5-C77F-4799-9F87-88FB47A1E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50B07FF7-CFC4-4E1C-8F46-AAD2E348B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183" y="3356992"/>
            <a:ext cx="5972175" cy="2162175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1D61F213-C813-4F78-816C-A24A2A8C36D8}"/>
              </a:ext>
            </a:extLst>
          </p:cNvPr>
          <p:cNvSpPr/>
          <p:nvPr/>
        </p:nvSpPr>
        <p:spPr>
          <a:xfrm>
            <a:off x="2364625" y="38610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feld 11">
            <a:extLst>
              <a:ext uri="{FF2B5EF4-FFF2-40B4-BE49-F238E27FC236}">
                <a16:creationId xmlns="" xmlns:a16="http://schemas.microsoft.com/office/drawing/2014/main" id="{8C086F6C-31C5-4C18-A364-4B6E5325A55B}"/>
              </a:ext>
            </a:extLst>
          </p:cNvPr>
          <p:cNvSpPr txBox="1"/>
          <p:nvPr/>
        </p:nvSpPr>
        <p:spPr>
          <a:xfrm>
            <a:off x="545930" y="2478422"/>
            <a:ext cx="4737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following example that returns the distinct departments based in </a:t>
            </a:r>
          </a:p>
          <a:p>
            <a:r>
              <a:rPr lang="en-US" sz="1200" dirty="0"/>
              <a:t>California that are participating in the “Implement Release1” project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="" xmlns:a16="http://schemas.microsoft.com/office/drawing/2014/main" id="{D254BD73-7F2B-4F61-8E91-D99C045228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767" y="3941031"/>
            <a:ext cx="2987495" cy="55875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="" xmlns:a16="http://schemas.microsoft.com/office/drawing/2014/main" id="{E313EE90-8834-40E3-9783-9C5DAD8E2A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3259" y="5075560"/>
            <a:ext cx="6340996" cy="7642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Grafik 14">
            <a:extLst>
              <a:ext uri="{FF2B5EF4-FFF2-40B4-BE49-F238E27FC236}">
                <a16:creationId xmlns="" xmlns:a16="http://schemas.microsoft.com/office/drawing/2014/main" id="{BA76BF5C-293D-4C14-B5E3-8BB83C0BE0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9474" y="3072242"/>
            <a:ext cx="2965522" cy="518329"/>
          </a:xfrm>
          <a:prstGeom prst="rect">
            <a:avLst/>
          </a:prstGeom>
          <a:ln>
            <a:noFill/>
          </a:ln>
        </p:spPr>
      </p:pic>
      <p:sp>
        <p:nvSpPr>
          <p:cNvPr id="4" name="Rechteck 3"/>
          <p:cNvSpPr/>
          <p:nvPr/>
        </p:nvSpPr>
        <p:spPr>
          <a:xfrm>
            <a:off x="2843808" y="4340231"/>
            <a:ext cx="2232248" cy="36004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283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5F5248E5-C77F-4799-9F87-88FB47A1E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49" y="3429000"/>
            <a:ext cx="5619480" cy="2996577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38" y="1551797"/>
            <a:ext cx="5512488" cy="163961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E313EE90-8834-40E3-9783-9C5DAD8E2A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3259" y="5075560"/>
            <a:ext cx="6340996" cy="7642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7213" y="2427457"/>
            <a:ext cx="5387317" cy="18825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8272" y="3462641"/>
            <a:ext cx="5488514" cy="15587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0717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1BE867AC-2A51-4139-84CA-1EEB58FD3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77" y="376767"/>
            <a:ext cx="3426316" cy="22991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6118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04" name="Rechteck 103"/>
          <p:cNvSpPr/>
          <p:nvPr/>
        </p:nvSpPr>
        <p:spPr>
          <a:xfrm>
            <a:off x="2428860" y="6215082"/>
            <a:ext cx="242889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5" name="Textfeld 5"/>
          <p:cNvSpPr txBox="1">
            <a:spLocks noChangeArrowheads="1"/>
          </p:cNvSpPr>
          <p:nvPr/>
        </p:nvSpPr>
        <p:spPr bwMode="auto">
          <a:xfrm>
            <a:off x="4038826" y="2171656"/>
            <a:ext cx="238398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3200" dirty="0">
                <a:latin typeface="Times New Roman" pitchFamily="18" charset="0"/>
                <a:cs typeface="Times New Roman" pitchFamily="18" charset="0"/>
              </a:rPr>
              <a:t>Abfragen mit</a:t>
            </a:r>
          </a:p>
        </p:txBody>
      </p: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6429388" y="2571744"/>
            <a:ext cx="20763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dirty="0">
                <a:latin typeface="Times New Roman" pitchFamily="18" charset="0"/>
                <a:cs typeface="Times New Roman" pitchFamily="18" charset="0"/>
              </a:rPr>
              <a:t>JPA-QL  </a:t>
            </a:r>
            <a:r>
              <a:rPr lang="de-AT" dirty="0" smtClean="0">
                <a:latin typeface="Times New Roman" pitchFamily="18" charset="0"/>
                <a:cs typeface="Times New Roman" pitchFamily="18" charset="0"/>
              </a:rPr>
              <a:t>H-QL </a:t>
            </a:r>
            <a:r>
              <a:rPr lang="de-AT" dirty="0" err="1" smtClean="0">
                <a:latin typeface="Times New Roman" pitchFamily="18" charset="0"/>
                <a:cs typeface="Times New Roman" pitchFamily="18" charset="0"/>
              </a:rPr>
              <a:t>intro</a:t>
            </a:r>
            <a:endParaRPr lang="de-AT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118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96" y="2734222"/>
            <a:ext cx="1764292" cy="343941"/>
          </a:xfrm>
          <a:prstGeom prst="rect">
            <a:avLst/>
          </a:prstGeom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5984" y="3571876"/>
            <a:ext cx="5162564" cy="2227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echteck 22"/>
          <p:cNvSpPr/>
          <p:nvPr/>
        </p:nvSpPr>
        <p:spPr>
          <a:xfrm>
            <a:off x="2143108" y="4797152"/>
            <a:ext cx="6072230" cy="110058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Pfeil nach rechts 21"/>
          <p:cNvSpPr/>
          <p:nvPr/>
        </p:nvSpPr>
        <p:spPr>
          <a:xfrm>
            <a:off x="2014306" y="4533549"/>
            <a:ext cx="285752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16" y="6500834"/>
            <a:ext cx="2009778" cy="15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654865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96" y="2734222"/>
            <a:ext cx="1764292" cy="343941"/>
          </a:xfrm>
          <a:prstGeom prst="rect">
            <a:avLst/>
          </a:prstGeom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5984" y="3571876"/>
            <a:ext cx="5162564" cy="2227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echteck 22"/>
          <p:cNvSpPr/>
          <p:nvPr/>
        </p:nvSpPr>
        <p:spPr>
          <a:xfrm>
            <a:off x="2143108" y="5373216"/>
            <a:ext cx="6072230" cy="5245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Pfeil nach rechts 21"/>
          <p:cNvSpPr/>
          <p:nvPr/>
        </p:nvSpPr>
        <p:spPr>
          <a:xfrm>
            <a:off x="2014306" y="5061453"/>
            <a:ext cx="285752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2522688" y="4837300"/>
            <a:ext cx="4925860" cy="32795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16" y="6500834"/>
            <a:ext cx="2009778" cy="15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532048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3000372"/>
            <a:ext cx="42195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86182" y="4176181"/>
            <a:ext cx="43434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8663" y="5219181"/>
            <a:ext cx="4357718" cy="18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58016" y="6500834"/>
            <a:ext cx="2009778" cy="15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" name="Rechteck 57"/>
          <p:cNvSpPr/>
          <p:nvPr/>
        </p:nvSpPr>
        <p:spPr>
          <a:xfrm>
            <a:off x="4643412" y="2814652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61" name="Rechteck 60"/>
          <p:cNvSpPr/>
          <p:nvPr/>
        </p:nvSpPr>
        <p:spPr>
          <a:xfrm>
            <a:off x="4857725" y="3057540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64" name="Rechteck 63"/>
          <p:cNvSpPr/>
          <p:nvPr/>
        </p:nvSpPr>
        <p:spPr>
          <a:xfrm>
            <a:off x="5072037" y="2814652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182" name="Rechteck 181"/>
          <p:cNvSpPr/>
          <p:nvPr/>
        </p:nvSpPr>
        <p:spPr>
          <a:xfrm>
            <a:off x="5072037" y="4957777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183" name="Rechteck 182"/>
          <p:cNvSpPr/>
          <p:nvPr/>
        </p:nvSpPr>
        <p:spPr>
          <a:xfrm>
            <a:off x="5500662" y="4957777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185" name="Rechteck 184"/>
          <p:cNvSpPr/>
          <p:nvPr/>
        </p:nvSpPr>
        <p:spPr>
          <a:xfrm>
            <a:off x="5286350" y="5157802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16" name="Rechteck 215"/>
          <p:cNvSpPr/>
          <p:nvPr/>
        </p:nvSpPr>
        <p:spPr>
          <a:xfrm>
            <a:off x="5072037" y="5386402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17" name="Rechteck 216"/>
          <p:cNvSpPr/>
          <p:nvPr/>
        </p:nvSpPr>
        <p:spPr>
          <a:xfrm>
            <a:off x="5500662" y="5386402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pic>
        <p:nvPicPr>
          <p:cNvPr id="23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357818" y="1785926"/>
            <a:ext cx="1547815" cy="17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9" name="Ellipse 228"/>
          <p:cNvSpPr/>
          <p:nvPr/>
        </p:nvSpPr>
        <p:spPr>
          <a:xfrm>
            <a:off x="5183348" y="1701609"/>
            <a:ext cx="188898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785787" y="2814652"/>
            <a:ext cx="4362450" cy="48099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31" name="Rechteck 230"/>
          <p:cNvSpPr/>
          <p:nvPr/>
        </p:nvSpPr>
        <p:spPr>
          <a:xfrm>
            <a:off x="3786162" y="4076732"/>
            <a:ext cx="4362450" cy="48099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32" name="Rechteck 231"/>
          <p:cNvSpPr/>
          <p:nvPr/>
        </p:nvSpPr>
        <p:spPr>
          <a:xfrm>
            <a:off x="854842" y="5048285"/>
            <a:ext cx="4502975" cy="48099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225254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3000372"/>
            <a:ext cx="42195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86182" y="4176181"/>
            <a:ext cx="43434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8663" y="5219181"/>
            <a:ext cx="4357718" cy="18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58016" y="6500834"/>
            <a:ext cx="2009778" cy="15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" name="Rechteck 57"/>
          <p:cNvSpPr/>
          <p:nvPr/>
        </p:nvSpPr>
        <p:spPr>
          <a:xfrm>
            <a:off x="4643412" y="2814652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61" name="Rechteck 60"/>
          <p:cNvSpPr/>
          <p:nvPr/>
        </p:nvSpPr>
        <p:spPr>
          <a:xfrm>
            <a:off x="4857725" y="3057540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64" name="Rechteck 63"/>
          <p:cNvSpPr/>
          <p:nvPr/>
        </p:nvSpPr>
        <p:spPr>
          <a:xfrm>
            <a:off x="5072037" y="2814652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182" name="Rechteck 181"/>
          <p:cNvSpPr/>
          <p:nvPr/>
        </p:nvSpPr>
        <p:spPr>
          <a:xfrm>
            <a:off x="5072037" y="4957777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183" name="Rechteck 182"/>
          <p:cNvSpPr/>
          <p:nvPr/>
        </p:nvSpPr>
        <p:spPr>
          <a:xfrm>
            <a:off x="5500662" y="4957777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185" name="Rechteck 184"/>
          <p:cNvSpPr/>
          <p:nvPr/>
        </p:nvSpPr>
        <p:spPr>
          <a:xfrm>
            <a:off x="5286350" y="5157802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16" name="Rechteck 215"/>
          <p:cNvSpPr/>
          <p:nvPr/>
        </p:nvSpPr>
        <p:spPr>
          <a:xfrm>
            <a:off x="5072037" y="5386402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17" name="Rechteck 216"/>
          <p:cNvSpPr/>
          <p:nvPr/>
        </p:nvSpPr>
        <p:spPr>
          <a:xfrm>
            <a:off x="5500662" y="5386402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pic>
        <p:nvPicPr>
          <p:cNvPr id="23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357818" y="1785926"/>
            <a:ext cx="1547815" cy="17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9" name="Ellipse 228"/>
          <p:cNvSpPr/>
          <p:nvPr/>
        </p:nvSpPr>
        <p:spPr>
          <a:xfrm>
            <a:off x="5183348" y="1701609"/>
            <a:ext cx="188898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785787" y="2814652"/>
            <a:ext cx="4362450" cy="48099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31" name="Rechteck 230"/>
          <p:cNvSpPr/>
          <p:nvPr/>
        </p:nvSpPr>
        <p:spPr>
          <a:xfrm>
            <a:off x="3786162" y="4076732"/>
            <a:ext cx="4362450" cy="48099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32" name="Rechteck 231"/>
          <p:cNvSpPr/>
          <p:nvPr/>
        </p:nvSpPr>
        <p:spPr>
          <a:xfrm>
            <a:off x="854842" y="5048285"/>
            <a:ext cx="4502975" cy="48099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53308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3000372"/>
            <a:ext cx="42195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86182" y="4176181"/>
            <a:ext cx="43434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8663" y="5219181"/>
            <a:ext cx="4357718" cy="18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58016" y="6500834"/>
            <a:ext cx="2009778" cy="15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" name="Rechteck 57"/>
          <p:cNvSpPr/>
          <p:nvPr/>
        </p:nvSpPr>
        <p:spPr>
          <a:xfrm>
            <a:off x="4643412" y="2814652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61" name="Rechteck 60"/>
          <p:cNvSpPr/>
          <p:nvPr/>
        </p:nvSpPr>
        <p:spPr>
          <a:xfrm>
            <a:off x="4857725" y="3057540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64" name="Rechteck 63"/>
          <p:cNvSpPr/>
          <p:nvPr/>
        </p:nvSpPr>
        <p:spPr>
          <a:xfrm>
            <a:off x="5072037" y="2814652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182" name="Rechteck 181"/>
          <p:cNvSpPr/>
          <p:nvPr/>
        </p:nvSpPr>
        <p:spPr>
          <a:xfrm>
            <a:off x="5072037" y="4957777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183" name="Rechteck 182"/>
          <p:cNvSpPr/>
          <p:nvPr/>
        </p:nvSpPr>
        <p:spPr>
          <a:xfrm>
            <a:off x="5500662" y="4957777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185" name="Rechteck 184"/>
          <p:cNvSpPr/>
          <p:nvPr/>
        </p:nvSpPr>
        <p:spPr>
          <a:xfrm>
            <a:off x="5286350" y="5157802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16" name="Rechteck 215"/>
          <p:cNvSpPr/>
          <p:nvPr/>
        </p:nvSpPr>
        <p:spPr>
          <a:xfrm>
            <a:off x="5072037" y="5386402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17" name="Rechteck 216"/>
          <p:cNvSpPr/>
          <p:nvPr/>
        </p:nvSpPr>
        <p:spPr>
          <a:xfrm>
            <a:off x="5500662" y="5386402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pic>
        <p:nvPicPr>
          <p:cNvPr id="23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357818" y="1785926"/>
            <a:ext cx="1547815" cy="17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9" name="Ellipse 228"/>
          <p:cNvSpPr/>
          <p:nvPr/>
        </p:nvSpPr>
        <p:spPr>
          <a:xfrm>
            <a:off x="5183348" y="1701609"/>
            <a:ext cx="188898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785787" y="2814652"/>
            <a:ext cx="4362450" cy="48099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31" name="Rechteck 230"/>
          <p:cNvSpPr/>
          <p:nvPr/>
        </p:nvSpPr>
        <p:spPr>
          <a:xfrm>
            <a:off x="3786162" y="4076732"/>
            <a:ext cx="4362450" cy="48099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32" name="Rechteck 231"/>
          <p:cNvSpPr/>
          <p:nvPr/>
        </p:nvSpPr>
        <p:spPr>
          <a:xfrm>
            <a:off x="854842" y="5048285"/>
            <a:ext cx="4502975" cy="48099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2633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3000372"/>
            <a:ext cx="42195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86182" y="4176181"/>
            <a:ext cx="43434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8663" y="5219181"/>
            <a:ext cx="4357718" cy="18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58016" y="6500834"/>
            <a:ext cx="2009778" cy="15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" name="Rechteck 57"/>
          <p:cNvSpPr/>
          <p:nvPr/>
        </p:nvSpPr>
        <p:spPr>
          <a:xfrm>
            <a:off x="4643412" y="2814652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64" name="Rechteck 63"/>
          <p:cNvSpPr/>
          <p:nvPr/>
        </p:nvSpPr>
        <p:spPr>
          <a:xfrm>
            <a:off x="5072037" y="2814652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182" name="Rechteck 181"/>
          <p:cNvSpPr/>
          <p:nvPr/>
        </p:nvSpPr>
        <p:spPr>
          <a:xfrm>
            <a:off x="5072037" y="4957777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183" name="Rechteck 182"/>
          <p:cNvSpPr/>
          <p:nvPr/>
        </p:nvSpPr>
        <p:spPr>
          <a:xfrm>
            <a:off x="5500662" y="4957777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185" name="Rechteck 184"/>
          <p:cNvSpPr/>
          <p:nvPr/>
        </p:nvSpPr>
        <p:spPr>
          <a:xfrm>
            <a:off x="5286350" y="5157802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16" name="Rechteck 215"/>
          <p:cNvSpPr/>
          <p:nvPr/>
        </p:nvSpPr>
        <p:spPr>
          <a:xfrm>
            <a:off x="5072037" y="5386402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17" name="Rechteck 216"/>
          <p:cNvSpPr/>
          <p:nvPr/>
        </p:nvSpPr>
        <p:spPr>
          <a:xfrm>
            <a:off x="5500662" y="5386402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pic>
        <p:nvPicPr>
          <p:cNvPr id="23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357818" y="1785926"/>
            <a:ext cx="1547815" cy="17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9" name="Ellipse 228"/>
          <p:cNvSpPr/>
          <p:nvPr/>
        </p:nvSpPr>
        <p:spPr>
          <a:xfrm>
            <a:off x="5183348" y="1701609"/>
            <a:ext cx="188898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1" name="Rechteck 230"/>
          <p:cNvSpPr/>
          <p:nvPr/>
        </p:nvSpPr>
        <p:spPr>
          <a:xfrm>
            <a:off x="3786162" y="4076732"/>
            <a:ext cx="4362450" cy="48099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32" name="Rechteck 231"/>
          <p:cNvSpPr/>
          <p:nvPr/>
        </p:nvSpPr>
        <p:spPr>
          <a:xfrm>
            <a:off x="854842" y="5048285"/>
            <a:ext cx="4502975" cy="48099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" name="Rechteck 2"/>
          <p:cNvSpPr/>
          <p:nvPr/>
        </p:nvSpPr>
        <p:spPr>
          <a:xfrm>
            <a:off x="2339752" y="3028965"/>
            <a:ext cx="648072" cy="266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7" name="Rechteck 26"/>
          <p:cNvSpPr/>
          <p:nvPr/>
        </p:nvSpPr>
        <p:spPr>
          <a:xfrm>
            <a:off x="2704883" y="2934896"/>
            <a:ext cx="1362255" cy="4752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718352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3000372"/>
            <a:ext cx="42195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86182" y="4176181"/>
            <a:ext cx="43434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8663" y="5219181"/>
            <a:ext cx="4357718" cy="18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58016" y="6500834"/>
            <a:ext cx="2009778" cy="15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" name="Rechteck 57"/>
          <p:cNvSpPr/>
          <p:nvPr/>
        </p:nvSpPr>
        <p:spPr>
          <a:xfrm>
            <a:off x="4643412" y="2814652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64" name="Rechteck 63"/>
          <p:cNvSpPr/>
          <p:nvPr/>
        </p:nvSpPr>
        <p:spPr>
          <a:xfrm>
            <a:off x="5072037" y="2814652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182" name="Rechteck 181"/>
          <p:cNvSpPr/>
          <p:nvPr/>
        </p:nvSpPr>
        <p:spPr>
          <a:xfrm>
            <a:off x="5072037" y="4957777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183" name="Rechteck 182"/>
          <p:cNvSpPr/>
          <p:nvPr/>
        </p:nvSpPr>
        <p:spPr>
          <a:xfrm>
            <a:off x="5500662" y="4957777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185" name="Rechteck 184"/>
          <p:cNvSpPr/>
          <p:nvPr/>
        </p:nvSpPr>
        <p:spPr>
          <a:xfrm>
            <a:off x="5286350" y="5157802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16" name="Rechteck 215"/>
          <p:cNvSpPr/>
          <p:nvPr/>
        </p:nvSpPr>
        <p:spPr>
          <a:xfrm>
            <a:off x="5072037" y="5386402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17" name="Rechteck 216"/>
          <p:cNvSpPr/>
          <p:nvPr/>
        </p:nvSpPr>
        <p:spPr>
          <a:xfrm>
            <a:off x="5500662" y="5386402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pic>
        <p:nvPicPr>
          <p:cNvPr id="23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357818" y="1785926"/>
            <a:ext cx="1547815" cy="17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9" name="Ellipse 228"/>
          <p:cNvSpPr/>
          <p:nvPr/>
        </p:nvSpPr>
        <p:spPr>
          <a:xfrm>
            <a:off x="5183348" y="1701609"/>
            <a:ext cx="188898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1" name="Rechteck 230"/>
          <p:cNvSpPr/>
          <p:nvPr/>
        </p:nvSpPr>
        <p:spPr>
          <a:xfrm>
            <a:off x="3786162" y="4076732"/>
            <a:ext cx="4362450" cy="48099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" name="Rechteck 2"/>
          <p:cNvSpPr/>
          <p:nvPr/>
        </p:nvSpPr>
        <p:spPr>
          <a:xfrm>
            <a:off x="2339752" y="3028965"/>
            <a:ext cx="648072" cy="266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7" name="Rechteck 26"/>
          <p:cNvSpPr/>
          <p:nvPr/>
        </p:nvSpPr>
        <p:spPr>
          <a:xfrm>
            <a:off x="2704883" y="2934896"/>
            <a:ext cx="1362255" cy="4752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6" name="Rechteck 25"/>
          <p:cNvSpPr/>
          <p:nvPr/>
        </p:nvSpPr>
        <p:spPr>
          <a:xfrm>
            <a:off x="2170951" y="5176402"/>
            <a:ext cx="365100" cy="266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8" name="Rechteck 27"/>
          <p:cNvSpPr/>
          <p:nvPr/>
        </p:nvSpPr>
        <p:spPr>
          <a:xfrm>
            <a:off x="2432385" y="5054052"/>
            <a:ext cx="1362255" cy="4752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827853" y="4883091"/>
            <a:ext cx="2743201" cy="9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22147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3000372"/>
            <a:ext cx="42195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86182" y="4176181"/>
            <a:ext cx="43434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8663" y="5219181"/>
            <a:ext cx="4357718" cy="18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58016" y="6500834"/>
            <a:ext cx="2009778" cy="15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" name="Rechteck 57"/>
          <p:cNvSpPr/>
          <p:nvPr/>
        </p:nvSpPr>
        <p:spPr>
          <a:xfrm>
            <a:off x="4643412" y="2814652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64" name="Rechteck 63"/>
          <p:cNvSpPr/>
          <p:nvPr/>
        </p:nvSpPr>
        <p:spPr>
          <a:xfrm>
            <a:off x="5072037" y="2814652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182" name="Rechteck 181"/>
          <p:cNvSpPr/>
          <p:nvPr/>
        </p:nvSpPr>
        <p:spPr>
          <a:xfrm>
            <a:off x="5072037" y="4957777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183" name="Rechteck 182"/>
          <p:cNvSpPr/>
          <p:nvPr/>
        </p:nvSpPr>
        <p:spPr>
          <a:xfrm>
            <a:off x="5500662" y="4957777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185" name="Rechteck 184"/>
          <p:cNvSpPr/>
          <p:nvPr/>
        </p:nvSpPr>
        <p:spPr>
          <a:xfrm>
            <a:off x="5286350" y="5157802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16" name="Rechteck 215"/>
          <p:cNvSpPr/>
          <p:nvPr/>
        </p:nvSpPr>
        <p:spPr>
          <a:xfrm>
            <a:off x="5072037" y="5386402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17" name="Rechteck 216"/>
          <p:cNvSpPr/>
          <p:nvPr/>
        </p:nvSpPr>
        <p:spPr>
          <a:xfrm>
            <a:off x="5500662" y="5386402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pic>
        <p:nvPicPr>
          <p:cNvPr id="23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357818" y="1785926"/>
            <a:ext cx="1547815" cy="17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9" name="Ellipse 228"/>
          <p:cNvSpPr/>
          <p:nvPr/>
        </p:nvSpPr>
        <p:spPr>
          <a:xfrm>
            <a:off x="5183348" y="1701609"/>
            <a:ext cx="188898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1" name="Rechteck 230"/>
          <p:cNvSpPr/>
          <p:nvPr/>
        </p:nvSpPr>
        <p:spPr>
          <a:xfrm>
            <a:off x="3786162" y="4076732"/>
            <a:ext cx="4362450" cy="48099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" name="Rechteck 2"/>
          <p:cNvSpPr/>
          <p:nvPr/>
        </p:nvSpPr>
        <p:spPr>
          <a:xfrm>
            <a:off x="2339752" y="3028965"/>
            <a:ext cx="648072" cy="266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7" name="Rechteck 26"/>
          <p:cNvSpPr/>
          <p:nvPr/>
        </p:nvSpPr>
        <p:spPr>
          <a:xfrm>
            <a:off x="2704883" y="2934896"/>
            <a:ext cx="1362255" cy="4752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6" name="Rechteck 25"/>
          <p:cNvSpPr/>
          <p:nvPr/>
        </p:nvSpPr>
        <p:spPr>
          <a:xfrm>
            <a:off x="2170951" y="5176402"/>
            <a:ext cx="365100" cy="266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8" name="Rechteck 27"/>
          <p:cNvSpPr/>
          <p:nvPr/>
        </p:nvSpPr>
        <p:spPr>
          <a:xfrm>
            <a:off x="2432385" y="5054052"/>
            <a:ext cx="1362255" cy="4752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827853" y="4883091"/>
            <a:ext cx="2743201" cy="9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Ellipse 29"/>
          <p:cNvSpPr/>
          <p:nvPr/>
        </p:nvSpPr>
        <p:spPr>
          <a:xfrm>
            <a:off x="3291084" y="5017741"/>
            <a:ext cx="1995236" cy="582974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1" name="Ellipse 30"/>
          <p:cNvSpPr/>
          <p:nvPr/>
        </p:nvSpPr>
        <p:spPr>
          <a:xfrm>
            <a:off x="3933036" y="2928934"/>
            <a:ext cx="1214446" cy="500066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7208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3000372"/>
            <a:ext cx="42195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86182" y="4176181"/>
            <a:ext cx="43434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8663" y="5219181"/>
            <a:ext cx="4357718" cy="18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58016" y="6500834"/>
            <a:ext cx="2009778" cy="15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3" name="Rechteck 182"/>
          <p:cNvSpPr/>
          <p:nvPr/>
        </p:nvSpPr>
        <p:spPr>
          <a:xfrm>
            <a:off x="5500662" y="4957777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17" name="Rechteck 216"/>
          <p:cNvSpPr/>
          <p:nvPr/>
        </p:nvSpPr>
        <p:spPr>
          <a:xfrm>
            <a:off x="5500662" y="5386402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pic>
        <p:nvPicPr>
          <p:cNvPr id="23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357818" y="1785926"/>
            <a:ext cx="1547815" cy="17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9" name="Ellipse 228"/>
          <p:cNvSpPr/>
          <p:nvPr/>
        </p:nvSpPr>
        <p:spPr>
          <a:xfrm>
            <a:off x="5183348" y="1701609"/>
            <a:ext cx="188898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827853" y="4883091"/>
            <a:ext cx="2743201" cy="9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Ellipse 17"/>
          <p:cNvSpPr/>
          <p:nvPr/>
        </p:nvSpPr>
        <p:spPr>
          <a:xfrm>
            <a:off x="3291084" y="5017741"/>
            <a:ext cx="1995236" cy="582974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Ellipse 18"/>
          <p:cNvSpPr/>
          <p:nvPr/>
        </p:nvSpPr>
        <p:spPr>
          <a:xfrm>
            <a:off x="3933036" y="2928934"/>
            <a:ext cx="1214446" cy="500066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Ellipse 20"/>
          <p:cNvSpPr/>
          <p:nvPr/>
        </p:nvSpPr>
        <p:spPr>
          <a:xfrm>
            <a:off x="3664994" y="3932316"/>
            <a:ext cx="4579413" cy="717418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" name="Gekrümmte Verbindung 2"/>
          <p:cNvCxnSpPr>
            <a:stCxn id="19" idx="5"/>
            <a:endCxn id="15" idx="1"/>
          </p:cNvCxnSpPr>
          <p:nvPr/>
        </p:nvCxnSpPr>
        <p:spPr>
          <a:xfrm rot="5400000">
            <a:off x="3922456" y="3219494"/>
            <a:ext cx="910902" cy="1183449"/>
          </a:xfrm>
          <a:prstGeom prst="curvedConnector4">
            <a:avLst>
              <a:gd name="adj1" fmla="val 41013"/>
              <a:gd name="adj2" fmla="val 1193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ekrümmte Verbindung 4"/>
          <p:cNvCxnSpPr>
            <a:stCxn id="18" idx="7"/>
            <a:endCxn id="15" idx="1"/>
          </p:cNvCxnSpPr>
          <p:nvPr/>
        </p:nvCxnSpPr>
        <p:spPr>
          <a:xfrm rot="16200000" flipV="1">
            <a:off x="3971930" y="4080922"/>
            <a:ext cx="836447" cy="1207942"/>
          </a:xfrm>
          <a:prstGeom prst="curvedConnector4">
            <a:avLst>
              <a:gd name="adj1" fmla="val 39487"/>
              <a:gd name="adj2" fmla="val 15991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1632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3000372"/>
            <a:ext cx="42195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86182" y="4176181"/>
            <a:ext cx="43434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8663" y="5219181"/>
            <a:ext cx="4357718" cy="18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58016" y="6500834"/>
            <a:ext cx="2009778" cy="15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3" name="Rechteck 182"/>
          <p:cNvSpPr/>
          <p:nvPr/>
        </p:nvSpPr>
        <p:spPr>
          <a:xfrm>
            <a:off x="5500662" y="4957777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17" name="Rechteck 216"/>
          <p:cNvSpPr/>
          <p:nvPr/>
        </p:nvSpPr>
        <p:spPr>
          <a:xfrm>
            <a:off x="5500662" y="5386402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pic>
        <p:nvPicPr>
          <p:cNvPr id="23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357818" y="1785926"/>
            <a:ext cx="1547815" cy="17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9" name="Ellipse 228"/>
          <p:cNvSpPr/>
          <p:nvPr/>
        </p:nvSpPr>
        <p:spPr>
          <a:xfrm>
            <a:off x="5183348" y="1701609"/>
            <a:ext cx="188898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827853" y="4883091"/>
            <a:ext cx="2743201" cy="9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Ellipse 17"/>
          <p:cNvSpPr/>
          <p:nvPr/>
        </p:nvSpPr>
        <p:spPr>
          <a:xfrm>
            <a:off x="3291084" y="5017741"/>
            <a:ext cx="1995236" cy="582974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Ellipse 18"/>
          <p:cNvSpPr/>
          <p:nvPr/>
        </p:nvSpPr>
        <p:spPr>
          <a:xfrm>
            <a:off x="3933036" y="2928934"/>
            <a:ext cx="1214446" cy="500066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Ellipse 20"/>
          <p:cNvSpPr/>
          <p:nvPr/>
        </p:nvSpPr>
        <p:spPr>
          <a:xfrm>
            <a:off x="3664994" y="3932316"/>
            <a:ext cx="4579413" cy="717418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" name="Gekrümmte Verbindung 2"/>
          <p:cNvCxnSpPr>
            <a:stCxn id="19" idx="5"/>
            <a:endCxn id="15" idx="1"/>
          </p:cNvCxnSpPr>
          <p:nvPr/>
        </p:nvCxnSpPr>
        <p:spPr>
          <a:xfrm rot="5400000">
            <a:off x="3922456" y="3219494"/>
            <a:ext cx="910902" cy="1183449"/>
          </a:xfrm>
          <a:prstGeom prst="curvedConnector4">
            <a:avLst>
              <a:gd name="adj1" fmla="val 41013"/>
              <a:gd name="adj2" fmla="val 1193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ekrümmte Verbindung 4"/>
          <p:cNvCxnSpPr>
            <a:stCxn id="18" idx="7"/>
            <a:endCxn id="15" idx="1"/>
          </p:cNvCxnSpPr>
          <p:nvPr/>
        </p:nvCxnSpPr>
        <p:spPr>
          <a:xfrm rot="16200000" flipV="1">
            <a:off x="3971930" y="4080922"/>
            <a:ext cx="836447" cy="1207942"/>
          </a:xfrm>
          <a:prstGeom prst="curvedConnector4">
            <a:avLst>
              <a:gd name="adj1" fmla="val 39487"/>
              <a:gd name="adj2" fmla="val 15991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1675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04" name="Rechteck 103"/>
          <p:cNvSpPr/>
          <p:nvPr/>
        </p:nvSpPr>
        <p:spPr>
          <a:xfrm>
            <a:off x="2428860" y="6215082"/>
            <a:ext cx="242889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8" name="Textfeld 107"/>
          <p:cNvSpPr txBox="1"/>
          <p:nvPr/>
        </p:nvSpPr>
        <p:spPr>
          <a:xfrm>
            <a:off x="4780478" y="1500174"/>
            <a:ext cx="310597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Abfragen mit JPAQL , HQL 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und native SQL</a:t>
            </a:r>
            <a:endParaRPr lang="de-AT" sz="10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1125" y="2986088"/>
            <a:ext cx="63817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hteck 16"/>
          <p:cNvSpPr/>
          <p:nvPr/>
        </p:nvSpPr>
        <p:spPr>
          <a:xfrm>
            <a:off x="1091460" y="3630435"/>
            <a:ext cx="5857916" cy="78581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8" name="Rechteck 17"/>
          <p:cNvSpPr/>
          <p:nvPr/>
        </p:nvSpPr>
        <p:spPr>
          <a:xfrm>
            <a:off x="4572000" y="3429000"/>
            <a:ext cx="3286148" cy="28575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9" name="Rechteck 18"/>
          <p:cNvSpPr/>
          <p:nvPr/>
        </p:nvSpPr>
        <p:spPr>
          <a:xfrm>
            <a:off x="6786578" y="3000372"/>
            <a:ext cx="1000132" cy="214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Rechteck 19"/>
          <p:cNvSpPr/>
          <p:nvPr/>
        </p:nvSpPr>
        <p:spPr>
          <a:xfrm>
            <a:off x="2357422" y="3441879"/>
            <a:ext cx="2286016" cy="214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1" name="Gewinkelte Verbindung 20"/>
          <p:cNvCxnSpPr>
            <a:stCxn id="19" idx="0"/>
            <a:endCxn id="20" idx="2"/>
          </p:cNvCxnSpPr>
          <p:nvPr/>
        </p:nvCxnSpPr>
        <p:spPr>
          <a:xfrm rot="16200000" flipH="1" flipV="1">
            <a:off x="5065626" y="1435175"/>
            <a:ext cx="655821" cy="3786214"/>
          </a:xfrm>
          <a:prstGeom prst="bentConnector5">
            <a:avLst>
              <a:gd name="adj1" fmla="val -34857"/>
              <a:gd name="adj2" fmla="val -26181"/>
              <a:gd name="adj3" fmla="val 13485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7911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3000372"/>
            <a:ext cx="42195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86182" y="4176181"/>
            <a:ext cx="43434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8663" y="5219181"/>
            <a:ext cx="4357718" cy="18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58016" y="6500834"/>
            <a:ext cx="2009778" cy="15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3" name="Rechteck 182"/>
          <p:cNvSpPr/>
          <p:nvPr/>
        </p:nvSpPr>
        <p:spPr>
          <a:xfrm>
            <a:off x="5500662" y="4957777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17" name="Rechteck 216"/>
          <p:cNvSpPr/>
          <p:nvPr/>
        </p:nvSpPr>
        <p:spPr>
          <a:xfrm>
            <a:off x="5500662" y="5386402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pic>
        <p:nvPicPr>
          <p:cNvPr id="23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357818" y="1785926"/>
            <a:ext cx="1547815" cy="17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9" name="Ellipse 228"/>
          <p:cNvSpPr/>
          <p:nvPr/>
        </p:nvSpPr>
        <p:spPr>
          <a:xfrm>
            <a:off x="5183348" y="1701609"/>
            <a:ext cx="188898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827853" y="4883091"/>
            <a:ext cx="2743201" cy="9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Ellipse 17"/>
          <p:cNvSpPr/>
          <p:nvPr/>
        </p:nvSpPr>
        <p:spPr>
          <a:xfrm>
            <a:off x="3291084" y="5017741"/>
            <a:ext cx="1995236" cy="582974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Ellipse 18"/>
          <p:cNvSpPr/>
          <p:nvPr/>
        </p:nvSpPr>
        <p:spPr>
          <a:xfrm>
            <a:off x="3933036" y="2928934"/>
            <a:ext cx="1214446" cy="500066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Ellipse 20"/>
          <p:cNvSpPr/>
          <p:nvPr/>
        </p:nvSpPr>
        <p:spPr>
          <a:xfrm>
            <a:off x="3664994" y="3932316"/>
            <a:ext cx="4579413" cy="717418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" name="Gekrümmte Verbindung 2"/>
          <p:cNvCxnSpPr>
            <a:stCxn id="19" idx="5"/>
            <a:endCxn id="15" idx="1"/>
          </p:cNvCxnSpPr>
          <p:nvPr/>
        </p:nvCxnSpPr>
        <p:spPr>
          <a:xfrm rot="5400000">
            <a:off x="3922456" y="3219494"/>
            <a:ext cx="910902" cy="1183449"/>
          </a:xfrm>
          <a:prstGeom prst="curvedConnector4">
            <a:avLst>
              <a:gd name="adj1" fmla="val 41013"/>
              <a:gd name="adj2" fmla="val 1193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ekrümmte Verbindung 4"/>
          <p:cNvCxnSpPr>
            <a:stCxn id="18" idx="7"/>
            <a:endCxn id="15" idx="1"/>
          </p:cNvCxnSpPr>
          <p:nvPr/>
        </p:nvCxnSpPr>
        <p:spPr>
          <a:xfrm rot="16200000" flipV="1">
            <a:off x="3971930" y="4080922"/>
            <a:ext cx="836447" cy="1207942"/>
          </a:xfrm>
          <a:prstGeom prst="curvedConnector4">
            <a:avLst>
              <a:gd name="adj1" fmla="val 39487"/>
              <a:gd name="adj2" fmla="val 15991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495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3000372"/>
            <a:ext cx="42195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86182" y="4176181"/>
            <a:ext cx="43434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8663" y="5219181"/>
            <a:ext cx="4357718" cy="18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58016" y="6500834"/>
            <a:ext cx="2009778" cy="15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3" name="Rechteck 182"/>
          <p:cNvSpPr/>
          <p:nvPr/>
        </p:nvSpPr>
        <p:spPr>
          <a:xfrm>
            <a:off x="5500662" y="4957777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17" name="Rechteck 216"/>
          <p:cNvSpPr/>
          <p:nvPr/>
        </p:nvSpPr>
        <p:spPr>
          <a:xfrm>
            <a:off x="5500662" y="5386402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pic>
        <p:nvPicPr>
          <p:cNvPr id="23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357818" y="1785926"/>
            <a:ext cx="1547815" cy="17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9" name="Ellipse 228"/>
          <p:cNvSpPr/>
          <p:nvPr/>
        </p:nvSpPr>
        <p:spPr>
          <a:xfrm>
            <a:off x="5183348" y="1701609"/>
            <a:ext cx="188898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827853" y="4883091"/>
            <a:ext cx="2743201" cy="9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Ellipse 17"/>
          <p:cNvSpPr/>
          <p:nvPr/>
        </p:nvSpPr>
        <p:spPr>
          <a:xfrm>
            <a:off x="3291084" y="5017741"/>
            <a:ext cx="1995236" cy="582974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Ellipse 18"/>
          <p:cNvSpPr/>
          <p:nvPr/>
        </p:nvSpPr>
        <p:spPr>
          <a:xfrm>
            <a:off x="3933036" y="2928934"/>
            <a:ext cx="1214446" cy="500066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Ellipse 20"/>
          <p:cNvSpPr/>
          <p:nvPr/>
        </p:nvSpPr>
        <p:spPr>
          <a:xfrm>
            <a:off x="3664994" y="3932316"/>
            <a:ext cx="4579413" cy="717418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" name="Gekrümmte Verbindung 2"/>
          <p:cNvCxnSpPr>
            <a:stCxn id="19" idx="5"/>
            <a:endCxn id="15" idx="1"/>
          </p:cNvCxnSpPr>
          <p:nvPr/>
        </p:nvCxnSpPr>
        <p:spPr>
          <a:xfrm rot="5400000">
            <a:off x="3922456" y="3219494"/>
            <a:ext cx="910902" cy="1183449"/>
          </a:xfrm>
          <a:prstGeom prst="curvedConnector4">
            <a:avLst>
              <a:gd name="adj1" fmla="val 41013"/>
              <a:gd name="adj2" fmla="val 1193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ekrümmte Verbindung 4"/>
          <p:cNvCxnSpPr>
            <a:stCxn id="18" idx="7"/>
            <a:endCxn id="15" idx="1"/>
          </p:cNvCxnSpPr>
          <p:nvPr/>
        </p:nvCxnSpPr>
        <p:spPr>
          <a:xfrm rot="16200000" flipV="1">
            <a:off x="3971930" y="4080922"/>
            <a:ext cx="836447" cy="1207942"/>
          </a:xfrm>
          <a:prstGeom prst="curvedConnector4">
            <a:avLst>
              <a:gd name="adj1" fmla="val 39487"/>
              <a:gd name="adj2" fmla="val 15991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0084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/>
      <p:bldP spid="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3000372"/>
            <a:ext cx="42195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663" y="5219181"/>
            <a:ext cx="4357718" cy="18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16" y="6500834"/>
            <a:ext cx="2009778" cy="15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7" name="Rechteck 216"/>
          <p:cNvSpPr/>
          <p:nvPr/>
        </p:nvSpPr>
        <p:spPr>
          <a:xfrm>
            <a:off x="5500662" y="5386402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pic>
        <p:nvPicPr>
          <p:cNvPr id="230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57818" y="1785926"/>
            <a:ext cx="1547815" cy="17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9" name="Ellipse 228"/>
          <p:cNvSpPr/>
          <p:nvPr/>
        </p:nvSpPr>
        <p:spPr>
          <a:xfrm>
            <a:off x="5183348" y="1701609"/>
            <a:ext cx="188898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827853" y="4883091"/>
            <a:ext cx="2743201" cy="9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Ellipse 17"/>
          <p:cNvSpPr/>
          <p:nvPr/>
        </p:nvSpPr>
        <p:spPr>
          <a:xfrm>
            <a:off x="3291084" y="5017741"/>
            <a:ext cx="1995236" cy="582974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Ellipse 18"/>
          <p:cNvSpPr/>
          <p:nvPr/>
        </p:nvSpPr>
        <p:spPr>
          <a:xfrm>
            <a:off x="3933036" y="2928934"/>
            <a:ext cx="1214446" cy="500066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" name="Gerader Verbinder 3"/>
          <p:cNvCxnSpPr/>
          <p:nvPr/>
        </p:nvCxnSpPr>
        <p:spPr>
          <a:xfrm>
            <a:off x="3635896" y="4149080"/>
            <a:ext cx="3672408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V="1">
            <a:off x="3851920" y="3501008"/>
            <a:ext cx="432048" cy="936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3933036" y="3933056"/>
            <a:ext cx="494948" cy="1048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7955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3000372"/>
            <a:ext cx="42195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663" y="5219181"/>
            <a:ext cx="4357718" cy="18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16" y="6500834"/>
            <a:ext cx="2009778" cy="15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7" name="Rechteck 216"/>
          <p:cNvSpPr/>
          <p:nvPr/>
        </p:nvSpPr>
        <p:spPr>
          <a:xfrm>
            <a:off x="5500662" y="5386402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pic>
        <p:nvPicPr>
          <p:cNvPr id="230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57818" y="1785926"/>
            <a:ext cx="1547815" cy="17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9" name="Ellipse 228"/>
          <p:cNvSpPr/>
          <p:nvPr/>
        </p:nvSpPr>
        <p:spPr>
          <a:xfrm>
            <a:off x="5183348" y="1701609"/>
            <a:ext cx="188898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827853" y="4883091"/>
            <a:ext cx="2743201" cy="9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Ellipse 17"/>
          <p:cNvSpPr/>
          <p:nvPr/>
        </p:nvSpPr>
        <p:spPr>
          <a:xfrm>
            <a:off x="3291084" y="5017741"/>
            <a:ext cx="1995236" cy="582974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Ellipse 18"/>
          <p:cNvSpPr/>
          <p:nvPr/>
        </p:nvSpPr>
        <p:spPr>
          <a:xfrm>
            <a:off x="3933036" y="2928934"/>
            <a:ext cx="1214446" cy="500066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" name="Gerader Verbinder 3"/>
          <p:cNvCxnSpPr/>
          <p:nvPr/>
        </p:nvCxnSpPr>
        <p:spPr>
          <a:xfrm>
            <a:off x="3635896" y="4149080"/>
            <a:ext cx="3672408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V="1">
            <a:off x="3851920" y="3501008"/>
            <a:ext cx="432048" cy="936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3933036" y="3933056"/>
            <a:ext cx="494948" cy="1048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1169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3000372"/>
            <a:ext cx="42195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663" y="5219181"/>
            <a:ext cx="4357718" cy="18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16" y="6500834"/>
            <a:ext cx="2009778" cy="15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7" name="Rechteck 216"/>
          <p:cNvSpPr/>
          <p:nvPr/>
        </p:nvSpPr>
        <p:spPr>
          <a:xfrm>
            <a:off x="5500662" y="5386402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pic>
        <p:nvPicPr>
          <p:cNvPr id="230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57818" y="1785926"/>
            <a:ext cx="1547815" cy="17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9" name="Ellipse 228"/>
          <p:cNvSpPr/>
          <p:nvPr/>
        </p:nvSpPr>
        <p:spPr>
          <a:xfrm>
            <a:off x="5183348" y="1701609"/>
            <a:ext cx="188898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827853" y="4883091"/>
            <a:ext cx="2743201" cy="9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Ellipse 17"/>
          <p:cNvSpPr/>
          <p:nvPr/>
        </p:nvSpPr>
        <p:spPr>
          <a:xfrm>
            <a:off x="3291084" y="5017741"/>
            <a:ext cx="1995236" cy="582974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Ellipse 18"/>
          <p:cNvSpPr/>
          <p:nvPr/>
        </p:nvSpPr>
        <p:spPr>
          <a:xfrm>
            <a:off x="3933036" y="2928934"/>
            <a:ext cx="1214446" cy="500066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" name="Gerader Verbinder 3"/>
          <p:cNvCxnSpPr/>
          <p:nvPr/>
        </p:nvCxnSpPr>
        <p:spPr>
          <a:xfrm>
            <a:off x="3635896" y="4149080"/>
            <a:ext cx="3672408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V="1">
            <a:off x="3851920" y="3501008"/>
            <a:ext cx="432048" cy="936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3933036" y="3933056"/>
            <a:ext cx="494948" cy="1048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0289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928934"/>
            <a:ext cx="881063" cy="12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3500438"/>
            <a:ext cx="51149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5" name="Rechteck 84"/>
          <p:cNvSpPr/>
          <p:nvPr/>
        </p:nvSpPr>
        <p:spPr>
          <a:xfrm>
            <a:off x="1857356" y="3357562"/>
            <a:ext cx="5500726" cy="174027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7" name="Pfeil nach rechts 86"/>
          <p:cNvSpPr/>
          <p:nvPr/>
        </p:nvSpPr>
        <p:spPr>
          <a:xfrm>
            <a:off x="1857356" y="3786190"/>
            <a:ext cx="285752" cy="214314"/>
          </a:xfrm>
          <a:prstGeom prst="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8" name="Ellipse 87"/>
          <p:cNvSpPr/>
          <p:nvPr/>
        </p:nvSpPr>
        <p:spPr>
          <a:xfrm>
            <a:off x="785786" y="2857496"/>
            <a:ext cx="1071570" cy="285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" name="Rechteck 89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3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701511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928934"/>
            <a:ext cx="881063" cy="12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3500438"/>
            <a:ext cx="51149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5" name="Rechteck 84"/>
          <p:cNvSpPr/>
          <p:nvPr/>
        </p:nvSpPr>
        <p:spPr>
          <a:xfrm>
            <a:off x="2000232" y="3954824"/>
            <a:ext cx="5357850" cy="1143008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7" name="Pfeil nach rechts 86"/>
          <p:cNvSpPr/>
          <p:nvPr/>
        </p:nvSpPr>
        <p:spPr>
          <a:xfrm>
            <a:off x="1857356" y="3786190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hteck 1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4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93701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928934"/>
            <a:ext cx="881063" cy="12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3500438"/>
            <a:ext cx="51149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" name="Pfeil nach rechts 86"/>
          <p:cNvSpPr/>
          <p:nvPr/>
        </p:nvSpPr>
        <p:spPr>
          <a:xfrm>
            <a:off x="1857356" y="4327108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hteck 1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4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89259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928934"/>
            <a:ext cx="881063" cy="12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3500438"/>
            <a:ext cx="51149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" name="Pfeil nach rechts 86"/>
          <p:cNvSpPr/>
          <p:nvPr/>
        </p:nvSpPr>
        <p:spPr>
          <a:xfrm>
            <a:off x="2630096" y="4327108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hteck 11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3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30538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928934"/>
            <a:ext cx="881063" cy="12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3500438"/>
            <a:ext cx="51149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" name="Pfeil nach rechts 86"/>
          <p:cNvSpPr/>
          <p:nvPr/>
        </p:nvSpPr>
        <p:spPr>
          <a:xfrm>
            <a:off x="3531626" y="4327108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hteck 11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3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62849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04" name="Rechteck 103"/>
          <p:cNvSpPr/>
          <p:nvPr/>
        </p:nvSpPr>
        <p:spPr>
          <a:xfrm>
            <a:off x="2428860" y="6215082"/>
            <a:ext cx="242889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8" name="Textfeld 107"/>
          <p:cNvSpPr txBox="1"/>
          <p:nvPr/>
        </p:nvSpPr>
        <p:spPr>
          <a:xfrm>
            <a:off x="4780478" y="1500174"/>
            <a:ext cx="310597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Abfragen mit JPAQL , HQL 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und native SQL</a:t>
            </a:r>
            <a:endParaRPr lang="de-AT" sz="10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1125" y="2986088"/>
            <a:ext cx="63817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echteck 18"/>
          <p:cNvSpPr/>
          <p:nvPr/>
        </p:nvSpPr>
        <p:spPr>
          <a:xfrm>
            <a:off x="6786578" y="3000372"/>
            <a:ext cx="1000132" cy="21431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Rechteck 19"/>
          <p:cNvSpPr/>
          <p:nvPr/>
        </p:nvSpPr>
        <p:spPr>
          <a:xfrm>
            <a:off x="2357422" y="3441879"/>
            <a:ext cx="2286016" cy="21431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1" name="Gewinkelte Verbindung 20"/>
          <p:cNvCxnSpPr>
            <a:stCxn id="19" idx="0"/>
            <a:endCxn id="20" idx="2"/>
          </p:cNvCxnSpPr>
          <p:nvPr/>
        </p:nvCxnSpPr>
        <p:spPr>
          <a:xfrm rot="16200000" flipH="1" flipV="1">
            <a:off x="5065626" y="1435175"/>
            <a:ext cx="655821" cy="3786214"/>
          </a:xfrm>
          <a:prstGeom prst="bentConnector5">
            <a:avLst>
              <a:gd name="adj1" fmla="val -34857"/>
              <a:gd name="adj2" fmla="val -26181"/>
              <a:gd name="adj3" fmla="val 134857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041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928934"/>
            <a:ext cx="881063" cy="12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3500438"/>
            <a:ext cx="51149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" name="Pfeil nach rechts 86"/>
          <p:cNvSpPr/>
          <p:nvPr/>
        </p:nvSpPr>
        <p:spPr>
          <a:xfrm>
            <a:off x="4188455" y="4327108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hteck 11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3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16266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928934"/>
            <a:ext cx="881063" cy="12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3500438"/>
            <a:ext cx="51149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" name="Pfeil nach rechts 86"/>
          <p:cNvSpPr/>
          <p:nvPr/>
        </p:nvSpPr>
        <p:spPr>
          <a:xfrm>
            <a:off x="5759693" y="4327108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hteck 11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3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7079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071810"/>
            <a:ext cx="65913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2357430"/>
            <a:ext cx="1071570" cy="10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Rechteck 87"/>
          <p:cNvSpPr/>
          <p:nvPr/>
        </p:nvSpPr>
        <p:spPr>
          <a:xfrm>
            <a:off x="1142976" y="3857628"/>
            <a:ext cx="6929486" cy="2071702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1357290" y="3071810"/>
            <a:ext cx="6643734" cy="74718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3" name="Ellipse 92"/>
          <p:cNvSpPr/>
          <p:nvPr/>
        </p:nvSpPr>
        <p:spPr>
          <a:xfrm>
            <a:off x="6143636" y="2260234"/>
            <a:ext cx="1357322" cy="2857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hteck 1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5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706614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071810"/>
            <a:ext cx="65913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2357430"/>
            <a:ext cx="1071570" cy="10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Rechteck 87"/>
          <p:cNvSpPr/>
          <p:nvPr/>
        </p:nvSpPr>
        <p:spPr>
          <a:xfrm>
            <a:off x="1142976" y="3857628"/>
            <a:ext cx="6929486" cy="2071702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1357290" y="3533239"/>
            <a:ext cx="4429156" cy="285752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3" name="Ellipse 92"/>
          <p:cNvSpPr/>
          <p:nvPr/>
        </p:nvSpPr>
        <p:spPr>
          <a:xfrm>
            <a:off x="5962123" y="3286124"/>
            <a:ext cx="500066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hteck 1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03797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071810"/>
            <a:ext cx="65913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Rechteck 87"/>
          <p:cNvSpPr/>
          <p:nvPr/>
        </p:nvSpPr>
        <p:spPr>
          <a:xfrm>
            <a:off x="1142976" y="3857628"/>
            <a:ext cx="6929486" cy="2071702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3" name="Ellipse 92"/>
          <p:cNvSpPr/>
          <p:nvPr/>
        </p:nvSpPr>
        <p:spPr>
          <a:xfrm>
            <a:off x="5962123" y="3286124"/>
            <a:ext cx="500066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9" name="Rechteck 88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2357430"/>
            <a:ext cx="1071570" cy="10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hteck 1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37465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071810"/>
            <a:ext cx="65913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Rechteck 87"/>
          <p:cNvSpPr/>
          <p:nvPr/>
        </p:nvSpPr>
        <p:spPr>
          <a:xfrm>
            <a:off x="1142976" y="4643446"/>
            <a:ext cx="6929486" cy="1285884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3" name="Ellipse 92"/>
          <p:cNvSpPr/>
          <p:nvPr/>
        </p:nvSpPr>
        <p:spPr>
          <a:xfrm>
            <a:off x="5962123" y="3286124"/>
            <a:ext cx="500066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9" name="Pfeil nach rechts 88"/>
          <p:cNvSpPr/>
          <p:nvPr/>
        </p:nvSpPr>
        <p:spPr>
          <a:xfrm>
            <a:off x="1071538" y="3786190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2357430"/>
            <a:ext cx="1071570" cy="10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hteck 1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417595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071810"/>
            <a:ext cx="65913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Rechteck 87"/>
          <p:cNvSpPr/>
          <p:nvPr/>
        </p:nvSpPr>
        <p:spPr>
          <a:xfrm>
            <a:off x="1142976" y="4643446"/>
            <a:ext cx="6929486" cy="1285884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3" name="Ellipse 92"/>
          <p:cNvSpPr/>
          <p:nvPr/>
        </p:nvSpPr>
        <p:spPr>
          <a:xfrm>
            <a:off x="5962123" y="3286124"/>
            <a:ext cx="500066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9" name="Pfeil nach rechts 88"/>
          <p:cNvSpPr/>
          <p:nvPr/>
        </p:nvSpPr>
        <p:spPr>
          <a:xfrm>
            <a:off x="1071538" y="4378624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2357430"/>
            <a:ext cx="1071570" cy="10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hteck 1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23577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071810"/>
            <a:ext cx="65913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3" name="Ellipse 92"/>
          <p:cNvSpPr/>
          <p:nvPr/>
        </p:nvSpPr>
        <p:spPr>
          <a:xfrm>
            <a:off x="5962123" y="3286124"/>
            <a:ext cx="500066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0" name="Pfeil nach unten 89"/>
          <p:cNvSpPr/>
          <p:nvPr/>
        </p:nvSpPr>
        <p:spPr>
          <a:xfrm>
            <a:off x="2805972" y="4890561"/>
            <a:ext cx="214314" cy="285752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4" name="Pfeil nach rechts 93"/>
          <p:cNvSpPr/>
          <p:nvPr/>
        </p:nvSpPr>
        <p:spPr>
          <a:xfrm>
            <a:off x="1071538" y="5344549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9" name="Rechteck 88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2357430"/>
            <a:ext cx="1071570" cy="10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hteck 1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63754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071810"/>
            <a:ext cx="65913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3" name="Ellipse 92"/>
          <p:cNvSpPr/>
          <p:nvPr/>
        </p:nvSpPr>
        <p:spPr>
          <a:xfrm>
            <a:off x="5962123" y="3286124"/>
            <a:ext cx="500066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0" name="Pfeil nach unten 89"/>
          <p:cNvSpPr/>
          <p:nvPr/>
        </p:nvSpPr>
        <p:spPr>
          <a:xfrm>
            <a:off x="5484804" y="4890561"/>
            <a:ext cx="214314" cy="285752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8" name="Pfeil nach rechts 87"/>
          <p:cNvSpPr/>
          <p:nvPr/>
        </p:nvSpPr>
        <p:spPr>
          <a:xfrm>
            <a:off x="1071538" y="5344549"/>
            <a:ext cx="285752" cy="214314"/>
          </a:xfrm>
          <a:prstGeom prst="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9" name="Pfeil nach unten 88"/>
          <p:cNvSpPr/>
          <p:nvPr/>
        </p:nvSpPr>
        <p:spPr>
          <a:xfrm>
            <a:off x="2805972" y="4890561"/>
            <a:ext cx="214314" cy="285752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4" name="Rechteck 93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2357430"/>
            <a:ext cx="1071570" cy="10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hteck 16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50713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071810"/>
            <a:ext cx="65913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3" name="Ellipse 92"/>
          <p:cNvSpPr/>
          <p:nvPr/>
        </p:nvSpPr>
        <p:spPr>
          <a:xfrm>
            <a:off x="5962123" y="3286124"/>
            <a:ext cx="500066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0" name="Pfeil nach unten 89"/>
          <p:cNvSpPr/>
          <p:nvPr/>
        </p:nvSpPr>
        <p:spPr>
          <a:xfrm>
            <a:off x="3474672" y="5026394"/>
            <a:ext cx="214314" cy="285752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8" name="Pfeil nach rechts 87"/>
          <p:cNvSpPr/>
          <p:nvPr/>
        </p:nvSpPr>
        <p:spPr>
          <a:xfrm>
            <a:off x="1071538" y="5344549"/>
            <a:ext cx="285752" cy="214314"/>
          </a:xfrm>
          <a:prstGeom prst="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9" name="Pfeil nach unten 88"/>
          <p:cNvSpPr/>
          <p:nvPr/>
        </p:nvSpPr>
        <p:spPr>
          <a:xfrm>
            <a:off x="2805972" y="4890561"/>
            <a:ext cx="214314" cy="285752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4" name="Rechteck 93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2357430"/>
            <a:ext cx="1071570" cy="10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hteck 16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13343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04" name="Rechteck 103"/>
          <p:cNvSpPr/>
          <p:nvPr/>
        </p:nvSpPr>
        <p:spPr>
          <a:xfrm>
            <a:off x="2428860" y="6215082"/>
            <a:ext cx="242889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8" name="Textfeld 107"/>
          <p:cNvSpPr txBox="1"/>
          <p:nvPr/>
        </p:nvSpPr>
        <p:spPr>
          <a:xfrm>
            <a:off x="4780478" y="1500174"/>
            <a:ext cx="310597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Abfragen mit JPAQL , HQL 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und native SQL</a:t>
            </a:r>
            <a:endParaRPr lang="de-AT" sz="10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1125" y="2986088"/>
            <a:ext cx="63817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echteck 18"/>
          <p:cNvSpPr/>
          <p:nvPr/>
        </p:nvSpPr>
        <p:spPr>
          <a:xfrm>
            <a:off x="6786578" y="3000372"/>
            <a:ext cx="1000132" cy="21431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Rechteck 19"/>
          <p:cNvSpPr/>
          <p:nvPr/>
        </p:nvSpPr>
        <p:spPr>
          <a:xfrm>
            <a:off x="2357422" y="3441879"/>
            <a:ext cx="2286016" cy="21431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1" name="Gewinkelte Verbindung 20"/>
          <p:cNvCxnSpPr>
            <a:stCxn id="19" idx="0"/>
            <a:endCxn id="20" idx="2"/>
          </p:cNvCxnSpPr>
          <p:nvPr/>
        </p:nvCxnSpPr>
        <p:spPr>
          <a:xfrm rot="16200000" flipH="1" flipV="1">
            <a:off x="5065626" y="1435175"/>
            <a:ext cx="655821" cy="3786214"/>
          </a:xfrm>
          <a:prstGeom prst="bentConnector5">
            <a:avLst>
              <a:gd name="adj1" fmla="val -34857"/>
              <a:gd name="adj2" fmla="val -26181"/>
              <a:gd name="adj3" fmla="val 134857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aute 1"/>
          <p:cNvSpPr/>
          <p:nvPr/>
        </p:nvSpPr>
        <p:spPr>
          <a:xfrm>
            <a:off x="6637971" y="2805799"/>
            <a:ext cx="864096" cy="588943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52703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357562"/>
            <a:ext cx="6151089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6" name="Rechteck 85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hteck 1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5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hteck 1"/>
          <p:cNvSpPr/>
          <p:nvPr/>
        </p:nvSpPr>
        <p:spPr>
          <a:xfrm>
            <a:off x="2195736" y="3789040"/>
            <a:ext cx="5976664" cy="158417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74084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357562"/>
            <a:ext cx="6151089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" name="Rechteck 88"/>
          <p:cNvSpPr/>
          <p:nvPr/>
        </p:nvSpPr>
        <p:spPr>
          <a:xfrm>
            <a:off x="4643438" y="4396331"/>
            <a:ext cx="1143008" cy="188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6" name="Rechteck 85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hteck 1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5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510860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357562"/>
            <a:ext cx="6151089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" name="Rechteck 88"/>
          <p:cNvSpPr/>
          <p:nvPr/>
        </p:nvSpPr>
        <p:spPr>
          <a:xfrm>
            <a:off x="4643438" y="4396331"/>
            <a:ext cx="1143008" cy="188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6" name="Rechteck 85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hteck 1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5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061140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357562"/>
            <a:ext cx="6151089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" name="Rechteck 88"/>
          <p:cNvSpPr/>
          <p:nvPr/>
        </p:nvSpPr>
        <p:spPr>
          <a:xfrm>
            <a:off x="4643438" y="4396331"/>
            <a:ext cx="1143008" cy="188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6" name="Rechteck 85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hteck 1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5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77384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1454494"/>
            <a:ext cx="2692582" cy="18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3071810"/>
            <a:ext cx="653415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" name="Rechteck 88"/>
          <p:cNvSpPr/>
          <p:nvPr/>
        </p:nvSpPr>
        <p:spPr>
          <a:xfrm>
            <a:off x="1214414" y="2857496"/>
            <a:ext cx="7500990" cy="2571768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8" name="Ellipse 87"/>
          <p:cNvSpPr/>
          <p:nvPr/>
        </p:nvSpPr>
        <p:spPr>
          <a:xfrm>
            <a:off x="5229818" y="1710510"/>
            <a:ext cx="1571636" cy="285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0772" y="1780090"/>
            <a:ext cx="1071570" cy="15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240257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071810"/>
            <a:ext cx="653415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" name="Rechteck 86"/>
          <p:cNvSpPr/>
          <p:nvPr/>
        </p:nvSpPr>
        <p:spPr>
          <a:xfrm>
            <a:off x="1214414" y="3500438"/>
            <a:ext cx="7500990" cy="192882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0" name="Pfeil nach rechts 89"/>
          <p:cNvSpPr/>
          <p:nvPr/>
        </p:nvSpPr>
        <p:spPr>
          <a:xfrm>
            <a:off x="1071538" y="3571876"/>
            <a:ext cx="285752" cy="214314"/>
          </a:xfrm>
          <a:prstGeom prst="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8" name="Ellipse 87"/>
          <p:cNvSpPr/>
          <p:nvPr/>
        </p:nvSpPr>
        <p:spPr>
          <a:xfrm>
            <a:off x="2571736" y="3604677"/>
            <a:ext cx="500066" cy="214314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454494"/>
            <a:ext cx="2692582" cy="18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Rechteck 9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0772" y="1780090"/>
            <a:ext cx="1071570" cy="15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09297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071810"/>
            <a:ext cx="653415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" name="Rechteck 86"/>
          <p:cNvSpPr/>
          <p:nvPr/>
        </p:nvSpPr>
        <p:spPr>
          <a:xfrm>
            <a:off x="1214414" y="3898586"/>
            <a:ext cx="7500990" cy="15001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0" name="Pfeil nach rechts 89"/>
          <p:cNvSpPr/>
          <p:nvPr/>
        </p:nvSpPr>
        <p:spPr>
          <a:xfrm>
            <a:off x="1071538" y="3571876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454494"/>
            <a:ext cx="2692582" cy="18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Rechteck 9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0772" y="1780090"/>
            <a:ext cx="1071570" cy="15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hteck 1"/>
          <p:cNvSpPr/>
          <p:nvPr/>
        </p:nvSpPr>
        <p:spPr>
          <a:xfrm>
            <a:off x="2601496" y="3602356"/>
            <a:ext cx="3240360" cy="21431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1285852" y="3284984"/>
            <a:ext cx="3286148" cy="28689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7164288" y="2998092"/>
            <a:ext cx="870028" cy="28689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5940152" y="2492896"/>
            <a:ext cx="360040" cy="578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5940152" y="2351399"/>
            <a:ext cx="1008112" cy="720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61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071810"/>
            <a:ext cx="653415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" name="Rechteck 86"/>
          <p:cNvSpPr/>
          <p:nvPr/>
        </p:nvSpPr>
        <p:spPr>
          <a:xfrm>
            <a:off x="1214414" y="3898586"/>
            <a:ext cx="7500990" cy="15001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0" name="Pfeil nach rechts 89"/>
          <p:cNvSpPr/>
          <p:nvPr/>
        </p:nvSpPr>
        <p:spPr>
          <a:xfrm>
            <a:off x="1071538" y="3571876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454494"/>
            <a:ext cx="2692582" cy="18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Rechteck 9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0772" y="1780090"/>
            <a:ext cx="1071570" cy="15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" name="Gerade Verbindung mit Pfeil 2"/>
          <p:cNvCxnSpPr/>
          <p:nvPr/>
        </p:nvCxnSpPr>
        <p:spPr>
          <a:xfrm flipV="1">
            <a:off x="2123728" y="3898586"/>
            <a:ext cx="432048" cy="754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2123728" y="3898586"/>
            <a:ext cx="936104" cy="754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1763688" y="2204864"/>
            <a:ext cx="648072" cy="1367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1916088" y="2357264"/>
            <a:ext cx="1143744" cy="1214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1916088" y="2326784"/>
            <a:ext cx="1647800" cy="1214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1911896" y="2326784"/>
            <a:ext cx="3053013" cy="1245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466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071810"/>
            <a:ext cx="653415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" name="Rechteck 86"/>
          <p:cNvSpPr/>
          <p:nvPr/>
        </p:nvSpPr>
        <p:spPr>
          <a:xfrm>
            <a:off x="1214414" y="3849468"/>
            <a:ext cx="7500990" cy="46726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6" name="Pfeil nach rechts 85"/>
          <p:cNvSpPr/>
          <p:nvPr/>
        </p:nvSpPr>
        <p:spPr>
          <a:xfrm>
            <a:off x="1200328" y="4666591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8" name="Ellipse 87"/>
          <p:cNvSpPr/>
          <p:nvPr/>
        </p:nvSpPr>
        <p:spPr>
          <a:xfrm>
            <a:off x="2571736" y="3604677"/>
            <a:ext cx="500066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9" name="Ellipse 88"/>
          <p:cNvSpPr/>
          <p:nvPr/>
        </p:nvSpPr>
        <p:spPr>
          <a:xfrm>
            <a:off x="1655921" y="4954956"/>
            <a:ext cx="500066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454494"/>
            <a:ext cx="2692582" cy="18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Rechteck 9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0772" y="1780090"/>
            <a:ext cx="1071570" cy="15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408283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071810"/>
            <a:ext cx="653415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" name="Rechteck 86"/>
          <p:cNvSpPr/>
          <p:nvPr/>
        </p:nvSpPr>
        <p:spPr>
          <a:xfrm>
            <a:off x="1214414" y="3898586"/>
            <a:ext cx="7500990" cy="42279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6" name="Pfeil nach rechts 85"/>
          <p:cNvSpPr/>
          <p:nvPr/>
        </p:nvSpPr>
        <p:spPr>
          <a:xfrm>
            <a:off x="1844278" y="4666591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8" name="Ellipse 87"/>
          <p:cNvSpPr/>
          <p:nvPr/>
        </p:nvSpPr>
        <p:spPr>
          <a:xfrm>
            <a:off x="2571736" y="3604677"/>
            <a:ext cx="500066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9" name="Ellipse 88"/>
          <p:cNvSpPr/>
          <p:nvPr/>
        </p:nvSpPr>
        <p:spPr>
          <a:xfrm>
            <a:off x="1655921" y="4954956"/>
            <a:ext cx="500066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454494"/>
            <a:ext cx="2692582" cy="18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Rechteck 9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0772" y="1780090"/>
            <a:ext cx="1071570" cy="15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89886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04" name="Rechteck 103"/>
          <p:cNvSpPr/>
          <p:nvPr/>
        </p:nvSpPr>
        <p:spPr>
          <a:xfrm>
            <a:off x="2428860" y="6215082"/>
            <a:ext cx="242889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8" name="Textfeld 107"/>
          <p:cNvSpPr txBox="1"/>
          <p:nvPr/>
        </p:nvSpPr>
        <p:spPr>
          <a:xfrm>
            <a:off x="4780478" y="1500174"/>
            <a:ext cx="310597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Abfragen mit JPAQL , HQL 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und native SQL</a:t>
            </a:r>
            <a:endParaRPr lang="de-AT" sz="10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1125" y="2986088"/>
            <a:ext cx="63817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echteck 18"/>
          <p:cNvSpPr/>
          <p:nvPr/>
        </p:nvSpPr>
        <p:spPr>
          <a:xfrm>
            <a:off x="6786578" y="3000372"/>
            <a:ext cx="1000132" cy="21431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Rechteck 19"/>
          <p:cNvSpPr/>
          <p:nvPr/>
        </p:nvSpPr>
        <p:spPr>
          <a:xfrm>
            <a:off x="2357422" y="3441879"/>
            <a:ext cx="2286016" cy="21431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1" name="Gewinkelte Verbindung 20"/>
          <p:cNvCxnSpPr>
            <a:stCxn id="19" idx="0"/>
            <a:endCxn id="20" idx="2"/>
          </p:cNvCxnSpPr>
          <p:nvPr/>
        </p:nvCxnSpPr>
        <p:spPr>
          <a:xfrm rot="16200000" flipH="1" flipV="1">
            <a:off x="5065626" y="1435175"/>
            <a:ext cx="655821" cy="3786214"/>
          </a:xfrm>
          <a:prstGeom prst="bentConnector5">
            <a:avLst>
              <a:gd name="adj1" fmla="val -34857"/>
              <a:gd name="adj2" fmla="val -26181"/>
              <a:gd name="adj3" fmla="val 134857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aute 1"/>
          <p:cNvSpPr/>
          <p:nvPr/>
        </p:nvSpPr>
        <p:spPr>
          <a:xfrm>
            <a:off x="6637971" y="2805799"/>
            <a:ext cx="864096" cy="588943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453082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071810"/>
            <a:ext cx="653415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" name="Rechteck 86"/>
          <p:cNvSpPr/>
          <p:nvPr/>
        </p:nvSpPr>
        <p:spPr>
          <a:xfrm>
            <a:off x="1214414" y="3818988"/>
            <a:ext cx="7500990" cy="51298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6" name="Pfeil nach rechts 85"/>
          <p:cNvSpPr/>
          <p:nvPr/>
        </p:nvSpPr>
        <p:spPr>
          <a:xfrm>
            <a:off x="2720050" y="4666591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8" name="Ellipse 87"/>
          <p:cNvSpPr/>
          <p:nvPr/>
        </p:nvSpPr>
        <p:spPr>
          <a:xfrm>
            <a:off x="2571736" y="3604677"/>
            <a:ext cx="500066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9" name="Ellipse 88"/>
          <p:cNvSpPr/>
          <p:nvPr/>
        </p:nvSpPr>
        <p:spPr>
          <a:xfrm>
            <a:off x="1655921" y="4954956"/>
            <a:ext cx="500066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454494"/>
            <a:ext cx="2692582" cy="18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Rechteck 9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0772" y="1780090"/>
            <a:ext cx="1071570" cy="15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0117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071810"/>
            <a:ext cx="653415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" name="Rechteck 86"/>
          <p:cNvSpPr/>
          <p:nvPr/>
        </p:nvSpPr>
        <p:spPr>
          <a:xfrm>
            <a:off x="1214414" y="3818988"/>
            <a:ext cx="7500990" cy="51298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6" name="Pfeil nach rechts 85"/>
          <p:cNvSpPr/>
          <p:nvPr/>
        </p:nvSpPr>
        <p:spPr>
          <a:xfrm>
            <a:off x="3827644" y="4666591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8" name="Ellipse 87"/>
          <p:cNvSpPr/>
          <p:nvPr/>
        </p:nvSpPr>
        <p:spPr>
          <a:xfrm>
            <a:off x="2571736" y="3604677"/>
            <a:ext cx="500066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9" name="Ellipse 88"/>
          <p:cNvSpPr/>
          <p:nvPr/>
        </p:nvSpPr>
        <p:spPr>
          <a:xfrm>
            <a:off x="1655921" y="4954956"/>
            <a:ext cx="500066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454494"/>
            <a:ext cx="2692582" cy="18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Rechteck 9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0772" y="1780090"/>
            <a:ext cx="1071570" cy="15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49964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071810"/>
            <a:ext cx="653415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" name="Rechteck 86"/>
          <p:cNvSpPr/>
          <p:nvPr/>
        </p:nvSpPr>
        <p:spPr>
          <a:xfrm>
            <a:off x="1214414" y="3818988"/>
            <a:ext cx="7500990" cy="4977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6" name="Pfeil nach rechts 85"/>
          <p:cNvSpPr/>
          <p:nvPr/>
        </p:nvSpPr>
        <p:spPr>
          <a:xfrm>
            <a:off x="4793569" y="4666591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8" name="Ellipse 87"/>
          <p:cNvSpPr/>
          <p:nvPr/>
        </p:nvSpPr>
        <p:spPr>
          <a:xfrm>
            <a:off x="2571736" y="3604677"/>
            <a:ext cx="500066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9" name="Ellipse 88"/>
          <p:cNvSpPr/>
          <p:nvPr/>
        </p:nvSpPr>
        <p:spPr>
          <a:xfrm>
            <a:off x="1655921" y="4954956"/>
            <a:ext cx="500066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454494"/>
            <a:ext cx="2692582" cy="18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Rechteck 9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0772" y="1780090"/>
            <a:ext cx="1071570" cy="15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99707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071810"/>
            <a:ext cx="653415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" name="Rechteck 86"/>
          <p:cNvSpPr/>
          <p:nvPr/>
        </p:nvSpPr>
        <p:spPr>
          <a:xfrm>
            <a:off x="1214414" y="3818988"/>
            <a:ext cx="7500990" cy="51298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6" name="Pfeil nach rechts 85"/>
          <p:cNvSpPr/>
          <p:nvPr/>
        </p:nvSpPr>
        <p:spPr>
          <a:xfrm>
            <a:off x="5785252" y="4666591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8" name="Ellipse 87"/>
          <p:cNvSpPr/>
          <p:nvPr/>
        </p:nvSpPr>
        <p:spPr>
          <a:xfrm>
            <a:off x="2571736" y="3604677"/>
            <a:ext cx="500066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9" name="Ellipse 88"/>
          <p:cNvSpPr/>
          <p:nvPr/>
        </p:nvSpPr>
        <p:spPr>
          <a:xfrm>
            <a:off x="1655921" y="4954956"/>
            <a:ext cx="500066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454494"/>
            <a:ext cx="2692582" cy="18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Rechteck 9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0772" y="1780090"/>
            <a:ext cx="1071570" cy="15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63942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071810"/>
            <a:ext cx="653415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" name="Rechteck 86"/>
          <p:cNvSpPr/>
          <p:nvPr/>
        </p:nvSpPr>
        <p:spPr>
          <a:xfrm>
            <a:off x="1214414" y="3818988"/>
            <a:ext cx="7500990" cy="51298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6" name="Pfeil nach rechts 85"/>
          <p:cNvSpPr/>
          <p:nvPr/>
        </p:nvSpPr>
        <p:spPr>
          <a:xfrm>
            <a:off x="1285852" y="4786322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8" name="Ellipse 87"/>
          <p:cNvSpPr/>
          <p:nvPr/>
        </p:nvSpPr>
        <p:spPr>
          <a:xfrm>
            <a:off x="2571736" y="3604677"/>
            <a:ext cx="500066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9" name="Ellipse 88"/>
          <p:cNvSpPr/>
          <p:nvPr/>
        </p:nvSpPr>
        <p:spPr>
          <a:xfrm>
            <a:off x="1655921" y="4954956"/>
            <a:ext cx="500066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454494"/>
            <a:ext cx="2692582" cy="18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Rechteck 9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0772" y="1780090"/>
            <a:ext cx="1071570" cy="15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58391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071810"/>
            <a:ext cx="653415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" name="Rechteck 86"/>
          <p:cNvSpPr/>
          <p:nvPr/>
        </p:nvSpPr>
        <p:spPr>
          <a:xfrm>
            <a:off x="1214414" y="3817781"/>
            <a:ext cx="7500990" cy="51419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6" name="Pfeil nach rechts 85"/>
          <p:cNvSpPr/>
          <p:nvPr/>
        </p:nvSpPr>
        <p:spPr>
          <a:xfrm>
            <a:off x="1285852" y="4953749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8" name="Ellipse 87"/>
          <p:cNvSpPr/>
          <p:nvPr/>
        </p:nvSpPr>
        <p:spPr>
          <a:xfrm>
            <a:off x="2571736" y="3604677"/>
            <a:ext cx="500066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9" name="Ellipse 88"/>
          <p:cNvSpPr/>
          <p:nvPr/>
        </p:nvSpPr>
        <p:spPr>
          <a:xfrm>
            <a:off x="1655921" y="4954956"/>
            <a:ext cx="500066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454494"/>
            <a:ext cx="2692582" cy="18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Rechteck 9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0772" y="1780090"/>
            <a:ext cx="1071570" cy="15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314963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2571744"/>
            <a:ext cx="1219202" cy="12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3571876"/>
            <a:ext cx="4929222" cy="530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6" name="Rechteck 85"/>
          <p:cNvSpPr/>
          <p:nvPr/>
        </p:nvSpPr>
        <p:spPr>
          <a:xfrm>
            <a:off x="1643042" y="3429000"/>
            <a:ext cx="5572164" cy="928694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7" name="Pfeil nach rechts 86"/>
          <p:cNvSpPr/>
          <p:nvPr/>
        </p:nvSpPr>
        <p:spPr>
          <a:xfrm>
            <a:off x="1071538" y="3571876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8" name="Ellipse 87"/>
          <p:cNvSpPr/>
          <p:nvPr/>
        </p:nvSpPr>
        <p:spPr>
          <a:xfrm>
            <a:off x="3150283" y="3546118"/>
            <a:ext cx="571504" cy="214314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1454494"/>
            <a:ext cx="2692582" cy="18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" name="Rechteck 9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5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80772" y="1780090"/>
            <a:ext cx="1071570" cy="15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724978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3571876"/>
            <a:ext cx="4929222" cy="530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6" name="Rechteck 85"/>
          <p:cNvSpPr/>
          <p:nvPr/>
        </p:nvSpPr>
        <p:spPr>
          <a:xfrm>
            <a:off x="1643042" y="3770950"/>
            <a:ext cx="5572164" cy="571504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7" name="Pfeil nach rechts 86"/>
          <p:cNvSpPr/>
          <p:nvPr/>
        </p:nvSpPr>
        <p:spPr>
          <a:xfrm>
            <a:off x="1500166" y="3571876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8" name="Ellipse 87"/>
          <p:cNvSpPr/>
          <p:nvPr/>
        </p:nvSpPr>
        <p:spPr>
          <a:xfrm>
            <a:off x="3150283" y="3546118"/>
            <a:ext cx="571504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2571744"/>
            <a:ext cx="1219202" cy="12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1454494"/>
            <a:ext cx="2692582" cy="18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" name="Rechteck 9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5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80772" y="1780090"/>
            <a:ext cx="1071570" cy="15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Gerade Verbindung mit Pfeil 3"/>
          <p:cNvCxnSpPr/>
          <p:nvPr/>
        </p:nvCxnSpPr>
        <p:spPr>
          <a:xfrm>
            <a:off x="4211960" y="2060848"/>
            <a:ext cx="645792" cy="1485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4364360" y="2213248"/>
            <a:ext cx="1116412" cy="133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4364360" y="2213248"/>
            <a:ext cx="1993590" cy="133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4574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3571876"/>
            <a:ext cx="4929222" cy="530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6" name="Rechteck 85"/>
          <p:cNvSpPr/>
          <p:nvPr/>
        </p:nvSpPr>
        <p:spPr>
          <a:xfrm>
            <a:off x="1643042" y="3927859"/>
            <a:ext cx="5572164" cy="571504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7" name="Pfeil nach rechts 86"/>
          <p:cNvSpPr/>
          <p:nvPr/>
        </p:nvSpPr>
        <p:spPr>
          <a:xfrm>
            <a:off x="1500166" y="3713545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8" name="Ellipse 87"/>
          <p:cNvSpPr/>
          <p:nvPr/>
        </p:nvSpPr>
        <p:spPr>
          <a:xfrm>
            <a:off x="3150283" y="3713545"/>
            <a:ext cx="571504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2571744"/>
            <a:ext cx="1219202" cy="12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1454494"/>
            <a:ext cx="2692582" cy="18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" name="Rechteck 9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5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80772" y="1780090"/>
            <a:ext cx="1071570" cy="15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61355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3571876"/>
            <a:ext cx="4929222" cy="530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" name="Pfeil nach rechts 86"/>
          <p:cNvSpPr/>
          <p:nvPr/>
        </p:nvSpPr>
        <p:spPr>
          <a:xfrm>
            <a:off x="1500166" y="3868093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8" name="Ellipse 87"/>
          <p:cNvSpPr/>
          <p:nvPr/>
        </p:nvSpPr>
        <p:spPr>
          <a:xfrm>
            <a:off x="3047251" y="3868093"/>
            <a:ext cx="571504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2571744"/>
            <a:ext cx="1219202" cy="12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1454494"/>
            <a:ext cx="2692582" cy="18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" name="Rechteck 9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5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80772" y="1780090"/>
            <a:ext cx="1071570" cy="15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58395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04" name="Rechteck 103"/>
          <p:cNvSpPr/>
          <p:nvPr/>
        </p:nvSpPr>
        <p:spPr>
          <a:xfrm>
            <a:off x="2428860" y="6215082"/>
            <a:ext cx="242889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8" name="Textfeld 107"/>
          <p:cNvSpPr txBox="1"/>
          <p:nvPr/>
        </p:nvSpPr>
        <p:spPr>
          <a:xfrm>
            <a:off x="4691832" y="1500174"/>
            <a:ext cx="328327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Abfragen mit </a:t>
            </a:r>
            <a:r>
              <a:rPr lang="de-AT" sz="2000" dirty="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JPA</a:t>
            </a: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QL , </a:t>
            </a:r>
            <a:r>
              <a:rPr lang="de-AT" sz="2000" dirty="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QL 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und native SQL</a:t>
            </a:r>
            <a:endParaRPr lang="de-AT" sz="10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1125" y="2986088"/>
            <a:ext cx="63817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echteck 18"/>
          <p:cNvSpPr/>
          <p:nvPr/>
        </p:nvSpPr>
        <p:spPr>
          <a:xfrm>
            <a:off x="6786578" y="3000372"/>
            <a:ext cx="1000132" cy="21431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Rechteck 19"/>
          <p:cNvSpPr/>
          <p:nvPr/>
        </p:nvSpPr>
        <p:spPr>
          <a:xfrm>
            <a:off x="2357422" y="3441879"/>
            <a:ext cx="2286016" cy="21431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1" name="Gewinkelte Verbindung 20"/>
          <p:cNvCxnSpPr>
            <a:stCxn id="19" idx="0"/>
            <a:endCxn id="20" idx="2"/>
          </p:cNvCxnSpPr>
          <p:nvPr/>
        </p:nvCxnSpPr>
        <p:spPr>
          <a:xfrm rot="16200000" flipH="1" flipV="1">
            <a:off x="5065626" y="1435175"/>
            <a:ext cx="655821" cy="3786214"/>
          </a:xfrm>
          <a:prstGeom prst="bentConnector5">
            <a:avLst>
              <a:gd name="adj1" fmla="val -34857"/>
              <a:gd name="adj2" fmla="val -26181"/>
              <a:gd name="adj3" fmla="val 134857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aute 1"/>
          <p:cNvSpPr/>
          <p:nvPr/>
        </p:nvSpPr>
        <p:spPr>
          <a:xfrm>
            <a:off x="6637971" y="2805799"/>
            <a:ext cx="864096" cy="588943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" name="Gerade Verbindung mit Pfeil 3"/>
          <p:cNvCxnSpPr/>
          <p:nvPr/>
        </p:nvCxnSpPr>
        <p:spPr>
          <a:xfrm flipH="1" flipV="1">
            <a:off x="5796136" y="2000240"/>
            <a:ext cx="1296144" cy="98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 flipV="1">
            <a:off x="6125602" y="1934025"/>
            <a:ext cx="637211" cy="46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0086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3571876"/>
            <a:ext cx="4929222" cy="530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" name="Pfeil nach rechts 86"/>
          <p:cNvSpPr/>
          <p:nvPr/>
        </p:nvSpPr>
        <p:spPr>
          <a:xfrm>
            <a:off x="1500166" y="3868093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3429000"/>
            <a:ext cx="6477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Pfeil nach rechts 87"/>
          <p:cNvSpPr/>
          <p:nvPr/>
        </p:nvSpPr>
        <p:spPr>
          <a:xfrm>
            <a:off x="1214414" y="3429000"/>
            <a:ext cx="285752" cy="21431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9" name="Rechteck 88"/>
          <p:cNvSpPr/>
          <p:nvPr/>
        </p:nvSpPr>
        <p:spPr>
          <a:xfrm>
            <a:off x="6786578" y="3857628"/>
            <a:ext cx="1357322" cy="28575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1285852" y="4071942"/>
            <a:ext cx="1500198" cy="28575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3" name="Rechteck 92"/>
          <p:cNvSpPr/>
          <p:nvPr/>
        </p:nvSpPr>
        <p:spPr>
          <a:xfrm>
            <a:off x="1071538" y="3357562"/>
            <a:ext cx="4500594" cy="42862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4" name="Ellipse 93"/>
          <p:cNvSpPr/>
          <p:nvPr/>
        </p:nvSpPr>
        <p:spPr>
          <a:xfrm>
            <a:off x="2544970" y="3443086"/>
            <a:ext cx="571504" cy="214314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7950" y="2571744"/>
            <a:ext cx="1219202" cy="12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7752" y="1454494"/>
            <a:ext cx="2692582" cy="18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" name="Rechteck 97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80772" y="1780090"/>
            <a:ext cx="1071570" cy="15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13566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3571876"/>
            <a:ext cx="4929222" cy="530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" name="Pfeil nach rechts 86"/>
          <p:cNvSpPr/>
          <p:nvPr/>
        </p:nvSpPr>
        <p:spPr>
          <a:xfrm>
            <a:off x="1500166" y="3868093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3429000"/>
            <a:ext cx="6477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Pfeil nach rechts 87"/>
          <p:cNvSpPr/>
          <p:nvPr/>
        </p:nvSpPr>
        <p:spPr>
          <a:xfrm>
            <a:off x="1214414" y="3429000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9" name="Rechteck 88"/>
          <p:cNvSpPr/>
          <p:nvPr/>
        </p:nvSpPr>
        <p:spPr>
          <a:xfrm>
            <a:off x="6786578" y="3857628"/>
            <a:ext cx="1357322" cy="28575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1285852" y="4071942"/>
            <a:ext cx="1500198" cy="28575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3" name="Rechteck 92"/>
          <p:cNvSpPr/>
          <p:nvPr/>
        </p:nvSpPr>
        <p:spPr>
          <a:xfrm>
            <a:off x="1571604" y="3643314"/>
            <a:ext cx="4000528" cy="14287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4" name="Ellipse 93"/>
          <p:cNvSpPr/>
          <p:nvPr/>
        </p:nvSpPr>
        <p:spPr>
          <a:xfrm>
            <a:off x="2544970" y="3443086"/>
            <a:ext cx="571504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7950" y="2571744"/>
            <a:ext cx="1219202" cy="12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7752" y="1454494"/>
            <a:ext cx="2692582" cy="18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" name="Rechteck 97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80772" y="1780090"/>
            <a:ext cx="1071570" cy="15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42745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3571876"/>
            <a:ext cx="4929222" cy="530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" name="Pfeil nach rechts 86"/>
          <p:cNvSpPr/>
          <p:nvPr/>
        </p:nvSpPr>
        <p:spPr>
          <a:xfrm>
            <a:off x="1500166" y="3868093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3429000"/>
            <a:ext cx="6477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Pfeil nach rechts 87"/>
          <p:cNvSpPr/>
          <p:nvPr/>
        </p:nvSpPr>
        <p:spPr>
          <a:xfrm>
            <a:off x="1214414" y="3544911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9" name="Ellipse 88"/>
          <p:cNvSpPr/>
          <p:nvPr/>
        </p:nvSpPr>
        <p:spPr>
          <a:xfrm>
            <a:off x="2544970" y="3571876"/>
            <a:ext cx="571504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4071934" y="5072074"/>
            <a:ext cx="2928958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7950" y="2571744"/>
            <a:ext cx="1219202" cy="12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7752" y="1454494"/>
            <a:ext cx="2692582" cy="18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80772" y="1780090"/>
            <a:ext cx="1071570" cy="15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65279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071810"/>
            <a:ext cx="6277066" cy="227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4" name="Rechteck 93"/>
          <p:cNvSpPr/>
          <p:nvPr/>
        </p:nvSpPr>
        <p:spPr>
          <a:xfrm>
            <a:off x="571472" y="3571876"/>
            <a:ext cx="7786742" cy="1928826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7" name="Pfeil nach rechts 96"/>
          <p:cNvSpPr/>
          <p:nvPr/>
        </p:nvSpPr>
        <p:spPr>
          <a:xfrm>
            <a:off x="1435771" y="3610513"/>
            <a:ext cx="285752" cy="214314"/>
          </a:xfrm>
          <a:prstGeom prst="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8" name="Ellipse 97"/>
          <p:cNvSpPr/>
          <p:nvPr/>
        </p:nvSpPr>
        <p:spPr>
          <a:xfrm>
            <a:off x="2699518" y="3623392"/>
            <a:ext cx="571504" cy="214314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0" name="Rechteck 99"/>
          <p:cNvSpPr/>
          <p:nvPr/>
        </p:nvSpPr>
        <p:spPr>
          <a:xfrm>
            <a:off x="4071934" y="5072074"/>
            <a:ext cx="2928958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3" name="Rechteck 92"/>
          <p:cNvSpPr/>
          <p:nvPr/>
        </p:nvSpPr>
        <p:spPr>
          <a:xfrm>
            <a:off x="4461925" y="3130369"/>
            <a:ext cx="1643074" cy="214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2571744"/>
            <a:ext cx="1219202" cy="12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1454494"/>
            <a:ext cx="2692582" cy="18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" name="Rechteck 10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02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80772" y="1780090"/>
            <a:ext cx="1071570" cy="15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26249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071810"/>
            <a:ext cx="6277066" cy="227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4" name="Rechteck 93"/>
          <p:cNvSpPr/>
          <p:nvPr/>
        </p:nvSpPr>
        <p:spPr>
          <a:xfrm>
            <a:off x="571472" y="3571876"/>
            <a:ext cx="7786742" cy="120196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8" name="Ellipse 97"/>
          <p:cNvSpPr/>
          <p:nvPr/>
        </p:nvSpPr>
        <p:spPr>
          <a:xfrm>
            <a:off x="2699518" y="3623392"/>
            <a:ext cx="571504" cy="214314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0" name="Rechteck 99"/>
          <p:cNvSpPr/>
          <p:nvPr/>
        </p:nvSpPr>
        <p:spPr>
          <a:xfrm>
            <a:off x="4071934" y="5072074"/>
            <a:ext cx="2928958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3" name="Rechteck 92"/>
          <p:cNvSpPr/>
          <p:nvPr/>
        </p:nvSpPr>
        <p:spPr>
          <a:xfrm>
            <a:off x="4461925" y="3130369"/>
            <a:ext cx="1643074" cy="214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2571744"/>
            <a:ext cx="1219202" cy="12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1454494"/>
            <a:ext cx="2692582" cy="18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" name="Rechteck 10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02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80772" y="1780090"/>
            <a:ext cx="1071570" cy="15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hteck 13"/>
          <p:cNvSpPr/>
          <p:nvPr/>
        </p:nvSpPr>
        <p:spPr>
          <a:xfrm>
            <a:off x="1500166" y="5072074"/>
            <a:ext cx="6858048" cy="42862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5526452" y="4799201"/>
            <a:ext cx="2286016" cy="21431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/>
          <p:cNvSpPr/>
          <p:nvPr/>
        </p:nvSpPr>
        <p:spPr>
          <a:xfrm>
            <a:off x="1928794" y="4832002"/>
            <a:ext cx="1000132" cy="214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3403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071810"/>
            <a:ext cx="6277066" cy="227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4" name="Rechteck 93"/>
          <p:cNvSpPr/>
          <p:nvPr/>
        </p:nvSpPr>
        <p:spPr>
          <a:xfrm>
            <a:off x="571472" y="3571876"/>
            <a:ext cx="7786742" cy="120196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8" name="Ellipse 97"/>
          <p:cNvSpPr/>
          <p:nvPr/>
        </p:nvSpPr>
        <p:spPr>
          <a:xfrm>
            <a:off x="2699518" y="3623392"/>
            <a:ext cx="571504" cy="214314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0" name="Rechteck 99"/>
          <p:cNvSpPr/>
          <p:nvPr/>
        </p:nvSpPr>
        <p:spPr>
          <a:xfrm>
            <a:off x="4071934" y="5072074"/>
            <a:ext cx="2928958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3" name="Rechteck 92"/>
          <p:cNvSpPr/>
          <p:nvPr/>
        </p:nvSpPr>
        <p:spPr>
          <a:xfrm>
            <a:off x="4461925" y="3130369"/>
            <a:ext cx="1643074" cy="214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2571744"/>
            <a:ext cx="1219202" cy="12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1454494"/>
            <a:ext cx="2692582" cy="18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" name="Rechteck 10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02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80772" y="1780090"/>
            <a:ext cx="1071570" cy="15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hteck 15"/>
          <p:cNvSpPr/>
          <p:nvPr/>
        </p:nvSpPr>
        <p:spPr>
          <a:xfrm>
            <a:off x="1928794" y="4832002"/>
            <a:ext cx="1000132" cy="214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echteck 16"/>
          <p:cNvSpPr/>
          <p:nvPr/>
        </p:nvSpPr>
        <p:spPr>
          <a:xfrm>
            <a:off x="5536413" y="4824552"/>
            <a:ext cx="1000132" cy="214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23685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071810"/>
            <a:ext cx="6277066" cy="227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3" name="Rechteck 92"/>
          <p:cNvSpPr/>
          <p:nvPr/>
        </p:nvSpPr>
        <p:spPr>
          <a:xfrm>
            <a:off x="1214414" y="4357694"/>
            <a:ext cx="7000924" cy="42862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6" name="Rechteck 95"/>
          <p:cNvSpPr/>
          <p:nvPr/>
        </p:nvSpPr>
        <p:spPr>
          <a:xfrm>
            <a:off x="3351718" y="4071942"/>
            <a:ext cx="4286280" cy="21431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7" name="Pfeil nach rechts 96"/>
          <p:cNvSpPr/>
          <p:nvPr/>
        </p:nvSpPr>
        <p:spPr>
          <a:xfrm>
            <a:off x="1435771" y="3610513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8" name="Ellipse 97"/>
          <p:cNvSpPr/>
          <p:nvPr/>
        </p:nvSpPr>
        <p:spPr>
          <a:xfrm>
            <a:off x="2699518" y="3623392"/>
            <a:ext cx="571504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2571744"/>
            <a:ext cx="1219202" cy="12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1454494"/>
            <a:ext cx="2692582" cy="18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" name="Rechteck 102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04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0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80772" y="1780090"/>
            <a:ext cx="1071570" cy="15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6149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071810"/>
            <a:ext cx="6277066" cy="227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Pfeil nach rechts 87"/>
          <p:cNvSpPr/>
          <p:nvPr/>
        </p:nvSpPr>
        <p:spPr>
          <a:xfrm>
            <a:off x="1435771" y="4602196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9" name="Ellipse 88"/>
          <p:cNvSpPr/>
          <p:nvPr/>
        </p:nvSpPr>
        <p:spPr>
          <a:xfrm>
            <a:off x="4123450" y="4584887"/>
            <a:ext cx="357190" cy="21431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4" name="Ellipse 93"/>
          <p:cNvSpPr/>
          <p:nvPr/>
        </p:nvSpPr>
        <p:spPr>
          <a:xfrm>
            <a:off x="2699518" y="4589317"/>
            <a:ext cx="571504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5" name="Rechteck 94"/>
          <p:cNvSpPr/>
          <p:nvPr/>
        </p:nvSpPr>
        <p:spPr>
          <a:xfrm>
            <a:off x="4071934" y="5072074"/>
            <a:ext cx="2928958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6" name="Ellipse 95"/>
          <p:cNvSpPr/>
          <p:nvPr/>
        </p:nvSpPr>
        <p:spPr>
          <a:xfrm>
            <a:off x="4123450" y="4513449"/>
            <a:ext cx="734302" cy="344312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2571744"/>
            <a:ext cx="1219202" cy="12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1454494"/>
            <a:ext cx="2692582" cy="18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Rechteck 99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01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80772" y="1780090"/>
            <a:ext cx="1071570" cy="15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22998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071810"/>
            <a:ext cx="6277066" cy="227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Pfeil nach rechts 87"/>
          <p:cNvSpPr/>
          <p:nvPr/>
        </p:nvSpPr>
        <p:spPr>
          <a:xfrm>
            <a:off x="1435771" y="4602196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9" name="Ellipse 88"/>
          <p:cNvSpPr/>
          <p:nvPr/>
        </p:nvSpPr>
        <p:spPr>
          <a:xfrm>
            <a:off x="4123450" y="4513449"/>
            <a:ext cx="734302" cy="34431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4" name="Ellipse 93"/>
          <p:cNvSpPr/>
          <p:nvPr/>
        </p:nvSpPr>
        <p:spPr>
          <a:xfrm>
            <a:off x="2699518" y="4589317"/>
            <a:ext cx="571504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5" name="Rechteck 94"/>
          <p:cNvSpPr/>
          <p:nvPr/>
        </p:nvSpPr>
        <p:spPr>
          <a:xfrm>
            <a:off x="4071934" y="5072074"/>
            <a:ext cx="2928958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2571744"/>
            <a:ext cx="1219202" cy="12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1454494"/>
            <a:ext cx="2692582" cy="18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" name="Rechteck 98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00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80772" y="1780090"/>
            <a:ext cx="1071570" cy="15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5811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5690" y="3143248"/>
            <a:ext cx="6000791" cy="2062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Rechteck 87"/>
          <p:cNvSpPr/>
          <p:nvPr/>
        </p:nvSpPr>
        <p:spPr>
          <a:xfrm>
            <a:off x="1285852" y="3357562"/>
            <a:ext cx="6786610" cy="1928826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3" name="Pfeil nach rechts 92"/>
          <p:cNvSpPr/>
          <p:nvPr/>
        </p:nvSpPr>
        <p:spPr>
          <a:xfrm>
            <a:off x="1357290" y="3357562"/>
            <a:ext cx="285752" cy="214314"/>
          </a:xfrm>
          <a:prstGeom prst="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9" name="Ellipse 88"/>
          <p:cNvSpPr/>
          <p:nvPr/>
        </p:nvSpPr>
        <p:spPr>
          <a:xfrm>
            <a:off x="2738155" y="3404449"/>
            <a:ext cx="571504" cy="214314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3643306" y="3130369"/>
            <a:ext cx="928694" cy="214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4" name="Rechteck 93"/>
          <p:cNvSpPr/>
          <p:nvPr/>
        </p:nvSpPr>
        <p:spPr>
          <a:xfrm>
            <a:off x="1571604" y="4929198"/>
            <a:ext cx="5429288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454494"/>
            <a:ext cx="2692582" cy="18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" name="Rechteck 97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0772" y="1780090"/>
            <a:ext cx="1071570" cy="15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96555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04" name="Rechteck 103"/>
          <p:cNvSpPr/>
          <p:nvPr/>
        </p:nvSpPr>
        <p:spPr>
          <a:xfrm>
            <a:off x="2428860" y="6215082"/>
            <a:ext cx="242889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1125" y="2986088"/>
            <a:ext cx="63817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echteck 18"/>
          <p:cNvSpPr/>
          <p:nvPr/>
        </p:nvSpPr>
        <p:spPr>
          <a:xfrm>
            <a:off x="6786578" y="3000372"/>
            <a:ext cx="1000132" cy="21431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Rechteck 19"/>
          <p:cNvSpPr/>
          <p:nvPr/>
        </p:nvSpPr>
        <p:spPr>
          <a:xfrm>
            <a:off x="2357422" y="3441879"/>
            <a:ext cx="2286016" cy="21431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1" name="Gewinkelte Verbindung 20"/>
          <p:cNvCxnSpPr>
            <a:stCxn id="19" idx="0"/>
            <a:endCxn id="20" idx="2"/>
          </p:cNvCxnSpPr>
          <p:nvPr/>
        </p:nvCxnSpPr>
        <p:spPr>
          <a:xfrm rot="16200000" flipH="1" flipV="1">
            <a:off x="5065626" y="1435175"/>
            <a:ext cx="655821" cy="3786214"/>
          </a:xfrm>
          <a:prstGeom prst="bentConnector5">
            <a:avLst>
              <a:gd name="adj1" fmla="val -34857"/>
              <a:gd name="adj2" fmla="val -26181"/>
              <a:gd name="adj3" fmla="val 134857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aute 1"/>
          <p:cNvSpPr/>
          <p:nvPr/>
        </p:nvSpPr>
        <p:spPr>
          <a:xfrm>
            <a:off x="6637971" y="2805799"/>
            <a:ext cx="864096" cy="588943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" name="Gerade Verbindung mit Pfeil 3"/>
          <p:cNvCxnSpPr/>
          <p:nvPr/>
        </p:nvCxnSpPr>
        <p:spPr>
          <a:xfrm flipH="1" flipV="1">
            <a:off x="5796136" y="2000240"/>
            <a:ext cx="1296144" cy="98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 flipV="1">
            <a:off x="6125602" y="1934025"/>
            <a:ext cx="637211" cy="46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4691832" y="1500174"/>
            <a:ext cx="328327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Abfragen mit </a:t>
            </a:r>
            <a:r>
              <a:rPr lang="de-AT" sz="2000" dirty="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JPA</a:t>
            </a: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QL , </a:t>
            </a:r>
            <a:r>
              <a:rPr lang="de-AT" sz="2000" dirty="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QL 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und native SQL</a:t>
            </a:r>
            <a:endParaRPr lang="de-AT" sz="10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7173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5690" y="3143248"/>
            <a:ext cx="6000791" cy="2062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Rechteck 87"/>
          <p:cNvSpPr/>
          <p:nvPr/>
        </p:nvSpPr>
        <p:spPr>
          <a:xfrm>
            <a:off x="1428728" y="3571876"/>
            <a:ext cx="6643734" cy="171451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3" name="Pfeil nach rechts 92"/>
          <p:cNvSpPr/>
          <p:nvPr/>
        </p:nvSpPr>
        <p:spPr>
          <a:xfrm>
            <a:off x="1357290" y="3357562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9" name="Ellipse 88"/>
          <p:cNvSpPr/>
          <p:nvPr/>
        </p:nvSpPr>
        <p:spPr>
          <a:xfrm>
            <a:off x="2738155" y="3404449"/>
            <a:ext cx="571504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1571604" y="4929198"/>
            <a:ext cx="5429288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454494"/>
            <a:ext cx="2692582" cy="18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0772" y="1780090"/>
            <a:ext cx="1071570" cy="15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84439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5690" y="3143248"/>
            <a:ext cx="6000791" cy="2062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Rechteck 87"/>
          <p:cNvSpPr/>
          <p:nvPr/>
        </p:nvSpPr>
        <p:spPr>
          <a:xfrm>
            <a:off x="1428728" y="4143380"/>
            <a:ext cx="6643734" cy="114300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1883114" y="3656193"/>
            <a:ext cx="642942" cy="214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4" name="Rechteck 93"/>
          <p:cNvSpPr/>
          <p:nvPr/>
        </p:nvSpPr>
        <p:spPr>
          <a:xfrm>
            <a:off x="1571604" y="4929198"/>
            <a:ext cx="5429288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454494"/>
            <a:ext cx="2692582" cy="18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Rechteck 9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0772" y="1780090"/>
            <a:ext cx="1071570" cy="15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6705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5690" y="3143248"/>
            <a:ext cx="6000791" cy="2062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Rechteck 87"/>
          <p:cNvSpPr/>
          <p:nvPr/>
        </p:nvSpPr>
        <p:spPr>
          <a:xfrm>
            <a:off x="1428728" y="4474812"/>
            <a:ext cx="6643734" cy="78581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9" name="Ellipse 88"/>
          <p:cNvSpPr/>
          <p:nvPr/>
        </p:nvSpPr>
        <p:spPr>
          <a:xfrm>
            <a:off x="4812072" y="4286256"/>
            <a:ext cx="357190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0" name="Pfeil nach rechts 89"/>
          <p:cNvSpPr/>
          <p:nvPr/>
        </p:nvSpPr>
        <p:spPr>
          <a:xfrm>
            <a:off x="1357290" y="4271971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3" name="Ellipse 92"/>
          <p:cNvSpPr/>
          <p:nvPr/>
        </p:nvSpPr>
        <p:spPr>
          <a:xfrm>
            <a:off x="2364664" y="4280221"/>
            <a:ext cx="571504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4" name="Rechteck 93"/>
          <p:cNvSpPr/>
          <p:nvPr/>
        </p:nvSpPr>
        <p:spPr>
          <a:xfrm>
            <a:off x="1571604" y="4929198"/>
            <a:ext cx="5429288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454494"/>
            <a:ext cx="2692582" cy="18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" name="Rechteck 96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0772" y="1780090"/>
            <a:ext cx="1071570" cy="15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35961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5690" y="3143248"/>
            <a:ext cx="6000791" cy="2062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0" name="Pfeil nach rechts 89"/>
          <p:cNvSpPr/>
          <p:nvPr/>
        </p:nvSpPr>
        <p:spPr>
          <a:xfrm>
            <a:off x="1357290" y="4645462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8" name="Ellipse 87"/>
          <p:cNvSpPr/>
          <p:nvPr/>
        </p:nvSpPr>
        <p:spPr>
          <a:xfrm>
            <a:off x="2364664" y="4559128"/>
            <a:ext cx="492824" cy="18010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7" name="Rechteck 96"/>
          <p:cNvSpPr/>
          <p:nvPr/>
        </p:nvSpPr>
        <p:spPr>
          <a:xfrm>
            <a:off x="1571604" y="4929198"/>
            <a:ext cx="5429288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94" name="Gerade Verbindung mit Pfeil 93"/>
          <p:cNvCxnSpPr/>
          <p:nvPr/>
        </p:nvCxnSpPr>
        <p:spPr>
          <a:xfrm rot="16200000" flipV="1">
            <a:off x="4929190" y="4714884"/>
            <a:ext cx="642942" cy="6429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/>
          <p:nvPr/>
        </p:nvCxnSpPr>
        <p:spPr>
          <a:xfrm rot="10800000">
            <a:off x="2571736" y="4857760"/>
            <a:ext cx="3000396" cy="500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454494"/>
            <a:ext cx="2692582" cy="18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" name="Rechteck 97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0772" y="1780090"/>
            <a:ext cx="1071570" cy="15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558510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2571744"/>
            <a:ext cx="1338265" cy="116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3143248"/>
            <a:ext cx="6167457" cy="2067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0" name="Rechteck 89"/>
          <p:cNvSpPr/>
          <p:nvPr/>
        </p:nvSpPr>
        <p:spPr>
          <a:xfrm>
            <a:off x="1357290" y="3071810"/>
            <a:ext cx="6786610" cy="2786082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1454494"/>
            <a:ext cx="2692582" cy="18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" name="Rechteck 9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5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80772" y="1780090"/>
            <a:ext cx="1071570" cy="15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02402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3143248"/>
            <a:ext cx="6167457" cy="2067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0" name="Rechteck 89"/>
          <p:cNvSpPr/>
          <p:nvPr/>
        </p:nvSpPr>
        <p:spPr>
          <a:xfrm>
            <a:off x="1357290" y="3714752"/>
            <a:ext cx="6786610" cy="214314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7" name="Pfeil nach rechts 86"/>
          <p:cNvSpPr/>
          <p:nvPr/>
        </p:nvSpPr>
        <p:spPr>
          <a:xfrm>
            <a:off x="1357290" y="3460594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2571744"/>
            <a:ext cx="1338265" cy="116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1454494"/>
            <a:ext cx="2692582" cy="18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80772" y="1780090"/>
            <a:ext cx="1071570" cy="15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50475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3143248"/>
            <a:ext cx="6167457" cy="2067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0" name="Rechteck 89"/>
          <p:cNvSpPr/>
          <p:nvPr/>
        </p:nvSpPr>
        <p:spPr>
          <a:xfrm>
            <a:off x="1357290" y="4786322"/>
            <a:ext cx="6786610" cy="107157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7" name="Pfeil nach rechts 86"/>
          <p:cNvSpPr/>
          <p:nvPr/>
        </p:nvSpPr>
        <p:spPr>
          <a:xfrm>
            <a:off x="1357290" y="4478035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2571744"/>
            <a:ext cx="1338265" cy="116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1454494"/>
            <a:ext cx="2692582" cy="18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" name="Rechteck 96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80772" y="1780090"/>
            <a:ext cx="1071570" cy="15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701431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3143248"/>
            <a:ext cx="6167457" cy="2067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" name="Pfeil nach rechts 86"/>
          <p:cNvSpPr/>
          <p:nvPr/>
        </p:nvSpPr>
        <p:spPr>
          <a:xfrm>
            <a:off x="1357290" y="5031832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2571744"/>
            <a:ext cx="1338265" cy="116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1454494"/>
            <a:ext cx="2692582" cy="18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" name="Rechteck 96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80772" y="1780090"/>
            <a:ext cx="1071570" cy="15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468406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hteck 86"/>
          <p:cNvSpPr/>
          <p:nvPr/>
        </p:nvSpPr>
        <p:spPr>
          <a:xfrm>
            <a:off x="2428860" y="3571876"/>
            <a:ext cx="5214974" cy="30003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2571744"/>
            <a:ext cx="1338265" cy="116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454494"/>
            <a:ext cx="2692582" cy="18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" name="Rechteck 9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5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0772" y="1780090"/>
            <a:ext cx="1071570" cy="15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7224" y="2786058"/>
            <a:ext cx="5243504" cy="1778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57224" y="4572008"/>
            <a:ext cx="5212569" cy="1848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425550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786058"/>
            <a:ext cx="5243504" cy="1778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4572008"/>
            <a:ext cx="5212569" cy="1848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60" y="3574816"/>
            <a:ext cx="5221915" cy="30384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8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388" y="2571744"/>
            <a:ext cx="1338265" cy="116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57752" y="1454494"/>
            <a:ext cx="2692582" cy="18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" name="Rechteck 9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5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480772" y="1780090"/>
            <a:ext cx="1071570" cy="15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05357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04" name="Rechteck 103"/>
          <p:cNvSpPr/>
          <p:nvPr/>
        </p:nvSpPr>
        <p:spPr>
          <a:xfrm>
            <a:off x="2428860" y="6215082"/>
            <a:ext cx="242889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1125" y="2986088"/>
            <a:ext cx="63817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echteck 18"/>
          <p:cNvSpPr/>
          <p:nvPr/>
        </p:nvSpPr>
        <p:spPr>
          <a:xfrm>
            <a:off x="6786578" y="3000372"/>
            <a:ext cx="1000132" cy="21431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Rechteck 19"/>
          <p:cNvSpPr/>
          <p:nvPr/>
        </p:nvSpPr>
        <p:spPr>
          <a:xfrm>
            <a:off x="2357422" y="3441879"/>
            <a:ext cx="2286016" cy="21431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1" name="Gewinkelte Verbindung 20"/>
          <p:cNvCxnSpPr>
            <a:stCxn id="19" idx="0"/>
            <a:endCxn id="20" idx="2"/>
          </p:cNvCxnSpPr>
          <p:nvPr/>
        </p:nvCxnSpPr>
        <p:spPr>
          <a:xfrm rot="16200000" flipH="1" flipV="1">
            <a:off x="5065626" y="1435175"/>
            <a:ext cx="655821" cy="3786214"/>
          </a:xfrm>
          <a:prstGeom prst="bentConnector5">
            <a:avLst>
              <a:gd name="adj1" fmla="val -34857"/>
              <a:gd name="adj2" fmla="val -26181"/>
              <a:gd name="adj3" fmla="val 134857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aute 1"/>
          <p:cNvSpPr/>
          <p:nvPr/>
        </p:nvSpPr>
        <p:spPr>
          <a:xfrm>
            <a:off x="6637971" y="2805799"/>
            <a:ext cx="864096" cy="588943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" name="Gerade Verbindung mit Pfeil 3"/>
          <p:cNvCxnSpPr/>
          <p:nvPr/>
        </p:nvCxnSpPr>
        <p:spPr>
          <a:xfrm flipH="1" flipV="1">
            <a:off x="5796136" y="2000240"/>
            <a:ext cx="1296144" cy="98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 flipV="1">
            <a:off x="6125602" y="1934025"/>
            <a:ext cx="637211" cy="46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4691832" y="1500174"/>
            <a:ext cx="328327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Abfragen mit </a:t>
            </a:r>
            <a:r>
              <a:rPr lang="de-AT" sz="2000" dirty="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JPA</a:t>
            </a: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QL , </a:t>
            </a:r>
            <a:r>
              <a:rPr lang="de-AT" sz="2000" dirty="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QL 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und native SQL</a:t>
            </a:r>
            <a:endParaRPr lang="de-AT" sz="10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7678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2571744"/>
            <a:ext cx="1338265" cy="116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2571744"/>
            <a:ext cx="2052641" cy="14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4" y="3429000"/>
            <a:ext cx="6215106" cy="164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0" name="Rechteck 89"/>
          <p:cNvSpPr/>
          <p:nvPr/>
        </p:nvSpPr>
        <p:spPr>
          <a:xfrm>
            <a:off x="1357290" y="3286124"/>
            <a:ext cx="6786610" cy="214314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9" name="Ellipse 88"/>
          <p:cNvSpPr/>
          <p:nvPr/>
        </p:nvSpPr>
        <p:spPr>
          <a:xfrm>
            <a:off x="5962123" y="2474548"/>
            <a:ext cx="2286016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7752" y="1454494"/>
            <a:ext cx="2692582" cy="18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Rechteck 9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80772" y="1780090"/>
            <a:ext cx="1071570" cy="15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083415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2571744"/>
            <a:ext cx="1338265" cy="116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2571744"/>
            <a:ext cx="2052641" cy="14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4" y="3429000"/>
            <a:ext cx="6215106" cy="164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" name="Rechteck 88"/>
          <p:cNvSpPr/>
          <p:nvPr/>
        </p:nvSpPr>
        <p:spPr>
          <a:xfrm>
            <a:off x="1357290" y="4572008"/>
            <a:ext cx="6786610" cy="85725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0" name="Pfeil nach rechts 89"/>
          <p:cNvSpPr/>
          <p:nvPr/>
        </p:nvSpPr>
        <p:spPr>
          <a:xfrm>
            <a:off x="1410013" y="4268549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3" name="Rechteck 92"/>
          <p:cNvSpPr/>
          <p:nvPr/>
        </p:nvSpPr>
        <p:spPr>
          <a:xfrm>
            <a:off x="1357290" y="3286124"/>
            <a:ext cx="6786610" cy="642942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7752" y="1454494"/>
            <a:ext cx="2692582" cy="18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Rechteck 9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80772" y="1780090"/>
            <a:ext cx="1071570" cy="15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59880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2571744"/>
            <a:ext cx="1338265" cy="116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2571744"/>
            <a:ext cx="2052641" cy="14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4" y="3429000"/>
            <a:ext cx="6215106" cy="164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0" name="Pfeil nach rechts 89"/>
          <p:cNvSpPr/>
          <p:nvPr/>
        </p:nvSpPr>
        <p:spPr>
          <a:xfrm>
            <a:off x="1410013" y="4809467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9" name="Rechteck 88"/>
          <p:cNvSpPr/>
          <p:nvPr/>
        </p:nvSpPr>
        <p:spPr>
          <a:xfrm>
            <a:off x="1357290" y="3286124"/>
            <a:ext cx="6786610" cy="642942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7752" y="1454494"/>
            <a:ext cx="2692582" cy="18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Rechteck 9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80772" y="1780090"/>
            <a:ext cx="1071570" cy="15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93068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1811684"/>
            <a:ext cx="1300164" cy="119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Ellipse 32"/>
          <p:cNvSpPr/>
          <p:nvPr/>
        </p:nvSpPr>
        <p:spPr>
          <a:xfrm>
            <a:off x="5344939" y="1714488"/>
            <a:ext cx="1643074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90025" y="2982864"/>
            <a:ext cx="5314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3108" y="4071942"/>
            <a:ext cx="6143668" cy="128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79043" y="5292224"/>
            <a:ext cx="3643320" cy="124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hteck 1"/>
          <p:cNvSpPr/>
          <p:nvPr/>
        </p:nvSpPr>
        <p:spPr>
          <a:xfrm>
            <a:off x="683568" y="2852936"/>
            <a:ext cx="5688632" cy="64807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7" name="Rechteck 36"/>
          <p:cNvSpPr/>
          <p:nvPr/>
        </p:nvSpPr>
        <p:spPr>
          <a:xfrm>
            <a:off x="1727683" y="3800694"/>
            <a:ext cx="6773379" cy="186055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43903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1811684"/>
            <a:ext cx="1300164" cy="119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Ellipse 32"/>
          <p:cNvSpPr/>
          <p:nvPr/>
        </p:nvSpPr>
        <p:spPr>
          <a:xfrm>
            <a:off x="5344939" y="1714488"/>
            <a:ext cx="1643074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90025" y="2982864"/>
            <a:ext cx="5314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3108" y="4071942"/>
            <a:ext cx="6143668" cy="128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79043" y="5292224"/>
            <a:ext cx="3643320" cy="124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hteck 1"/>
          <p:cNvSpPr/>
          <p:nvPr/>
        </p:nvSpPr>
        <p:spPr>
          <a:xfrm>
            <a:off x="683568" y="2852936"/>
            <a:ext cx="5688632" cy="64807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7" name="Rechteck 36"/>
          <p:cNvSpPr/>
          <p:nvPr/>
        </p:nvSpPr>
        <p:spPr>
          <a:xfrm>
            <a:off x="1727683" y="3800694"/>
            <a:ext cx="6773379" cy="186055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7588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1811684"/>
            <a:ext cx="1300164" cy="119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Ellipse 32"/>
          <p:cNvSpPr/>
          <p:nvPr/>
        </p:nvSpPr>
        <p:spPr>
          <a:xfrm>
            <a:off x="5344939" y="1714488"/>
            <a:ext cx="1643074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90025" y="2982864"/>
            <a:ext cx="5314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3108" y="4071942"/>
            <a:ext cx="6143668" cy="128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79043" y="5292224"/>
            <a:ext cx="3643320" cy="124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Rechteck 36"/>
          <p:cNvSpPr/>
          <p:nvPr/>
        </p:nvSpPr>
        <p:spPr>
          <a:xfrm>
            <a:off x="1727683" y="3800694"/>
            <a:ext cx="6773379" cy="186055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90025" y="2982864"/>
            <a:ext cx="5314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Pfeil nach rechts 17"/>
          <p:cNvSpPr/>
          <p:nvPr/>
        </p:nvSpPr>
        <p:spPr>
          <a:xfrm>
            <a:off x="622988" y="3000372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Rechteck 18"/>
          <p:cNvSpPr/>
          <p:nvPr/>
        </p:nvSpPr>
        <p:spPr>
          <a:xfrm>
            <a:off x="857224" y="3286124"/>
            <a:ext cx="2286016" cy="285752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Ellipse 19"/>
          <p:cNvSpPr/>
          <p:nvPr/>
        </p:nvSpPr>
        <p:spPr>
          <a:xfrm>
            <a:off x="3195962" y="2899066"/>
            <a:ext cx="3041813" cy="582974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45677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1811684"/>
            <a:ext cx="1300164" cy="119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Ellipse 32"/>
          <p:cNvSpPr/>
          <p:nvPr/>
        </p:nvSpPr>
        <p:spPr>
          <a:xfrm>
            <a:off x="5344939" y="1714488"/>
            <a:ext cx="1643074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90025" y="2982864"/>
            <a:ext cx="5314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3108" y="4071942"/>
            <a:ext cx="6143668" cy="128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79043" y="5292224"/>
            <a:ext cx="3643320" cy="124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Rechteck 36"/>
          <p:cNvSpPr/>
          <p:nvPr/>
        </p:nvSpPr>
        <p:spPr>
          <a:xfrm>
            <a:off x="1727683" y="4509120"/>
            <a:ext cx="6773379" cy="1152127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90025" y="2982864"/>
            <a:ext cx="5314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Pfeil nach rechts 17"/>
          <p:cNvSpPr/>
          <p:nvPr/>
        </p:nvSpPr>
        <p:spPr>
          <a:xfrm>
            <a:off x="622988" y="3254896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6800858" y="4306790"/>
            <a:ext cx="1485918" cy="20233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0349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1811684"/>
            <a:ext cx="1300164" cy="119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Ellipse 32"/>
          <p:cNvSpPr/>
          <p:nvPr/>
        </p:nvSpPr>
        <p:spPr>
          <a:xfrm>
            <a:off x="5344939" y="1714488"/>
            <a:ext cx="1643074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90025" y="2982864"/>
            <a:ext cx="5314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3108" y="4071942"/>
            <a:ext cx="6143668" cy="128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79043" y="5292224"/>
            <a:ext cx="3643320" cy="124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90025" y="2982864"/>
            <a:ext cx="5314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Pfeil nach rechts 17"/>
          <p:cNvSpPr/>
          <p:nvPr/>
        </p:nvSpPr>
        <p:spPr>
          <a:xfrm>
            <a:off x="1966502" y="4847852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2264283" y="5113908"/>
            <a:ext cx="6161311" cy="43204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9" name="Gewinkelte Verbindung 18"/>
          <p:cNvCxnSpPr/>
          <p:nvPr/>
        </p:nvCxnSpPr>
        <p:spPr>
          <a:xfrm flipH="1" flipV="1">
            <a:off x="6204975" y="3211464"/>
            <a:ext cx="224413" cy="1682015"/>
          </a:xfrm>
          <a:prstGeom prst="bentConnector3">
            <a:avLst>
              <a:gd name="adj1" fmla="val -10186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/>
          <p:nvPr/>
        </p:nvCxnSpPr>
        <p:spPr>
          <a:xfrm flipV="1">
            <a:off x="5072066" y="3211464"/>
            <a:ext cx="1132909" cy="1824891"/>
          </a:xfrm>
          <a:prstGeom prst="bentConnector3">
            <a:avLst>
              <a:gd name="adj1" fmla="val 17588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3195962" y="2899066"/>
            <a:ext cx="3041813" cy="582974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Ellipse 21"/>
          <p:cNvSpPr/>
          <p:nvPr/>
        </p:nvSpPr>
        <p:spPr>
          <a:xfrm>
            <a:off x="3438230" y="4670474"/>
            <a:ext cx="3041813" cy="582974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36935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1811684"/>
            <a:ext cx="1300164" cy="119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Ellipse 32"/>
          <p:cNvSpPr/>
          <p:nvPr/>
        </p:nvSpPr>
        <p:spPr>
          <a:xfrm>
            <a:off x="5344939" y="1714488"/>
            <a:ext cx="1643074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90025" y="2982864"/>
            <a:ext cx="5314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3108" y="4071942"/>
            <a:ext cx="6143668" cy="128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79043" y="5292224"/>
            <a:ext cx="3643320" cy="124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90025" y="2982864"/>
            <a:ext cx="5314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Pfeil nach rechts 17"/>
          <p:cNvSpPr/>
          <p:nvPr/>
        </p:nvSpPr>
        <p:spPr>
          <a:xfrm>
            <a:off x="1966502" y="4847852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2264283" y="5113908"/>
            <a:ext cx="6161311" cy="43204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9" name="Gewinkelte Verbindung 18"/>
          <p:cNvCxnSpPr/>
          <p:nvPr/>
        </p:nvCxnSpPr>
        <p:spPr>
          <a:xfrm flipH="1" flipV="1">
            <a:off x="6204975" y="3211464"/>
            <a:ext cx="224413" cy="1682015"/>
          </a:xfrm>
          <a:prstGeom prst="bentConnector3">
            <a:avLst>
              <a:gd name="adj1" fmla="val -10186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/>
          <p:nvPr/>
        </p:nvCxnSpPr>
        <p:spPr>
          <a:xfrm flipV="1">
            <a:off x="5072066" y="3211464"/>
            <a:ext cx="1132909" cy="1824891"/>
          </a:xfrm>
          <a:prstGeom prst="bentConnector3">
            <a:avLst>
              <a:gd name="adj1" fmla="val 17588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3195962" y="2899066"/>
            <a:ext cx="3041813" cy="582974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Ellipse 21"/>
          <p:cNvSpPr/>
          <p:nvPr/>
        </p:nvSpPr>
        <p:spPr>
          <a:xfrm>
            <a:off x="3438230" y="4670474"/>
            <a:ext cx="3041813" cy="582974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02838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1811684"/>
            <a:ext cx="1300164" cy="119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Ellipse 32"/>
          <p:cNvSpPr/>
          <p:nvPr/>
        </p:nvSpPr>
        <p:spPr>
          <a:xfrm>
            <a:off x="5344939" y="1714488"/>
            <a:ext cx="1643074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90025" y="2982864"/>
            <a:ext cx="5314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3108" y="4071942"/>
            <a:ext cx="6143668" cy="128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79043" y="5292224"/>
            <a:ext cx="3643320" cy="124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90025" y="2982864"/>
            <a:ext cx="5314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Pfeil nach rechts 17"/>
          <p:cNvSpPr/>
          <p:nvPr/>
        </p:nvSpPr>
        <p:spPr>
          <a:xfrm>
            <a:off x="1966502" y="4847852"/>
            <a:ext cx="214314" cy="14287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2264283" y="5113908"/>
            <a:ext cx="6161311" cy="43204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9" name="Gewinkelte Verbindung 18"/>
          <p:cNvCxnSpPr/>
          <p:nvPr/>
        </p:nvCxnSpPr>
        <p:spPr>
          <a:xfrm flipH="1" flipV="1">
            <a:off x="6204975" y="3211464"/>
            <a:ext cx="224413" cy="1682015"/>
          </a:xfrm>
          <a:prstGeom prst="bentConnector3">
            <a:avLst>
              <a:gd name="adj1" fmla="val -10186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/>
          <p:nvPr/>
        </p:nvCxnSpPr>
        <p:spPr>
          <a:xfrm flipV="1">
            <a:off x="5072066" y="3211464"/>
            <a:ext cx="1132909" cy="1824891"/>
          </a:xfrm>
          <a:prstGeom prst="bentConnector3">
            <a:avLst>
              <a:gd name="adj1" fmla="val 17588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3195962" y="2899066"/>
            <a:ext cx="3041813" cy="582974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Ellipse 21"/>
          <p:cNvSpPr/>
          <p:nvPr/>
        </p:nvSpPr>
        <p:spPr>
          <a:xfrm>
            <a:off x="3438230" y="4670474"/>
            <a:ext cx="3041813" cy="582974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784786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3159</Words>
  <Application>Microsoft Office PowerPoint</Application>
  <PresentationFormat>Bildschirmpräsentation (4:3)</PresentationFormat>
  <Paragraphs>392</Paragraphs>
  <Slides>199</Slides>
  <Notes>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199</vt:i4>
      </vt:variant>
    </vt:vector>
  </HeadingPairs>
  <TitlesOfParts>
    <vt:vector size="203" baseType="lpstr">
      <vt:lpstr>Arial</vt:lpstr>
      <vt:lpstr>Calibri</vt:lpstr>
      <vt:lpstr>Times New Roman</vt:lpstr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User</dc:creator>
  <cp:lastModifiedBy>Günther Jester</cp:lastModifiedBy>
  <cp:revision>707</cp:revision>
  <cp:lastPrinted>2017-09-12T06:37:17Z</cp:lastPrinted>
  <dcterms:created xsi:type="dcterms:W3CDTF">2009-03-17T16:01:13Z</dcterms:created>
  <dcterms:modified xsi:type="dcterms:W3CDTF">2017-09-13T14:57:28Z</dcterms:modified>
</cp:coreProperties>
</file>