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sldIdLst>
    <p:sldId id="257" r:id="rId2"/>
    <p:sldId id="452" r:id="rId3"/>
    <p:sldId id="453" r:id="rId4"/>
    <p:sldId id="504" r:id="rId5"/>
    <p:sldId id="505" r:id="rId6"/>
    <p:sldId id="500" r:id="rId7"/>
    <p:sldId id="502" r:id="rId8"/>
    <p:sldId id="501" r:id="rId9"/>
    <p:sldId id="503" r:id="rId10"/>
    <p:sldId id="506" r:id="rId11"/>
    <p:sldId id="507" r:id="rId12"/>
    <p:sldId id="508" r:id="rId13"/>
    <p:sldId id="509" r:id="rId14"/>
    <p:sldId id="498" r:id="rId15"/>
    <p:sldId id="513" r:id="rId16"/>
    <p:sldId id="511" r:id="rId17"/>
    <p:sldId id="512" r:id="rId18"/>
    <p:sldId id="497" r:id="rId19"/>
    <p:sldId id="514" r:id="rId20"/>
    <p:sldId id="515" r:id="rId21"/>
    <p:sldId id="516" r:id="rId22"/>
    <p:sldId id="517" r:id="rId23"/>
    <p:sldId id="518" r:id="rId24"/>
    <p:sldId id="519" r:id="rId25"/>
    <p:sldId id="499" r:id="rId26"/>
    <p:sldId id="520" r:id="rId27"/>
    <p:sldId id="455" r:id="rId28"/>
    <p:sldId id="525" r:id="rId29"/>
    <p:sldId id="526" r:id="rId30"/>
    <p:sldId id="522" r:id="rId31"/>
    <p:sldId id="528" r:id="rId32"/>
    <p:sldId id="527" r:id="rId33"/>
    <p:sldId id="529" r:id="rId34"/>
    <p:sldId id="530" r:id="rId35"/>
    <p:sldId id="531" r:id="rId36"/>
    <p:sldId id="532" r:id="rId37"/>
    <p:sldId id="533" r:id="rId38"/>
    <p:sldId id="523" r:id="rId39"/>
    <p:sldId id="524" r:id="rId40"/>
    <p:sldId id="521" r:id="rId41"/>
    <p:sldId id="456" r:id="rId42"/>
    <p:sldId id="457" r:id="rId43"/>
    <p:sldId id="458" r:id="rId44"/>
    <p:sldId id="460" r:id="rId45"/>
    <p:sldId id="461" r:id="rId46"/>
    <p:sldId id="463" r:id="rId47"/>
    <p:sldId id="462" r:id="rId48"/>
    <p:sldId id="464" r:id="rId49"/>
    <p:sldId id="465" r:id="rId50"/>
    <p:sldId id="484" r:id="rId51"/>
    <p:sldId id="459" r:id="rId52"/>
    <p:sldId id="485" r:id="rId53"/>
    <p:sldId id="470" r:id="rId54"/>
    <p:sldId id="466" r:id="rId55"/>
    <p:sldId id="467" r:id="rId56"/>
    <p:sldId id="471" r:id="rId57"/>
    <p:sldId id="469" r:id="rId58"/>
    <p:sldId id="472" r:id="rId59"/>
    <p:sldId id="473" r:id="rId60"/>
    <p:sldId id="486" r:id="rId61"/>
    <p:sldId id="474" r:id="rId62"/>
    <p:sldId id="475" r:id="rId63"/>
    <p:sldId id="487" r:id="rId64"/>
    <p:sldId id="488" r:id="rId65"/>
    <p:sldId id="481" r:id="rId66"/>
    <p:sldId id="476" r:id="rId67"/>
    <p:sldId id="489" r:id="rId68"/>
    <p:sldId id="490" r:id="rId69"/>
    <p:sldId id="478" r:id="rId70"/>
    <p:sldId id="491" r:id="rId71"/>
    <p:sldId id="492" r:id="rId72"/>
    <p:sldId id="479" r:id="rId73"/>
    <p:sldId id="493" r:id="rId74"/>
    <p:sldId id="494" r:id="rId75"/>
    <p:sldId id="495" r:id="rId76"/>
    <p:sldId id="496" r:id="rId77"/>
    <p:sldId id="480" r:id="rId78"/>
    <p:sldId id="483" r:id="rId7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99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17" autoAdjust="0"/>
    <p:restoredTop sz="93214" autoAdjust="0"/>
  </p:normalViewPr>
  <p:slideViewPr>
    <p:cSldViewPr>
      <p:cViewPr varScale="1">
        <p:scale>
          <a:sx n="101" d="100"/>
          <a:sy n="101" d="100"/>
        </p:scale>
        <p:origin x="1746" y="108"/>
      </p:cViewPr>
      <p:guideLst>
        <p:guide orient="horz" pos="269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7620C-6A93-48BF-BDB6-3996E17840D3}" type="datetimeFigureOut">
              <a:rPr lang="de-AT" smtClean="0"/>
              <a:pPr/>
              <a:t>20.09.2017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F75C6-CE60-4D55-80B2-FFD0CBD78E2C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5766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20.09.2017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20.09.2017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 durch Klicken hinzufügen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20.09.2017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20.09.2017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20.09.2017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20.09.2017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20.09.2017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20.09.2017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20.09.2017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20.09.2017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20.09.2017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20.09.2017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4.png"/><Relationship Id="rId4" Type="http://schemas.openxmlformats.org/officeDocument/2006/relationships/image" Target="../media/image2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.jpeg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5"/>
          <p:cNvSpPr txBox="1">
            <a:spLocks noChangeArrowheads="1"/>
          </p:cNvSpPr>
          <p:nvPr/>
        </p:nvSpPr>
        <p:spPr bwMode="auto">
          <a:xfrm>
            <a:off x="5091980" y="2216150"/>
            <a:ext cx="258962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>
                <a:solidFill>
                  <a:schemeClr val="bg1"/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sz="3600" dirty="0">
                <a:solidFill>
                  <a:schemeClr val="bg1"/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P</a:t>
            </a:r>
            <a:r>
              <a:rPr lang="de-AT" dirty="0">
                <a:solidFill>
                  <a:schemeClr val="bg1"/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A</a:t>
            </a:r>
            <a:r>
              <a:rPr lang="de-AT" sz="2800" dirty="0">
                <a:solidFill>
                  <a:schemeClr val="bg1"/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>
                <a:solidFill>
                  <a:schemeClr val="bg1"/>
                </a:solidFill>
                <a:latin typeface="Neuropol" pitchFamily="34" charset="0"/>
                <a:cs typeface="Times New Roman" pitchFamily="18" charset="0"/>
              </a:rPr>
              <a:t>many2many </a:t>
            </a:r>
            <a:r>
              <a:rPr lang="de-AT" sz="1600" dirty="0" err="1">
                <a:solidFill>
                  <a:schemeClr val="bg1"/>
                </a:solidFill>
                <a:latin typeface="Neuropol" pitchFamily="34" charset="0"/>
                <a:cs typeface="Times New Roman" pitchFamily="18" charset="0"/>
              </a:rPr>
              <a:t>mapping</a:t>
            </a:r>
            <a:endParaRPr lang="de-AT" sz="1600" dirty="0">
              <a:solidFill>
                <a:schemeClr val="bg1"/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FD46FB82-31F4-4F3F-9430-BAED0E80A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9725" y="2109800"/>
            <a:ext cx="2286297" cy="212215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xmlns="" id="{B5D65964-C479-4D60-B0BA-757DCF646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6925" y="2121468"/>
            <a:ext cx="2070230" cy="20565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xmlns="" id="{35C85B86-147A-4929-95E2-3DE92BF500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8602" y="1974785"/>
            <a:ext cx="2708542" cy="255410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xmlns="" id="{0924A76D-673E-4B5F-8BA2-D9AF19DFE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3596" y="1936646"/>
            <a:ext cx="2070230" cy="205652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xmlns="" id="{4475249E-50A9-48A3-8139-BE5359F14914}"/>
              </a:ext>
            </a:extLst>
          </p:cNvPr>
          <p:cNvSpPr/>
          <p:nvPr/>
        </p:nvSpPr>
        <p:spPr>
          <a:xfrm>
            <a:off x="3178602" y="2261728"/>
            <a:ext cx="143319" cy="23683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9BEFF876-FA87-41C7-B4A0-B3BC65F620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9010" y="2180437"/>
            <a:ext cx="2638425" cy="3609975"/>
          </a:xfrm>
          <a:prstGeom prst="rect">
            <a:avLst/>
          </a:prstGeom>
        </p:spPr>
      </p:pic>
      <p:sp>
        <p:nvSpPr>
          <p:cNvPr id="2" name="Raute 1">
            <a:extLst>
              <a:ext uri="{FF2B5EF4-FFF2-40B4-BE49-F238E27FC236}">
                <a16:creationId xmlns:a16="http://schemas.microsoft.com/office/drawing/2014/main" xmlns="" id="{F805C6AB-9300-43A9-B56C-D4ABF3A12E5F}"/>
              </a:ext>
            </a:extLst>
          </p:cNvPr>
          <p:cNvSpPr/>
          <p:nvPr/>
        </p:nvSpPr>
        <p:spPr>
          <a:xfrm>
            <a:off x="2992859" y="2464278"/>
            <a:ext cx="3150350" cy="2835315"/>
          </a:xfrm>
          <a:prstGeom prst="diamond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Raute 13">
            <a:extLst>
              <a:ext uri="{FF2B5EF4-FFF2-40B4-BE49-F238E27FC236}">
                <a16:creationId xmlns:a16="http://schemas.microsoft.com/office/drawing/2014/main" xmlns="" id="{A1141044-C789-4F25-97E5-DA41F0A15018}"/>
              </a:ext>
            </a:extLst>
          </p:cNvPr>
          <p:cNvSpPr/>
          <p:nvPr/>
        </p:nvSpPr>
        <p:spPr>
          <a:xfrm>
            <a:off x="3856450" y="2731814"/>
            <a:ext cx="1370546" cy="1282950"/>
          </a:xfrm>
          <a:prstGeom prst="diamond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2544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455BF0DE-611E-43A5-8507-49C42D57B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750" y="2753925"/>
            <a:ext cx="4143375" cy="1905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FF331DA4-A1A1-4286-B2CC-DADF713608BF}"/>
              </a:ext>
            </a:extLst>
          </p:cNvPr>
          <p:cNvSpPr txBox="1"/>
          <p:nvPr/>
        </p:nvSpPr>
        <p:spPr>
          <a:xfrm>
            <a:off x="1139328" y="2446148"/>
            <a:ext cx="3894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 Each employee can work on multiple projects, and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xmlns="" id="{6104DDF2-88B1-48A3-A11D-7CA3D75C4FC6}"/>
              </a:ext>
            </a:extLst>
          </p:cNvPr>
          <p:cNvSpPr txBox="1"/>
          <p:nvPr/>
        </p:nvSpPr>
        <p:spPr>
          <a:xfrm>
            <a:off x="3131840" y="4734145"/>
            <a:ext cx="4686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…. and each project can be worked on by multiple employees.</a:t>
            </a:r>
          </a:p>
        </p:txBody>
      </p:sp>
    </p:spTree>
    <p:extLst>
      <p:ext uri="{BB962C8B-B14F-4D97-AF65-F5344CB8AC3E}">
        <p14:creationId xmlns:p14="http://schemas.microsoft.com/office/powerpoint/2010/main" val="1276058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455BF0DE-611E-43A5-8507-49C42D57B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750" y="2753925"/>
            <a:ext cx="4143375" cy="1905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FF331DA4-A1A1-4286-B2CC-DADF713608BF}"/>
              </a:ext>
            </a:extLst>
          </p:cNvPr>
          <p:cNvSpPr txBox="1"/>
          <p:nvPr/>
        </p:nvSpPr>
        <p:spPr>
          <a:xfrm>
            <a:off x="1139328" y="2446148"/>
            <a:ext cx="3894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>
                <a:solidFill>
                  <a:srgbClr val="0000FF"/>
                </a:solidFill>
              </a:rPr>
              <a:t>Each</a:t>
            </a:r>
            <a:r>
              <a:rPr lang="en-US" sz="1400" dirty="0"/>
              <a:t> employee can work on </a:t>
            </a:r>
            <a:r>
              <a:rPr lang="en-US" sz="1400" dirty="0">
                <a:solidFill>
                  <a:srgbClr val="0000FF"/>
                </a:solidFill>
              </a:rPr>
              <a:t>multiple</a:t>
            </a:r>
            <a:r>
              <a:rPr lang="en-US" sz="1400" dirty="0"/>
              <a:t> projects, and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xmlns="" id="{6104DDF2-88B1-48A3-A11D-7CA3D75C4FC6}"/>
              </a:ext>
            </a:extLst>
          </p:cNvPr>
          <p:cNvSpPr txBox="1"/>
          <p:nvPr/>
        </p:nvSpPr>
        <p:spPr>
          <a:xfrm>
            <a:off x="3131840" y="4734145"/>
            <a:ext cx="4686091" cy="307777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de-DE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…. and each project can be worked on by multiple employees.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xmlns="" id="{DE661C18-0168-4BCA-B857-0736A1711EF5}"/>
              </a:ext>
            </a:extLst>
          </p:cNvPr>
          <p:cNvSpPr/>
          <p:nvPr/>
        </p:nvSpPr>
        <p:spPr>
          <a:xfrm>
            <a:off x="2321750" y="4329100"/>
            <a:ext cx="4545505" cy="32982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xmlns="" id="{EF2A670C-BEDA-46B1-8082-6286D41A66F0}"/>
              </a:ext>
            </a:extLst>
          </p:cNvPr>
          <p:cNvSpPr txBox="1"/>
          <p:nvPr/>
        </p:nvSpPr>
        <p:spPr>
          <a:xfrm>
            <a:off x="3131840" y="4734145"/>
            <a:ext cx="4686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…. and each project can be worked on by multiple employees.</a:t>
            </a:r>
          </a:p>
        </p:txBody>
      </p:sp>
    </p:spTree>
    <p:extLst>
      <p:ext uri="{BB962C8B-B14F-4D97-AF65-F5344CB8AC3E}">
        <p14:creationId xmlns:p14="http://schemas.microsoft.com/office/powerpoint/2010/main" val="2766149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455BF0DE-611E-43A5-8507-49C42D57B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750" y="2753925"/>
            <a:ext cx="4143375" cy="1905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FF331DA4-A1A1-4286-B2CC-DADF713608BF}"/>
              </a:ext>
            </a:extLst>
          </p:cNvPr>
          <p:cNvSpPr txBox="1"/>
          <p:nvPr/>
        </p:nvSpPr>
        <p:spPr>
          <a:xfrm>
            <a:off x="1139328" y="2446148"/>
            <a:ext cx="3894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>
                <a:solidFill>
                  <a:srgbClr val="0000FF"/>
                </a:solidFill>
              </a:rPr>
              <a:t>Each</a:t>
            </a:r>
            <a:r>
              <a:rPr lang="en-US" sz="1400" dirty="0"/>
              <a:t> employee can work on </a:t>
            </a:r>
            <a:r>
              <a:rPr lang="en-US" sz="1400" dirty="0">
                <a:solidFill>
                  <a:srgbClr val="0000FF"/>
                </a:solidFill>
              </a:rPr>
              <a:t>multiple</a:t>
            </a:r>
            <a:r>
              <a:rPr lang="en-US" sz="1400" dirty="0"/>
              <a:t> projects, and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xmlns="" id="{6104DDF2-88B1-48A3-A11D-7CA3D75C4FC6}"/>
              </a:ext>
            </a:extLst>
          </p:cNvPr>
          <p:cNvSpPr txBox="1"/>
          <p:nvPr/>
        </p:nvSpPr>
        <p:spPr>
          <a:xfrm>
            <a:off x="3131840" y="4734145"/>
            <a:ext cx="4686091" cy="307777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de-DE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…. and each project can be worked on by multiple employees.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xmlns="" id="{DE661C18-0168-4BCA-B857-0736A1711EF5}"/>
              </a:ext>
            </a:extLst>
          </p:cNvPr>
          <p:cNvSpPr/>
          <p:nvPr/>
        </p:nvSpPr>
        <p:spPr>
          <a:xfrm>
            <a:off x="2321750" y="4329100"/>
            <a:ext cx="4545505" cy="32982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xmlns="" id="{EF2A670C-BEDA-46B1-8082-6286D41A66F0}"/>
              </a:ext>
            </a:extLst>
          </p:cNvPr>
          <p:cNvSpPr txBox="1"/>
          <p:nvPr/>
        </p:nvSpPr>
        <p:spPr>
          <a:xfrm>
            <a:off x="3131840" y="4734145"/>
            <a:ext cx="4686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…. and each </a:t>
            </a:r>
            <a:r>
              <a:rPr lang="en-US" sz="1400" dirty="0">
                <a:solidFill>
                  <a:srgbClr val="0000FF"/>
                </a:solidFill>
              </a:rPr>
              <a:t>project</a:t>
            </a:r>
            <a:r>
              <a:rPr lang="en-US" sz="1400" dirty="0"/>
              <a:t> can be worked on by </a:t>
            </a:r>
            <a:r>
              <a:rPr lang="en-US" sz="1400" dirty="0">
                <a:solidFill>
                  <a:srgbClr val="0000FF"/>
                </a:solidFill>
              </a:rPr>
              <a:t>multiple</a:t>
            </a:r>
            <a:r>
              <a:rPr lang="en-US" sz="1400" dirty="0"/>
              <a:t> employees.</a:t>
            </a:r>
          </a:p>
        </p:txBody>
      </p:sp>
    </p:spTree>
    <p:extLst>
      <p:ext uri="{BB962C8B-B14F-4D97-AF65-F5344CB8AC3E}">
        <p14:creationId xmlns:p14="http://schemas.microsoft.com/office/powerpoint/2010/main" val="526016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786E6C3E-7651-47B0-8588-5492053BD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035" y="1808820"/>
            <a:ext cx="3447350" cy="459203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A10E34D4-E3D5-4F8A-A46F-3E8923110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55" y="593685"/>
            <a:ext cx="3415610" cy="4791683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FFC400F3-459E-4D9E-ABFF-8EC09345F617}"/>
              </a:ext>
            </a:extLst>
          </p:cNvPr>
          <p:cNvSpPr/>
          <p:nvPr/>
        </p:nvSpPr>
        <p:spPr>
          <a:xfrm>
            <a:off x="566555" y="5375843"/>
            <a:ext cx="3510390" cy="158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xmlns="" id="{A55FB563-ACBF-46A9-B0FD-743F4F86B7A8}"/>
              </a:ext>
            </a:extLst>
          </p:cNvPr>
          <p:cNvSpPr/>
          <p:nvPr/>
        </p:nvSpPr>
        <p:spPr>
          <a:xfrm>
            <a:off x="1826695" y="2354976"/>
            <a:ext cx="9001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EA4C0792-19F1-40CB-ACCC-73E2C6BD853E}"/>
              </a:ext>
            </a:extLst>
          </p:cNvPr>
          <p:cNvSpPr/>
          <p:nvPr/>
        </p:nvSpPr>
        <p:spPr>
          <a:xfrm>
            <a:off x="2141730" y="2021653"/>
            <a:ext cx="9001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xmlns="" id="{4E02C838-C3F3-41F7-8CE8-8D4AE1731346}"/>
              </a:ext>
            </a:extLst>
          </p:cNvPr>
          <p:cNvSpPr/>
          <p:nvPr/>
        </p:nvSpPr>
        <p:spPr>
          <a:xfrm>
            <a:off x="1394958" y="5231459"/>
            <a:ext cx="9001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xmlns="" id="{8E39D6C3-17F8-41B0-A983-6AC32F3BEFA0}"/>
              </a:ext>
            </a:extLst>
          </p:cNvPr>
          <p:cNvSpPr/>
          <p:nvPr/>
        </p:nvSpPr>
        <p:spPr>
          <a:xfrm>
            <a:off x="5607115" y="2412453"/>
            <a:ext cx="9001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xmlns="" id="{D466882D-6768-4A87-9A12-6019853C71B8}"/>
              </a:ext>
            </a:extLst>
          </p:cNvPr>
          <p:cNvSpPr/>
          <p:nvPr/>
        </p:nvSpPr>
        <p:spPr>
          <a:xfrm>
            <a:off x="6237184" y="3615116"/>
            <a:ext cx="121513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xmlns="" id="{D64DEA91-D49B-4835-B504-25F4E5E3723F}"/>
              </a:ext>
            </a:extLst>
          </p:cNvPr>
          <p:cNvSpPr/>
          <p:nvPr/>
        </p:nvSpPr>
        <p:spPr>
          <a:xfrm>
            <a:off x="6732240" y="3257409"/>
            <a:ext cx="121513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xmlns="" id="{8999CAFC-54F1-4945-B29E-56DC2579A4D0}"/>
              </a:ext>
            </a:extLst>
          </p:cNvPr>
          <p:cNvSpPr/>
          <p:nvPr/>
        </p:nvSpPr>
        <p:spPr>
          <a:xfrm>
            <a:off x="5449597" y="6246027"/>
            <a:ext cx="121513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xmlns="" id="{6AD84FE8-0D7F-47D2-86FD-151619EA2468}"/>
              </a:ext>
            </a:extLst>
          </p:cNvPr>
          <p:cNvSpPr/>
          <p:nvPr/>
        </p:nvSpPr>
        <p:spPr>
          <a:xfrm>
            <a:off x="1093221" y="807142"/>
            <a:ext cx="121513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xmlns="" id="{BCD91220-6C29-425B-A66E-4F0F37D7C96E}"/>
              </a:ext>
            </a:extLst>
          </p:cNvPr>
          <p:cNvSpPr/>
          <p:nvPr/>
        </p:nvSpPr>
        <p:spPr>
          <a:xfrm>
            <a:off x="566555" y="458670"/>
            <a:ext cx="8280920" cy="612068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xmlns="" id="{BC7226F7-0F50-4247-82E3-AA7D6E81B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1750" y="2753925"/>
            <a:ext cx="4143375" cy="1905000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xmlns="" id="{43871008-E82D-4DA2-AE32-242315A5FD84}"/>
              </a:ext>
            </a:extLst>
          </p:cNvPr>
          <p:cNvSpPr/>
          <p:nvPr/>
        </p:nvSpPr>
        <p:spPr>
          <a:xfrm>
            <a:off x="2321750" y="4329100"/>
            <a:ext cx="4545505" cy="32982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75634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786E6C3E-7651-47B0-8588-5492053BD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035" y="1808820"/>
            <a:ext cx="3447350" cy="459203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A10E34D4-E3D5-4F8A-A46F-3E8923110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55" y="593685"/>
            <a:ext cx="3415610" cy="4791683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FFC400F3-459E-4D9E-ABFF-8EC09345F617}"/>
              </a:ext>
            </a:extLst>
          </p:cNvPr>
          <p:cNvSpPr/>
          <p:nvPr/>
        </p:nvSpPr>
        <p:spPr>
          <a:xfrm>
            <a:off x="566555" y="5375843"/>
            <a:ext cx="3510390" cy="158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xmlns="" id="{A55FB563-ACBF-46A9-B0FD-743F4F86B7A8}"/>
              </a:ext>
            </a:extLst>
          </p:cNvPr>
          <p:cNvSpPr/>
          <p:nvPr/>
        </p:nvSpPr>
        <p:spPr>
          <a:xfrm>
            <a:off x="1826695" y="2354976"/>
            <a:ext cx="9001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EA4C0792-19F1-40CB-ACCC-73E2C6BD853E}"/>
              </a:ext>
            </a:extLst>
          </p:cNvPr>
          <p:cNvSpPr/>
          <p:nvPr/>
        </p:nvSpPr>
        <p:spPr>
          <a:xfrm>
            <a:off x="2141730" y="2021653"/>
            <a:ext cx="9001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xmlns="" id="{4E02C838-C3F3-41F7-8CE8-8D4AE1731346}"/>
              </a:ext>
            </a:extLst>
          </p:cNvPr>
          <p:cNvSpPr/>
          <p:nvPr/>
        </p:nvSpPr>
        <p:spPr>
          <a:xfrm>
            <a:off x="1394958" y="5231459"/>
            <a:ext cx="9001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xmlns="" id="{8E39D6C3-17F8-41B0-A983-6AC32F3BEFA0}"/>
              </a:ext>
            </a:extLst>
          </p:cNvPr>
          <p:cNvSpPr/>
          <p:nvPr/>
        </p:nvSpPr>
        <p:spPr>
          <a:xfrm>
            <a:off x="5607115" y="2412453"/>
            <a:ext cx="9001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xmlns="" id="{D466882D-6768-4A87-9A12-6019853C71B8}"/>
              </a:ext>
            </a:extLst>
          </p:cNvPr>
          <p:cNvSpPr/>
          <p:nvPr/>
        </p:nvSpPr>
        <p:spPr>
          <a:xfrm>
            <a:off x="6237184" y="3615116"/>
            <a:ext cx="121513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xmlns="" id="{D64DEA91-D49B-4835-B504-25F4E5E3723F}"/>
              </a:ext>
            </a:extLst>
          </p:cNvPr>
          <p:cNvSpPr/>
          <p:nvPr/>
        </p:nvSpPr>
        <p:spPr>
          <a:xfrm>
            <a:off x="6732240" y="3257409"/>
            <a:ext cx="121513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xmlns="" id="{8999CAFC-54F1-4945-B29E-56DC2579A4D0}"/>
              </a:ext>
            </a:extLst>
          </p:cNvPr>
          <p:cNvSpPr/>
          <p:nvPr/>
        </p:nvSpPr>
        <p:spPr>
          <a:xfrm>
            <a:off x="5449597" y="6246027"/>
            <a:ext cx="121513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xmlns="" id="{6AD84FE8-0D7F-47D2-86FD-151619EA2468}"/>
              </a:ext>
            </a:extLst>
          </p:cNvPr>
          <p:cNvSpPr/>
          <p:nvPr/>
        </p:nvSpPr>
        <p:spPr>
          <a:xfrm>
            <a:off x="1093221" y="807142"/>
            <a:ext cx="121513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xmlns="" id="{BCD91220-6C29-425B-A66E-4F0F37D7C96E}"/>
              </a:ext>
            </a:extLst>
          </p:cNvPr>
          <p:cNvSpPr/>
          <p:nvPr/>
        </p:nvSpPr>
        <p:spPr>
          <a:xfrm>
            <a:off x="566555" y="458670"/>
            <a:ext cx="8280920" cy="612068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xmlns="" id="{BC7226F7-0F50-4247-82E3-AA7D6E81B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1750" y="2753925"/>
            <a:ext cx="4143375" cy="1905000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xmlns="" id="{43871008-E82D-4DA2-AE32-242315A5FD84}"/>
              </a:ext>
            </a:extLst>
          </p:cNvPr>
          <p:cNvSpPr/>
          <p:nvPr/>
        </p:nvSpPr>
        <p:spPr>
          <a:xfrm>
            <a:off x="2321750" y="4329100"/>
            <a:ext cx="4545505" cy="32982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xmlns="" id="{F67ABE42-86DF-4554-830E-8B57B4C2E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4751" y="228943"/>
            <a:ext cx="1850062" cy="85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74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786E6C3E-7651-47B0-8588-5492053BD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035" y="1808820"/>
            <a:ext cx="3447350" cy="459203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A10E34D4-E3D5-4F8A-A46F-3E8923110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55" y="593685"/>
            <a:ext cx="3415610" cy="4791683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FFC400F3-459E-4D9E-ABFF-8EC09345F617}"/>
              </a:ext>
            </a:extLst>
          </p:cNvPr>
          <p:cNvSpPr/>
          <p:nvPr/>
        </p:nvSpPr>
        <p:spPr>
          <a:xfrm>
            <a:off x="566555" y="5375843"/>
            <a:ext cx="3510390" cy="158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xmlns="" id="{A55FB563-ACBF-46A9-B0FD-743F4F86B7A8}"/>
              </a:ext>
            </a:extLst>
          </p:cNvPr>
          <p:cNvSpPr/>
          <p:nvPr/>
        </p:nvSpPr>
        <p:spPr>
          <a:xfrm>
            <a:off x="1826695" y="2354976"/>
            <a:ext cx="9001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EA4C0792-19F1-40CB-ACCC-73E2C6BD853E}"/>
              </a:ext>
            </a:extLst>
          </p:cNvPr>
          <p:cNvSpPr/>
          <p:nvPr/>
        </p:nvSpPr>
        <p:spPr>
          <a:xfrm>
            <a:off x="2141730" y="2021653"/>
            <a:ext cx="9001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xmlns="" id="{4E02C838-C3F3-41F7-8CE8-8D4AE1731346}"/>
              </a:ext>
            </a:extLst>
          </p:cNvPr>
          <p:cNvSpPr/>
          <p:nvPr/>
        </p:nvSpPr>
        <p:spPr>
          <a:xfrm>
            <a:off x="1394958" y="5231459"/>
            <a:ext cx="9001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xmlns="" id="{8E39D6C3-17F8-41B0-A983-6AC32F3BEFA0}"/>
              </a:ext>
            </a:extLst>
          </p:cNvPr>
          <p:cNvSpPr/>
          <p:nvPr/>
        </p:nvSpPr>
        <p:spPr>
          <a:xfrm>
            <a:off x="5607115" y="2412453"/>
            <a:ext cx="9001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xmlns="" id="{D466882D-6768-4A87-9A12-6019853C71B8}"/>
              </a:ext>
            </a:extLst>
          </p:cNvPr>
          <p:cNvSpPr/>
          <p:nvPr/>
        </p:nvSpPr>
        <p:spPr>
          <a:xfrm>
            <a:off x="6237184" y="3615116"/>
            <a:ext cx="121513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xmlns="" id="{D64DEA91-D49B-4835-B504-25F4E5E3723F}"/>
              </a:ext>
            </a:extLst>
          </p:cNvPr>
          <p:cNvSpPr/>
          <p:nvPr/>
        </p:nvSpPr>
        <p:spPr>
          <a:xfrm>
            <a:off x="6732240" y="3257409"/>
            <a:ext cx="121513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xmlns="" id="{8999CAFC-54F1-4945-B29E-56DC2579A4D0}"/>
              </a:ext>
            </a:extLst>
          </p:cNvPr>
          <p:cNvSpPr/>
          <p:nvPr/>
        </p:nvSpPr>
        <p:spPr>
          <a:xfrm>
            <a:off x="5449597" y="6246027"/>
            <a:ext cx="121513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xmlns="" id="{6AD84FE8-0D7F-47D2-86FD-151619EA2468}"/>
              </a:ext>
            </a:extLst>
          </p:cNvPr>
          <p:cNvSpPr/>
          <p:nvPr/>
        </p:nvSpPr>
        <p:spPr>
          <a:xfrm>
            <a:off x="1093221" y="807142"/>
            <a:ext cx="121513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xmlns="" id="{BC7226F7-0F50-4247-82E3-AA7D6E81B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4751" y="228943"/>
            <a:ext cx="1850062" cy="850603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xmlns="" id="{83468CED-C8A3-47F7-B60F-7AC9BC89B34F}"/>
              </a:ext>
            </a:extLst>
          </p:cNvPr>
          <p:cNvSpPr/>
          <p:nvPr/>
        </p:nvSpPr>
        <p:spPr>
          <a:xfrm>
            <a:off x="881590" y="1619093"/>
            <a:ext cx="3465385" cy="296167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xmlns="" id="{CF2C9D68-DDDF-440F-A7F9-B4A27F6F093D}"/>
              </a:ext>
            </a:extLst>
          </p:cNvPr>
          <p:cNvSpPr/>
          <p:nvPr/>
        </p:nvSpPr>
        <p:spPr>
          <a:xfrm>
            <a:off x="5858095" y="3023955"/>
            <a:ext cx="1440160" cy="13501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xmlns="" id="{72BB3473-F119-4FDA-AA98-CC39E1A440F1}"/>
              </a:ext>
            </a:extLst>
          </p:cNvPr>
          <p:cNvSpPr/>
          <p:nvPr/>
        </p:nvSpPr>
        <p:spPr>
          <a:xfrm>
            <a:off x="701570" y="1493784"/>
            <a:ext cx="2205245" cy="5735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xmlns="" id="{E9ADAA24-97EF-463A-9B3D-FB359E8799D5}"/>
              </a:ext>
            </a:extLst>
          </p:cNvPr>
          <p:cNvSpPr txBox="1"/>
          <p:nvPr/>
        </p:nvSpPr>
        <p:spPr>
          <a:xfrm>
            <a:off x="2592960" y="1124448"/>
            <a:ext cx="530234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 A </a:t>
            </a:r>
            <a:r>
              <a:rPr lang="en-US" sz="1400" dirty="0">
                <a:solidFill>
                  <a:srgbClr val="0000FF"/>
                </a:solidFill>
              </a:rPr>
              <a:t>many-to-many </a:t>
            </a:r>
            <a:r>
              <a:rPr lang="en-US" sz="1400" dirty="0"/>
              <a:t>mapping is expressed on </a:t>
            </a:r>
            <a:r>
              <a:rPr lang="en-US" sz="1400" dirty="0">
                <a:solidFill>
                  <a:srgbClr val="0000FF"/>
                </a:solidFill>
              </a:rPr>
              <a:t>both</a:t>
            </a:r>
            <a:r>
              <a:rPr lang="en-US" sz="1400" dirty="0"/>
              <a:t> the </a:t>
            </a:r>
            <a:r>
              <a:rPr lang="en-US" sz="1400" dirty="0">
                <a:solidFill>
                  <a:srgbClr val="C00000"/>
                </a:solidFill>
              </a:rPr>
              <a:t>source</a:t>
            </a:r>
            <a:r>
              <a:rPr lang="en-US" sz="1400" dirty="0"/>
              <a:t> and </a:t>
            </a:r>
            <a:r>
              <a:rPr lang="en-US" sz="1400" dirty="0">
                <a:solidFill>
                  <a:srgbClr val="C00000"/>
                </a:solidFill>
              </a:rPr>
              <a:t>target</a:t>
            </a:r>
            <a:r>
              <a:rPr lang="en-US" sz="1400" dirty="0"/>
              <a:t> </a:t>
            </a:r>
          </a:p>
          <a:p>
            <a:r>
              <a:rPr lang="en-US" sz="1400" dirty="0"/>
              <a:t>entities as a 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@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</a:rPr>
              <a:t>ManyToMany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 annotation  on  the  collection attributes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xmlns="" id="{22544E87-92C5-4A64-9254-31B724F059BA}"/>
              </a:ext>
            </a:extLst>
          </p:cNvPr>
          <p:cNvSpPr/>
          <p:nvPr/>
        </p:nvSpPr>
        <p:spPr>
          <a:xfrm>
            <a:off x="5179593" y="3023955"/>
            <a:ext cx="2272726" cy="2867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952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786E6C3E-7651-47B0-8588-5492053BD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035" y="1808820"/>
            <a:ext cx="3447350" cy="459203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A10E34D4-E3D5-4F8A-A46F-3E8923110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55" y="593685"/>
            <a:ext cx="3415610" cy="4791683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FFC400F3-459E-4D9E-ABFF-8EC09345F617}"/>
              </a:ext>
            </a:extLst>
          </p:cNvPr>
          <p:cNvSpPr/>
          <p:nvPr/>
        </p:nvSpPr>
        <p:spPr>
          <a:xfrm>
            <a:off x="566555" y="5375843"/>
            <a:ext cx="3510390" cy="158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xmlns="" id="{A55FB563-ACBF-46A9-B0FD-743F4F86B7A8}"/>
              </a:ext>
            </a:extLst>
          </p:cNvPr>
          <p:cNvSpPr/>
          <p:nvPr/>
        </p:nvSpPr>
        <p:spPr>
          <a:xfrm>
            <a:off x="1826695" y="2354976"/>
            <a:ext cx="9001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EA4C0792-19F1-40CB-ACCC-73E2C6BD853E}"/>
              </a:ext>
            </a:extLst>
          </p:cNvPr>
          <p:cNvSpPr/>
          <p:nvPr/>
        </p:nvSpPr>
        <p:spPr>
          <a:xfrm>
            <a:off x="2141730" y="2021653"/>
            <a:ext cx="9001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xmlns="" id="{4E02C838-C3F3-41F7-8CE8-8D4AE1731346}"/>
              </a:ext>
            </a:extLst>
          </p:cNvPr>
          <p:cNvSpPr/>
          <p:nvPr/>
        </p:nvSpPr>
        <p:spPr>
          <a:xfrm>
            <a:off x="1394958" y="5231459"/>
            <a:ext cx="9001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xmlns="" id="{8E39D6C3-17F8-41B0-A983-6AC32F3BEFA0}"/>
              </a:ext>
            </a:extLst>
          </p:cNvPr>
          <p:cNvSpPr/>
          <p:nvPr/>
        </p:nvSpPr>
        <p:spPr>
          <a:xfrm>
            <a:off x="5607115" y="2412453"/>
            <a:ext cx="9001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xmlns="" id="{D466882D-6768-4A87-9A12-6019853C71B8}"/>
              </a:ext>
            </a:extLst>
          </p:cNvPr>
          <p:cNvSpPr/>
          <p:nvPr/>
        </p:nvSpPr>
        <p:spPr>
          <a:xfrm>
            <a:off x="6237184" y="3615116"/>
            <a:ext cx="121513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xmlns="" id="{D64DEA91-D49B-4835-B504-25F4E5E3723F}"/>
              </a:ext>
            </a:extLst>
          </p:cNvPr>
          <p:cNvSpPr/>
          <p:nvPr/>
        </p:nvSpPr>
        <p:spPr>
          <a:xfrm>
            <a:off x="6732240" y="3257409"/>
            <a:ext cx="121513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xmlns="" id="{8999CAFC-54F1-4945-B29E-56DC2579A4D0}"/>
              </a:ext>
            </a:extLst>
          </p:cNvPr>
          <p:cNvSpPr/>
          <p:nvPr/>
        </p:nvSpPr>
        <p:spPr>
          <a:xfrm>
            <a:off x="5449597" y="6246027"/>
            <a:ext cx="121513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xmlns="" id="{6AD84FE8-0D7F-47D2-86FD-151619EA2468}"/>
              </a:ext>
            </a:extLst>
          </p:cNvPr>
          <p:cNvSpPr/>
          <p:nvPr/>
        </p:nvSpPr>
        <p:spPr>
          <a:xfrm>
            <a:off x="1093221" y="807142"/>
            <a:ext cx="121513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xmlns="" id="{BC7226F7-0F50-4247-82E3-AA7D6E81B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4751" y="228943"/>
            <a:ext cx="1850062" cy="850603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xmlns="" id="{AFA89730-128F-4CC5-B88F-05A54B1F0227}"/>
              </a:ext>
            </a:extLst>
          </p:cNvPr>
          <p:cNvSpPr/>
          <p:nvPr/>
        </p:nvSpPr>
        <p:spPr>
          <a:xfrm>
            <a:off x="5179593" y="3023955"/>
            <a:ext cx="2272726" cy="286793"/>
          </a:xfrm>
          <a:prstGeom prst="rect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xmlns="" id="{35EE8030-14C0-4194-BDF8-CA375DB3DCAC}"/>
              </a:ext>
            </a:extLst>
          </p:cNvPr>
          <p:cNvSpPr/>
          <p:nvPr/>
        </p:nvSpPr>
        <p:spPr>
          <a:xfrm>
            <a:off x="881590" y="1619093"/>
            <a:ext cx="3465385" cy="296167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xmlns="" id="{A7A31DEF-B194-451F-9A9F-10115DCEC504}"/>
              </a:ext>
            </a:extLst>
          </p:cNvPr>
          <p:cNvSpPr/>
          <p:nvPr/>
        </p:nvSpPr>
        <p:spPr>
          <a:xfrm>
            <a:off x="701570" y="1493784"/>
            <a:ext cx="2205245" cy="573587"/>
          </a:xfrm>
          <a:prstGeom prst="rect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xmlns="" id="{E9ADAA24-97EF-463A-9B3D-FB359E8799D5}"/>
              </a:ext>
            </a:extLst>
          </p:cNvPr>
          <p:cNvSpPr txBox="1"/>
          <p:nvPr/>
        </p:nvSpPr>
        <p:spPr>
          <a:xfrm>
            <a:off x="2592960" y="1124448"/>
            <a:ext cx="530234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 A </a:t>
            </a:r>
            <a:r>
              <a:rPr lang="en-US" sz="1400" dirty="0">
                <a:solidFill>
                  <a:srgbClr val="0000FF"/>
                </a:solidFill>
              </a:rPr>
              <a:t>many-to-many </a:t>
            </a:r>
            <a:r>
              <a:rPr lang="en-US" sz="1400" dirty="0"/>
              <a:t>mapping is expressed on </a:t>
            </a:r>
            <a:r>
              <a:rPr lang="en-US" sz="1400" dirty="0">
                <a:solidFill>
                  <a:srgbClr val="0000FF"/>
                </a:solidFill>
              </a:rPr>
              <a:t>both</a:t>
            </a:r>
            <a:r>
              <a:rPr lang="en-US" sz="1400" dirty="0"/>
              <a:t> the </a:t>
            </a:r>
            <a:r>
              <a:rPr lang="en-US" sz="1400" dirty="0">
                <a:solidFill>
                  <a:srgbClr val="C00000"/>
                </a:solidFill>
              </a:rPr>
              <a:t>source</a:t>
            </a:r>
            <a:r>
              <a:rPr lang="en-US" sz="1400" dirty="0"/>
              <a:t> and </a:t>
            </a:r>
            <a:r>
              <a:rPr lang="en-US" sz="1400" dirty="0">
                <a:solidFill>
                  <a:srgbClr val="C00000"/>
                </a:solidFill>
              </a:rPr>
              <a:t>target</a:t>
            </a:r>
            <a:r>
              <a:rPr lang="en-US" sz="1400" dirty="0"/>
              <a:t> </a:t>
            </a:r>
          </a:p>
          <a:p>
            <a:r>
              <a:rPr lang="en-US" sz="1400" dirty="0"/>
              <a:t>entities as a </a:t>
            </a:r>
            <a:r>
              <a:rPr lang="en-US" sz="1400" dirty="0">
                <a:solidFill>
                  <a:srgbClr val="0000FF"/>
                </a:solidFill>
              </a:rPr>
              <a:t>@</a:t>
            </a:r>
            <a:r>
              <a:rPr lang="en-US" sz="1400" dirty="0" err="1">
                <a:solidFill>
                  <a:srgbClr val="0000FF"/>
                </a:solidFill>
              </a:rPr>
              <a:t>ManyToMany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/>
              <a:t>annotation  on  the  </a:t>
            </a:r>
            <a:r>
              <a:rPr lang="en-US" sz="1400" dirty="0">
                <a:solidFill>
                  <a:srgbClr val="0000FF"/>
                </a:solidFill>
              </a:rPr>
              <a:t>collection</a:t>
            </a:r>
            <a:r>
              <a:rPr lang="en-US" sz="1400" dirty="0"/>
              <a:t> attributes</a:t>
            </a:r>
          </a:p>
        </p:txBody>
      </p:sp>
    </p:spTree>
    <p:extLst>
      <p:ext uri="{BB962C8B-B14F-4D97-AF65-F5344CB8AC3E}">
        <p14:creationId xmlns:p14="http://schemas.microsoft.com/office/powerpoint/2010/main" val="1819309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xmlns="" id="{0C122517-78CC-4DA9-924B-1CAC3DCC4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700" y="2888940"/>
            <a:ext cx="5039822" cy="1485165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xmlns="" id="{95E6E9A6-5BB7-47B3-989A-D55B0DFD4A91}"/>
              </a:ext>
            </a:extLst>
          </p:cNvPr>
          <p:cNvSpPr/>
          <p:nvPr/>
        </p:nvSpPr>
        <p:spPr>
          <a:xfrm>
            <a:off x="3086689" y="2573905"/>
            <a:ext cx="2745451" cy="157517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7691157E-B8FF-4B58-BB1E-935B1214DFC2}"/>
              </a:ext>
            </a:extLst>
          </p:cNvPr>
          <p:cNvSpPr/>
          <p:nvPr/>
        </p:nvSpPr>
        <p:spPr>
          <a:xfrm>
            <a:off x="1646675" y="4149080"/>
            <a:ext cx="4185465" cy="45005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30F6B2C2-B669-4356-92ED-E953B66308CE}"/>
              </a:ext>
            </a:extLst>
          </p:cNvPr>
          <p:cNvSpPr txBox="1"/>
          <p:nvPr/>
        </p:nvSpPr>
        <p:spPr>
          <a:xfrm>
            <a:off x="680334" y="2096739"/>
            <a:ext cx="7558159" cy="7386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 Because the </a:t>
            </a:r>
            <a:r>
              <a:rPr lang="en-US" sz="1400" dirty="0">
                <a:solidFill>
                  <a:srgbClr val="0000FF"/>
                </a:solidFill>
              </a:rPr>
              <a:t>multiplicity</a:t>
            </a:r>
            <a:r>
              <a:rPr lang="en-US" sz="1400" dirty="0"/>
              <a:t> of </a:t>
            </a:r>
            <a:r>
              <a:rPr lang="en-US" sz="1400" dirty="0">
                <a:solidFill>
                  <a:srgbClr val="0000FF"/>
                </a:solidFill>
              </a:rPr>
              <a:t>both</a:t>
            </a:r>
            <a:r>
              <a:rPr lang="en-US" sz="1400" dirty="0"/>
              <a:t> sides of a many-to-many relationship is plural, </a:t>
            </a:r>
          </a:p>
          <a:p>
            <a:pPr algn="ctr"/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neither of the two entity tables can store an unlimited set of foreign key values in a single entity row. </a:t>
            </a:r>
          </a:p>
          <a:p>
            <a:pPr algn="ctr"/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We must use a third table to associate the two entity type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xmlns="" id="{E238DA35-6B40-460E-9DF9-72915AC50D76}"/>
              </a:ext>
            </a:extLst>
          </p:cNvPr>
          <p:cNvSpPr txBox="1"/>
          <p:nvPr/>
        </p:nvSpPr>
        <p:spPr>
          <a:xfrm>
            <a:off x="2033569" y="4075910"/>
            <a:ext cx="366170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This association table is called a join table, and </a:t>
            </a:r>
          </a:p>
          <a:p>
            <a:pPr algn="ctr"/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each many-to-many relationship must have one</a:t>
            </a:r>
          </a:p>
        </p:txBody>
      </p:sp>
    </p:spTree>
    <p:extLst>
      <p:ext uri="{BB962C8B-B14F-4D97-AF65-F5344CB8AC3E}">
        <p14:creationId xmlns:p14="http://schemas.microsoft.com/office/powerpoint/2010/main" val="3486566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xmlns="" id="{0C122517-78CC-4DA9-924B-1CAC3DCC4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700" y="2888940"/>
            <a:ext cx="5039822" cy="1485165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xmlns="" id="{95E6E9A6-5BB7-47B3-989A-D55B0DFD4A91}"/>
              </a:ext>
            </a:extLst>
          </p:cNvPr>
          <p:cNvSpPr/>
          <p:nvPr/>
        </p:nvSpPr>
        <p:spPr>
          <a:xfrm>
            <a:off x="3086689" y="2573905"/>
            <a:ext cx="2745451" cy="157517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7691157E-B8FF-4B58-BB1E-935B1214DFC2}"/>
              </a:ext>
            </a:extLst>
          </p:cNvPr>
          <p:cNvSpPr/>
          <p:nvPr/>
        </p:nvSpPr>
        <p:spPr>
          <a:xfrm>
            <a:off x="1646675" y="4149080"/>
            <a:ext cx="4185465" cy="45005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30F6B2C2-B669-4356-92ED-E953B66308CE}"/>
              </a:ext>
            </a:extLst>
          </p:cNvPr>
          <p:cNvSpPr txBox="1"/>
          <p:nvPr/>
        </p:nvSpPr>
        <p:spPr>
          <a:xfrm>
            <a:off x="680334" y="2096739"/>
            <a:ext cx="7558159" cy="7386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 Because the </a:t>
            </a:r>
            <a:r>
              <a:rPr lang="en-US" sz="1400" dirty="0">
                <a:solidFill>
                  <a:srgbClr val="0000FF"/>
                </a:solidFill>
              </a:rPr>
              <a:t>multiplicity</a:t>
            </a:r>
            <a:r>
              <a:rPr lang="en-US" sz="1400" dirty="0"/>
              <a:t> of </a:t>
            </a:r>
            <a:r>
              <a:rPr lang="en-US" sz="1400" dirty="0">
                <a:solidFill>
                  <a:srgbClr val="0000FF"/>
                </a:solidFill>
              </a:rPr>
              <a:t>both</a:t>
            </a:r>
            <a:r>
              <a:rPr lang="en-US" sz="1400" dirty="0"/>
              <a:t> sides of a many-to-many relationship is plural, </a:t>
            </a:r>
          </a:p>
          <a:p>
            <a:pPr algn="ctr"/>
            <a:r>
              <a:rPr lang="en-US" sz="1400" dirty="0"/>
              <a:t>neither of the two entity tables can store an unlimited set of foreign key values in a </a:t>
            </a:r>
            <a:r>
              <a:rPr lang="en-US" sz="1400" dirty="0">
                <a:solidFill>
                  <a:srgbClr val="0000FF"/>
                </a:solidFill>
              </a:rPr>
              <a:t>single</a:t>
            </a:r>
            <a:r>
              <a:rPr lang="en-US" sz="1400" dirty="0"/>
              <a:t> entity row. </a:t>
            </a:r>
          </a:p>
          <a:p>
            <a:pPr algn="ctr"/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We must use a third table to associate the two entity type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xmlns="" id="{DD9DDD39-8B8C-4FE6-AF4B-8C69CD5E529F}"/>
              </a:ext>
            </a:extLst>
          </p:cNvPr>
          <p:cNvSpPr txBox="1"/>
          <p:nvPr/>
        </p:nvSpPr>
        <p:spPr>
          <a:xfrm>
            <a:off x="2033569" y="4075910"/>
            <a:ext cx="366170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This association table is called a join table, and </a:t>
            </a:r>
          </a:p>
          <a:p>
            <a:pPr algn="ctr"/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each many-to-many relationship must have one</a:t>
            </a:r>
          </a:p>
        </p:txBody>
      </p:sp>
    </p:spTree>
    <p:extLst>
      <p:ext uri="{BB962C8B-B14F-4D97-AF65-F5344CB8AC3E}">
        <p14:creationId xmlns:p14="http://schemas.microsoft.com/office/powerpoint/2010/main" val="2127563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0" name="Textfeld 5"/>
          <p:cNvSpPr txBox="1">
            <a:spLocks noChangeArrowheads="1"/>
          </p:cNvSpPr>
          <p:nvPr/>
        </p:nvSpPr>
        <p:spPr bwMode="auto">
          <a:xfrm>
            <a:off x="5091980" y="2216150"/>
            <a:ext cx="258962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sz="3600" dirty="0">
                <a:latin typeface="Neuropol" pitchFamily="34" charset="0"/>
                <a:ea typeface="Tahoma" pitchFamily="34" charset="0"/>
                <a:cs typeface="Arial" pitchFamily="34" charset="0"/>
              </a:rPr>
              <a:t>P</a:t>
            </a:r>
            <a:r>
              <a:rPr lang="de-AT" dirty="0">
                <a:latin typeface="Neuropol" pitchFamily="34" charset="0"/>
                <a:ea typeface="Tahoma" pitchFamily="34" charset="0"/>
                <a:cs typeface="Arial" pitchFamily="34" charset="0"/>
              </a:rPr>
              <a:t>A</a:t>
            </a:r>
            <a:r>
              <a:rPr lang="de-AT" sz="2800" dirty="0"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>
                <a:latin typeface="Neuropol" pitchFamily="34" charset="0"/>
                <a:cs typeface="Times New Roman" pitchFamily="18" charset="0"/>
              </a:rPr>
              <a:t>many2many </a:t>
            </a:r>
            <a:r>
              <a:rPr lang="de-AT" sz="1600" dirty="0" err="1">
                <a:latin typeface="Neuropol" pitchFamily="34" charset="0"/>
                <a:cs typeface="Times New Roman" pitchFamily="18" charset="0"/>
              </a:rPr>
              <a:t>mapping</a:t>
            </a:r>
            <a:endParaRPr lang="de-AT" sz="1600" dirty="0"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xmlns="" id="{0C122517-78CC-4DA9-924B-1CAC3DCC4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700" y="2888940"/>
            <a:ext cx="5039822" cy="148516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30F6B2C2-B669-4356-92ED-E953B66308CE}"/>
              </a:ext>
            </a:extLst>
          </p:cNvPr>
          <p:cNvSpPr txBox="1"/>
          <p:nvPr/>
        </p:nvSpPr>
        <p:spPr>
          <a:xfrm>
            <a:off x="680334" y="2096739"/>
            <a:ext cx="7558159" cy="7386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 Because the </a:t>
            </a:r>
            <a:r>
              <a:rPr lang="en-US" sz="1400" dirty="0">
                <a:solidFill>
                  <a:srgbClr val="0000FF"/>
                </a:solidFill>
              </a:rPr>
              <a:t>multiplicity</a:t>
            </a:r>
            <a:r>
              <a:rPr lang="en-US" sz="1400" dirty="0"/>
              <a:t> of </a:t>
            </a:r>
            <a:r>
              <a:rPr lang="en-US" sz="1400" dirty="0">
                <a:solidFill>
                  <a:srgbClr val="0000FF"/>
                </a:solidFill>
              </a:rPr>
              <a:t>both</a:t>
            </a:r>
            <a:r>
              <a:rPr lang="en-US" sz="1400" dirty="0"/>
              <a:t> sides of a many-to-many relationship is plural, </a:t>
            </a:r>
          </a:p>
          <a:p>
            <a:pPr algn="ctr"/>
            <a:r>
              <a:rPr lang="en-US" sz="1400" dirty="0"/>
              <a:t>neither of the two entity tables can store an unlimited set of foreign key values in a </a:t>
            </a:r>
            <a:r>
              <a:rPr lang="en-US" sz="1400" dirty="0">
                <a:solidFill>
                  <a:srgbClr val="0000FF"/>
                </a:solidFill>
              </a:rPr>
              <a:t>single</a:t>
            </a:r>
            <a:r>
              <a:rPr lang="en-US" sz="1400" dirty="0"/>
              <a:t> entity row. </a:t>
            </a:r>
          </a:p>
          <a:p>
            <a:pPr algn="ctr"/>
            <a:r>
              <a:rPr lang="en-US" sz="1400" dirty="0"/>
              <a:t>We must use a third </a:t>
            </a:r>
            <a:r>
              <a:rPr lang="en-US" sz="1400" dirty="0">
                <a:solidFill>
                  <a:srgbClr val="0000FF"/>
                </a:solidFill>
              </a:rPr>
              <a:t>table</a:t>
            </a:r>
            <a:r>
              <a:rPr lang="en-US" sz="1400" dirty="0"/>
              <a:t> to </a:t>
            </a:r>
            <a:r>
              <a:rPr lang="en-US" sz="1400" dirty="0">
                <a:solidFill>
                  <a:srgbClr val="0000FF"/>
                </a:solidFill>
              </a:rPr>
              <a:t>associate</a:t>
            </a:r>
            <a:r>
              <a:rPr lang="en-US" sz="1400" dirty="0"/>
              <a:t> the two entity type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xmlns="" id="{061657FB-E817-4400-9204-3A9875BDF1DB}"/>
              </a:ext>
            </a:extLst>
          </p:cNvPr>
          <p:cNvSpPr/>
          <p:nvPr/>
        </p:nvSpPr>
        <p:spPr>
          <a:xfrm>
            <a:off x="1646675" y="4149080"/>
            <a:ext cx="4185465" cy="45005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xmlns="" id="{5BCF0C06-C06B-4BF6-B1FA-4CAFDD6BDC57}"/>
              </a:ext>
            </a:extLst>
          </p:cNvPr>
          <p:cNvSpPr txBox="1"/>
          <p:nvPr/>
        </p:nvSpPr>
        <p:spPr>
          <a:xfrm>
            <a:off x="2547919" y="4075910"/>
            <a:ext cx="366170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This association table is called a join table, and </a:t>
            </a:r>
          </a:p>
          <a:p>
            <a:pPr algn="ctr"/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each many-to-many relationship must have one</a:t>
            </a:r>
          </a:p>
        </p:txBody>
      </p:sp>
    </p:spTree>
    <p:extLst>
      <p:ext uri="{BB962C8B-B14F-4D97-AF65-F5344CB8AC3E}">
        <p14:creationId xmlns:p14="http://schemas.microsoft.com/office/powerpoint/2010/main" val="3092503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xmlns="" id="{0C122517-78CC-4DA9-924B-1CAC3DCC4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700" y="2888940"/>
            <a:ext cx="5039822" cy="148516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30F6B2C2-B669-4356-92ED-E953B66308CE}"/>
              </a:ext>
            </a:extLst>
          </p:cNvPr>
          <p:cNvSpPr txBox="1"/>
          <p:nvPr/>
        </p:nvSpPr>
        <p:spPr>
          <a:xfrm>
            <a:off x="680334" y="2096739"/>
            <a:ext cx="7558159" cy="7386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 Because the </a:t>
            </a:r>
            <a:r>
              <a:rPr lang="en-US" sz="1400" dirty="0">
                <a:solidFill>
                  <a:srgbClr val="0000FF"/>
                </a:solidFill>
              </a:rPr>
              <a:t>multiplicity</a:t>
            </a:r>
            <a:r>
              <a:rPr lang="en-US" sz="1400" dirty="0"/>
              <a:t> of </a:t>
            </a:r>
            <a:r>
              <a:rPr lang="en-US" sz="1400" dirty="0">
                <a:solidFill>
                  <a:srgbClr val="0000FF"/>
                </a:solidFill>
              </a:rPr>
              <a:t>both</a:t>
            </a:r>
            <a:r>
              <a:rPr lang="en-US" sz="1400" dirty="0"/>
              <a:t> sides of a many-to-many relationship is plural, </a:t>
            </a:r>
          </a:p>
          <a:p>
            <a:pPr algn="ctr"/>
            <a:r>
              <a:rPr lang="en-US" sz="1400" dirty="0"/>
              <a:t>neither of the two entity tables can store an unlimited set of foreign key values in a </a:t>
            </a:r>
            <a:r>
              <a:rPr lang="en-US" sz="1400" dirty="0">
                <a:solidFill>
                  <a:srgbClr val="0000FF"/>
                </a:solidFill>
              </a:rPr>
              <a:t>single</a:t>
            </a:r>
            <a:r>
              <a:rPr lang="en-US" sz="1400" dirty="0"/>
              <a:t> entity row. </a:t>
            </a:r>
          </a:p>
          <a:p>
            <a:pPr algn="ctr"/>
            <a:r>
              <a:rPr lang="en-US" sz="1400" dirty="0"/>
              <a:t>We must use a third </a:t>
            </a:r>
            <a:r>
              <a:rPr lang="en-US" sz="1400" dirty="0">
                <a:solidFill>
                  <a:srgbClr val="0000FF"/>
                </a:solidFill>
              </a:rPr>
              <a:t>table</a:t>
            </a:r>
            <a:r>
              <a:rPr lang="en-US" sz="1400" dirty="0"/>
              <a:t> to </a:t>
            </a:r>
            <a:r>
              <a:rPr lang="en-US" sz="1400" dirty="0">
                <a:solidFill>
                  <a:srgbClr val="0000FF"/>
                </a:solidFill>
              </a:rPr>
              <a:t>associate</a:t>
            </a:r>
            <a:r>
              <a:rPr lang="en-US" sz="1400" dirty="0"/>
              <a:t> the two entity type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F8199487-70F1-462E-879F-76FA47E0CEB4}"/>
              </a:ext>
            </a:extLst>
          </p:cNvPr>
          <p:cNvSpPr/>
          <p:nvPr/>
        </p:nvSpPr>
        <p:spPr>
          <a:xfrm>
            <a:off x="1646675" y="4149080"/>
            <a:ext cx="4185465" cy="45005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xmlns="" id="{CDC130DE-681D-4F38-996F-A4A477298225}"/>
              </a:ext>
            </a:extLst>
          </p:cNvPr>
          <p:cNvSpPr/>
          <p:nvPr/>
        </p:nvSpPr>
        <p:spPr>
          <a:xfrm>
            <a:off x="1646675" y="4149080"/>
            <a:ext cx="4185465" cy="45005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xmlns="" id="{CF13D8E6-268F-4973-B02D-3E50785335D4}"/>
              </a:ext>
            </a:extLst>
          </p:cNvPr>
          <p:cNvSpPr txBox="1"/>
          <p:nvPr/>
        </p:nvSpPr>
        <p:spPr>
          <a:xfrm>
            <a:off x="2547919" y="4075910"/>
            <a:ext cx="366170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This association table is called a </a:t>
            </a:r>
            <a:r>
              <a:rPr lang="en-US" sz="1400" dirty="0">
                <a:solidFill>
                  <a:srgbClr val="0000FF"/>
                </a:solidFill>
              </a:rPr>
              <a:t>join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C00000"/>
                </a:solidFill>
              </a:rPr>
              <a:t>table</a:t>
            </a:r>
            <a:r>
              <a:rPr lang="en-US" sz="1400" dirty="0"/>
              <a:t>, and </a:t>
            </a:r>
          </a:p>
          <a:p>
            <a:pPr algn="ctr"/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each many-to-many relationship must have one</a:t>
            </a:r>
          </a:p>
        </p:txBody>
      </p:sp>
    </p:spTree>
    <p:extLst>
      <p:ext uri="{BB962C8B-B14F-4D97-AF65-F5344CB8AC3E}">
        <p14:creationId xmlns:p14="http://schemas.microsoft.com/office/powerpoint/2010/main" val="3912011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xmlns="" id="{0C122517-78CC-4DA9-924B-1CAC3DCC4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700" y="2888940"/>
            <a:ext cx="5039822" cy="148516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30F6B2C2-B669-4356-92ED-E953B66308CE}"/>
              </a:ext>
            </a:extLst>
          </p:cNvPr>
          <p:cNvSpPr txBox="1"/>
          <p:nvPr/>
        </p:nvSpPr>
        <p:spPr>
          <a:xfrm>
            <a:off x="680334" y="2096739"/>
            <a:ext cx="7558159" cy="7386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 Because the </a:t>
            </a:r>
            <a:r>
              <a:rPr lang="en-US" sz="1400" dirty="0">
                <a:solidFill>
                  <a:srgbClr val="0000FF"/>
                </a:solidFill>
              </a:rPr>
              <a:t>multiplicity</a:t>
            </a:r>
            <a:r>
              <a:rPr lang="en-US" sz="1400" dirty="0"/>
              <a:t> of </a:t>
            </a:r>
            <a:r>
              <a:rPr lang="en-US" sz="1400" dirty="0">
                <a:solidFill>
                  <a:srgbClr val="0000FF"/>
                </a:solidFill>
              </a:rPr>
              <a:t>both</a:t>
            </a:r>
            <a:r>
              <a:rPr lang="en-US" sz="1400" dirty="0"/>
              <a:t> sides of a many-to-many relationship is plural, </a:t>
            </a:r>
          </a:p>
          <a:p>
            <a:pPr algn="ctr"/>
            <a:r>
              <a:rPr lang="en-US" sz="1400" dirty="0"/>
              <a:t>neither of the two entity tables can store an unlimited set of foreign key values in a </a:t>
            </a:r>
            <a:r>
              <a:rPr lang="en-US" sz="1400" dirty="0">
                <a:solidFill>
                  <a:srgbClr val="0000FF"/>
                </a:solidFill>
              </a:rPr>
              <a:t>single</a:t>
            </a:r>
            <a:r>
              <a:rPr lang="en-US" sz="1400" dirty="0"/>
              <a:t> entity row. </a:t>
            </a:r>
          </a:p>
          <a:p>
            <a:pPr algn="ctr"/>
            <a:r>
              <a:rPr lang="en-US" sz="1400" dirty="0"/>
              <a:t>We must use a third </a:t>
            </a:r>
            <a:r>
              <a:rPr lang="en-US" sz="1400" dirty="0">
                <a:solidFill>
                  <a:srgbClr val="0000FF"/>
                </a:solidFill>
              </a:rPr>
              <a:t>table</a:t>
            </a:r>
            <a:r>
              <a:rPr lang="en-US" sz="1400" dirty="0"/>
              <a:t> to </a:t>
            </a:r>
            <a:r>
              <a:rPr lang="en-US" sz="1400" dirty="0">
                <a:solidFill>
                  <a:srgbClr val="0000FF"/>
                </a:solidFill>
              </a:rPr>
              <a:t>associate</a:t>
            </a:r>
            <a:r>
              <a:rPr lang="en-US" sz="1400" dirty="0"/>
              <a:t> the two entity type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F8199487-70F1-462E-879F-76FA47E0CEB4}"/>
              </a:ext>
            </a:extLst>
          </p:cNvPr>
          <p:cNvSpPr/>
          <p:nvPr/>
        </p:nvSpPr>
        <p:spPr>
          <a:xfrm>
            <a:off x="1646675" y="4149080"/>
            <a:ext cx="4185465" cy="45005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xmlns="" id="{8AA211CD-5D9A-4D77-BF85-F11E90369F9C}"/>
              </a:ext>
            </a:extLst>
          </p:cNvPr>
          <p:cNvSpPr txBox="1"/>
          <p:nvPr/>
        </p:nvSpPr>
        <p:spPr>
          <a:xfrm>
            <a:off x="2547919" y="4075910"/>
            <a:ext cx="366170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This association table is called a </a:t>
            </a:r>
            <a:r>
              <a:rPr lang="en-US" sz="1400" dirty="0">
                <a:solidFill>
                  <a:srgbClr val="0000FF"/>
                </a:solidFill>
              </a:rPr>
              <a:t>join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C00000"/>
                </a:solidFill>
              </a:rPr>
              <a:t>table</a:t>
            </a:r>
            <a:r>
              <a:rPr lang="en-US" sz="1400" dirty="0"/>
              <a:t>, and </a:t>
            </a:r>
          </a:p>
          <a:p>
            <a:pPr algn="ctr"/>
            <a:r>
              <a:rPr lang="en-US" sz="1400" dirty="0"/>
              <a:t>each many-to-many relationship must have one</a:t>
            </a:r>
          </a:p>
        </p:txBody>
      </p:sp>
    </p:spTree>
    <p:extLst>
      <p:ext uri="{BB962C8B-B14F-4D97-AF65-F5344CB8AC3E}">
        <p14:creationId xmlns:p14="http://schemas.microsoft.com/office/powerpoint/2010/main" val="1407445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xmlns="" id="{0C122517-78CC-4DA9-924B-1CAC3DCC4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700" y="2888940"/>
            <a:ext cx="5039822" cy="1485165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F8199487-70F1-462E-879F-76FA47E0CEB4}"/>
              </a:ext>
            </a:extLst>
          </p:cNvPr>
          <p:cNvSpPr/>
          <p:nvPr/>
        </p:nvSpPr>
        <p:spPr>
          <a:xfrm>
            <a:off x="1646675" y="4149080"/>
            <a:ext cx="4185465" cy="45005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1C34FEC3-410E-4C8A-8F64-35965D4980C2}"/>
              </a:ext>
            </a:extLst>
          </p:cNvPr>
          <p:cNvSpPr txBox="1"/>
          <p:nvPr/>
        </p:nvSpPr>
        <p:spPr>
          <a:xfrm>
            <a:off x="49488" y="2106264"/>
            <a:ext cx="88198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 A join table consists simply of </a:t>
            </a:r>
            <a:r>
              <a:rPr lang="en-US" sz="1400" dirty="0">
                <a:solidFill>
                  <a:srgbClr val="0000FF"/>
                </a:solidFill>
              </a:rPr>
              <a:t>two</a:t>
            </a:r>
            <a:r>
              <a:rPr lang="en-US" sz="1400" dirty="0"/>
              <a:t> foreign key or join </a:t>
            </a:r>
            <a:r>
              <a:rPr lang="en-US" sz="1400" dirty="0">
                <a:solidFill>
                  <a:srgbClr val="0000FF"/>
                </a:solidFill>
              </a:rPr>
              <a:t>columns</a:t>
            </a:r>
            <a:r>
              <a:rPr lang="en-US" sz="1400" dirty="0"/>
              <a:t> to </a:t>
            </a:r>
          </a:p>
          <a:p>
            <a:pPr algn="ctr"/>
            <a:r>
              <a:rPr lang="en-US" sz="1400" dirty="0"/>
              <a:t>refer to each of the two entity types in the relationship. </a:t>
            </a:r>
          </a:p>
          <a:p>
            <a:pPr algn="ctr"/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A collection of entities is then mapped as multiple rows in the table, each of which associates one entity with another. 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xmlns="" id="{B1EF22C5-BCB8-4FF5-BC4E-3203F7D61071}"/>
              </a:ext>
            </a:extLst>
          </p:cNvPr>
          <p:cNvSpPr txBox="1"/>
          <p:nvPr/>
        </p:nvSpPr>
        <p:spPr>
          <a:xfrm>
            <a:off x="1623989" y="4112495"/>
            <a:ext cx="567084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The set of rows that contain a given entity identifier in the source foreign </a:t>
            </a:r>
          </a:p>
          <a:p>
            <a:pPr algn="ctr"/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key column represents the collection of entities related to that given entity.</a:t>
            </a:r>
          </a:p>
        </p:txBody>
      </p:sp>
    </p:spTree>
    <p:extLst>
      <p:ext uri="{BB962C8B-B14F-4D97-AF65-F5344CB8AC3E}">
        <p14:creationId xmlns:p14="http://schemas.microsoft.com/office/powerpoint/2010/main" val="991053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xmlns="" id="{0C122517-78CC-4DA9-924B-1CAC3DCC4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700" y="2888940"/>
            <a:ext cx="5039822" cy="1485165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F8199487-70F1-462E-879F-76FA47E0CEB4}"/>
              </a:ext>
            </a:extLst>
          </p:cNvPr>
          <p:cNvSpPr/>
          <p:nvPr/>
        </p:nvSpPr>
        <p:spPr>
          <a:xfrm>
            <a:off x="1646675" y="4149080"/>
            <a:ext cx="4185465" cy="45005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1C34FEC3-410E-4C8A-8F64-35965D4980C2}"/>
              </a:ext>
            </a:extLst>
          </p:cNvPr>
          <p:cNvSpPr txBox="1"/>
          <p:nvPr/>
        </p:nvSpPr>
        <p:spPr>
          <a:xfrm>
            <a:off x="49488" y="2106264"/>
            <a:ext cx="88198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 A join table consists simply of </a:t>
            </a:r>
            <a:r>
              <a:rPr lang="en-US" sz="1400" dirty="0">
                <a:solidFill>
                  <a:srgbClr val="0000FF"/>
                </a:solidFill>
              </a:rPr>
              <a:t>two</a:t>
            </a:r>
            <a:r>
              <a:rPr lang="en-US" sz="1400" dirty="0"/>
              <a:t> foreign key or join </a:t>
            </a:r>
            <a:r>
              <a:rPr lang="en-US" sz="1400" dirty="0">
                <a:solidFill>
                  <a:srgbClr val="0000FF"/>
                </a:solidFill>
              </a:rPr>
              <a:t>columns</a:t>
            </a:r>
            <a:r>
              <a:rPr lang="en-US" sz="1400" dirty="0"/>
              <a:t> to </a:t>
            </a:r>
          </a:p>
          <a:p>
            <a:pPr algn="ctr"/>
            <a:r>
              <a:rPr lang="en-US" sz="1400" dirty="0"/>
              <a:t>refer to each of the two entity types in the relationship. </a:t>
            </a:r>
          </a:p>
          <a:p>
            <a:pPr algn="ctr"/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A collection of entities is then mapped as multiple rows in the table, each of which associates one entity with another. 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xmlns="" id="{B1EF22C5-BCB8-4FF5-BC4E-3203F7D61071}"/>
              </a:ext>
            </a:extLst>
          </p:cNvPr>
          <p:cNvSpPr txBox="1"/>
          <p:nvPr/>
        </p:nvSpPr>
        <p:spPr>
          <a:xfrm>
            <a:off x="1623989" y="4112495"/>
            <a:ext cx="567084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The </a:t>
            </a:r>
            <a:r>
              <a:rPr lang="en-US" sz="1400" dirty="0">
                <a:solidFill>
                  <a:srgbClr val="0000FF"/>
                </a:solidFill>
              </a:rPr>
              <a:t>set</a:t>
            </a:r>
            <a:r>
              <a:rPr lang="en-US" sz="1400" dirty="0"/>
              <a:t> of </a:t>
            </a:r>
            <a:r>
              <a:rPr lang="en-US" sz="1400" dirty="0">
                <a:solidFill>
                  <a:srgbClr val="0000FF"/>
                </a:solidFill>
              </a:rPr>
              <a:t>rows</a:t>
            </a:r>
            <a:r>
              <a:rPr lang="en-US" sz="1400" dirty="0"/>
              <a:t> that contain a given entity identifier in the source foreign </a:t>
            </a:r>
          </a:p>
          <a:p>
            <a:pPr algn="ctr"/>
            <a:r>
              <a:rPr lang="en-US" sz="1400" dirty="0"/>
              <a:t>key column represents the collection of entities related to that given entity.</a:t>
            </a:r>
          </a:p>
        </p:txBody>
      </p:sp>
    </p:spTree>
    <p:extLst>
      <p:ext uri="{BB962C8B-B14F-4D97-AF65-F5344CB8AC3E}">
        <p14:creationId xmlns:p14="http://schemas.microsoft.com/office/powerpoint/2010/main" val="1358878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4628112C-853F-41DD-B5DC-214AC37C3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100" y="246221"/>
            <a:ext cx="3599662" cy="106077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A0A232D6-3601-4537-A2D0-B0891870A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035" y="1808820"/>
            <a:ext cx="3447350" cy="459203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3B782810-D1A0-4C42-A9DE-7466D34AC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555" y="593685"/>
            <a:ext cx="3415610" cy="4791683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xmlns="" id="{546D1C2E-B1DA-44F7-986E-9D7A90FF05C6}"/>
              </a:ext>
            </a:extLst>
          </p:cNvPr>
          <p:cNvSpPr/>
          <p:nvPr/>
        </p:nvSpPr>
        <p:spPr>
          <a:xfrm>
            <a:off x="566555" y="5375843"/>
            <a:ext cx="3510390" cy="158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8FE9218D-58E5-4C32-9994-9C76EE3099A1}"/>
              </a:ext>
            </a:extLst>
          </p:cNvPr>
          <p:cNvSpPr/>
          <p:nvPr/>
        </p:nvSpPr>
        <p:spPr>
          <a:xfrm>
            <a:off x="1826695" y="2354976"/>
            <a:ext cx="9001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xmlns="" id="{AB7CB5C3-129E-432F-B434-6D46FFE008A3}"/>
              </a:ext>
            </a:extLst>
          </p:cNvPr>
          <p:cNvSpPr/>
          <p:nvPr/>
        </p:nvSpPr>
        <p:spPr>
          <a:xfrm>
            <a:off x="2141730" y="2021653"/>
            <a:ext cx="9001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xmlns="" id="{F8475488-3ABE-4187-96F7-2C5847350310}"/>
              </a:ext>
            </a:extLst>
          </p:cNvPr>
          <p:cNvSpPr/>
          <p:nvPr/>
        </p:nvSpPr>
        <p:spPr>
          <a:xfrm>
            <a:off x="1394958" y="5231459"/>
            <a:ext cx="9001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xmlns="" id="{76D38FD5-9927-41FB-B4B8-914C1CBD936E}"/>
              </a:ext>
            </a:extLst>
          </p:cNvPr>
          <p:cNvSpPr/>
          <p:nvPr/>
        </p:nvSpPr>
        <p:spPr>
          <a:xfrm>
            <a:off x="5607115" y="2412453"/>
            <a:ext cx="9001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xmlns="" id="{E0748ED5-F292-4B90-A240-4B8420035D90}"/>
              </a:ext>
            </a:extLst>
          </p:cNvPr>
          <p:cNvSpPr/>
          <p:nvPr/>
        </p:nvSpPr>
        <p:spPr>
          <a:xfrm>
            <a:off x="6237184" y="3615116"/>
            <a:ext cx="121513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xmlns="" id="{2FB8C160-BEF3-46A0-872E-2D3BED049BF6}"/>
              </a:ext>
            </a:extLst>
          </p:cNvPr>
          <p:cNvSpPr/>
          <p:nvPr/>
        </p:nvSpPr>
        <p:spPr>
          <a:xfrm>
            <a:off x="6732240" y="3257409"/>
            <a:ext cx="121513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xmlns="" id="{35A69EB0-A740-4210-B610-885D97B2A50E}"/>
              </a:ext>
            </a:extLst>
          </p:cNvPr>
          <p:cNvSpPr/>
          <p:nvPr/>
        </p:nvSpPr>
        <p:spPr>
          <a:xfrm>
            <a:off x="5449597" y="6246027"/>
            <a:ext cx="121513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xmlns="" id="{A6E1078E-758B-41C0-ACC5-C3A79909E74E}"/>
              </a:ext>
            </a:extLst>
          </p:cNvPr>
          <p:cNvSpPr/>
          <p:nvPr/>
        </p:nvSpPr>
        <p:spPr>
          <a:xfrm>
            <a:off x="1093221" y="807142"/>
            <a:ext cx="121513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xmlns="" id="{0965A504-3251-496D-ADE8-AFCE9DFD344F}"/>
              </a:ext>
            </a:extLst>
          </p:cNvPr>
          <p:cNvSpPr/>
          <p:nvPr/>
        </p:nvSpPr>
        <p:spPr>
          <a:xfrm>
            <a:off x="5179593" y="3023955"/>
            <a:ext cx="2272726" cy="286793"/>
          </a:xfrm>
          <a:prstGeom prst="rect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xmlns="" id="{0A966CB1-D254-4184-A825-2E58B37D2DC2}"/>
              </a:ext>
            </a:extLst>
          </p:cNvPr>
          <p:cNvSpPr/>
          <p:nvPr/>
        </p:nvSpPr>
        <p:spPr>
          <a:xfrm>
            <a:off x="881590" y="1619093"/>
            <a:ext cx="3465385" cy="296167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xmlns="" id="{9CB03752-9D9D-4E10-AF60-39A8ABDC52D4}"/>
              </a:ext>
            </a:extLst>
          </p:cNvPr>
          <p:cNvSpPr/>
          <p:nvPr/>
        </p:nvSpPr>
        <p:spPr>
          <a:xfrm>
            <a:off x="701570" y="1493784"/>
            <a:ext cx="2205245" cy="573587"/>
          </a:xfrm>
          <a:prstGeom prst="rect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8954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4628112C-853F-41DD-B5DC-214AC37C3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100" y="246221"/>
            <a:ext cx="3599662" cy="106077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A0A232D6-3601-4537-A2D0-B0891870A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035" y="1808820"/>
            <a:ext cx="3447350" cy="459203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3B782810-D1A0-4C42-A9DE-7466D34AC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555" y="593685"/>
            <a:ext cx="3415610" cy="4791683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xmlns="" id="{546D1C2E-B1DA-44F7-986E-9D7A90FF05C6}"/>
              </a:ext>
            </a:extLst>
          </p:cNvPr>
          <p:cNvSpPr/>
          <p:nvPr/>
        </p:nvSpPr>
        <p:spPr>
          <a:xfrm>
            <a:off x="566555" y="5375843"/>
            <a:ext cx="3510390" cy="158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8FE9218D-58E5-4C32-9994-9C76EE3099A1}"/>
              </a:ext>
            </a:extLst>
          </p:cNvPr>
          <p:cNvSpPr/>
          <p:nvPr/>
        </p:nvSpPr>
        <p:spPr>
          <a:xfrm>
            <a:off x="1826695" y="2354976"/>
            <a:ext cx="9001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xmlns="" id="{AB7CB5C3-129E-432F-B434-6D46FFE008A3}"/>
              </a:ext>
            </a:extLst>
          </p:cNvPr>
          <p:cNvSpPr/>
          <p:nvPr/>
        </p:nvSpPr>
        <p:spPr>
          <a:xfrm>
            <a:off x="2141730" y="2021653"/>
            <a:ext cx="9001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xmlns="" id="{F8475488-3ABE-4187-96F7-2C5847350310}"/>
              </a:ext>
            </a:extLst>
          </p:cNvPr>
          <p:cNvSpPr/>
          <p:nvPr/>
        </p:nvSpPr>
        <p:spPr>
          <a:xfrm>
            <a:off x="1394958" y="5231459"/>
            <a:ext cx="9001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xmlns="" id="{76D38FD5-9927-41FB-B4B8-914C1CBD936E}"/>
              </a:ext>
            </a:extLst>
          </p:cNvPr>
          <p:cNvSpPr/>
          <p:nvPr/>
        </p:nvSpPr>
        <p:spPr>
          <a:xfrm>
            <a:off x="5607115" y="2412453"/>
            <a:ext cx="9001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xmlns="" id="{E0748ED5-F292-4B90-A240-4B8420035D90}"/>
              </a:ext>
            </a:extLst>
          </p:cNvPr>
          <p:cNvSpPr/>
          <p:nvPr/>
        </p:nvSpPr>
        <p:spPr>
          <a:xfrm>
            <a:off x="6237184" y="3615116"/>
            <a:ext cx="121513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xmlns="" id="{2FB8C160-BEF3-46A0-872E-2D3BED049BF6}"/>
              </a:ext>
            </a:extLst>
          </p:cNvPr>
          <p:cNvSpPr/>
          <p:nvPr/>
        </p:nvSpPr>
        <p:spPr>
          <a:xfrm>
            <a:off x="6732240" y="3257409"/>
            <a:ext cx="121513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xmlns="" id="{35A69EB0-A740-4210-B610-885D97B2A50E}"/>
              </a:ext>
            </a:extLst>
          </p:cNvPr>
          <p:cNvSpPr/>
          <p:nvPr/>
        </p:nvSpPr>
        <p:spPr>
          <a:xfrm>
            <a:off x="5449597" y="6246027"/>
            <a:ext cx="121513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xmlns="" id="{A6E1078E-758B-41C0-ACC5-C3A79909E74E}"/>
              </a:ext>
            </a:extLst>
          </p:cNvPr>
          <p:cNvSpPr/>
          <p:nvPr/>
        </p:nvSpPr>
        <p:spPr>
          <a:xfrm>
            <a:off x="1093221" y="807142"/>
            <a:ext cx="121513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xmlns="" id="{0965A504-3251-496D-ADE8-AFCE9DFD344F}"/>
              </a:ext>
            </a:extLst>
          </p:cNvPr>
          <p:cNvSpPr/>
          <p:nvPr/>
        </p:nvSpPr>
        <p:spPr>
          <a:xfrm>
            <a:off x="5179593" y="3023955"/>
            <a:ext cx="2272726" cy="286793"/>
          </a:xfrm>
          <a:prstGeom prst="rect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xmlns="" id="{9CB03752-9D9D-4E10-AF60-39A8ABDC52D4}"/>
              </a:ext>
            </a:extLst>
          </p:cNvPr>
          <p:cNvSpPr/>
          <p:nvPr/>
        </p:nvSpPr>
        <p:spPr>
          <a:xfrm>
            <a:off x="701570" y="1493784"/>
            <a:ext cx="2205245" cy="573587"/>
          </a:xfrm>
          <a:prstGeom prst="rect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xmlns="" id="{76D06F44-A3F9-42C4-BB11-0CDB7FE3327D}"/>
              </a:ext>
            </a:extLst>
          </p:cNvPr>
          <p:cNvSpPr/>
          <p:nvPr/>
        </p:nvSpPr>
        <p:spPr>
          <a:xfrm>
            <a:off x="836585" y="1568455"/>
            <a:ext cx="3280595" cy="354533"/>
          </a:xfrm>
          <a:prstGeom prst="rect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848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B0A19200-98F8-4EB1-8855-1754140F4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630" y="2078850"/>
            <a:ext cx="2610053" cy="30835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17393A93-9C58-42CF-8F3D-F876ECEC1850}"/>
              </a:ext>
            </a:extLst>
          </p:cNvPr>
          <p:cNvSpPr/>
          <p:nvPr/>
        </p:nvSpPr>
        <p:spPr>
          <a:xfrm>
            <a:off x="2167685" y="2512470"/>
            <a:ext cx="720080" cy="90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xmlns="" id="{D3D33710-72FE-421F-B030-602F49F68150}"/>
              </a:ext>
            </a:extLst>
          </p:cNvPr>
          <p:cNvSpPr/>
          <p:nvPr/>
        </p:nvSpPr>
        <p:spPr>
          <a:xfrm>
            <a:off x="2186735" y="2683920"/>
            <a:ext cx="720080" cy="90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22785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B0A19200-98F8-4EB1-8855-1754140F4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630" y="2078850"/>
            <a:ext cx="2610053" cy="30835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487375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B0A19200-98F8-4EB1-8855-1754140F4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630" y="2078850"/>
            <a:ext cx="2610053" cy="30835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xmlns="" id="{A34D7485-1F17-49A4-9CDC-20FF7C9276E7}"/>
              </a:ext>
            </a:extLst>
          </p:cNvPr>
          <p:cNvSpPr/>
          <p:nvPr/>
        </p:nvSpPr>
        <p:spPr>
          <a:xfrm>
            <a:off x="2167685" y="2512470"/>
            <a:ext cx="720080" cy="90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9CEA8C9D-2794-4D1D-BC2B-12AFFBEA37DB}"/>
              </a:ext>
            </a:extLst>
          </p:cNvPr>
          <p:cNvSpPr/>
          <p:nvPr/>
        </p:nvSpPr>
        <p:spPr>
          <a:xfrm>
            <a:off x="2186735" y="2683920"/>
            <a:ext cx="720080" cy="90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xmlns="" id="{599FCE78-23C1-49EB-82B3-AF95FBE62C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1750" y="2531276"/>
            <a:ext cx="2707402" cy="30753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258F61C9-D540-4DDC-945F-A7265FB136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4194" y="5385777"/>
            <a:ext cx="6829915" cy="10565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52997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5" y="1633537"/>
            <a:ext cx="2381250" cy="359092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4360786" y="1633537"/>
            <a:ext cx="706270" cy="175283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hteck 7"/>
          <p:cNvSpPr/>
          <p:nvPr/>
        </p:nvSpPr>
        <p:spPr>
          <a:xfrm>
            <a:off x="4360785" y="5049180"/>
            <a:ext cx="886289" cy="2250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2321750" y="1808820"/>
            <a:ext cx="1890210" cy="171019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V="1">
            <a:off x="2681790" y="1805762"/>
            <a:ext cx="2691263" cy="1623238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2456765" y="3519010"/>
            <a:ext cx="1610374" cy="1350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2456765" y="3519010"/>
            <a:ext cx="3489894" cy="1440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35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xmlns="" id="{325BE8E2-85BA-4D31-872E-8413AD7E5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316" y="2933945"/>
            <a:ext cx="2859737" cy="31977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xmlns="" id="{9EFADDDC-679E-4781-848D-AA88DDA03696}"/>
              </a:ext>
            </a:extLst>
          </p:cNvPr>
          <p:cNvSpPr/>
          <p:nvPr/>
        </p:nvSpPr>
        <p:spPr>
          <a:xfrm>
            <a:off x="1826695" y="2708920"/>
            <a:ext cx="3780420" cy="351039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B1BE02C0-210D-4B24-8771-0B988BE45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346" y="2078850"/>
            <a:ext cx="2838226" cy="30835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3450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B1BE02C0-210D-4B24-8771-0B988BE45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346" y="2078850"/>
            <a:ext cx="2838226" cy="30835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xmlns="" id="{325BE8E2-85BA-4D31-872E-8413AD7E5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3316" y="2933945"/>
            <a:ext cx="2859737" cy="31977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47357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B1BE02C0-210D-4B24-8771-0B988BE45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346" y="2078850"/>
            <a:ext cx="2838226" cy="30835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xmlns="" id="{325BE8E2-85BA-4D31-872E-8413AD7E5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3316" y="2933945"/>
            <a:ext cx="2859737" cy="31977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6F7321D7-E237-4199-875E-A12CF337D8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3145" y="936095"/>
            <a:ext cx="2737827" cy="39895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480518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7EB45CC7-D0A4-438C-A476-E6D6E19D3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983" y="3064813"/>
            <a:ext cx="2621641" cy="28303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561991AE-D675-4D73-B42F-607496CD1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1930" y="1628800"/>
            <a:ext cx="2425172" cy="28733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xmlns="" id="{147F408B-5285-4746-8021-E65325E39F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0428" y="3648655"/>
            <a:ext cx="2480429" cy="28610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xmlns="" id="{7D06243E-B44F-485F-AF08-083DEA32CE3A}"/>
              </a:ext>
            </a:extLst>
          </p:cNvPr>
          <p:cNvSpPr/>
          <p:nvPr/>
        </p:nvSpPr>
        <p:spPr>
          <a:xfrm>
            <a:off x="2456765" y="1583795"/>
            <a:ext cx="5985665" cy="517557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9E3DD4A3-CA03-4D9E-9B3D-8146374D35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4505" y="2298505"/>
            <a:ext cx="2781273" cy="28549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162329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9E3DD4A3-CA03-4D9E-9B3D-8146374D3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505" y="2298505"/>
            <a:ext cx="2781273" cy="28549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561991AE-D675-4D73-B42F-607496CD1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1930" y="1628800"/>
            <a:ext cx="2425172" cy="28733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xmlns="" id="{147F408B-5285-4746-8021-E65325E39F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0428" y="3648655"/>
            <a:ext cx="2480429" cy="28610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xmlns="" id="{7D06243E-B44F-485F-AF08-083DEA32CE3A}"/>
              </a:ext>
            </a:extLst>
          </p:cNvPr>
          <p:cNvSpPr/>
          <p:nvPr/>
        </p:nvSpPr>
        <p:spPr>
          <a:xfrm>
            <a:off x="971601" y="1583795"/>
            <a:ext cx="7470830" cy="517557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7EB45CC7-D0A4-438C-A476-E6D6E19D37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9983" y="3064813"/>
            <a:ext cx="2621641" cy="28303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492793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7EB45CC7-D0A4-438C-A476-E6D6E19D3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983" y="3064813"/>
            <a:ext cx="2621641" cy="28303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9E3DD4A3-CA03-4D9E-9B3D-8146374D3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505" y="2298505"/>
            <a:ext cx="2781273" cy="28549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xmlns="" id="{147F408B-5285-4746-8021-E65325E39F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0428" y="3648655"/>
            <a:ext cx="2480429" cy="28610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xmlns="" id="{7D06243E-B44F-485F-AF08-083DEA32CE3A}"/>
              </a:ext>
            </a:extLst>
          </p:cNvPr>
          <p:cNvSpPr/>
          <p:nvPr/>
        </p:nvSpPr>
        <p:spPr>
          <a:xfrm>
            <a:off x="971601" y="1583795"/>
            <a:ext cx="7470830" cy="517557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561991AE-D675-4D73-B42F-607496CD13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1930" y="1628800"/>
            <a:ext cx="2425172" cy="28733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47073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561991AE-D675-4D73-B42F-607496CD1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930" y="1628800"/>
            <a:ext cx="2425172" cy="28733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7EB45CC7-D0A4-438C-A476-E6D6E19D3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983" y="3064813"/>
            <a:ext cx="2621641" cy="28303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9E3DD4A3-CA03-4D9E-9B3D-8146374D3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4505" y="2298505"/>
            <a:ext cx="2781273" cy="28549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xmlns="" id="{7D06243E-B44F-485F-AF08-083DEA32CE3A}"/>
              </a:ext>
            </a:extLst>
          </p:cNvPr>
          <p:cNvSpPr/>
          <p:nvPr/>
        </p:nvSpPr>
        <p:spPr>
          <a:xfrm>
            <a:off x="971601" y="1583795"/>
            <a:ext cx="7470830" cy="517557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xmlns="" id="{147F408B-5285-4746-8021-E65325E39F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0428" y="3648655"/>
            <a:ext cx="2480429" cy="28610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823773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DCD36B07-B940-46AD-8A5A-7E98F3596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96" y="2249652"/>
            <a:ext cx="5168487" cy="1120143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xmlns="" id="{677F1A9E-199C-4FE4-985E-8D719AD47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6675" y="3118947"/>
            <a:ext cx="6146270" cy="15017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342C7FC8-420C-4ED2-AA29-C75E0FDE0B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1880" y="4388132"/>
            <a:ext cx="5144136" cy="11018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024709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37C5DC36-AC32-430A-A730-3BE5B1269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035" y="1808820"/>
            <a:ext cx="3447350" cy="459203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FE0CC80B-13BA-4EEE-8B6A-554AA03B1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55" y="593685"/>
            <a:ext cx="3415610" cy="4791683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xmlns="" id="{CD2F7E55-1A3C-436D-8111-4092E862EDA2}"/>
              </a:ext>
            </a:extLst>
          </p:cNvPr>
          <p:cNvSpPr txBox="1"/>
          <p:nvPr/>
        </p:nvSpPr>
        <p:spPr>
          <a:xfrm>
            <a:off x="4797025" y="953725"/>
            <a:ext cx="937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exercise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276065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1181529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5" y="1633537"/>
            <a:ext cx="2381250" cy="359092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4360786" y="1633537"/>
            <a:ext cx="706270" cy="175283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hteck 7"/>
          <p:cNvSpPr/>
          <p:nvPr/>
        </p:nvSpPr>
        <p:spPr>
          <a:xfrm>
            <a:off x="4360785" y="5049180"/>
            <a:ext cx="886289" cy="2250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2321750" y="1808820"/>
            <a:ext cx="1890210" cy="171019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V="1">
            <a:off x="2681790" y="1805762"/>
            <a:ext cx="2691263" cy="1623238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2456765" y="3519010"/>
            <a:ext cx="1610374" cy="1350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2456765" y="3519010"/>
            <a:ext cx="3489894" cy="1440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14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5" y="1633537"/>
            <a:ext cx="2381250" cy="359092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4360786" y="1633537"/>
            <a:ext cx="706270" cy="1752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hteck 7"/>
          <p:cNvSpPr/>
          <p:nvPr/>
        </p:nvSpPr>
        <p:spPr>
          <a:xfrm>
            <a:off x="4360785" y="4869160"/>
            <a:ext cx="886289" cy="405045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2321750" y="1808820"/>
            <a:ext cx="1890210" cy="171019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V="1">
            <a:off x="2681790" y="1805762"/>
            <a:ext cx="2691263" cy="1623238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2456765" y="3519010"/>
            <a:ext cx="1610374" cy="135015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2456765" y="3519010"/>
            <a:ext cx="3489894" cy="144016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aute 4"/>
          <p:cNvSpPr/>
          <p:nvPr/>
        </p:nvSpPr>
        <p:spPr>
          <a:xfrm>
            <a:off x="3806915" y="2480836"/>
            <a:ext cx="1658155" cy="1035115"/>
          </a:xfrm>
          <a:prstGeom prst="diamond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6298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5" y="1633537"/>
            <a:ext cx="2381250" cy="359092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4360786" y="1633537"/>
            <a:ext cx="706270" cy="1752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hteck 7"/>
          <p:cNvSpPr/>
          <p:nvPr/>
        </p:nvSpPr>
        <p:spPr>
          <a:xfrm>
            <a:off x="4360785" y="4869160"/>
            <a:ext cx="886289" cy="405045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2321750" y="1808820"/>
            <a:ext cx="1890210" cy="171019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V="1">
            <a:off x="2681790" y="1805762"/>
            <a:ext cx="2691263" cy="1623238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2456765" y="3519010"/>
            <a:ext cx="1610374" cy="135015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2456765" y="3519010"/>
            <a:ext cx="3489894" cy="144016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aute 4"/>
          <p:cNvSpPr/>
          <p:nvPr/>
        </p:nvSpPr>
        <p:spPr>
          <a:xfrm>
            <a:off x="3806915" y="2480836"/>
            <a:ext cx="1658155" cy="1035115"/>
          </a:xfrm>
          <a:prstGeom prst="diamond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761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5" y="1633537"/>
            <a:ext cx="2381250" cy="359092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4360786" y="1633537"/>
            <a:ext cx="706270" cy="1752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hteck 7"/>
          <p:cNvSpPr/>
          <p:nvPr/>
        </p:nvSpPr>
        <p:spPr>
          <a:xfrm>
            <a:off x="4360785" y="4869160"/>
            <a:ext cx="886289" cy="405045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aute 14"/>
          <p:cNvSpPr/>
          <p:nvPr/>
        </p:nvSpPr>
        <p:spPr>
          <a:xfrm>
            <a:off x="2607958" y="1173119"/>
            <a:ext cx="2470398" cy="1662773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4321888" y="1575073"/>
            <a:ext cx="1440737" cy="4137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Raute 16"/>
          <p:cNvSpPr/>
          <p:nvPr/>
        </p:nvSpPr>
        <p:spPr>
          <a:xfrm>
            <a:off x="4071179" y="3113955"/>
            <a:ext cx="2470398" cy="1662773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Raute 17"/>
          <p:cNvSpPr/>
          <p:nvPr/>
        </p:nvSpPr>
        <p:spPr>
          <a:xfrm>
            <a:off x="2717640" y="3101238"/>
            <a:ext cx="2470398" cy="1662773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Rechteck 12"/>
          <p:cNvSpPr/>
          <p:nvPr/>
        </p:nvSpPr>
        <p:spPr>
          <a:xfrm>
            <a:off x="3086689" y="4283256"/>
            <a:ext cx="2414623" cy="1227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739" y="642877"/>
            <a:ext cx="3195594" cy="393404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56" y="2645879"/>
            <a:ext cx="3202129" cy="3816415"/>
          </a:xfrm>
          <a:prstGeom prst="rect">
            <a:avLst/>
          </a:prstGeom>
        </p:spPr>
      </p:pic>
      <p:sp>
        <p:nvSpPr>
          <p:cNvPr id="5" name="Raute 4"/>
          <p:cNvSpPr/>
          <p:nvPr/>
        </p:nvSpPr>
        <p:spPr>
          <a:xfrm>
            <a:off x="3806915" y="2480836"/>
            <a:ext cx="1658155" cy="1035115"/>
          </a:xfrm>
          <a:prstGeom prst="diamond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Rechteck 18"/>
          <p:cNvSpPr/>
          <p:nvPr/>
        </p:nvSpPr>
        <p:spPr>
          <a:xfrm>
            <a:off x="6484427" y="1603648"/>
            <a:ext cx="550703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Textfeld 19"/>
          <p:cNvSpPr txBox="1"/>
          <p:nvPr/>
        </p:nvSpPr>
        <p:spPr>
          <a:xfrm>
            <a:off x="1091089" y="1464930"/>
            <a:ext cx="4304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It relies on an auto-incremented database column and </a:t>
            </a:r>
          </a:p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lets the database generate a new value with each insert operation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16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2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5" y="1633537"/>
            <a:ext cx="2381250" cy="359092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4360786" y="1633537"/>
            <a:ext cx="706270" cy="1752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hteck 7"/>
          <p:cNvSpPr/>
          <p:nvPr/>
        </p:nvSpPr>
        <p:spPr>
          <a:xfrm>
            <a:off x="4360785" y="4869160"/>
            <a:ext cx="886289" cy="405045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aute 14"/>
          <p:cNvSpPr/>
          <p:nvPr/>
        </p:nvSpPr>
        <p:spPr>
          <a:xfrm>
            <a:off x="2607958" y="1173119"/>
            <a:ext cx="2470398" cy="1662773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4321888" y="1575073"/>
            <a:ext cx="1440737" cy="4137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Raute 16"/>
          <p:cNvSpPr/>
          <p:nvPr/>
        </p:nvSpPr>
        <p:spPr>
          <a:xfrm>
            <a:off x="4071179" y="3113955"/>
            <a:ext cx="2470398" cy="1662773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Raute 17"/>
          <p:cNvSpPr/>
          <p:nvPr/>
        </p:nvSpPr>
        <p:spPr>
          <a:xfrm>
            <a:off x="2717640" y="3101238"/>
            <a:ext cx="2470398" cy="1662773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Rechteck 12"/>
          <p:cNvSpPr/>
          <p:nvPr/>
        </p:nvSpPr>
        <p:spPr>
          <a:xfrm>
            <a:off x="3086689" y="4283256"/>
            <a:ext cx="2414623" cy="1227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739" y="642877"/>
            <a:ext cx="3195594" cy="393404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56" y="2645879"/>
            <a:ext cx="3202129" cy="3816415"/>
          </a:xfrm>
          <a:prstGeom prst="rect">
            <a:avLst/>
          </a:prstGeom>
        </p:spPr>
      </p:pic>
      <p:sp>
        <p:nvSpPr>
          <p:cNvPr id="5" name="Raute 4"/>
          <p:cNvSpPr/>
          <p:nvPr/>
        </p:nvSpPr>
        <p:spPr>
          <a:xfrm>
            <a:off x="3806915" y="2480836"/>
            <a:ext cx="1658155" cy="1035115"/>
          </a:xfrm>
          <a:prstGeom prst="diamond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Rechteck 18"/>
          <p:cNvSpPr/>
          <p:nvPr/>
        </p:nvSpPr>
        <p:spPr>
          <a:xfrm>
            <a:off x="6484427" y="1603648"/>
            <a:ext cx="550703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Textfeld 19"/>
          <p:cNvSpPr txBox="1"/>
          <p:nvPr/>
        </p:nvSpPr>
        <p:spPr>
          <a:xfrm>
            <a:off x="1091089" y="1464930"/>
            <a:ext cx="4304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It relies on an auto-incremented database column and </a:t>
            </a:r>
          </a:p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lets the database generate a new value with each insert operation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5984920" y="1603648"/>
            <a:ext cx="2878413" cy="143737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1097462" y="1464719"/>
            <a:ext cx="4304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It relies on an auto-incremented database column and </a:t>
            </a:r>
          </a:p>
          <a:p>
            <a:r>
              <a:rPr lang="en-US" sz="1200" dirty="0"/>
              <a:t>lets the database generate a new value with each insert operation</a:t>
            </a: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121562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5" y="1633537"/>
            <a:ext cx="2381250" cy="359092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4360786" y="1633537"/>
            <a:ext cx="706270" cy="1752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hteck 7"/>
          <p:cNvSpPr/>
          <p:nvPr/>
        </p:nvSpPr>
        <p:spPr>
          <a:xfrm>
            <a:off x="4360785" y="4869160"/>
            <a:ext cx="886289" cy="405045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aute 14"/>
          <p:cNvSpPr/>
          <p:nvPr/>
        </p:nvSpPr>
        <p:spPr>
          <a:xfrm>
            <a:off x="2607958" y="1173119"/>
            <a:ext cx="2470398" cy="1662773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4321888" y="1575073"/>
            <a:ext cx="1440737" cy="4137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Raute 16"/>
          <p:cNvSpPr/>
          <p:nvPr/>
        </p:nvSpPr>
        <p:spPr>
          <a:xfrm>
            <a:off x="4071179" y="3113955"/>
            <a:ext cx="2470398" cy="1662773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Raute 17"/>
          <p:cNvSpPr/>
          <p:nvPr/>
        </p:nvSpPr>
        <p:spPr>
          <a:xfrm>
            <a:off x="2717640" y="3101238"/>
            <a:ext cx="2470398" cy="1662773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Rechteck 12"/>
          <p:cNvSpPr/>
          <p:nvPr/>
        </p:nvSpPr>
        <p:spPr>
          <a:xfrm>
            <a:off x="3086689" y="4283256"/>
            <a:ext cx="2414623" cy="1227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739" y="642877"/>
            <a:ext cx="3195594" cy="393404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56" y="2645879"/>
            <a:ext cx="3202129" cy="3816415"/>
          </a:xfrm>
          <a:prstGeom prst="rect">
            <a:avLst/>
          </a:prstGeom>
        </p:spPr>
      </p:pic>
      <p:sp>
        <p:nvSpPr>
          <p:cNvPr id="5" name="Raute 4"/>
          <p:cNvSpPr/>
          <p:nvPr/>
        </p:nvSpPr>
        <p:spPr>
          <a:xfrm>
            <a:off x="3806915" y="2480836"/>
            <a:ext cx="1658155" cy="1035115"/>
          </a:xfrm>
          <a:prstGeom prst="diamond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Rechteck 18"/>
          <p:cNvSpPr/>
          <p:nvPr/>
        </p:nvSpPr>
        <p:spPr>
          <a:xfrm>
            <a:off x="6484427" y="1603648"/>
            <a:ext cx="550703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Textfeld 19"/>
          <p:cNvSpPr txBox="1"/>
          <p:nvPr/>
        </p:nvSpPr>
        <p:spPr>
          <a:xfrm>
            <a:off x="1091089" y="1464930"/>
            <a:ext cx="4304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It relies on an auto-incremented database column and </a:t>
            </a:r>
          </a:p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lets the database generate a new value with each insert operation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4048089" y="3903427"/>
            <a:ext cx="105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many to one</a:t>
            </a:r>
          </a:p>
          <a:p>
            <a:pPr algn="ctr"/>
            <a:r>
              <a:rPr lang="en-US" sz="1200" dirty="0" err="1">
                <a:solidFill>
                  <a:schemeClr val="bg1">
                    <a:lumMod val="85000"/>
                  </a:schemeClr>
                </a:solidFill>
              </a:rPr>
              <a:t>unidirektional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5965294" y="2193406"/>
            <a:ext cx="1712055" cy="287430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098458" y="3911624"/>
            <a:ext cx="968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many to one</a:t>
            </a:r>
          </a:p>
          <a:p>
            <a:pPr algn="ctr"/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244437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5" y="1633537"/>
            <a:ext cx="2381250" cy="359092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4360786" y="1633537"/>
            <a:ext cx="706270" cy="1752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hteck 7"/>
          <p:cNvSpPr/>
          <p:nvPr/>
        </p:nvSpPr>
        <p:spPr>
          <a:xfrm>
            <a:off x="4360785" y="4869160"/>
            <a:ext cx="886289" cy="405045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aute 14"/>
          <p:cNvSpPr/>
          <p:nvPr/>
        </p:nvSpPr>
        <p:spPr>
          <a:xfrm>
            <a:off x="2607958" y="1173119"/>
            <a:ext cx="2470398" cy="1662773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4321888" y="1575073"/>
            <a:ext cx="1440737" cy="4137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Raute 16"/>
          <p:cNvSpPr/>
          <p:nvPr/>
        </p:nvSpPr>
        <p:spPr>
          <a:xfrm>
            <a:off x="4071179" y="3113955"/>
            <a:ext cx="2470398" cy="1662773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Raute 17"/>
          <p:cNvSpPr/>
          <p:nvPr/>
        </p:nvSpPr>
        <p:spPr>
          <a:xfrm>
            <a:off x="2717640" y="3101238"/>
            <a:ext cx="2470398" cy="1662773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Rechteck 12"/>
          <p:cNvSpPr/>
          <p:nvPr/>
        </p:nvSpPr>
        <p:spPr>
          <a:xfrm>
            <a:off x="3086689" y="4283256"/>
            <a:ext cx="2414623" cy="1227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739" y="642877"/>
            <a:ext cx="3195594" cy="393404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56" y="2645879"/>
            <a:ext cx="3202129" cy="3816415"/>
          </a:xfrm>
          <a:prstGeom prst="rect">
            <a:avLst/>
          </a:prstGeom>
        </p:spPr>
      </p:pic>
      <p:sp>
        <p:nvSpPr>
          <p:cNvPr id="5" name="Raute 4"/>
          <p:cNvSpPr/>
          <p:nvPr/>
        </p:nvSpPr>
        <p:spPr>
          <a:xfrm>
            <a:off x="3806915" y="2480836"/>
            <a:ext cx="1658155" cy="1035115"/>
          </a:xfrm>
          <a:prstGeom prst="diamond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Rechteck 18"/>
          <p:cNvSpPr/>
          <p:nvPr/>
        </p:nvSpPr>
        <p:spPr>
          <a:xfrm>
            <a:off x="6484427" y="1603648"/>
            <a:ext cx="550703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Textfeld 19"/>
          <p:cNvSpPr txBox="1"/>
          <p:nvPr/>
        </p:nvSpPr>
        <p:spPr>
          <a:xfrm>
            <a:off x="1091089" y="1464930"/>
            <a:ext cx="4304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It relies on an auto-incremented database column and </a:t>
            </a:r>
          </a:p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lets the database generate a new value with each insert operation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4048089" y="3903427"/>
            <a:ext cx="105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many to one</a:t>
            </a:r>
          </a:p>
          <a:p>
            <a:pPr algn="ctr"/>
            <a:r>
              <a:rPr lang="en-US" sz="1200" dirty="0" err="1">
                <a:solidFill>
                  <a:schemeClr val="bg1">
                    <a:lumMod val="85000"/>
                  </a:schemeClr>
                </a:solidFill>
              </a:rPr>
              <a:t>unidirektional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6012920" y="2193406"/>
            <a:ext cx="277031" cy="155474"/>
          </a:xfrm>
          <a:prstGeom prst="rect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098458" y="3911624"/>
            <a:ext cx="968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many to one</a:t>
            </a:r>
          </a:p>
          <a:p>
            <a:pPr algn="ctr"/>
            <a:endParaRPr lang="de-AT" sz="1200" dirty="0"/>
          </a:p>
        </p:txBody>
      </p:sp>
      <p:sp>
        <p:nvSpPr>
          <p:cNvPr id="23" name="Rechteck 22"/>
          <p:cNvSpPr/>
          <p:nvPr/>
        </p:nvSpPr>
        <p:spPr>
          <a:xfrm>
            <a:off x="6455852" y="1481725"/>
            <a:ext cx="501392" cy="161337"/>
          </a:xfrm>
          <a:prstGeom prst="rect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4803929" y="4927351"/>
            <a:ext cx="3889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</a:rPr>
              <a:t>more than one </a:t>
            </a:r>
            <a:r>
              <a:rPr lang="en-US" sz="1200" dirty="0"/>
              <a:t>employee works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in the same department,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24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  <p:bldP spid="2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5" y="1633537"/>
            <a:ext cx="2381250" cy="359092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4360786" y="1633537"/>
            <a:ext cx="706270" cy="1752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hteck 7"/>
          <p:cNvSpPr/>
          <p:nvPr/>
        </p:nvSpPr>
        <p:spPr>
          <a:xfrm>
            <a:off x="4360785" y="4869160"/>
            <a:ext cx="886289" cy="405045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aute 14"/>
          <p:cNvSpPr/>
          <p:nvPr/>
        </p:nvSpPr>
        <p:spPr>
          <a:xfrm>
            <a:off x="2607958" y="1173119"/>
            <a:ext cx="2470398" cy="1662773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4321888" y="1575073"/>
            <a:ext cx="1440737" cy="4137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Raute 16"/>
          <p:cNvSpPr/>
          <p:nvPr/>
        </p:nvSpPr>
        <p:spPr>
          <a:xfrm>
            <a:off x="4071179" y="3113955"/>
            <a:ext cx="2470398" cy="1662773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Raute 17"/>
          <p:cNvSpPr/>
          <p:nvPr/>
        </p:nvSpPr>
        <p:spPr>
          <a:xfrm>
            <a:off x="2717640" y="3101238"/>
            <a:ext cx="2470398" cy="1662773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Rechteck 12"/>
          <p:cNvSpPr/>
          <p:nvPr/>
        </p:nvSpPr>
        <p:spPr>
          <a:xfrm>
            <a:off x="3086689" y="4283256"/>
            <a:ext cx="2414623" cy="1227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739" y="642877"/>
            <a:ext cx="3195594" cy="393404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56" y="2645879"/>
            <a:ext cx="3202129" cy="3816415"/>
          </a:xfrm>
          <a:prstGeom prst="rect">
            <a:avLst/>
          </a:prstGeom>
        </p:spPr>
      </p:pic>
      <p:sp>
        <p:nvSpPr>
          <p:cNvPr id="5" name="Raute 4"/>
          <p:cNvSpPr/>
          <p:nvPr/>
        </p:nvSpPr>
        <p:spPr>
          <a:xfrm>
            <a:off x="3806915" y="2480836"/>
            <a:ext cx="1658155" cy="1035115"/>
          </a:xfrm>
          <a:prstGeom prst="diamond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Rechteck 18"/>
          <p:cNvSpPr/>
          <p:nvPr/>
        </p:nvSpPr>
        <p:spPr>
          <a:xfrm>
            <a:off x="6484427" y="1603648"/>
            <a:ext cx="550703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Textfeld 19"/>
          <p:cNvSpPr txBox="1"/>
          <p:nvPr/>
        </p:nvSpPr>
        <p:spPr>
          <a:xfrm>
            <a:off x="1091089" y="1464930"/>
            <a:ext cx="4304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It relies on an auto-incremented database column and </a:t>
            </a:r>
          </a:p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lets the database generate a new value with each insert operation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4048089" y="3903427"/>
            <a:ext cx="105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many to one</a:t>
            </a:r>
          </a:p>
          <a:p>
            <a:pPr algn="ctr"/>
            <a:r>
              <a:rPr lang="en-US" sz="1200" dirty="0" err="1">
                <a:solidFill>
                  <a:schemeClr val="bg1">
                    <a:lumMod val="85000"/>
                  </a:schemeClr>
                </a:solidFill>
              </a:rPr>
              <a:t>unidirektional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6012920" y="2193406"/>
            <a:ext cx="277031" cy="155474"/>
          </a:xfrm>
          <a:prstGeom prst="rect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098458" y="3911624"/>
            <a:ext cx="968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many to one</a:t>
            </a:r>
          </a:p>
          <a:p>
            <a:pPr algn="ctr"/>
            <a:endParaRPr lang="de-AT" sz="1200" dirty="0"/>
          </a:p>
        </p:txBody>
      </p:sp>
      <p:sp>
        <p:nvSpPr>
          <p:cNvPr id="23" name="Rechteck 22"/>
          <p:cNvSpPr/>
          <p:nvPr/>
        </p:nvSpPr>
        <p:spPr>
          <a:xfrm>
            <a:off x="6455852" y="1481725"/>
            <a:ext cx="501392" cy="161337"/>
          </a:xfrm>
          <a:prstGeom prst="rect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6378014" y="2193406"/>
            <a:ext cx="1299335" cy="287429"/>
          </a:xfrm>
          <a:prstGeom prst="rect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rgbClr val="C00000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4803929" y="4927351"/>
            <a:ext cx="3889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</a:rPr>
              <a:t>more than one </a:t>
            </a:r>
            <a:r>
              <a:rPr lang="en-US" sz="1200" dirty="0"/>
              <a:t>employee works in the </a:t>
            </a:r>
            <a:r>
              <a:rPr lang="en-US" sz="1200" dirty="0">
                <a:solidFill>
                  <a:srgbClr val="C00000"/>
                </a:solidFill>
              </a:rPr>
              <a:t>same</a:t>
            </a:r>
            <a:r>
              <a:rPr lang="en-US" sz="1200" dirty="0"/>
              <a:t> department,</a:t>
            </a:r>
            <a:endParaRPr lang="de-AT" sz="1200" dirty="0"/>
          </a:p>
        </p:txBody>
      </p:sp>
      <p:sp>
        <p:nvSpPr>
          <p:cNvPr id="27" name="Textfeld 26"/>
          <p:cNvSpPr txBox="1"/>
          <p:nvPr/>
        </p:nvSpPr>
        <p:spPr>
          <a:xfrm>
            <a:off x="4871670" y="4768739"/>
            <a:ext cx="1509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Employee: many side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7043500" y="5118782"/>
            <a:ext cx="1549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Department: one side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8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5" y="1633537"/>
            <a:ext cx="2381250" cy="359092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4360786" y="1633537"/>
            <a:ext cx="706270" cy="1752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hteck 7"/>
          <p:cNvSpPr/>
          <p:nvPr/>
        </p:nvSpPr>
        <p:spPr>
          <a:xfrm>
            <a:off x="4360785" y="4869160"/>
            <a:ext cx="886289" cy="405045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aute 14"/>
          <p:cNvSpPr/>
          <p:nvPr/>
        </p:nvSpPr>
        <p:spPr>
          <a:xfrm>
            <a:off x="2607958" y="1173119"/>
            <a:ext cx="2470398" cy="1662773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4321888" y="1575073"/>
            <a:ext cx="1440737" cy="4137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Raute 16"/>
          <p:cNvSpPr/>
          <p:nvPr/>
        </p:nvSpPr>
        <p:spPr>
          <a:xfrm>
            <a:off x="4071179" y="3113955"/>
            <a:ext cx="2470398" cy="1662773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Raute 17"/>
          <p:cNvSpPr/>
          <p:nvPr/>
        </p:nvSpPr>
        <p:spPr>
          <a:xfrm>
            <a:off x="2717640" y="3101238"/>
            <a:ext cx="2470398" cy="1662773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Rechteck 12"/>
          <p:cNvSpPr/>
          <p:nvPr/>
        </p:nvSpPr>
        <p:spPr>
          <a:xfrm>
            <a:off x="3086689" y="4283256"/>
            <a:ext cx="2414623" cy="1227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739" y="642877"/>
            <a:ext cx="3195594" cy="393404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56" y="2645879"/>
            <a:ext cx="3202129" cy="3816415"/>
          </a:xfrm>
          <a:prstGeom prst="rect">
            <a:avLst/>
          </a:prstGeom>
        </p:spPr>
      </p:pic>
      <p:sp>
        <p:nvSpPr>
          <p:cNvPr id="5" name="Raute 4"/>
          <p:cNvSpPr/>
          <p:nvPr/>
        </p:nvSpPr>
        <p:spPr>
          <a:xfrm>
            <a:off x="3806915" y="2480836"/>
            <a:ext cx="1658155" cy="1035115"/>
          </a:xfrm>
          <a:prstGeom prst="diamond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Rechteck 18"/>
          <p:cNvSpPr/>
          <p:nvPr/>
        </p:nvSpPr>
        <p:spPr>
          <a:xfrm>
            <a:off x="6484427" y="1603648"/>
            <a:ext cx="550703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Textfeld 19"/>
          <p:cNvSpPr txBox="1"/>
          <p:nvPr/>
        </p:nvSpPr>
        <p:spPr>
          <a:xfrm>
            <a:off x="1091089" y="1464930"/>
            <a:ext cx="4304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It relies on an auto-incremented database column and </a:t>
            </a:r>
          </a:p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lets the database generate a new value with each insert operation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4048089" y="3903427"/>
            <a:ext cx="105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many to one</a:t>
            </a:r>
          </a:p>
          <a:p>
            <a:pPr algn="ctr"/>
            <a:r>
              <a:rPr lang="en-US" sz="1200" dirty="0" err="1">
                <a:solidFill>
                  <a:schemeClr val="bg1">
                    <a:lumMod val="85000"/>
                  </a:schemeClr>
                </a:solidFill>
              </a:rPr>
              <a:t>unidirektional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6012920" y="2193406"/>
            <a:ext cx="277031" cy="155474"/>
          </a:xfrm>
          <a:prstGeom prst="rect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098458" y="3911624"/>
            <a:ext cx="968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many to one</a:t>
            </a:r>
          </a:p>
          <a:p>
            <a:pPr algn="ctr"/>
            <a:endParaRPr lang="de-AT" sz="1200" dirty="0"/>
          </a:p>
        </p:txBody>
      </p:sp>
      <p:sp>
        <p:nvSpPr>
          <p:cNvPr id="23" name="Rechteck 22"/>
          <p:cNvSpPr/>
          <p:nvPr/>
        </p:nvSpPr>
        <p:spPr>
          <a:xfrm>
            <a:off x="6455852" y="1481725"/>
            <a:ext cx="501392" cy="161337"/>
          </a:xfrm>
          <a:prstGeom prst="rect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6378014" y="2193406"/>
            <a:ext cx="1299335" cy="287429"/>
          </a:xfrm>
          <a:prstGeom prst="rect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rgbClr val="C00000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4803929" y="4927351"/>
            <a:ext cx="3889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</a:rPr>
              <a:t>more than one </a:t>
            </a:r>
            <a:r>
              <a:rPr lang="en-US" sz="1200" dirty="0"/>
              <a:t>employee works in the </a:t>
            </a:r>
            <a:r>
              <a:rPr lang="en-US" sz="1200" dirty="0">
                <a:solidFill>
                  <a:srgbClr val="C00000"/>
                </a:solidFill>
              </a:rPr>
              <a:t>same</a:t>
            </a:r>
            <a:r>
              <a:rPr lang="en-US" sz="1200" dirty="0"/>
              <a:t> department,</a:t>
            </a:r>
            <a:endParaRPr lang="de-AT" sz="1200" dirty="0"/>
          </a:p>
        </p:txBody>
      </p:sp>
      <p:sp>
        <p:nvSpPr>
          <p:cNvPr id="27" name="Textfeld 26"/>
          <p:cNvSpPr txBox="1"/>
          <p:nvPr/>
        </p:nvSpPr>
        <p:spPr>
          <a:xfrm>
            <a:off x="4871670" y="4768739"/>
            <a:ext cx="1509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Employee: many side</a:t>
            </a:r>
            <a:endParaRPr lang="de-AT" sz="1200" dirty="0"/>
          </a:p>
        </p:txBody>
      </p:sp>
      <p:sp>
        <p:nvSpPr>
          <p:cNvPr id="28" name="Textfeld 27"/>
          <p:cNvSpPr txBox="1"/>
          <p:nvPr/>
        </p:nvSpPr>
        <p:spPr>
          <a:xfrm>
            <a:off x="7043500" y="5118782"/>
            <a:ext cx="1549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Department: one side</a:t>
            </a: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22760904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5" y="1633537"/>
            <a:ext cx="2381250" cy="359092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4360786" y="1633537"/>
            <a:ext cx="706270" cy="1752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hteck 7"/>
          <p:cNvSpPr/>
          <p:nvPr/>
        </p:nvSpPr>
        <p:spPr>
          <a:xfrm>
            <a:off x="4360785" y="4869160"/>
            <a:ext cx="886289" cy="405045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aute 14"/>
          <p:cNvSpPr/>
          <p:nvPr/>
        </p:nvSpPr>
        <p:spPr>
          <a:xfrm>
            <a:off x="2607958" y="1173119"/>
            <a:ext cx="2470398" cy="1662773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4321888" y="1575073"/>
            <a:ext cx="1440737" cy="4137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Raute 16"/>
          <p:cNvSpPr/>
          <p:nvPr/>
        </p:nvSpPr>
        <p:spPr>
          <a:xfrm>
            <a:off x="4071179" y="3113955"/>
            <a:ext cx="2470398" cy="1662773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Raute 17"/>
          <p:cNvSpPr/>
          <p:nvPr/>
        </p:nvSpPr>
        <p:spPr>
          <a:xfrm>
            <a:off x="2717640" y="3101238"/>
            <a:ext cx="2470398" cy="1662773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Rechteck 12"/>
          <p:cNvSpPr/>
          <p:nvPr/>
        </p:nvSpPr>
        <p:spPr>
          <a:xfrm>
            <a:off x="3086689" y="4283256"/>
            <a:ext cx="2414623" cy="1227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739" y="642877"/>
            <a:ext cx="3195594" cy="393404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56" y="2645879"/>
            <a:ext cx="3202129" cy="3816415"/>
          </a:xfrm>
          <a:prstGeom prst="rect">
            <a:avLst/>
          </a:prstGeom>
        </p:spPr>
      </p:pic>
      <p:sp>
        <p:nvSpPr>
          <p:cNvPr id="5" name="Raute 4"/>
          <p:cNvSpPr/>
          <p:nvPr/>
        </p:nvSpPr>
        <p:spPr>
          <a:xfrm>
            <a:off x="3806915" y="2480836"/>
            <a:ext cx="1658155" cy="1035115"/>
          </a:xfrm>
          <a:prstGeom prst="diamond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Rechteck 18"/>
          <p:cNvSpPr/>
          <p:nvPr/>
        </p:nvSpPr>
        <p:spPr>
          <a:xfrm>
            <a:off x="6484427" y="1603648"/>
            <a:ext cx="550703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Textfeld 19"/>
          <p:cNvSpPr txBox="1"/>
          <p:nvPr/>
        </p:nvSpPr>
        <p:spPr>
          <a:xfrm>
            <a:off x="1091089" y="1464930"/>
            <a:ext cx="4304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It relies on an auto-incremented database column and </a:t>
            </a:r>
          </a:p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lets the database generate a new value with each insert operation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4048089" y="3903427"/>
            <a:ext cx="105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many to one</a:t>
            </a:r>
          </a:p>
          <a:p>
            <a:pPr algn="ctr"/>
            <a:r>
              <a:rPr lang="en-US" sz="1200" dirty="0" err="1">
                <a:solidFill>
                  <a:schemeClr val="bg1">
                    <a:lumMod val="85000"/>
                  </a:schemeClr>
                </a:solidFill>
              </a:rPr>
              <a:t>unidirektional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6012920" y="2193406"/>
            <a:ext cx="277031" cy="155474"/>
          </a:xfrm>
          <a:prstGeom prst="rect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057614" y="3911624"/>
            <a:ext cx="105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many to one</a:t>
            </a:r>
          </a:p>
          <a:p>
            <a:pPr algn="ctr"/>
            <a:r>
              <a:rPr lang="en-US" sz="1200" dirty="0" err="1"/>
              <a:t>unidirektional</a:t>
            </a:r>
            <a:endParaRPr lang="de-AT" sz="1200" dirty="0"/>
          </a:p>
        </p:txBody>
      </p:sp>
      <p:sp>
        <p:nvSpPr>
          <p:cNvPr id="23" name="Rechteck 22"/>
          <p:cNvSpPr/>
          <p:nvPr/>
        </p:nvSpPr>
        <p:spPr>
          <a:xfrm>
            <a:off x="6455852" y="1481725"/>
            <a:ext cx="501392" cy="161337"/>
          </a:xfrm>
          <a:prstGeom prst="rect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6378014" y="2193406"/>
            <a:ext cx="1299335" cy="287429"/>
          </a:xfrm>
          <a:prstGeom prst="rect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rgbClr val="C00000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4618685" y="4927351"/>
            <a:ext cx="426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the relationship is </a:t>
            </a:r>
            <a:r>
              <a:rPr lang="en-US" sz="1200" dirty="0">
                <a:solidFill>
                  <a:srgbClr val="0000FF"/>
                </a:solidFill>
              </a:rPr>
              <a:t>unidirectional</a:t>
            </a:r>
            <a:r>
              <a:rPr lang="en-US" sz="1200" dirty="0"/>
              <a:t>, from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Employee to Department, 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4871670" y="4768739"/>
            <a:ext cx="1509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Employee: many side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7043500" y="5118782"/>
            <a:ext cx="1549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Department: one side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2271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5" y="1633537"/>
            <a:ext cx="2381250" cy="359092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4360786" y="1633537"/>
            <a:ext cx="706270" cy="1752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hteck 7"/>
          <p:cNvSpPr/>
          <p:nvPr/>
        </p:nvSpPr>
        <p:spPr>
          <a:xfrm>
            <a:off x="4360785" y="4869160"/>
            <a:ext cx="886289" cy="405045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aute 14"/>
          <p:cNvSpPr/>
          <p:nvPr/>
        </p:nvSpPr>
        <p:spPr>
          <a:xfrm>
            <a:off x="2607958" y="1173119"/>
            <a:ext cx="2470398" cy="1662773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4321888" y="1575073"/>
            <a:ext cx="1440737" cy="4137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Raute 16"/>
          <p:cNvSpPr/>
          <p:nvPr/>
        </p:nvSpPr>
        <p:spPr>
          <a:xfrm>
            <a:off x="4071179" y="3113955"/>
            <a:ext cx="2470398" cy="1662773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Raute 17"/>
          <p:cNvSpPr/>
          <p:nvPr/>
        </p:nvSpPr>
        <p:spPr>
          <a:xfrm>
            <a:off x="2717640" y="3101238"/>
            <a:ext cx="2470398" cy="1662773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Rechteck 12"/>
          <p:cNvSpPr/>
          <p:nvPr/>
        </p:nvSpPr>
        <p:spPr>
          <a:xfrm>
            <a:off x="3086689" y="4283256"/>
            <a:ext cx="2414623" cy="1227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739" y="642877"/>
            <a:ext cx="3195594" cy="393404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56" y="2645879"/>
            <a:ext cx="3202129" cy="3816415"/>
          </a:xfrm>
          <a:prstGeom prst="rect">
            <a:avLst/>
          </a:prstGeom>
        </p:spPr>
      </p:pic>
      <p:sp>
        <p:nvSpPr>
          <p:cNvPr id="5" name="Raute 4"/>
          <p:cNvSpPr/>
          <p:nvPr/>
        </p:nvSpPr>
        <p:spPr>
          <a:xfrm>
            <a:off x="3806915" y="2480836"/>
            <a:ext cx="1658155" cy="1035115"/>
          </a:xfrm>
          <a:prstGeom prst="diamond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Rechteck 18"/>
          <p:cNvSpPr/>
          <p:nvPr/>
        </p:nvSpPr>
        <p:spPr>
          <a:xfrm>
            <a:off x="6484427" y="1603648"/>
            <a:ext cx="550703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Textfeld 19"/>
          <p:cNvSpPr txBox="1"/>
          <p:nvPr/>
        </p:nvSpPr>
        <p:spPr>
          <a:xfrm>
            <a:off x="1091089" y="1464930"/>
            <a:ext cx="4304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It relies on an auto-incremented database column and </a:t>
            </a:r>
          </a:p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lets the database generate a new value with each insert operation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4048089" y="3903427"/>
            <a:ext cx="105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many to one</a:t>
            </a:r>
          </a:p>
          <a:p>
            <a:pPr algn="ctr"/>
            <a:r>
              <a:rPr lang="en-US" sz="1200" dirty="0" err="1">
                <a:solidFill>
                  <a:schemeClr val="bg1">
                    <a:lumMod val="85000"/>
                  </a:schemeClr>
                </a:solidFill>
              </a:rPr>
              <a:t>unidirektional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6012920" y="2193406"/>
            <a:ext cx="277031" cy="155474"/>
          </a:xfrm>
          <a:prstGeom prst="rect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057614" y="3911624"/>
            <a:ext cx="105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many to one</a:t>
            </a:r>
          </a:p>
          <a:p>
            <a:pPr algn="ctr"/>
            <a:r>
              <a:rPr lang="en-US" sz="1200" dirty="0" err="1"/>
              <a:t>unidirektional</a:t>
            </a:r>
            <a:endParaRPr lang="de-AT" sz="1200" dirty="0"/>
          </a:p>
        </p:txBody>
      </p:sp>
      <p:sp>
        <p:nvSpPr>
          <p:cNvPr id="23" name="Rechteck 22"/>
          <p:cNvSpPr/>
          <p:nvPr/>
        </p:nvSpPr>
        <p:spPr>
          <a:xfrm>
            <a:off x="6455852" y="1481725"/>
            <a:ext cx="501392" cy="161337"/>
          </a:xfrm>
          <a:prstGeom prst="rect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6378014" y="2193406"/>
            <a:ext cx="1299335" cy="287429"/>
          </a:xfrm>
          <a:prstGeom prst="rect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rgbClr val="C00000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4618685" y="4927351"/>
            <a:ext cx="426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the relationship is </a:t>
            </a:r>
            <a:r>
              <a:rPr lang="en-US" sz="1200" dirty="0">
                <a:solidFill>
                  <a:srgbClr val="0000FF"/>
                </a:solidFill>
              </a:rPr>
              <a:t>unidirectional</a:t>
            </a:r>
            <a:r>
              <a:rPr lang="en-US" sz="1200" dirty="0"/>
              <a:t>, from Employee to Department, </a:t>
            </a:r>
            <a:endParaRPr lang="de-AT" sz="1200" dirty="0"/>
          </a:p>
        </p:txBody>
      </p:sp>
      <p:sp>
        <p:nvSpPr>
          <p:cNvPr id="27" name="Textfeld 26"/>
          <p:cNvSpPr txBox="1"/>
          <p:nvPr/>
        </p:nvSpPr>
        <p:spPr>
          <a:xfrm>
            <a:off x="4871670" y="4768739"/>
            <a:ext cx="1509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Employee: many side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7043500" y="5118782"/>
            <a:ext cx="1549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Department: one side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1" name="Gerader Verbinder 10"/>
          <p:cNvCxnSpPr/>
          <p:nvPr/>
        </p:nvCxnSpPr>
        <p:spPr>
          <a:xfrm>
            <a:off x="7682548" y="1978410"/>
            <a:ext cx="450054" cy="5670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>
            <a:off x="2780186" y="2334813"/>
            <a:ext cx="5442251" cy="2012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77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5" y="1633537"/>
            <a:ext cx="2381250" cy="359092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4360786" y="1633537"/>
            <a:ext cx="706270" cy="175283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hteck 7"/>
          <p:cNvSpPr/>
          <p:nvPr/>
        </p:nvSpPr>
        <p:spPr>
          <a:xfrm>
            <a:off x="4360785" y="5049180"/>
            <a:ext cx="886289" cy="2250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2321750" y="1808820"/>
            <a:ext cx="1890210" cy="171019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V="1">
            <a:off x="2681790" y="1805762"/>
            <a:ext cx="2691263" cy="1623238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2456765" y="3519010"/>
            <a:ext cx="1610374" cy="1350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2456765" y="3519010"/>
            <a:ext cx="3489894" cy="1440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9338E23F-282B-4EEB-8BFF-CEF73DE88B55}"/>
              </a:ext>
            </a:extLst>
          </p:cNvPr>
          <p:cNvSpPr/>
          <p:nvPr/>
        </p:nvSpPr>
        <p:spPr>
          <a:xfrm>
            <a:off x="1961710" y="1633537"/>
            <a:ext cx="4590510" cy="3955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xmlns="" id="{D8EAA78B-B6FA-4E2E-B3C3-D9E47D8A0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6875" y="2528900"/>
            <a:ext cx="2286297" cy="212215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xmlns="" id="{BE6648DA-703E-4440-9D08-F255DA67A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4075" y="2540568"/>
            <a:ext cx="2070230" cy="20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5" y="1633537"/>
            <a:ext cx="2381250" cy="359092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4360786" y="1633537"/>
            <a:ext cx="706270" cy="1752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hteck 7"/>
          <p:cNvSpPr/>
          <p:nvPr/>
        </p:nvSpPr>
        <p:spPr>
          <a:xfrm>
            <a:off x="4360785" y="4869160"/>
            <a:ext cx="886289" cy="405045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aute 14"/>
          <p:cNvSpPr/>
          <p:nvPr/>
        </p:nvSpPr>
        <p:spPr>
          <a:xfrm>
            <a:off x="2607958" y="1173119"/>
            <a:ext cx="2470398" cy="1662773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4321888" y="1575073"/>
            <a:ext cx="1440737" cy="4137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Raute 16"/>
          <p:cNvSpPr/>
          <p:nvPr/>
        </p:nvSpPr>
        <p:spPr>
          <a:xfrm>
            <a:off x="4071179" y="3113955"/>
            <a:ext cx="2470398" cy="1662773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Raute 17"/>
          <p:cNvSpPr/>
          <p:nvPr/>
        </p:nvSpPr>
        <p:spPr>
          <a:xfrm>
            <a:off x="2717640" y="3101238"/>
            <a:ext cx="2470398" cy="1662773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Rechteck 12"/>
          <p:cNvSpPr/>
          <p:nvPr/>
        </p:nvSpPr>
        <p:spPr>
          <a:xfrm>
            <a:off x="3086689" y="4283256"/>
            <a:ext cx="2414623" cy="1227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739" y="642877"/>
            <a:ext cx="3195594" cy="393404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56" y="2645879"/>
            <a:ext cx="3202129" cy="3816415"/>
          </a:xfrm>
          <a:prstGeom prst="rect">
            <a:avLst/>
          </a:prstGeom>
        </p:spPr>
      </p:pic>
      <p:sp>
        <p:nvSpPr>
          <p:cNvPr id="5" name="Raute 4"/>
          <p:cNvSpPr/>
          <p:nvPr/>
        </p:nvSpPr>
        <p:spPr>
          <a:xfrm>
            <a:off x="3806915" y="2480836"/>
            <a:ext cx="1658155" cy="1035115"/>
          </a:xfrm>
          <a:prstGeom prst="diamond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Rechteck 18"/>
          <p:cNvSpPr/>
          <p:nvPr/>
        </p:nvSpPr>
        <p:spPr>
          <a:xfrm>
            <a:off x="6484427" y="1603648"/>
            <a:ext cx="550703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Textfeld 19"/>
          <p:cNvSpPr txBox="1"/>
          <p:nvPr/>
        </p:nvSpPr>
        <p:spPr>
          <a:xfrm>
            <a:off x="1091089" y="1464930"/>
            <a:ext cx="4304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It relies on an auto-incremented database column and </a:t>
            </a:r>
          </a:p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lets the database generate a new value with each insert operation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4048089" y="3903427"/>
            <a:ext cx="105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many to one</a:t>
            </a:r>
          </a:p>
          <a:p>
            <a:pPr algn="ctr"/>
            <a:r>
              <a:rPr lang="en-US" sz="1200" dirty="0" err="1">
                <a:solidFill>
                  <a:schemeClr val="bg1">
                    <a:lumMod val="85000"/>
                  </a:schemeClr>
                </a:solidFill>
              </a:rPr>
              <a:t>unidirektional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6012920" y="2193406"/>
            <a:ext cx="277031" cy="155474"/>
          </a:xfrm>
          <a:prstGeom prst="rect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057614" y="3911624"/>
            <a:ext cx="105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many to one</a:t>
            </a:r>
          </a:p>
          <a:p>
            <a:pPr algn="ctr"/>
            <a:r>
              <a:rPr lang="en-US" sz="1200" dirty="0" err="1"/>
              <a:t>unidirektional</a:t>
            </a:r>
            <a:endParaRPr lang="de-AT" sz="1200" dirty="0"/>
          </a:p>
        </p:txBody>
      </p:sp>
      <p:sp>
        <p:nvSpPr>
          <p:cNvPr id="23" name="Rechteck 22"/>
          <p:cNvSpPr/>
          <p:nvPr/>
        </p:nvSpPr>
        <p:spPr>
          <a:xfrm>
            <a:off x="6455852" y="1481725"/>
            <a:ext cx="501392" cy="161337"/>
          </a:xfrm>
          <a:prstGeom prst="rect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6378014" y="2193406"/>
            <a:ext cx="1299335" cy="287429"/>
          </a:xfrm>
          <a:prstGeom prst="rect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rgbClr val="C00000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4618685" y="4927351"/>
            <a:ext cx="426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the relationship is </a:t>
            </a:r>
            <a:r>
              <a:rPr lang="en-US" sz="1200" dirty="0">
                <a:solidFill>
                  <a:srgbClr val="0000FF"/>
                </a:solidFill>
              </a:rPr>
              <a:t>unidirectional</a:t>
            </a:r>
            <a:r>
              <a:rPr lang="en-US" sz="1200" dirty="0"/>
              <a:t>, from Employee to Department, </a:t>
            </a:r>
            <a:endParaRPr lang="de-AT" sz="1200" dirty="0"/>
          </a:p>
        </p:txBody>
      </p:sp>
      <p:sp>
        <p:nvSpPr>
          <p:cNvPr id="27" name="Textfeld 26"/>
          <p:cNvSpPr txBox="1"/>
          <p:nvPr/>
        </p:nvSpPr>
        <p:spPr>
          <a:xfrm>
            <a:off x="4871670" y="4768739"/>
            <a:ext cx="1509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Employee: many side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7043500" y="5118782"/>
            <a:ext cx="1549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Department: one side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1" name="Gerader Verbinder 10"/>
          <p:cNvCxnSpPr/>
          <p:nvPr/>
        </p:nvCxnSpPr>
        <p:spPr>
          <a:xfrm>
            <a:off x="7682548" y="1978410"/>
            <a:ext cx="450054" cy="5670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>
            <a:off x="2780186" y="2334813"/>
            <a:ext cx="5442251" cy="2012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4064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091089" y="14649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err="1"/>
              <a:t>Using</a:t>
            </a:r>
            <a:r>
              <a:rPr lang="de-AT" sz="1200" dirty="0"/>
              <a:t> </a:t>
            </a:r>
            <a:r>
              <a:rPr lang="de-AT" sz="1200" dirty="0" err="1"/>
              <a:t>Join</a:t>
            </a:r>
            <a:r>
              <a:rPr lang="de-AT" sz="1200" dirty="0"/>
              <a:t> Columns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83299" y="1687037"/>
            <a:ext cx="6097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In the database, a relationship mapping means that one table has a reference to another table.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299" y="2573905"/>
            <a:ext cx="4000500" cy="19431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850150" y="4862414"/>
            <a:ext cx="7456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>
                    <a:lumMod val="85000"/>
                  </a:schemeClr>
                </a:solidFill>
              </a:rPr>
              <a:t>The </a:t>
            </a:r>
            <a:r>
              <a:rPr lang="de-AT" sz="1200" dirty="0" err="1">
                <a:solidFill>
                  <a:schemeClr val="bg1">
                    <a:lumMod val="85000"/>
                  </a:schemeClr>
                </a:solidFill>
              </a:rPr>
              <a:t>database</a:t>
            </a:r>
            <a:r>
              <a:rPr lang="de-AT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AT" sz="1200" dirty="0" err="1">
                <a:solidFill>
                  <a:schemeClr val="bg1">
                    <a:lumMod val="85000"/>
                  </a:schemeClr>
                </a:solidFill>
              </a:rPr>
              <a:t>term</a:t>
            </a:r>
            <a:r>
              <a:rPr lang="de-AT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AT" sz="1200" dirty="0" err="1">
                <a:solidFill>
                  <a:schemeClr val="bg1">
                    <a:lumMod val="85000"/>
                  </a:schemeClr>
                </a:solidFill>
              </a:rPr>
              <a:t>for</a:t>
            </a:r>
            <a:r>
              <a:rPr lang="de-AT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a column that refers to a key (usually the primary key) in another table is a foreign key column.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5373053" y="3173174"/>
            <a:ext cx="459087" cy="400856"/>
          </a:xfrm>
          <a:prstGeom prst="ellipse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2800375" y="3654025"/>
            <a:ext cx="459087" cy="400856"/>
          </a:xfrm>
          <a:prstGeom prst="ellipse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572299" y="2573905"/>
            <a:ext cx="4114936" cy="19431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000923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091089" y="14649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err="1"/>
              <a:t>Using</a:t>
            </a:r>
            <a:r>
              <a:rPr lang="de-AT" sz="1200" dirty="0"/>
              <a:t> </a:t>
            </a:r>
            <a:r>
              <a:rPr lang="de-AT" sz="1200" dirty="0" err="1"/>
              <a:t>Join</a:t>
            </a:r>
            <a:r>
              <a:rPr lang="de-AT" sz="1200" dirty="0"/>
              <a:t> Columns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83299" y="1687037"/>
            <a:ext cx="6097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 the database, a relationship mapping means that one </a:t>
            </a:r>
            <a:r>
              <a:rPr lang="en-US" sz="1200" dirty="0">
                <a:solidFill>
                  <a:srgbClr val="0000FF"/>
                </a:solidFill>
              </a:rPr>
              <a:t>table</a:t>
            </a:r>
            <a:r>
              <a:rPr lang="en-US" sz="1200" dirty="0"/>
              <a:t> has a </a:t>
            </a:r>
            <a:r>
              <a:rPr lang="en-US" sz="1200" dirty="0">
                <a:solidFill>
                  <a:srgbClr val="0000FF"/>
                </a:solidFill>
              </a:rPr>
              <a:t>reference</a:t>
            </a:r>
            <a:r>
              <a:rPr lang="en-US" sz="1200" dirty="0"/>
              <a:t> to another </a:t>
            </a:r>
            <a:r>
              <a:rPr lang="en-US" sz="1200" dirty="0">
                <a:solidFill>
                  <a:srgbClr val="0000FF"/>
                </a:solidFill>
              </a:rPr>
              <a:t>table</a:t>
            </a:r>
            <a:r>
              <a:rPr lang="en-US" sz="1200" dirty="0"/>
              <a:t>.</a:t>
            </a:r>
            <a:endParaRPr lang="de-AT" sz="12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299" y="2573905"/>
            <a:ext cx="4000500" cy="19431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850150" y="4862414"/>
            <a:ext cx="7456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>
                    <a:lumMod val="85000"/>
                  </a:schemeClr>
                </a:solidFill>
              </a:rPr>
              <a:t>The </a:t>
            </a:r>
            <a:r>
              <a:rPr lang="de-AT" sz="1200" dirty="0" err="1">
                <a:solidFill>
                  <a:schemeClr val="bg1">
                    <a:lumMod val="85000"/>
                  </a:schemeClr>
                </a:solidFill>
              </a:rPr>
              <a:t>database</a:t>
            </a:r>
            <a:r>
              <a:rPr lang="de-AT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AT" sz="1200" dirty="0" err="1">
                <a:solidFill>
                  <a:schemeClr val="bg1">
                    <a:lumMod val="85000"/>
                  </a:schemeClr>
                </a:solidFill>
              </a:rPr>
              <a:t>term</a:t>
            </a:r>
            <a:r>
              <a:rPr lang="de-AT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AT" sz="1200" dirty="0" err="1">
                <a:solidFill>
                  <a:schemeClr val="bg1">
                    <a:lumMod val="85000"/>
                  </a:schemeClr>
                </a:solidFill>
              </a:rPr>
              <a:t>for</a:t>
            </a:r>
            <a:r>
              <a:rPr lang="de-AT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a column that refers to a key (usually the primary key) in another table is a foreign key column.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5373053" y="3173174"/>
            <a:ext cx="459087" cy="400856"/>
          </a:xfrm>
          <a:prstGeom prst="ellipse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2800375" y="3654025"/>
            <a:ext cx="459087" cy="400856"/>
          </a:xfrm>
          <a:prstGeom prst="ellipse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9972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091089" y="14649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err="1"/>
              <a:t>Using</a:t>
            </a:r>
            <a:r>
              <a:rPr lang="de-AT" sz="1200" dirty="0"/>
              <a:t> </a:t>
            </a:r>
            <a:r>
              <a:rPr lang="de-AT" sz="1200" dirty="0" err="1"/>
              <a:t>Join</a:t>
            </a:r>
            <a:r>
              <a:rPr lang="de-AT" sz="1200" dirty="0"/>
              <a:t> Columns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83299" y="1687037"/>
            <a:ext cx="6097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 the database, a relationship mapping means that one table has a reference to another table.</a:t>
            </a:r>
            <a:endParaRPr lang="de-AT" sz="12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299" y="2573905"/>
            <a:ext cx="4000500" cy="19431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850150" y="4862414"/>
            <a:ext cx="7456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The </a:t>
            </a:r>
            <a:r>
              <a:rPr lang="de-AT" sz="1200" dirty="0" err="1"/>
              <a:t>database</a:t>
            </a:r>
            <a:r>
              <a:rPr lang="de-AT" sz="1200" dirty="0"/>
              <a:t> </a:t>
            </a:r>
            <a:r>
              <a:rPr lang="de-AT" sz="1200" dirty="0" err="1"/>
              <a:t>term</a:t>
            </a:r>
            <a:r>
              <a:rPr lang="de-AT" sz="1200" dirty="0"/>
              <a:t> </a:t>
            </a:r>
            <a:r>
              <a:rPr lang="de-AT" sz="1200" dirty="0" err="1"/>
              <a:t>for</a:t>
            </a:r>
            <a:r>
              <a:rPr lang="de-AT" sz="1200" dirty="0"/>
              <a:t> </a:t>
            </a:r>
            <a:r>
              <a:rPr lang="en-US" sz="1200" dirty="0"/>
              <a:t>a column that refers to a key (usually the primary key) in another table is a </a:t>
            </a:r>
            <a:r>
              <a:rPr lang="en-US" sz="1200" dirty="0">
                <a:solidFill>
                  <a:srgbClr val="0000FF"/>
                </a:solidFill>
              </a:rPr>
              <a:t>foreign key </a:t>
            </a:r>
            <a:r>
              <a:rPr lang="en-US" sz="1200" dirty="0"/>
              <a:t>column.</a:t>
            </a:r>
            <a:endParaRPr lang="de-AT" sz="1200" dirty="0"/>
          </a:p>
        </p:txBody>
      </p:sp>
      <p:sp>
        <p:nvSpPr>
          <p:cNvPr id="3" name="Ellipse 2"/>
          <p:cNvSpPr/>
          <p:nvPr/>
        </p:nvSpPr>
        <p:spPr>
          <a:xfrm>
            <a:off x="5373053" y="3173174"/>
            <a:ext cx="459087" cy="400856"/>
          </a:xfrm>
          <a:prstGeom prst="ellips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2800375" y="3654025"/>
            <a:ext cx="459087" cy="400856"/>
          </a:xfrm>
          <a:prstGeom prst="ellipse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33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091089" y="14649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err="1"/>
              <a:t>Using</a:t>
            </a:r>
            <a:r>
              <a:rPr lang="de-AT" sz="1200" dirty="0"/>
              <a:t> </a:t>
            </a:r>
            <a:r>
              <a:rPr lang="de-AT" sz="1200" dirty="0" err="1"/>
              <a:t>Join</a:t>
            </a:r>
            <a:r>
              <a:rPr lang="de-AT" sz="1200" dirty="0"/>
              <a:t> Columns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83299" y="1687037"/>
            <a:ext cx="6097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 the database, a relationship mapping means that one table has a reference to another table.</a:t>
            </a:r>
            <a:endParaRPr lang="de-AT" sz="12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299" y="2573905"/>
            <a:ext cx="4000500" cy="19431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850150" y="4862414"/>
            <a:ext cx="7456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The </a:t>
            </a:r>
            <a:r>
              <a:rPr lang="de-AT" sz="1200" dirty="0" err="1"/>
              <a:t>database</a:t>
            </a:r>
            <a:r>
              <a:rPr lang="de-AT" sz="1200" dirty="0"/>
              <a:t> </a:t>
            </a:r>
            <a:r>
              <a:rPr lang="de-AT" sz="1200" dirty="0" err="1"/>
              <a:t>term</a:t>
            </a:r>
            <a:r>
              <a:rPr lang="de-AT" sz="1200" dirty="0"/>
              <a:t> </a:t>
            </a:r>
            <a:r>
              <a:rPr lang="de-AT" sz="1200" dirty="0" err="1"/>
              <a:t>for</a:t>
            </a:r>
            <a:r>
              <a:rPr lang="de-AT" sz="1200" dirty="0"/>
              <a:t> </a:t>
            </a:r>
            <a:r>
              <a:rPr lang="en-US" sz="1200" dirty="0"/>
              <a:t>a column that refers to a key (usually the primary key) in another table is a </a:t>
            </a:r>
            <a:r>
              <a:rPr lang="en-US" sz="1200" dirty="0">
                <a:solidFill>
                  <a:srgbClr val="0000FF"/>
                </a:solidFill>
              </a:rPr>
              <a:t>foreign key </a:t>
            </a:r>
            <a:r>
              <a:rPr lang="en-US" sz="1200" dirty="0"/>
              <a:t>column.</a:t>
            </a:r>
            <a:endParaRPr lang="de-AT" sz="1200" dirty="0"/>
          </a:p>
        </p:txBody>
      </p:sp>
      <p:sp>
        <p:nvSpPr>
          <p:cNvPr id="3" name="Ellipse 2"/>
          <p:cNvSpPr/>
          <p:nvPr/>
        </p:nvSpPr>
        <p:spPr>
          <a:xfrm>
            <a:off x="5373053" y="3173174"/>
            <a:ext cx="459087" cy="400856"/>
          </a:xfrm>
          <a:prstGeom prst="ellips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2800375" y="3654025"/>
            <a:ext cx="459087" cy="400856"/>
          </a:xfrm>
          <a:prstGeom prst="ellipse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60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091089" y="14649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err="1"/>
              <a:t>Using</a:t>
            </a:r>
            <a:r>
              <a:rPr lang="de-AT" sz="1200" dirty="0"/>
              <a:t> </a:t>
            </a:r>
            <a:r>
              <a:rPr lang="de-AT" sz="1200" dirty="0" err="1"/>
              <a:t>Join</a:t>
            </a:r>
            <a:r>
              <a:rPr lang="de-AT" sz="1200" dirty="0"/>
              <a:t> Columns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83299" y="1687037"/>
            <a:ext cx="6097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 the database, a relationship mapping means that one table has a reference to another table.</a:t>
            </a:r>
            <a:endParaRPr lang="de-AT" sz="12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299" y="2573905"/>
            <a:ext cx="4000500" cy="1943100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>
          <a:xfrm>
            <a:off x="5373053" y="3173174"/>
            <a:ext cx="459087" cy="400856"/>
          </a:xfrm>
          <a:prstGeom prst="ellips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2674396" y="3568545"/>
            <a:ext cx="711044" cy="571816"/>
          </a:xfrm>
          <a:prstGeom prst="ellips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850150" y="4862414"/>
            <a:ext cx="7456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The </a:t>
            </a:r>
            <a:r>
              <a:rPr lang="de-AT" sz="1200" dirty="0" err="1"/>
              <a:t>database</a:t>
            </a:r>
            <a:r>
              <a:rPr lang="de-AT" sz="1200" dirty="0"/>
              <a:t> </a:t>
            </a:r>
            <a:r>
              <a:rPr lang="de-AT" sz="1200" dirty="0" err="1"/>
              <a:t>term</a:t>
            </a:r>
            <a:r>
              <a:rPr lang="de-AT" sz="1200" dirty="0"/>
              <a:t> </a:t>
            </a:r>
            <a:r>
              <a:rPr lang="de-AT" sz="1200" dirty="0" err="1"/>
              <a:t>for</a:t>
            </a:r>
            <a:r>
              <a:rPr lang="de-AT" sz="1200" dirty="0"/>
              <a:t> </a:t>
            </a:r>
            <a:r>
              <a:rPr lang="en-US" sz="1200" dirty="0"/>
              <a:t>a column that refers to a key (usually the primary key) in another table is a </a:t>
            </a:r>
            <a:r>
              <a:rPr lang="en-US" sz="1200" dirty="0">
                <a:solidFill>
                  <a:srgbClr val="0000FF"/>
                </a:solidFill>
              </a:rPr>
              <a:t>foreign key </a:t>
            </a:r>
            <a:r>
              <a:rPr lang="en-US" sz="1200" dirty="0"/>
              <a:t>column.</a:t>
            </a: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238461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0.00278 L -0.221 0.0699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59" y="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091089" y="14649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err="1"/>
              <a:t>Using</a:t>
            </a:r>
            <a:r>
              <a:rPr lang="de-AT" sz="1200" dirty="0"/>
              <a:t> </a:t>
            </a:r>
            <a:r>
              <a:rPr lang="de-AT" sz="1200" dirty="0" err="1"/>
              <a:t>Join</a:t>
            </a:r>
            <a:r>
              <a:rPr lang="de-AT" sz="1200" dirty="0"/>
              <a:t> Columns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83299" y="1687037"/>
            <a:ext cx="6097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 the database, a relationship mapping means that one table has a reference to another table.</a:t>
            </a:r>
            <a:endParaRPr lang="de-AT" sz="12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299" y="2573905"/>
            <a:ext cx="4000500" cy="19431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1916950" y="4862414"/>
            <a:ext cx="5314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DEPT_ID is the join column that associates the Employee and </a:t>
            </a:r>
            <a:r>
              <a:rPr lang="de-AT" sz="1200" dirty="0">
                <a:solidFill>
                  <a:schemeClr val="bg1">
                    <a:lumMod val="85000"/>
                  </a:schemeClr>
                </a:solidFill>
              </a:rPr>
              <a:t>Department </a:t>
            </a:r>
            <a:r>
              <a:rPr lang="de-AT" sz="1200" dirty="0" err="1">
                <a:solidFill>
                  <a:schemeClr val="bg1">
                    <a:lumMod val="85000"/>
                  </a:schemeClr>
                </a:solidFill>
              </a:rPr>
              <a:t>entities</a:t>
            </a:r>
            <a:r>
              <a:rPr lang="de-AT" sz="1200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</p:txBody>
      </p:sp>
      <p:sp>
        <p:nvSpPr>
          <p:cNvPr id="3" name="Ellipse 2"/>
          <p:cNvSpPr/>
          <p:nvPr/>
        </p:nvSpPr>
        <p:spPr>
          <a:xfrm>
            <a:off x="5373053" y="3173174"/>
            <a:ext cx="459087" cy="400856"/>
          </a:xfrm>
          <a:prstGeom prst="ellipse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2800375" y="3654025"/>
            <a:ext cx="459087" cy="400856"/>
          </a:xfrm>
          <a:prstGeom prst="ellipse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3136592" y="3577264"/>
            <a:ext cx="711044" cy="571816"/>
          </a:xfrm>
          <a:prstGeom prst="ellips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850150" y="4690779"/>
            <a:ext cx="7496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In JPA, </a:t>
            </a:r>
            <a:r>
              <a:rPr lang="de-AT" sz="1200" dirty="0" err="1"/>
              <a:t>they’re</a:t>
            </a:r>
            <a:r>
              <a:rPr lang="de-AT" sz="1200" dirty="0"/>
              <a:t> </a:t>
            </a:r>
            <a:r>
              <a:rPr lang="de-AT" sz="1200" dirty="0" err="1"/>
              <a:t>called</a:t>
            </a:r>
            <a:r>
              <a:rPr lang="de-AT" sz="1200" dirty="0"/>
              <a:t> </a:t>
            </a:r>
            <a:r>
              <a:rPr lang="en-US" sz="1200" dirty="0"/>
              <a:t>join columns, </a:t>
            </a:r>
          </a:p>
          <a:p>
            <a:endParaRPr lang="en-US" sz="1200" dirty="0"/>
          </a:p>
          <a:p>
            <a:r>
              <a:rPr lang="en-US" sz="1200" dirty="0"/>
              <a:t>                           and the </a:t>
            </a:r>
            <a:r>
              <a:rPr lang="en-US" sz="1200" dirty="0">
                <a:solidFill>
                  <a:srgbClr val="0000FF"/>
                </a:solidFill>
              </a:rPr>
              <a:t>@</a:t>
            </a:r>
            <a:r>
              <a:rPr lang="en-US" sz="1200" dirty="0" err="1">
                <a:solidFill>
                  <a:srgbClr val="0000FF"/>
                </a:solidFill>
              </a:rPr>
              <a:t>JoinColumn</a:t>
            </a:r>
            <a:r>
              <a:rPr lang="en-US" sz="1200" dirty="0">
                <a:solidFill>
                  <a:srgbClr val="0000FF"/>
                </a:solidFill>
              </a:rPr>
              <a:t> </a:t>
            </a:r>
            <a:r>
              <a:rPr lang="en-US" sz="1200" dirty="0"/>
              <a:t>annotation is the primary annotation used to configure these types of columns</a:t>
            </a: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409857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091089" y="14649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err="1"/>
              <a:t>Using</a:t>
            </a:r>
            <a:r>
              <a:rPr lang="de-AT" sz="1200" dirty="0"/>
              <a:t> </a:t>
            </a:r>
            <a:r>
              <a:rPr lang="de-AT" sz="1200" dirty="0" err="1"/>
              <a:t>Join</a:t>
            </a:r>
            <a:r>
              <a:rPr lang="de-AT" sz="1200" dirty="0"/>
              <a:t> Columns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83299" y="1687037"/>
            <a:ext cx="6097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 the database, a relationship mapping means that one table has a reference to another table.</a:t>
            </a:r>
            <a:endParaRPr lang="de-AT" sz="12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299" y="2573905"/>
            <a:ext cx="4000500" cy="19431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1916950" y="4862414"/>
            <a:ext cx="5314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DEPT_ID is the join column that associates the Employee and </a:t>
            </a:r>
            <a:r>
              <a:rPr lang="de-AT" sz="1200" dirty="0">
                <a:solidFill>
                  <a:schemeClr val="bg1">
                    <a:lumMod val="85000"/>
                  </a:schemeClr>
                </a:solidFill>
              </a:rPr>
              <a:t>Department </a:t>
            </a:r>
            <a:r>
              <a:rPr lang="de-AT" sz="1200" dirty="0" err="1">
                <a:solidFill>
                  <a:schemeClr val="bg1">
                    <a:lumMod val="85000"/>
                  </a:schemeClr>
                </a:solidFill>
              </a:rPr>
              <a:t>entities</a:t>
            </a:r>
            <a:r>
              <a:rPr lang="de-AT" sz="1200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</p:txBody>
      </p:sp>
      <p:sp>
        <p:nvSpPr>
          <p:cNvPr id="3" name="Ellipse 2"/>
          <p:cNvSpPr/>
          <p:nvPr/>
        </p:nvSpPr>
        <p:spPr>
          <a:xfrm>
            <a:off x="5373053" y="3173174"/>
            <a:ext cx="459087" cy="400856"/>
          </a:xfrm>
          <a:prstGeom prst="ellipse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2800375" y="3654025"/>
            <a:ext cx="459087" cy="400856"/>
          </a:xfrm>
          <a:prstGeom prst="ellipse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3136592" y="3577264"/>
            <a:ext cx="711044" cy="571816"/>
          </a:xfrm>
          <a:prstGeom prst="ellips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2120060" y="4677747"/>
            <a:ext cx="4909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one of the two sides will have the join column in its table. </a:t>
            </a:r>
          </a:p>
          <a:p>
            <a:endParaRPr lang="en-US" sz="1200" dirty="0"/>
          </a:p>
          <a:p>
            <a:r>
              <a:rPr lang="en-US" sz="1200" dirty="0"/>
              <a:t>                 That side is called the </a:t>
            </a:r>
            <a:r>
              <a:rPr lang="en-US" sz="1200" dirty="0">
                <a:solidFill>
                  <a:srgbClr val="0000FF"/>
                </a:solidFill>
              </a:rPr>
              <a:t>owning side </a:t>
            </a:r>
            <a:r>
              <a:rPr lang="en-US" sz="1200" dirty="0"/>
              <a:t>or the owner of the relationship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164" y="6309320"/>
            <a:ext cx="4758270" cy="38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99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091089" y="14649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err="1"/>
              <a:t>Using</a:t>
            </a:r>
            <a:r>
              <a:rPr lang="de-AT" sz="1200" dirty="0"/>
              <a:t> </a:t>
            </a:r>
            <a:r>
              <a:rPr lang="de-AT" sz="1200" dirty="0" err="1"/>
              <a:t>Join</a:t>
            </a:r>
            <a:r>
              <a:rPr lang="de-AT" sz="1200" dirty="0"/>
              <a:t> Columns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83299" y="1687037"/>
            <a:ext cx="6097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 the database, a relationship mapping means that one table has a reference to another table.</a:t>
            </a:r>
            <a:endParaRPr lang="de-AT" sz="12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299" y="2573905"/>
            <a:ext cx="4000500" cy="1943100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>
          <a:xfrm>
            <a:off x="5373053" y="3173174"/>
            <a:ext cx="459087" cy="400856"/>
          </a:xfrm>
          <a:prstGeom prst="ellipse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2800375" y="3654025"/>
            <a:ext cx="459087" cy="400856"/>
          </a:xfrm>
          <a:prstGeom prst="ellipse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800375" y="4149080"/>
            <a:ext cx="3772424" cy="367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Ellipse 13"/>
          <p:cNvSpPr/>
          <p:nvPr/>
        </p:nvSpPr>
        <p:spPr>
          <a:xfrm>
            <a:off x="3136592" y="3577264"/>
            <a:ext cx="711044" cy="571816"/>
          </a:xfrm>
          <a:prstGeom prst="ellips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1115642" y="4303991"/>
            <a:ext cx="23383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@Entity</a:t>
            </a:r>
          </a:p>
          <a:p>
            <a:r>
              <a:rPr lang="de-AT" sz="1200" dirty="0" err="1"/>
              <a:t>public</a:t>
            </a:r>
            <a:r>
              <a:rPr lang="de-AT" sz="1200" dirty="0"/>
              <a:t> </a:t>
            </a:r>
            <a:r>
              <a:rPr lang="de-AT" sz="1200" dirty="0" err="1"/>
              <a:t>class</a:t>
            </a:r>
            <a:r>
              <a:rPr lang="de-AT" sz="1200" dirty="0"/>
              <a:t> </a:t>
            </a:r>
            <a:r>
              <a:rPr lang="de-AT" sz="1200" dirty="0" err="1"/>
              <a:t>Employee</a:t>
            </a:r>
            <a:r>
              <a:rPr lang="de-AT" sz="1200" dirty="0"/>
              <a:t> {</a:t>
            </a:r>
          </a:p>
          <a:p>
            <a:r>
              <a:rPr lang="de-AT" sz="1200" dirty="0"/>
              <a:t>   @</a:t>
            </a:r>
            <a:r>
              <a:rPr lang="de-AT" sz="1200" dirty="0" err="1"/>
              <a:t>Id</a:t>
            </a:r>
            <a:r>
              <a:rPr lang="de-AT" sz="1200" dirty="0"/>
              <a:t> private </a:t>
            </a:r>
            <a:r>
              <a:rPr lang="de-AT" sz="1200" dirty="0" err="1"/>
              <a:t>long</a:t>
            </a:r>
            <a:r>
              <a:rPr lang="de-AT" sz="1200" dirty="0"/>
              <a:t> </a:t>
            </a:r>
            <a:r>
              <a:rPr lang="de-AT" sz="1200" dirty="0" err="1"/>
              <a:t>id</a:t>
            </a:r>
            <a:r>
              <a:rPr lang="de-AT" sz="1200" dirty="0"/>
              <a:t>;</a:t>
            </a:r>
          </a:p>
          <a:p>
            <a:r>
              <a:rPr lang="de-AT" sz="1200" dirty="0"/>
              <a:t>   @</a:t>
            </a:r>
            <a:r>
              <a:rPr lang="de-AT" sz="1200" dirty="0" err="1"/>
              <a:t>ManyToOne</a:t>
            </a:r>
            <a:endParaRPr lang="de-AT" sz="1200" dirty="0"/>
          </a:p>
          <a:p>
            <a:r>
              <a:rPr lang="de-AT" sz="1200" dirty="0"/>
              <a:t>   </a:t>
            </a:r>
            <a:r>
              <a:rPr lang="de-AT" sz="1200" dirty="0">
                <a:solidFill>
                  <a:srgbClr val="0000FF"/>
                </a:solidFill>
              </a:rPr>
              <a:t>@</a:t>
            </a:r>
            <a:r>
              <a:rPr lang="de-AT" sz="1200" dirty="0" err="1">
                <a:solidFill>
                  <a:srgbClr val="0000FF"/>
                </a:solidFill>
              </a:rPr>
              <a:t>JoinColumn</a:t>
            </a:r>
            <a:r>
              <a:rPr lang="de-AT" sz="1200" dirty="0">
                <a:solidFill>
                  <a:srgbClr val="0000FF"/>
                </a:solidFill>
              </a:rPr>
              <a:t>(</a:t>
            </a:r>
            <a:r>
              <a:rPr lang="de-AT" sz="1200" dirty="0" err="1">
                <a:solidFill>
                  <a:srgbClr val="0000FF"/>
                </a:solidFill>
              </a:rPr>
              <a:t>name</a:t>
            </a:r>
            <a:r>
              <a:rPr lang="de-AT" sz="1200" dirty="0">
                <a:solidFill>
                  <a:srgbClr val="0000FF"/>
                </a:solidFill>
              </a:rPr>
              <a:t>="DEPT_ID")</a:t>
            </a:r>
          </a:p>
          <a:p>
            <a:r>
              <a:rPr lang="de-AT" sz="1200" dirty="0"/>
              <a:t>   private Department </a:t>
            </a:r>
            <a:r>
              <a:rPr lang="de-AT" sz="1200" dirty="0" err="1"/>
              <a:t>department</a:t>
            </a:r>
            <a:r>
              <a:rPr lang="de-AT" sz="1200" dirty="0"/>
              <a:t>;</a:t>
            </a:r>
          </a:p>
          <a:p>
            <a:r>
              <a:rPr lang="de-AT" sz="1200" dirty="0"/>
              <a:t>   // ...</a:t>
            </a:r>
          </a:p>
          <a:p>
            <a:r>
              <a:rPr lang="de-AT" sz="1200" dirty="0"/>
              <a:t>} 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2100244" y="5783199"/>
            <a:ext cx="4907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the @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</a:rPr>
              <a:t>JoinColumn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 ( name="DEPT_ID" ) annotation means  that the DEPT_ID </a:t>
            </a:r>
          </a:p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column in the </a:t>
            </a:r>
            <a:r>
              <a:rPr lang="en-US" sz="1200" i="1" dirty="0">
                <a:solidFill>
                  <a:schemeClr val="bg1">
                    <a:lumMod val="85000"/>
                  </a:schemeClr>
                </a:solidFill>
              </a:rPr>
              <a:t>source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 entity table is the foreign key to the </a:t>
            </a:r>
            <a:r>
              <a:rPr lang="en-US" sz="1200" i="1" dirty="0">
                <a:solidFill>
                  <a:schemeClr val="bg1">
                    <a:lumMod val="85000"/>
                  </a:schemeClr>
                </a:solidFill>
              </a:rPr>
              <a:t>target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 entity table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5650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091089" y="14649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err="1"/>
              <a:t>Using</a:t>
            </a:r>
            <a:r>
              <a:rPr lang="de-AT" sz="1200" dirty="0"/>
              <a:t> </a:t>
            </a:r>
            <a:r>
              <a:rPr lang="de-AT" sz="1200" dirty="0" err="1"/>
              <a:t>Join</a:t>
            </a:r>
            <a:r>
              <a:rPr lang="de-AT" sz="1200" dirty="0"/>
              <a:t> Columns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1115642" y="4303991"/>
            <a:ext cx="23383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@Entity</a:t>
            </a:r>
          </a:p>
          <a:p>
            <a:r>
              <a:rPr lang="de-AT" sz="1200" dirty="0" err="1"/>
              <a:t>public</a:t>
            </a:r>
            <a:r>
              <a:rPr lang="de-AT" sz="1200" dirty="0"/>
              <a:t> </a:t>
            </a:r>
            <a:r>
              <a:rPr lang="de-AT" sz="1200" dirty="0" err="1"/>
              <a:t>class</a:t>
            </a:r>
            <a:r>
              <a:rPr lang="de-AT" sz="1200" dirty="0"/>
              <a:t> </a:t>
            </a:r>
            <a:r>
              <a:rPr lang="de-AT" sz="1200" dirty="0" err="1"/>
              <a:t>Employee</a:t>
            </a:r>
            <a:r>
              <a:rPr lang="de-AT" sz="1200" dirty="0"/>
              <a:t> {</a:t>
            </a:r>
          </a:p>
          <a:p>
            <a:r>
              <a:rPr lang="de-AT" sz="1200" dirty="0"/>
              <a:t>   @</a:t>
            </a:r>
            <a:r>
              <a:rPr lang="de-AT" sz="1200" dirty="0" err="1"/>
              <a:t>Id</a:t>
            </a:r>
            <a:r>
              <a:rPr lang="de-AT" sz="1200" dirty="0"/>
              <a:t> private </a:t>
            </a:r>
            <a:r>
              <a:rPr lang="de-AT" sz="1200" dirty="0" err="1"/>
              <a:t>long</a:t>
            </a:r>
            <a:r>
              <a:rPr lang="de-AT" sz="1200" dirty="0"/>
              <a:t> </a:t>
            </a:r>
            <a:r>
              <a:rPr lang="de-AT" sz="1200" dirty="0" err="1"/>
              <a:t>id</a:t>
            </a:r>
            <a:r>
              <a:rPr lang="de-AT" sz="1200" dirty="0"/>
              <a:t>;</a:t>
            </a:r>
          </a:p>
          <a:p>
            <a:r>
              <a:rPr lang="de-AT" sz="1200" dirty="0"/>
              <a:t>   @</a:t>
            </a:r>
            <a:r>
              <a:rPr lang="de-AT" sz="1200" dirty="0" err="1"/>
              <a:t>ManyToOne</a:t>
            </a:r>
            <a:endParaRPr lang="de-AT" sz="1200" dirty="0"/>
          </a:p>
          <a:p>
            <a:r>
              <a:rPr lang="de-AT" sz="1200" dirty="0"/>
              <a:t>   </a:t>
            </a:r>
            <a:r>
              <a:rPr lang="de-AT" sz="1200" dirty="0">
                <a:solidFill>
                  <a:srgbClr val="0000FF"/>
                </a:solidFill>
              </a:rPr>
              <a:t>@</a:t>
            </a:r>
            <a:r>
              <a:rPr lang="de-AT" sz="1200" dirty="0" err="1">
                <a:solidFill>
                  <a:srgbClr val="0000FF"/>
                </a:solidFill>
              </a:rPr>
              <a:t>JoinColumn</a:t>
            </a:r>
            <a:r>
              <a:rPr lang="de-AT" sz="1200" dirty="0">
                <a:solidFill>
                  <a:srgbClr val="0000FF"/>
                </a:solidFill>
              </a:rPr>
              <a:t>(</a:t>
            </a:r>
            <a:r>
              <a:rPr lang="de-AT" sz="1200" dirty="0" err="1">
                <a:solidFill>
                  <a:srgbClr val="0000FF"/>
                </a:solidFill>
              </a:rPr>
              <a:t>name</a:t>
            </a:r>
            <a:r>
              <a:rPr lang="de-AT" sz="1200" dirty="0">
                <a:solidFill>
                  <a:srgbClr val="0000FF"/>
                </a:solidFill>
              </a:rPr>
              <a:t>="DEPT_ID")</a:t>
            </a:r>
          </a:p>
          <a:p>
            <a:r>
              <a:rPr lang="de-AT" sz="1200" dirty="0"/>
              <a:t>   private Department </a:t>
            </a:r>
            <a:r>
              <a:rPr lang="de-AT" sz="1200" dirty="0" err="1"/>
              <a:t>department</a:t>
            </a:r>
            <a:r>
              <a:rPr lang="de-AT" sz="1200" dirty="0"/>
              <a:t>;</a:t>
            </a:r>
          </a:p>
          <a:p>
            <a:r>
              <a:rPr lang="de-AT" sz="1200" dirty="0"/>
              <a:t>   // ...</a:t>
            </a:r>
          </a:p>
          <a:p>
            <a:r>
              <a:rPr lang="de-AT" sz="1200" dirty="0"/>
              <a:t>} 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337" y="301949"/>
            <a:ext cx="3195594" cy="3934044"/>
          </a:xfrm>
          <a:prstGeom prst="rect">
            <a:avLst/>
          </a:prstGeom>
        </p:spPr>
      </p:pic>
      <p:sp>
        <p:nvSpPr>
          <p:cNvPr id="18" name="Rechteck 17"/>
          <p:cNvSpPr/>
          <p:nvPr/>
        </p:nvSpPr>
        <p:spPr>
          <a:xfrm>
            <a:off x="6608025" y="1262720"/>
            <a:ext cx="550703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Rechteck 18"/>
          <p:cNvSpPr/>
          <p:nvPr/>
        </p:nvSpPr>
        <p:spPr>
          <a:xfrm>
            <a:off x="6088892" y="1852478"/>
            <a:ext cx="1712055" cy="287430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5652120" y="2213865"/>
            <a:ext cx="2745305" cy="2475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2299" y="2573905"/>
            <a:ext cx="4000500" cy="1943100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>
          <a:xfrm>
            <a:off x="5373053" y="3173174"/>
            <a:ext cx="459087" cy="400856"/>
          </a:xfrm>
          <a:prstGeom prst="ellipse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2800375" y="3654025"/>
            <a:ext cx="459087" cy="400856"/>
          </a:xfrm>
          <a:prstGeom prst="ellipse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800375" y="4149080"/>
            <a:ext cx="3772424" cy="367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Ellipse 13"/>
          <p:cNvSpPr/>
          <p:nvPr/>
        </p:nvSpPr>
        <p:spPr>
          <a:xfrm>
            <a:off x="3136592" y="3577264"/>
            <a:ext cx="711044" cy="571816"/>
          </a:xfrm>
          <a:prstGeom prst="ellipse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3029918" y="4646212"/>
            <a:ext cx="4648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If </a:t>
            </a:r>
            <a:r>
              <a:rPr lang="en-US" sz="1200" dirty="0">
                <a:solidFill>
                  <a:srgbClr val="0000FF"/>
                </a:solidFill>
              </a:rPr>
              <a:t>no</a:t>
            </a:r>
            <a:r>
              <a:rPr lang="en-US" sz="1200" dirty="0"/>
              <a:t> @</a:t>
            </a:r>
            <a:r>
              <a:rPr lang="en-US" sz="1200" dirty="0" err="1"/>
              <a:t>JoinColumn</a:t>
            </a:r>
            <a:r>
              <a:rPr lang="en-US" sz="1200" dirty="0"/>
              <a:t> annotation accompanies the many-to-one mapping,</a:t>
            </a:r>
          </a:p>
          <a:p>
            <a:pPr algn="r"/>
            <a:r>
              <a:rPr lang="en-US" sz="1200" dirty="0"/>
              <a:t> a </a:t>
            </a:r>
            <a:r>
              <a:rPr lang="en-US" sz="1200" dirty="0">
                <a:solidFill>
                  <a:srgbClr val="0000FF"/>
                </a:solidFill>
              </a:rPr>
              <a:t>default</a:t>
            </a:r>
            <a:r>
              <a:rPr lang="en-US" sz="1200" dirty="0"/>
              <a:t> column name will be assumed</a:t>
            </a:r>
            <a:endParaRPr lang="de-AT" sz="1200" dirty="0"/>
          </a:p>
        </p:txBody>
      </p:sp>
      <p:sp>
        <p:nvSpPr>
          <p:cNvPr id="21" name="Textfeld 20"/>
          <p:cNvSpPr txBox="1"/>
          <p:nvPr/>
        </p:nvSpPr>
        <p:spPr>
          <a:xfrm>
            <a:off x="1881169" y="5783199"/>
            <a:ext cx="6430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err="1">
                <a:solidFill>
                  <a:schemeClr val="bg1">
                    <a:lumMod val="85000"/>
                  </a:schemeClr>
                </a:solidFill>
              </a:rPr>
              <a:t>it</a:t>
            </a:r>
            <a:r>
              <a:rPr lang="de-AT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AT" sz="1200" dirty="0" err="1">
                <a:solidFill>
                  <a:schemeClr val="bg1">
                    <a:lumMod val="85000"/>
                  </a:schemeClr>
                </a:solidFill>
              </a:rPr>
              <a:t>is</a:t>
            </a:r>
            <a:r>
              <a:rPr lang="de-AT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AT" sz="1200" dirty="0" err="1">
                <a:solidFill>
                  <a:schemeClr val="bg1">
                    <a:lumMod val="85000"/>
                  </a:schemeClr>
                </a:solidFill>
              </a:rPr>
              <a:t>the</a:t>
            </a:r>
            <a:r>
              <a:rPr lang="de-AT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name of the relationship attribute in the source entity, which is department in our example, </a:t>
            </a:r>
          </a:p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plus an underscore  character (_), plus  the  name of  the primary  key column  of  the 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</a:rPr>
              <a:t>targe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 t entity.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5096962" y="2720026"/>
            <a:ext cx="1185228" cy="899089"/>
          </a:xfrm>
          <a:prstGeom prst="ellips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83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FD46FB82-31F4-4F3F-9430-BAED0E80A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875" y="2528900"/>
            <a:ext cx="2286297" cy="2122153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xmlns="" id="{4475249E-50A9-48A3-8139-BE5359F14914}"/>
              </a:ext>
            </a:extLst>
          </p:cNvPr>
          <p:cNvSpPr/>
          <p:nvPr/>
        </p:nvSpPr>
        <p:spPr>
          <a:xfrm>
            <a:off x="3446875" y="2798930"/>
            <a:ext cx="135015" cy="1980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xmlns="" id="{D65F05DF-2AE4-4D9B-8FEF-03E7BB4EA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3391338"/>
            <a:ext cx="6872727" cy="16740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xmlns="" id="{596B4793-467D-41F3-B725-88642BCABF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4075" y="2540568"/>
            <a:ext cx="2070230" cy="205652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xmlns="" id="{18041D44-590A-4ABD-9E3B-D958CC146A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0077" y="2245700"/>
            <a:ext cx="2809385" cy="16988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9059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091089" y="14649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err="1"/>
              <a:t>Using</a:t>
            </a:r>
            <a:r>
              <a:rPr lang="de-AT" sz="1200" dirty="0"/>
              <a:t> </a:t>
            </a:r>
            <a:r>
              <a:rPr lang="de-AT" sz="1200" dirty="0" err="1"/>
              <a:t>Join</a:t>
            </a:r>
            <a:r>
              <a:rPr lang="de-AT" sz="1200" dirty="0"/>
              <a:t> Columns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1115642" y="4303991"/>
            <a:ext cx="23383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@Entity</a:t>
            </a:r>
          </a:p>
          <a:p>
            <a:r>
              <a:rPr lang="de-AT" sz="1200" dirty="0" err="1"/>
              <a:t>public</a:t>
            </a:r>
            <a:r>
              <a:rPr lang="de-AT" sz="1200" dirty="0"/>
              <a:t> </a:t>
            </a:r>
            <a:r>
              <a:rPr lang="de-AT" sz="1200" dirty="0" err="1"/>
              <a:t>class</a:t>
            </a:r>
            <a:r>
              <a:rPr lang="de-AT" sz="1200" dirty="0"/>
              <a:t> </a:t>
            </a:r>
            <a:r>
              <a:rPr lang="de-AT" sz="1200" dirty="0" err="1"/>
              <a:t>Employee</a:t>
            </a:r>
            <a:r>
              <a:rPr lang="de-AT" sz="1200" dirty="0"/>
              <a:t> {</a:t>
            </a:r>
          </a:p>
          <a:p>
            <a:r>
              <a:rPr lang="de-AT" sz="1200" dirty="0"/>
              <a:t>   @</a:t>
            </a:r>
            <a:r>
              <a:rPr lang="de-AT" sz="1200" dirty="0" err="1"/>
              <a:t>Id</a:t>
            </a:r>
            <a:r>
              <a:rPr lang="de-AT" sz="1200" dirty="0"/>
              <a:t> private </a:t>
            </a:r>
            <a:r>
              <a:rPr lang="de-AT" sz="1200" dirty="0" err="1"/>
              <a:t>long</a:t>
            </a:r>
            <a:r>
              <a:rPr lang="de-AT" sz="1200" dirty="0"/>
              <a:t> </a:t>
            </a:r>
            <a:r>
              <a:rPr lang="de-AT" sz="1200" dirty="0" err="1"/>
              <a:t>id</a:t>
            </a:r>
            <a:r>
              <a:rPr lang="de-AT" sz="1200" dirty="0"/>
              <a:t>;</a:t>
            </a:r>
          </a:p>
          <a:p>
            <a:r>
              <a:rPr lang="de-AT" sz="1200" dirty="0"/>
              <a:t>   @</a:t>
            </a:r>
            <a:r>
              <a:rPr lang="de-AT" sz="1200" dirty="0" err="1"/>
              <a:t>ManyToOne</a:t>
            </a:r>
            <a:endParaRPr lang="de-AT" sz="1200" dirty="0"/>
          </a:p>
          <a:p>
            <a:r>
              <a:rPr lang="de-AT" sz="1200" dirty="0"/>
              <a:t>   </a:t>
            </a:r>
            <a:r>
              <a:rPr lang="de-AT" sz="1200" dirty="0">
                <a:solidFill>
                  <a:srgbClr val="0000FF"/>
                </a:solidFill>
              </a:rPr>
              <a:t>@</a:t>
            </a:r>
            <a:r>
              <a:rPr lang="de-AT" sz="1200" dirty="0" err="1">
                <a:solidFill>
                  <a:srgbClr val="0000FF"/>
                </a:solidFill>
              </a:rPr>
              <a:t>JoinColumn</a:t>
            </a:r>
            <a:r>
              <a:rPr lang="de-AT" sz="1200" dirty="0">
                <a:solidFill>
                  <a:srgbClr val="0000FF"/>
                </a:solidFill>
              </a:rPr>
              <a:t>(</a:t>
            </a:r>
            <a:r>
              <a:rPr lang="de-AT" sz="1200" dirty="0" err="1">
                <a:solidFill>
                  <a:srgbClr val="0000FF"/>
                </a:solidFill>
              </a:rPr>
              <a:t>name</a:t>
            </a:r>
            <a:r>
              <a:rPr lang="de-AT" sz="1200" dirty="0">
                <a:solidFill>
                  <a:srgbClr val="0000FF"/>
                </a:solidFill>
              </a:rPr>
              <a:t>="DEPT_ID")</a:t>
            </a:r>
          </a:p>
          <a:p>
            <a:r>
              <a:rPr lang="de-AT" sz="1200" dirty="0"/>
              <a:t>   private Department </a:t>
            </a:r>
            <a:r>
              <a:rPr lang="de-AT" sz="1200" dirty="0" err="1"/>
              <a:t>department</a:t>
            </a:r>
            <a:r>
              <a:rPr lang="de-AT" sz="1200" dirty="0"/>
              <a:t>;</a:t>
            </a:r>
          </a:p>
          <a:p>
            <a:r>
              <a:rPr lang="de-AT" sz="1200" dirty="0"/>
              <a:t>   // ...</a:t>
            </a:r>
          </a:p>
          <a:p>
            <a:r>
              <a:rPr lang="de-AT" sz="1200" dirty="0"/>
              <a:t>} 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337" y="301949"/>
            <a:ext cx="3195594" cy="3934044"/>
          </a:xfrm>
          <a:prstGeom prst="rect">
            <a:avLst/>
          </a:prstGeom>
        </p:spPr>
      </p:pic>
      <p:sp>
        <p:nvSpPr>
          <p:cNvPr id="18" name="Rechteck 17"/>
          <p:cNvSpPr/>
          <p:nvPr/>
        </p:nvSpPr>
        <p:spPr>
          <a:xfrm>
            <a:off x="6608025" y="1262720"/>
            <a:ext cx="550703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Rechteck 18"/>
          <p:cNvSpPr/>
          <p:nvPr/>
        </p:nvSpPr>
        <p:spPr>
          <a:xfrm>
            <a:off x="6088892" y="1852478"/>
            <a:ext cx="1712055" cy="287430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5652120" y="2213865"/>
            <a:ext cx="2745305" cy="2475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2299" y="2573905"/>
            <a:ext cx="4000500" cy="1943100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>
          <a:xfrm>
            <a:off x="5373053" y="3173174"/>
            <a:ext cx="459087" cy="400856"/>
          </a:xfrm>
          <a:prstGeom prst="ellipse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2800375" y="3654025"/>
            <a:ext cx="459087" cy="400856"/>
          </a:xfrm>
          <a:prstGeom prst="ellipse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800375" y="4149080"/>
            <a:ext cx="3772424" cy="367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Ellipse 13"/>
          <p:cNvSpPr/>
          <p:nvPr/>
        </p:nvSpPr>
        <p:spPr>
          <a:xfrm>
            <a:off x="3136592" y="3577264"/>
            <a:ext cx="711044" cy="571816"/>
          </a:xfrm>
          <a:prstGeom prst="ellipse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3029918" y="4646212"/>
            <a:ext cx="4648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If </a:t>
            </a:r>
            <a:r>
              <a:rPr lang="en-US" sz="1200" dirty="0">
                <a:solidFill>
                  <a:srgbClr val="0000FF"/>
                </a:solidFill>
              </a:rPr>
              <a:t>no</a:t>
            </a:r>
            <a:r>
              <a:rPr lang="en-US" sz="1200" dirty="0"/>
              <a:t> @</a:t>
            </a:r>
            <a:r>
              <a:rPr lang="en-US" sz="1200" dirty="0" err="1"/>
              <a:t>JoinColumn</a:t>
            </a:r>
            <a:r>
              <a:rPr lang="en-US" sz="1200" dirty="0"/>
              <a:t> annotation accompanies the many-to-one mapping,</a:t>
            </a:r>
          </a:p>
          <a:p>
            <a:pPr algn="r"/>
            <a:r>
              <a:rPr lang="en-US" sz="1200" dirty="0"/>
              <a:t> a </a:t>
            </a:r>
            <a:r>
              <a:rPr lang="en-US" sz="1200" dirty="0">
                <a:solidFill>
                  <a:srgbClr val="0000FF"/>
                </a:solidFill>
              </a:rPr>
              <a:t>default</a:t>
            </a:r>
            <a:r>
              <a:rPr lang="en-US" sz="1200" dirty="0"/>
              <a:t> column name will be assumed</a:t>
            </a:r>
            <a:endParaRPr lang="de-AT" sz="1200" dirty="0"/>
          </a:p>
        </p:txBody>
      </p:sp>
      <p:sp>
        <p:nvSpPr>
          <p:cNvPr id="21" name="Textfeld 20"/>
          <p:cNvSpPr txBox="1"/>
          <p:nvPr/>
        </p:nvSpPr>
        <p:spPr>
          <a:xfrm>
            <a:off x="1881169" y="5783199"/>
            <a:ext cx="6430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err="1"/>
              <a:t>it</a:t>
            </a:r>
            <a:r>
              <a:rPr lang="de-AT" sz="1200" dirty="0"/>
              <a:t> </a:t>
            </a:r>
            <a:r>
              <a:rPr lang="de-AT" sz="1200" dirty="0" err="1"/>
              <a:t>is</a:t>
            </a:r>
            <a:r>
              <a:rPr lang="de-AT" sz="1200" dirty="0"/>
              <a:t> </a:t>
            </a:r>
            <a:r>
              <a:rPr lang="de-AT" sz="1200" dirty="0" err="1"/>
              <a:t>the</a:t>
            </a:r>
            <a:r>
              <a:rPr lang="de-AT" sz="1200" dirty="0"/>
              <a:t> </a:t>
            </a:r>
            <a:r>
              <a:rPr lang="en-US" sz="1200" dirty="0"/>
              <a:t>name of the relationship attribute in the source entity, which is </a:t>
            </a:r>
            <a:r>
              <a:rPr lang="en-US" sz="1200" dirty="0">
                <a:solidFill>
                  <a:srgbClr val="0000FF"/>
                </a:solidFill>
              </a:rPr>
              <a:t>department</a:t>
            </a:r>
            <a:r>
              <a:rPr lang="en-US" sz="1200" dirty="0"/>
              <a:t> in our example, </a:t>
            </a:r>
          </a:p>
          <a:p>
            <a:r>
              <a:rPr lang="en-US" sz="1200" dirty="0"/>
              <a:t>plus an </a:t>
            </a:r>
            <a:r>
              <a:rPr lang="en-US" sz="1200" dirty="0">
                <a:solidFill>
                  <a:srgbClr val="0000FF"/>
                </a:solidFill>
              </a:rPr>
              <a:t>underscore</a:t>
            </a:r>
            <a:r>
              <a:rPr lang="en-US" sz="1200" dirty="0"/>
              <a:t>  character (_), plus  the  name of  the</a:t>
            </a:r>
            <a:r>
              <a:rPr lang="en-US" sz="1200" dirty="0">
                <a:solidFill>
                  <a:srgbClr val="0000FF"/>
                </a:solidFill>
              </a:rPr>
              <a:t> primary  key </a:t>
            </a:r>
            <a:r>
              <a:rPr lang="en-US" sz="1200" dirty="0"/>
              <a:t>column  of  the  target  entity.</a:t>
            </a:r>
            <a:endParaRPr lang="de-AT" sz="1200" dirty="0"/>
          </a:p>
        </p:txBody>
      </p:sp>
      <p:sp>
        <p:nvSpPr>
          <p:cNvPr id="22" name="Ellipse 21"/>
          <p:cNvSpPr/>
          <p:nvPr/>
        </p:nvSpPr>
        <p:spPr>
          <a:xfrm>
            <a:off x="5096962" y="2720026"/>
            <a:ext cx="1185228" cy="899089"/>
          </a:xfrm>
          <a:prstGeom prst="ellips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3186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495" y="1988840"/>
            <a:ext cx="6183009" cy="3446850"/>
          </a:xfrm>
          <a:prstGeom prst="rect">
            <a:avLst/>
          </a:prstGeom>
        </p:spPr>
      </p:pic>
      <p:cxnSp>
        <p:nvCxnSpPr>
          <p:cNvPr id="10" name="Gerader Verbinder 9"/>
          <p:cNvCxnSpPr/>
          <p:nvPr/>
        </p:nvCxnSpPr>
        <p:spPr>
          <a:xfrm flipV="1">
            <a:off x="4977045" y="4554125"/>
            <a:ext cx="3330370" cy="135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 flipV="1">
            <a:off x="6164777" y="4464115"/>
            <a:ext cx="2502678" cy="1800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H="1" flipV="1">
            <a:off x="6642230" y="3338990"/>
            <a:ext cx="1665186" cy="11251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H="1" flipV="1">
            <a:off x="7587335" y="3429000"/>
            <a:ext cx="867893" cy="10351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3221850" y="1612810"/>
            <a:ext cx="460209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Many-to-one mappings are always on the owning side of a relationship</a:t>
            </a:r>
            <a:endParaRPr lang="de-AT" sz="1200" dirty="0"/>
          </a:p>
        </p:txBody>
      </p:sp>
      <p:sp>
        <p:nvSpPr>
          <p:cNvPr id="11" name="Textfeld 10"/>
          <p:cNvSpPr txBox="1"/>
          <p:nvPr/>
        </p:nvSpPr>
        <p:spPr>
          <a:xfrm>
            <a:off x="1881169" y="5783199"/>
            <a:ext cx="643060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AT" sz="1200" dirty="0" err="1"/>
              <a:t>it</a:t>
            </a:r>
            <a:r>
              <a:rPr lang="de-AT" sz="1200" dirty="0"/>
              <a:t> </a:t>
            </a:r>
            <a:r>
              <a:rPr lang="de-AT" sz="1200" dirty="0" err="1"/>
              <a:t>is</a:t>
            </a:r>
            <a:r>
              <a:rPr lang="de-AT" sz="1200" dirty="0"/>
              <a:t> </a:t>
            </a:r>
            <a:r>
              <a:rPr lang="de-AT" sz="1200" dirty="0" err="1"/>
              <a:t>the</a:t>
            </a:r>
            <a:r>
              <a:rPr lang="de-AT" sz="1200" dirty="0"/>
              <a:t> </a:t>
            </a:r>
            <a:r>
              <a:rPr lang="en-US" sz="1200" dirty="0"/>
              <a:t>name of the relationship attribute in the source entity, which is </a:t>
            </a:r>
            <a:r>
              <a:rPr lang="en-US" sz="1200" dirty="0">
                <a:solidFill>
                  <a:srgbClr val="0000FF"/>
                </a:solidFill>
              </a:rPr>
              <a:t>department</a:t>
            </a:r>
            <a:r>
              <a:rPr lang="en-US" sz="1200" dirty="0"/>
              <a:t> in our example, </a:t>
            </a:r>
          </a:p>
          <a:p>
            <a:r>
              <a:rPr lang="en-US" sz="1200" dirty="0"/>
              <a:t>plus an </a:t>
            </a:r>
            <a:r>
              <a:rPr lang="en-US" sz="1200" dirty="0">
                <a:solidFill>
                  <a:srgbClr val="0000FF"/>
                </a:solidFill>
              </a:rPr>
              <a:t>underscore</a:t>
            </a:r>
            <a:r>
              <a:rPr lang="en-US" sz="1200" dirty="0"/>
              <a:t>  character (_), plus  the  name of  the</a:t>
            </a:r>
            <a:r>
              <a:rPr lang="en-US" sz="1200" dirty="0">
                <a:solidFill>
                  <a:srgbClr val="0000FF"/>
                </a:solidFill>
              </a:rPr>
              <a:t> primary  key </a:t>
            </a:r>
            <a:r>
              <a:rPr lang="en-US" sz="1200" dirty="0"/>
              <a:t>column  of  the  target  entity.</a:t>
            </a: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111363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870" y="1988840"/>
            <a:ext cx="2628900" cy="3524250"/>
          </a:xfrm>
          <a:prstGeom prst="rect">
            <a:avLst/>
          </a:prstGeom>
        </p:spPr>
      </p:pic>
      <p:cxnSp>
        <p:nvCxnSpPr>
          <p:cNvPr id="5" name="Gerade Verbindung mit Pfeil 4"/>
          <p:cNvCxnSpPr/>
          <p:nvPr/>
        </p:nvCxnSpPr>
        <p:spPr>
          <a:xfrm flipH="1" flipV="1">
            <a:off x="3851920" y="2663916"/>
            <a:ext cx="1620180" cy="81008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 flipV="1">
            <a:off x="4716321" y="2663916"/>
            <a:ext cx="1160824" cy="99010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1190015" y="5711572"/>
            <a:ext cx="6783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a realistic example of a one-to-one association, however, would be an employee who has a parking space.</a:t>
            </a:r>
          </a:p>
          <a:p>
            <a:pPr algn="ctr"/>
            <a:r>
              <a:rPr lang="de-AT" sz="1200" dirty="0" err="1">
                <a:solidFill>
                  <a:schemeClr val="bg1">
                    <a:lumMod val="85000"/>
                  </a:schemeClr>
                </a:solidFill>
              </a:rPr>
              <a:t>Assuming</a:t>
            </a:r>
            <a:r>
              <a:rPr lang="de-AT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that every employee got assigned his or her own parking space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091089" y="1464930"/>
            <a:ext cx="1576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one2one </a:t>
            </a:r>
            <a:r>
              <a:rPr lang="de-AT" sz="1200" dirty="0" err="1"/>
              <a:t>relationships</a:t>
            </a:r>
            <a:endParaRPr lang="de-AT" sz="1200" dirty="0"/>
          </a:p>
          <a:p>
            <a:r>
              <a:rPr lang="de-AT" sz="1200" dirty="0">
                <a:solidFill>
                  <a:schemeClr val="bg1">
                    <a:lumMod val="85000"/>
                  </a:schemeClr>
                </a:solidFill>
              </a:rPr>
              <a:t>bidirektional</a:t>
            </a:r>
          </a:p>
        </p:txBody>
      </p:sp>
    </p:spTree>
    <p:extLst>
      <p:ext uri="{BB962C8B-B14F-4D97-AF65-F5344CB8AC3E}">
        <p14:creationId xmlns:p14="http://schemas.microsoft.com/office/powerpoint/2010/main" val="80467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870" y="1988840"/>
            <a:ext cx="2628900" cy="3524250"/>
          </a:xfrm>
          <a:prstGeom prst="rect">
            <a:avLst/>
          </a:prstGeom>
        </p:spPr>
      </p:pic>
      <p:cxnSp>
        <p:nvCxnSpPr>
          <p:cNvPr id="5" name="Gerade Verbindung mit Pfeil 4"/>
          <p:cNvCxnSpPr/>
          <p:nvPr/>
        </p:nvCxnSpPr>
        <p:spPr>
          <a:xfrm flipH="1" flipV="1">
            <a:off x="3851920" y="2663916"/>
            <a:ext cx="1620180" cy="81008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 flipV="1">
            <a:off x="4716321" y="2663916"/>
            <a:ext cx="1160824" cy="99010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1190015" y="5711572"/>
            <a:ext cx="6783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 realistic example of a one-to-one association, however, would be an </a:t>
            </a:r>
            <a:r>
              <a:rPr lang="en-US" sz="1200" dirty="0">
                <a:solidFill>
                  <a:srgbClr val="0000FF"/>
                </a:solidFill>
              </a:rPr>
              <a:t>employee</a:t>
            </a:r>
            <a:r>
              <a:rPr lang="en-US" sz="1200" dirty="0"/>
              <a:t> who has a </a:t>
            </a:r>
            <a:r>
              <a:rPr lang="en-US" sz="1200" dirty="0">
                <a:solidFill>
                  <a:srgbClr val="0000FF"/>
                </a:solidFill>
              </a:rPr>
              <a:t>parking space</a:t>
            </a:r>
            <a:r>
              <a:rPr lang="en-US" sz="1200" dirty="0"/>
              <a:t>.</a:t>
            </a:r>
          </a:p>
          <a:p>
            <a:pPr algn="ctr"/>
            <a:r>
              <a:rPr lang="de-AT" sz="1200" dirty="0" err="1">
                <a:solidFill>
                  <a:schemeClr val="bg1">
                    <a:lumMod val="85000"/>
                  </a:schemeClr>
                </a:solidFill>
              </a:rPr>
              <a:t>Assuming</a:t>
            </a:r>
            <a:r>
              <a:rPr lang="de-AT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that every employee got assigned his or her own parking space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091089" y="1464930"/>
            <a:ext cx="1576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one2one </a:t>
            </a:r>
            <a:r>
              <a:rPr lang="de-AT" sz="1200" dirty="0" err="1"/>
              <a:t>relationships</a:t>
            </a:r>
            <a:endParaRPr lang="de-AT" sz="1200" dirty="0"/>
          </a:p>
          <a:p>
            <a:r>
              <a:rPr lang="de-AT" sz="1200" dirty="0">
                <a:solidFill>
                  <a:schemeClr val="bg1">
                    <a:lumMod val="85000"/>
                  </a:schemeClr>
                </a:solidFill>
              </a:rPr>
              <a:t>bidirektional</a:t>
            </a:r>
          </a:p>
        </p:txBody>
      </p:sp>
    </p:spTree>
    <p:extLst>
      <p:ext uri="{BB962C8B-B14F-4D97-AF65-F5344CB8AC3E}">
        <p14:creationId xmlns:p14="http://schemas.microsoft.com/office/powerpoint/2010/main" val="381684864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870" y="1988840"/>
            <a:ext cx="2628900" cy="3524250"/>
          </a:xfrm>
          <a:prstGeom prst="rect">
            <a:avLst/>
          </a:prstGeom>
        </p:spPr>
      </p:pic>
      <p:cxnSp>
        <p:nvCxnSpPr>
          <p:cNvPr id="5" name="Gerade Verbindung mit Pfeil 4"/>
          <p:cNvCxnSpPr/>
          <p:nvPr/>
        </p:nvCxnSpPr>
        <p:spPr>
          <a:xfrm flipH="1" flipV="1">
            <a:off x="3851920" y="2663916"/>
            <a:ext cx="1620180" cy="81008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 flipV="1">
            <a:off x="4716321" y="2663916"/>
            <a:ext cx="1160824" cy="99010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1190015" y="5711572"/>
            <a:ext cx="6783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 realistic example of a one-to-one association, however, would be an </a:t>
            </a:r>
            <a:r>
              <a:rPr lang="en-US" sz="1200" dirty="0">
                <a:solidFill>
                  <a:srgbClr val="0000FF"/>
                </a:solidFill>
              </a:rPr>
              <a:t>employee</a:t>
            </a:r>
            <a:r>
              <a:rPr lang="en-US" sz="1200" dirty="0"/>
              <a:t> who has a </a:t>
            </a:r>
            <a:r>
              <a:rPr lang="en-US" sz="1200" dirty="0">
                <a:solidFill>
                  <a:srgbClr val="0000FF"/>
                </a:solidFill>
              </a:rPr>
              <a:t>parking space</a:t>
            </a:r>
            <a:r>
              <a:rPr lang="en-US" sz="1200" dirty="0"/>
              <a:t>.</a:t>
            </a:r>
          </a:p>
          <a:p>
            <a:pPr algn="ctr"/>
            <a:r>
              <a:rPr lang="de-AT" sz="1200" dirty="0" err="1"/>
              <a:t>Assuming</a:t>
            </a:r>
            <a:r>
              <a:rPr lang="de-AT" sz="1200" dirty="0"/>
              <a:t> </a:t>
            </a:r>
            <a:r>
              <a:rPr lang="en-US" sz="1200" dirty="0"/>
              <a:t>that every employee got assigned his or her </a:t>
            </a:r>
            <a:r>
              <a:rPr lang="en-US" sz="1200" dirty="0">
                <a:solidFill>
                  <a:srgbClr val="0000FF"/>
                </a:solidFill>
              </a:rPr>
              <a:t>own</a:t>
            </a:r>
            <a:r>
              <a:rPr lang="en-US" sz="1200" dirty="0"/>
              <a:t> parking space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091089" y="1464930"/>
            <a:ext cx="1576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one2one </a:t>
            </a:r>
            <a:r>
              <a:rPr lang="de-AT" sz="1200" dirty="0" err="1"/>
              <a:t>relationships</a:t>
            </a:r>
            <a:endParaRPr lang="de-AT" sz="1200" dirty="0"/>
          </a:p>
          <a:p>
            <a:r>
              <a:rPr lang="de-AT" sz="1200" dirty="0">
                <a:solidFill>
                  <a:schemeClr val="bg1">
                    <a:lumMod val="85000"/>
                  </a:schemeClr>
                </a:solidFill>
              </a:rPr>
              <a:t>bidirektional</a:t>
            </a:r>
          </a:p>
        </p:txBody>
      </p:sp>
    </p:spTree>
    <p:extLst>
      <p:ext uri="{BB962C8B-B14F-4D97-AF65-F5344CB8AC3E}">
        <p14:creationId xmlns:p14="http://schemas.microsoft.com/office/powerpoint/2010/main" val="1782663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870" y="1988840"/>
            <a:ext cx="2628900" cy="3524250"/>
          </a:xfrm>
          <a:prstGeom prst="rect">
            <a:avLst/>
          </a:prstGeom>
        </p:spPr>
      </p:pic>
      <p:cxnSp>
        <p:nvCxnSpPr>
          <p:cNvPr id="5" name="Gerade Verbindung mit Pfeil 4"/>
          <p:cNvCxnSpPr/>
          <p:nvPr/>
        </p:nvCxnSpPr>
        <p:spPr>
          <a:xfrm flipH="1" flipV="1">
            <a:off x="3851920" y="2663916"/>
            <a:ext cx="1620180" cy="810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 flipV="1">
            <a:off x="4716321" y="2663916"/>
            <a:ext cx="1160824" cy="99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1190015" y="5711572"/>
            <a:ext cx="6783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a realistic example of a one-to-one association, however, would be an employee who has a parking space.</a:t>
            </a:r>
          </a:p>
          <a:p>
            <a:pPr algn="ctr"/>
            <a:r>
              <a:rPr lang="de-AT" sz="1200" dirty="0" err="1">
                <a:solidFill>
                  <a:schemeClr val="bg1">
                    <a:lumMod val="85000"/>
                  </a:schemeClr>
                </a:solidFill>
              </a:rPr>
              <a:t>Assuming</a:t>
            </a:r>
            <a:r>
              <a:rPr lang="de-AT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that every employee got assigned his or her own parking space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091089" y="1464930"/>
            <a:ext cx="1576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one2one </a:t>
            </a:r>
            <a:r>
              <a:rPr lang="de-AT" sz="1200" dirty="0" err="1"/>
              <a:t>relationships</a:t>
            </a:r>
            <a:endParaRPr lang="de-AT" sz="1200" dirty="0"/>
          </a:p>
          <a:p>
            <a:r>
              <a:rPr lang="de-AT" sz="1200" dirty="0">
                <a:solidFill>
                  <a:schemeClr val="bg1">
                    <a:lumMod val="85000"/>
                  </a:schemeClr>
                </a:solidFill>
              </a:rPr>
              <a:t>bidirektional</a:t>
            </a:r>
          </a:p>
        </p:txBody>
      </p:sp>
    </p:spTree>
    <p:extLst>
      <p:ext uri="{BB962C8B-B14F-4D97-AF65-F5344CB8AC3E}">
        <p14:creationId xmlns:p14="http://schemas.microsoft.com/office/powerpoint/2010/main" val="166549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185" y="2803896"/>
            <a:ext cx="5023126" cy="1842238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091089" y="1464930"/>
            <a:ext cx="1576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one2one </a:t>
            </a:r>
            <a:r>
              <a:rPr lang="de-AT" sz="1200" dirty="0" err="1"/>
              <a:t>relationships</a:t>
            </a:r>
            <a:endParaRPr lang="de-AT" sz="1200" dirty="0"/>
          </a:p>
          <a:p>
            <a:r>
              <a:rPr lang="de-AT" sz="1200" dirty="0">
                <a:solidFill>
                  <a:schemeClr val="bg1">
                    <a:lumMod val="85000"/>
                  </a:schemeClr>
                </a:solidFill>
              </a:rPr>
              <a:t>bidirektional</a:t>
            </a:r>
          </a:p>
        </p:txBody>
      </p:sp>
    </p:spTree>
    <p:extLst>
      <p:ext uri="{BB962C8B-B14F-4D97-AF65-F5344CB8AC3E}">
        <p14:creationId xmlns:p14="http://schemas.microsoft.com/office/powerpoint/2010/main" val="38048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185" y="2803896"/>
            <a:ext cx="5023126" cy="1842238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091089" y="1464930"/>
            <a:ext cx="1576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one2one </a:t>
            </a:r>
            <a:r>
              <a:rPr lang="de-AT" sz="1200" dirty="0" err="1"/>
              <a:t>relationships</a:t>
            </a:r>
            <a:endParaRPr lang="de-AT" sz="1200" dirty="0"/>
          </a:p>
          <a:p>
            <a:r>
              <a:rPr lang="de-AT" sz="1200" dirty="0">
                <a:solidFill>
                  <a:schemeClr val="bg1">
                    <a:lumMod val="85000"/>
                  </a:schemeClr>
                </a:solidFill>
              </a:rPr>
              <a:t>bidirektional</a:t>
            </a:r>
          </a:p>
        </p:txBody>
      </p:sp>
    </p:spTree>
    <p:extLst>
      <p:ext uri="{BB962C8B-B14F-4D97-AF65-F5344CB8AC3E}">
        <p14:creationId xmlns:p14="http://schemas.microsoft.com/office/powerpoint/2010/main" val="124216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185" y="2803896"/>
            <a:ext cx="5023126" cy="1842238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091089" y="1464930"/>
            <a:ext cx="1576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one2one </a:t>
            </a:r>
            <a:r>
              <a:rPr lang="de-AT" sz="1200" dirty="0" err="1"/>
              <a:t>relationships</a:t>
            </a:r>
            <a:endParaRPr lang="de-AT" sz="1200" dirty="0"/>
          </a:p>
          <a:p>
            <a:r>
              <a:rPr lang="de-AT" sz="1200" dirty="0">
                <a:solidFill>
                  <a:schemeClr val="bg1">
                    <a:lumMod val="85000"/>
                  </a:schemeClr>
                </a:solidFill>
              </a:rPr>
              <a:t>bidirektional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3772" y="555739"/>
            <a:ext cx="2895600" cy="2028825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5673772" y="735759"/>
            <a:ext cx="90010" cy="19352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1" name="Gerade Verbindung mit Pfeil 10"/>
          <p:cNvCxnSpPr/>
          <p:nvPr/>
        </p:nvCxnSpPr>
        <p:spPr>
          <a:xfrm flipV="1">
            <a:off x="5673772" y="1853825"/>
            <a:ext cx="558670" cy="1125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5967155" y="1988842"/>
            <a:ext cx="1980220" cy="9000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11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091089" y="1464930"/>
            <a:ext cx="1576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one2one </a:t>
            </a:r>
            <a:r>
              <a:rPr lang="de-AT" sz="1200" dirty="0" err="1"/>
              <a:t>relationships</a:t>
            </a:r>
            <a:endParaRPr lang="de-AT" sz="1200" dirty="0"/>
          </a:p>
          <a:p>
            <a:r>
              <a:rPr lang="de-AT" sz="1200" dirty="0">
                <a:solidFill>
                  <a:schemeClr val="bg1">
                    <a:lumMod val="85000"/>
                  </a:schemeClr>
                </a:solidFill>
              </a:rPr>
              <a:t>bidirektional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595" y="3023955"/>
            <a:ext cx="3368740" cy="302499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065" y="1684792"/>
            <a:ext cx="3299990" cy="3031866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>
            <a:off x="1196625" y="4824155"/>
            <a:ext cx="2340260" cy="49505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6" name="Rechteck 15"/>
          <p:cNvSpPr/>
          <p:nvPr/>
        </p:nvSpPr>
        <p:spPr>
          <a:xfrm>
            <a:off x="5373053" y="3609020"/>
            <a:ext cx="2709337" cy="40504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7" name="Rechteck 16"/>
          <p:cNvSpPr/>
          <p:nvPr/>
        </p:nvSpPr>
        <p:spPr>
          <a:xfrm>
            <a:off x="6012160" y="2952995"/>
            <a:ext cx="794900" cy="90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577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FD46FB82-31F4-4F3F-9430-BAED0E80A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875" y="2528900"/>
            <a:ext cx="2286297" cy="2122153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xmlns="" id="{4475249E-50A9-48A3-8139-BE5359F14914}"/>
              </a:ext>
            </a:extLst>
          </p:cNvPr>
          <p:cNvSpPr/>
          <p:nvPr/>
        </p:nvSpPr>
        <p:spPr>
          <a:xfrm>
            <a:off x="3446875" y="2798930"/>
            <a:ext cx="135015" cy="1980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xmlns="" id="{596B4793-467D-41F3-B725-88642BCAB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4075" y="2540568"/>
            <a:ext cx="2070230" cy="205652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7152E071-3B16-4A93-A9F0-D49DB2DF87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6150" y="2679307"/>
            <a:ext cx="1425355" cy="22183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C747E9ED-A8B4-4D62-8671-B3968CC7CC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5510" y="3113965"/>
            <a:ext cx="1881460" cy="23122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489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091089" y="1464930"/>
            <a:ext cx="1576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one2one </a:t>
            </a:r>
            <a:r>
              <a:rPr lang="de-AT" sz="1200" dirty="0" err="1"/>
              <a:t>relationships</a:t>
            </a:r>
            <a:endParaRPr lang="de-AT" sz="1200" dirty="0"/>
          </a:p>
          <a:p>
            <a:r>
              <a:rPr lang="de-AT" sz="1200" dirty="0">
                <a:solidFill>
                  <a:schemeClr val="bg1">
                    <a:lumMod val="85000"/>
                  </a:schemeClr>
                </a:solidFill>
              </a:rPr>
              <a:t>bidirektional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595" y="3023955"/>
            <a:ext cx="3368740" cy="302499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065" y="1684792"/>
            <a:ext cx="3299990" cy="3031866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>
            <a:off x="1196625" y="4824155"/>
            <a:ext cx="2340260" cy="49505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6" name="Rechteck 15"/>
          <p:cNvSpPr/>
          <p:nvPr/>
        </p:nvSpPr>
        <p:spPr>
          <a:xfrm>
            <a:off x="5373053" y="3609020"/>
            <a:ext cx="2709337" cy="40504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7" name="Rechteck 16"/>
          <p:cNvSpPr/>
          <p:nvPr/>
        </p:nvSpPr>
        <p:spPr>
          <a:xfrm>
            <a:off x="6012160" y="2952995"/>
            <a:ext cx="794900" cy="90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Rechteck 1"/>
          <p:cNvSpPr/>
          <p:nvPr/>
        </p:nvSpPr>
        <p:spPr>
          <a:xfrm>
            <a:off x="1088274" y="1651520"/>
            <a:ext cx="9705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1200" dirty="0">
                <a:solidFill>
                  <a:srgbClr val="0000FF"/>
                </a:solidFill>
              </a:rPr>
              <a:t>bidirektional</a:t>
            </a:r>
          </a:p>
        </p:txBody>
      </p:sp>
    </p:spTree>
    <p:extLst>
      <p:ext uri="{BB962C8B-B14F-4D97-AF65-F5344CB8AC3E}">
        <p14:creationId xmlns:p14="http://schemas.microsoft.com/office/powerpoint/2010/main" val="157115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091089" y="1464930"/>
            <a:ext cx="1576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one2one </a:t>
            </a:r>
            <a:r>
              <a:rPr lang="de-AT" sz="1200" dirty="0" err="1"/>
              <a:t>relationships</a:t>
            </a:r>
            <a:endParaRPr lang="de-AT" sz="1200" dirty="0"/>
          </a:p>
          <a:p>
            <a:r>
              <a:rPr lang="de-AT" sz="1200" dirty="0">
                <a:solidFill>
                  <a:schemeClr val="bg1">
                    <a:lumMod val="85000"/>
                  </a:schemeClr>
                </a:solidFill>
              </a:rPr>
              <a:t>bidirektional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595" y="3023955"/>
            <a:ext cx="3368740" cy="302499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065" y="1684792"/>
            <a:ext cx="3299990" cy="3031866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>
            <a:off x="1196625" y="4824155"/>
            <a:ext cx="2340260" cy="49505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6" name="Rechteck 15"/>
          <p:cNvSpPr/>
          <p:nvPr/>
        </p:nvSpPr>
        <p:spPr>
          <a:xfrm>
            <a:off x="5373053" y="3609020"/>
            <a:ext cx="2709337" cy="40504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7" name="Rechteck 16"/>
          <p:cNvSpPr/>
          <p:nvPr/>
        </p:nvSpPr>
        <p:spPr>
          <a:xfrm>
            <a:off x="6012160" y="2952995"/>
            <a:ext cx="794900" cy="90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Rechteck 1"/>
          <p:cNvSpPr/>
          <p:nvPr/>
        </p:nvSpPr>
        <p:spPr>
          <a:xfrm>
            <a:off x="1088274" y="1651520"/>
            <a:ext cx="9705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1200" dirty="0">
                <a:solidFill>
                  <a:srgbClr val="0000FF"/>
                </a:solidFill>
              </a:rPr>
              <a:t>bidirektional</a:t>
            </a:r>
          </a:p>
        </p:txBody>
      </p:sp>
    </p:spTree>
    <p:extLst>
      <p:ext uri="{BB962C8B-B14F-4D97-AF65-F5344CB8AC3E}">
        <p14:creationId xmlns:p14="http://schemas.microsoft.com/office/powerpoint/2010/main" val="382106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091089" y="1464930"/>
            <a:ext cx="1576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one2one </a:t>
            </a:r>
            <a:r>
              <a:rPr lang="de-AT" sz="1200" dirty="0" err="1"/>
              <a:t>relationships</a:t>
            </a:r>
            <a:endParaRPr lang="de-AT" sz="1200" dirty="0"/>
          </a:p>
          <a:p>
            <a:r>
              <a:rPr lang="de-AT" sz="1200" dirty="0"/>
              <a:t>bidirektional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595" y="3023955"/>
            <a:ext cx="3368740" cy="302499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065" y="1684792"/>
            <a:ext cx="3299990" cy="3031866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6012160" y="2952995"/>
            <a:ext cx="794900" cy="90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Rechteck 1"/>
          <p:cNvSpPr/>
          <p:nvPr/>
        </p:nvSpPr>
        <p:spPr>
          <a:xfrm>
            <a:off x="1241630" y="5058705"/>
            <a:ext cx="2250250" cy="9001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" name="Ellipse 2"/>
          <p:cNvSpPr/>
          <p:nvPr/>
        </p:nvSpPr>
        <p:spPr>
          <a:xfrm>
            <a:off x="6459590" y="3651405"/>
            <a:ext cx="990110" cy="225025"/>
          </a:xfrm>
          <a:prstGeom prst="ellips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Ellipse 11"/>
          <p:cNvSpPr/>
          <p:nvPr/>
        </p:nvSpPr>
        <p:spPr>
          <a:xfrm>
            <a:off x="5373052" y="3564015"/>
            <a:ext cx="2259287" cy="405045"/>
          </a:xfrm>
          <a:prstGeom prst="ellips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28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091089" y="1464930"/>
            <a:ext cx="1576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one2one </a:t>
            </a:r>
            <a:r>
              <a:rPr lang="de-AT" sz="1200" dirty="0" err="1"/>
              <a:t>relationships</a:t>
            </a:r>
            <a:endParaRPr lang="de-AT" sz="1200" dirty="0"/>
          </a:p>
          <a:p>
            <a:r>
              <a:rPr lang="de-AT" sz="1200" dirty="0"/>
              <a:t>bidirektional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595" y="3023955"/>
            <a:ext cx="3368740" cy="302499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065" y="1684792"/>
            <a:ext cx="3299990" cy="3031866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6012160" y="2952995"/>
            <a:ext cx="794900" cy="90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Rechteck 1"/>
          <p:cNvSpPr/>
          <p:nvPr/>
        </p:nvSpPr>
        <p:spPr>
          <a:xfrm>
            <a:off x="1241630" y="5058705"/>
            <a:ext cx="2250250" cy="9001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" name="Ellipse 2"/>
          <p:cNvSpPr/>
          <p:nvPr/>
        </p:nvSpPr>
        <p:spPr>
          <a:xfrm>
            <a:off x="6459590" y="3651405"/>
            <a:ext cx="990110" cy="225025"/>
          </a:xfrm>
          <a:prstGeom prst="ellips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Ellipse 11"/>
          <p:cNvSpPr/>
          <p:nvPr/>
        </p:nvSpPr>
        <p:spPr>
          <a:xfrm>
            <a:off x="5373052" y="3564015"/>
            <a:ext cx="2259287" cy="405045"/>
          </a:xfrm>
          <a:prstGeom prst="ellips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4966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59259E-6 L -0.45746 0.2136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882" y="1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091089" y="1464930"/>
            <a:ext cx="1576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one2one </a:t>
            </a:r>
            <a:r>
              <a:rPr lang="de-AT" sz="1200" dirty="0" err="1"/>
              <a:t>relationships</a:t>
            </a:r>
            <a:endParaRPr lang="de-AT" sz="1200" dirty="0"/>
          </a:p>
          <a:p>
            <a:r>
              <a:rPr lang="de-AT" sz="1200" dirty="0"/>
              <a:t>bidirektional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595" y="3023955"/>
            <a:ext cx="3368740" cy="302499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065" y="1684792"/>
            <a:ext cx="3299990" cy="3031866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6012160" y="2952995"/>
            <a:ext cx="794900" cy="90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Ellipse 11"/>
          <p:cNvSpPr/>
          <p:nvPr/>
        </p:nvSpPr>
        <p:spPr>
          <a:xfrm>
            <a:off x="5373052" y="3564015"/>
            <a:ext cx="2259287" cy="405045"/>
          </a:xfrm>
          <a:prstGeom prst="ellips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Rechteck 4"/>
          <p:cNvSpPr/>
          <p:nvPr/>
        </p:nvSpPr>
        <p:spPr>
          <a:xfrm>
            <a:off x="1241630" y="5004175"/>
            <a:ext cx="1800200" cy="180020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1882" y="5468732"/>
            <a:ext cx="4420555" cy="7870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1620" y="1490690"/>
            <a:ext cx="2223221" cy="1019875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3752945" y="4817186"/>
            <a:ext cx="44694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one-to-one mappings are almost the same as many-to-one mappings </a:t>
            </a:r>
          </a:p>
          <a:p>
            <a:pPr algn="ctr"/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except that </a:t>
            </a:r>
          </a:p>
          <a:p>
            <a:pPr algn="ctr"/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only one instance of the source entity can refer to the same target entity instance.</a:t>
            </a:r>
            <a:endParaRPr lang="de-AT" sz="1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1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091089" y="1464930"/>
            <a:ext cx="1576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one2one </a:t>
            </a:r>
            <a:r>
              <a:rPr lang="de-AT" sz="1200" dirty="0" err="1"/>
              <a:t>relationships</a:t>
            </a:r>
            <a:endParaRPr lang="de-AT" sz="1200" dirty="0"/>
          </a:p>
          <a:p>
            <a:r>
              <a:rPr lang="de-AT" sz="1200" dirty="0"/>
              <a:t>bidirektional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595" y="3023955"/>
            <a:ext cx="3368740" cy="302499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065" y="1684792"/>
            <a:ext cx="3299990" cy="3031866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6012160" y="2952995"/>
            <a:ext cx="794900" cy="90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Ellipse 11"/>
          <p:cNvSpPr/>
          <p:nvPr/>
        </p:nvSpPr>
        <p:spPr>
          <a:xfrm>
            <a:off x="5373052" y="3564015"/>
            <a:ext cx="2259287" cy="405045"/>
          </a:xfrm>
          <a:prstGeom prst="ellips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Rechteck 4"/>
          <p:cNvSpPr/>
          <p:nvPr/>
        </p:nvSpPr>
        <p:spPr>
          <a:xfrm>
            <a:off x="1241630" y="5004175"/>
            <a:ext cx="1800200" cy="180020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1882" y="5468732"/>
            <a:ext cx="4420555" cy="7870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1620" y="1490690"/>
            <a:ext cx="2223221" cy="1019875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3752945" y="4817186"/>
            <a:ext cx="44694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one-to-one mappings are almost the same as many-to-one mappings </a:t>
            </a:r>
          </a:p>
          <a:p>
            <a:pPr algn="ctr"/>
            <a:r>
              <a:rPr lang="en-US" sz="1000" dirty="0"/>
              <a:t>except that </a:t>
            </a:r>
          </a:p>
          <a:p>
            <a:pPr algn="ctr"/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only one instance of the source entity can refer to the same target entity instance.</a:t>
            </a:r>
            <a:endParaRPr lang="de-AT" sz="1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4476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091089" y="1464930"/>
            <a:ext cx="1576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one2one </a:t>
            </a:r>
            <a:r>
              <a:rPr lang="de-AT" sz="1200" dirty="0" err="1"/>
              <a:t>relationships</a:t>
            </a:r>
            <a:endParaRPr lang="de-AT" sz="1200" dirty="0"/>
          </a:p>
          <a:p>
            <a:r>
              <a:rPr lang="de-AT" sz="1200" dirty="0"/>
              <a:t>bidirektional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595" y="3023955"/>
            <a:ext cx="3368740" cy="302499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065" y="1684792"/>
            <a:ext cx="3299990" cy="3031866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6012160" y="2952995"/>
            <a:ext cx="794900" cy="90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Ellipse 11"/>
          <p:cNvSpPr/>
          <p:nvPr/>
        </p:nvSpPr>
        <p:spPr>
          <a:xfrm>
            <a:off x="5373052" y="3564015"/>
            <a:ext cx="2259287" cy="405045"/>
          </a:xfrm>
          <a:prstGeom prst="ellips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Rechteck 4"/>
          <p:cNvSpPr/>
          <p:nvPr/>
        </p:nvSpPr>
        <p:spPr>
          <a:xfrm>
            <a:off x="1241630" y="5004175"/>
            <a:ext cx="1800200" cy="180020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1882" y="5468732"/>
            <a:ext cx="4420555" cy="7870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1620" y="1490690"/>
            <a:ext cx="2223221" cy="1019875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3752945" y="4817186"/>
            <a:ext cx="44694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one-to-one mappings are almost the same as many-to-one mappings </a:t>
            </a:r>
          </a:p>
          <a:p>
            <a:pPr algn="ctr"/>
            <a:r>
              <a:rPr lang="en-US" sz="1000" dirty="0"/>
              <a:t>except that </a:t>
            </a:r>
          </a:p>
          <a:p>
            <a:pPr algn="ctr"/>
            <a:r>
              <a:rPr lang="en-US" sz="1000" dirty="0"/>
              <a:t>only one instance of the source entity can refer to the same target entity instance.</a:t>
            </a:r>
            <a:endParaRPr lang="de-AT" sz="1000" dirty="0"/>
          </a:p>
        </p:txBody>
      </p:sp>
    </p:spTree>
    <p:extLst>
      <p:ext uri="{BB962C8B-B14F-4D97-AF65-F5344CB8AC3E}">
        <p14:creationId xmlns:p14="http://schemas.microsoft.com/office/powerpoint/2010/main" val="174889101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595" y="3023955"/>
            <a:ext cx="3368740" cy="302499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065" y="1684792"/>
            <a:ext cx="3299990" cy="3031866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6012160" y="2952995"/>
            <a:ext cx="794900" cy="90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1882" y="5468732"/>
            <a:ext cx="4420555" cy="7870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1620" y="1490690"/>
            <a:ext cx="2223221" cy="10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0034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738147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FD46FB82-31F4-4F3F-9430-BAED0E80A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875" y="2528900"/>
            <a:ext cx="2286297" cy="212215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xmlns="" id="{B5D65964-C479-4D60-B0BA-757DCF646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4075" y="2540568"/>
            <a:ext cx="2070230" cy="20565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xmlns="" id="{35C85B86-147A-4929-95E2-3DE92BF500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752" y="2393885"/>
            <a:ext cx="2708542" cy="255410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xmlns="" id="{0924A76D-673E-4B5F-8BA2-D9AF19DFE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0746" y="2355746"/>
            <a:ext cx="2070230" cy="205652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xmlns="" id="{4475249E-50A9-48A3-8139-BE5359F14914}"/>
              </a:ext>
            </a:extLst>
          </p:cNvPr>
          <p:cNvSpPr/>
          <p:nvPr/>
        </p:nvSpPr>
        <p:spPr>
          <a:xfrm>
            <a:off x="3235752" y="2680828"/>
            <a:ext cx="143319" cy="23683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xmlns="" id="{FD0DF6C2-83EC-4381-96CB-2CA351BDC20D}"/>
              </a:ext>
            </a:extLst>
          </p:cNvPr>
          <p:cNvCxnSpPr/>
          <p:nvPr/>
        </p:nvCxnSpPr>
        <p:spPr>
          <a:xfrm flipV="1">
            <a:off x="2996825" y="4824155"/>
            <a:ext cx="733921" cy="76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xmlns="" id="{BA95EEE6-FEEF-48BC-A397-B40E2E03A365}"/>
              </a:ext>
            </a:extLst>
          </p:cNvPr>
          <p:cNvCxnSpPr>
            <a:cxnSpLocks/>
          </p:cNvCxnSpPr>
          <p:nvPr/>
        </p:nvCxnSpPr>
        <p:spPr>
          <a:xfrm flipV="1">
            <a:off x="3149225" y="4824155"/>
            <a:ext cx="2367880" cy="917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32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FD46FB82-31F4-4F3F-9430-BAED0E80A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9725" y="2109800"/>
            <a:ext cx="2286297" cy="212215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xmlns="" id="{B5D65964-C479-4D60-B0BA-757DCF646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6925" y="2121468"/>
            <a:ext cx="2070230" cy="20565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xmlns="" id="{35C85B86-147A-4929-95E2-3DE92BF500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8602" y="1974785"/>
            <a:ext cx="2708542" cy="255410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xmlns="" id="{0924A76D-673E-4B5F-8BA2-D9AF19DFE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3596" y="1936646"/>
            <a:ext cx="2070230" cy="205652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xmlns="" id="{4475249E-50A9-48A3-8139-BE5359F14914}"/>
              </a:ext>
            </a:extLst>
          </p:cNvPr>
          <p:cNvSpPr/>
          <p:nvPr/>
        </p:nvSpPr>
        <p:spPr>
          <a:xfrm>
            <a:off x="3178602" y="2261728"/>
            <a:ext cx="143319" cy="23683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9BEFF876-FA87-41C7-B4A0-B3BC65F620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9010" y="2180437"/>
            <a:ext cx="2638425" cy="3609975"/>
          </a:xfrm>
          <a:prstGeom prst="rect">
            <a:avLst/>
          </a:prstGeom>
        </p:spPr>
      </p:pic>
      <p:sp>
        <p:nvSpPr>
          <p:cNvPr id="2" name="Raute 1">
            <a:extLst>
              <a:ext uri="{FF2B5EF4-FFF2-40B4-BE49-F238E27FC236}">
                <a16:creationId xmlns:a16="http://schemas.microsoft.com/office/drawing/2014/main" xmlns="" id="{F805C6AB-9300-43A9-B56C-D4ABF3A12E5F}"/>
              </a:ext>
            </a:extLst>
          </p:cNvPr>
          <p:cNvSpPr/>
          <p:nvPr/>
        </p:nvSpPr>
        <p:spPr>
          <a:xfrm>
            <a:off x="2992859" y="2464278"/>
            <a:ext cx="3150350" cy="2835315"/>
          </a:xfrm>
          <a:prstGeom prst="diamond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Raute 13">
            <a:extLst>
              <a:ext uri="{FF2B5EF4-FFF2-40B4-BE49-F238E27FC236}">
                <a16:creationId xmlns:a16="http://schemas.microsoft.com/office/drawing/2014/main" xmlns="" id="{A1141044-C789-4F25-97E5-DA41F0A15018}"/>
              </a:ext>
            </a:extLst>
          </p:cNvPr>
          <p:cNvSpPr/>
          <p:nvPr/>
        </p:nvSpPr>
        <p:spPr>
          <a:xfrm>
            <a:off x="3856450" y="2731814"/>
            <a:ext cx="1370546" cy="1282950"/>
          </a:xfrm>
          <a:prstGeom prst="diamond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6579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</p:bld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2423</Words>
  <Application>Microsoft Office PowerPoint</Application>
  <PresentationFormat>Bildschirmpräsentation (4:3)</PresentationFormat>
  <Paragraphs>297</Paragraphs>
  <Slides>78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78</vt:i4>
      </vt:variant>
    </vt:vector>
  </HeadingPairs>
  <TitlesOfParts>
    <vt:vector size="84" baseType="lpstr">
      <vt:lpstr>Arial</vt:lpstr>
      <vt:lpstr>Calibri</vt:lpstr>
      <vt:lpstr>Neuropol</vt:lpstr>
      <vt:lpstr>Tahoma</vt:lpstr>
      <vt:lpstr>Times New Roman</vt:lpstr>
      <vt:lpstr>Larissa-Design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Günther Jester</dc:creator>
  <cp:lastModifiedBy>Günther Jester</cp:lastModifiedBy>
  <cp:revision>120</cp:revision>
  <dcterms:created xsi:type="dcterms:W3CDTF">2013-03-31T07:16:58Z</dcterms:created>
  <dcterms:modified xsi:type="dcterms:W3CDTF">2017-09-20T14:32:32Z</dcterms:modified>
</cp:coreProperties>
</file>