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D4B7-5E38-406D-B6AC-72CB1DF7713B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724B0-7CA2-4CD7-B053-A401F5E636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533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Lasso and Ridge is a type of linear regression that includes regularization term to prevent coefficients from overfitting</a:t>
            </a:r>
          </a:p>
          <a:p>
            <a:endParaRPr lang="en-SG" dirty="0"/>
          </a:p>
          <a:p>
            <a:r>
              <a:rPr lang="en-SG" dirty="0"/>
              <a:t>The difference between Lasso and Ridge lies in their method of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45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60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4A397-3365-40F8-85DC-A2D526C7672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7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85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31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2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27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402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46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19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998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1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57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941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D45E4C3-D8E2-48C0-87AF-BE60E58FCFC6}" type="datetimeFigureOut">
              <a:rPr lang="en-SG" smtClean="0"/>
              <a:t>4/4/2017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17BDF6C-29EC-46EC-8E64-665A8F8AD874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1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CZ4041 Project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Members:</a:t>
            </a:r>
          </a:p>
          <a:p>
            <a:pPr lvl="1"/>
            <a:r>
              <a:rPr lang="en-US" dirty="0"/>
              <a:t>Peter</a:t>
            </a:r>
          </a:p>
          <a:p>
            <a:pPr lvl="1"/>
            <a:r>
              <a:rPr lang="en-US" dirty="0"/>
              <a:t>Zillion </a:t>
            </a:r>
            <a:r>
              <a:rPr lang="en-US" dirty="0" err="1"/>
              <a:t>Govin</a:t>
            </a:r>
            <a:endParaRPr lang="en-US" dirty="0"/>
          </a:p>
          <a:p>
            <a:pPr lvl="1"/>
            <a:r>
              <a:rPr lang="en-US" dirty="0"/>
              <a:t>Stefan </a:t>
            </a:r>
            <a:r>
              <a:rPr lang="en-US" dirty="0" err="1"/>
              <a:t>Artaputra</a:t>
            </a:r>
            <a:r>
              <a:rPr lang="en-US" dirty="0"/>
              <a:t> </a:t>
            </a:r>
            <a:r>
              <a:rPr lang="en-US" dirty="0" err="1"/>
              <a:t>Indriawan</a:t>
            </a:r>
            <a:endParaRPr lang="en-US" dirty="0"/>
          </a:p>
          <a:p>
            <a:pPr lvl="1"/>
            <a:r>
              <a:rPr lang="en-US" dirty="0" err="1"/>
              <a:t>Benedita</a:t>
            </a:r>
            <a:r>
              <a:rPr lang="en-US" dirty="0"/>
              <a:t> </a:t>
            </a:r>
            <a:r>
              <a:rPr lang="en-US" dirty="0" err="1"/>
              <a:t>Tanabi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Dataset:</a:t>
            </a:r>
          </a:p>
          <a:p>
            <a:pPr lvl="1"/>
            <a:r>
              <a:rPr lang="en-US" dirty="0" err="1"/>
              <a:t>Rossman</a:t>
            </a:r>
            <a:r>
              <a:rPr lang="en-US" dirty="0"/>
              <a:t> Store Sales</a:t>
            </a:r>
          </a:p>
        </p:txBody>
      </p:sp>
    </p:spTree>
    <p:extLst>
      <p:ext uri="{BB962C8B-B14F-4D97-AF65-F5344CB8AC3E}">
        <p14:creationId xmlns:p14="http://schemas.microsoft.com/office/powerpoint/2010/main" val="146594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SG" dirty="0"/>
                  <a:t>Lasso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L1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absolute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endParaRPr lang="en-SG" dirty="0"/>
              </a:p>
              <a:p>
                <a:pPr>
                  <a:lnSpc>
                    <a:spcPct val="150000"/>
                  </a:lnSpc>
                </a:pPr>
                <a:r>
                  <a:rPr lang="en-SG" dirty="0"/>
                  <a:t>Ridge Regression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L2 Regularization on OLS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SG" dirty="0"/>
                  <a:t>Sum of the square of the weights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39" b="-112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3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SG" sz="1600" dirty="0" err="1"/>
              <a:t>Preprocessing</a:t>
            </a:r>
            <a:endParaRPr lang="en-SG" sz="16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SG" sz="1600" dirty="0"/>
              <a:t>Normalization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SG" sz="1600" dirty="0"/>
              <a:t>Features Addition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SG" sz="1600" dirty="0"/>
              <a:t>Features Removal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SG" sz="1600" dirty="0"/>
              <a:t>Training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SG" sz="1600" dirty="0"/>
              <a:t>Model per Store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SG" sz="1600" dirty="0"/>
              <a:t>K-Fold Cross Validation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SG" sz="1600" dirty="0"/>
              <a:t>Prediction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SG" sz="1600" dirty="0"/>
              <a:t>Predict per store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SG" sz="1600" dirty="0"/>
              <a:t>Predict only open stores (sales prediction for closed store will be set to 0)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SG" sz="1600" dirty="0" err="1"/>
              <a:t>Denormalize</a:t>
            </a:r>
            <a:r>
              <a:rPr lang="en-SG" sz="1600" dirty="0"/>
              <a:t>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20826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 &amp; Conclusion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47744"/>
              </p:ext>
            </p:extLst>
          </p:nvPr>
        </p:nvGraphicFramePr>
        <p:xfrm>
          <a:off x="1028700" y="2286000"/>
          <a:ext cx="7200902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6950">
                  <a:extLst>
                    <a:ext uri="{9D8B030D-6E8A-4147-A177-3AD203B41FA5}">
                      <a16:colId xmlns:a16="http://schemas.microsoft.com/office/drawing/2014/main" val="4014827172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492530524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093994012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619117964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32888238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</a:t>
                      </a:r>
                    </a:p>
                  </a:txBody>
                  <a:tcPr marL="83489" marR="83489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LASSO</a:t>
                      </a:r>
                    </a:p>
                  </a:txBody>
                  <a:tcPr marL="83489" marR="83489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dirty="0"/>
                        <a:t>RIDGE</a:t>
                      </a:r>
                    </a:p>
                  </a:txBody>
                  <a:tcPr marL="83489" marR="83489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97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Private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Public</a:t>
                      </a:r>
                    </a:p>
                  </a:txBody>
                  <a:tcPr marL="83489" marR="83489"/>
                </a:tc>
                <a:extLst>
                  <a:ext uri="{0D108BD9-81ED-4DB2-BD59-A6C34878D82A}">
                    <a16:rowId xmlns:a16="http://schemas.microsoft.com/office/drawing/2014/main" val="129953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Global Model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0.24082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0.22302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0.21149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0.20215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334279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20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 cross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0.23920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0.23479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0.17369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0.15602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177107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32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Normalization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5 Fold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Model Per Store</a:t>
                      </a:r>
                    </a:p>
                  </a:txBody>
                  <a:tcPr marL="83489" marR="834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0.25260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0.25426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0.16308</a:t>
                      </a:r>
                    </a:p>
                  </a:txBody>
                  <a:tcPr marL="83489" marR="834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0.14370</a:t>
                      </a:r>
                    </a:p>
                  </a:txBody>
                  <a:tcPr marL="83489" marR="83489" anchor="ctr"/>
                </a:tc>
                <a:extLst>
                  <a:ext uri="{0D108BD9-81ED-4DB2-BD59-A6C34878D82A}">
                    <a16:rowId xmlns:a16="http://schemas.microsoft.com/office/drawing/2014/main" val="156475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69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053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and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RandomForestRegressor</a:t>
            </a:r>
            <a:endParaRPr lang="en-US" dirty="0"/>
          </a:p>
          <a:p>
            <a:r>
              <a:rPr lang="en-US" dirty="0"/>
              <a:t>Dependency: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</p:txBody>
      </p:sp>
    </p:spTree>
    <p:extLst>
      <p:ext uri="{BB962C8B-B14F-4D97-AF65-F5344CB8AC3E}">
        <p14:creationId xmlns:p14="http://schemas.microsoft.com/office/powerpoint/2010/main" val="141331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one-hot encoding for </a:t>
            </a:r>
            <a:r>
              <a:rPr lang="en-US" dirty="0" err="1"/>
              <a:t>DayOfWeek</a:t>
            </a:r>
            <a:r>
              <a:rPr lang="en-US" dirty="0"/>
              <a:t>, State Holiday, Assortment, and Store Type</a:t>
            </a:r>
          </a:p>
          <a:p>
            <a:r>
              <a:rPr lang="en-US" dirty="0"/>
              <a:t>Number of Features: 26</a:t>
            </a:r>
          </a:p>
          <a:p>
            <a:r>
              <a:rPr lang="en-US" dirty="0"/>
              <a:t>Date is omitted</a:t>
            </a:r>
          </a:p>
          <a:p>
            <a:r>
              <a:rPr lang="en-US" dirty="0"/>
              <a:t>Each feature from each store was normalized using its corresponding standard deviation and mean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531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Ratio:</a:t>
            </a:r>
          </a:p>
          <a:p>
            <a:pPr lvl="1"/>
            <a:r>
              <a:rPr lang="en-US" dirty="0"/>
              <a:t>First Trial: 80:20</a:t>
            </a:r>
          </a:p>
          <a:p>
            <a:pPr lvl="1"/>
            <a:r>
              <a:rPr lang="en-US" dirty="0"/>
              <a:t>Second Trial: 50:50</a:t>
            </a:r>
          </a:p>
          <a:p>
            <a:r>
              <a:rPr lang="en-US" dirty="0"/>
              <a:t>Each store was trained, validated, and predicted independently from each other</a:t>
            </a:r>
          </a:p>
          <a:p>
            <a:r>
              <a:rPr lang="en-US" dirty="0"/>
              <a:t>Number of Trees</a:t>
            </a:r>
            <a:r>
              <a:rPr lang="en-US"/>
              <a:t>: 30</a:t>
            </a:r>
            <a:endParaRPr lang="en-US" dirty="0"/>
          </a:p>
          <a:p>
            <a:r>
              <a:rPr lang="en-US" dirty="0"/>
              <a:t>Maximum Features: 0.7</a:t>
            </a:r>
          </a:p>
        </p:txBody>
      </p:sp>
    </p:spTree>
    <p:extLst>
      <p:ext uri="{BB962C8B-B14F-4D97-AF65-F5344CB8AC3E}">
        <p14:creationId xmlns:p14="http://schemas.microsoft.com/office/powerpoint/2010/main" val="4278187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vs Validation ratio 80:20</a:t>
            </a:r>
          </a:p>
          <a:p>
            <a:pPr lvl="1"/>
            <a:r>
              <a:rPr lang="en-US" dirty="0"/>
              <a:t>Private Score: 0.15815</a:t>
            </a:r>
          </a:p>
          <a:p>
            <a:pPr lvl="1"/>
            <a:r>
              <a:rPr lang="en-US" dirty="0"/>
              <a:t>Public Score: 0.14731</a:t>
            </a:r>
          </a:p>
          <a:p>
            <a:r>
              <a:rPr lang="en-US" dirty="0"/>
              <a:t>Training vs Validation ratio 50:50</a:t>
            </a:r>
          </a:p>
          <a:p>
            <a:pPr lvl="1"/>
            <a:r>
              <a:rPr lang="en-US" dirty="0"/>
              <a:t>Private Score: 0.15703</a:t>
            </a:r>
          </a:p>
          <a:p>
            <a:pPr lvl="1"/>
            <a:r>
              <a:rPr lang="en-US"/>
              <a:t>Public Score: 0.14604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per store and NN are not performing well.</a:t>
            </a:r>
          </a:p>
          <a:p>
            <a:pPr lvl="1"/>
            <a:r>
              <a:rPr lang="en-US" dirty="0"/>
              <a:t>Unable to increase the number of hidden units in LSTM or hidden layer due to hardware limitation</a:t>
            </a:r>
          </a:p>
          <a:p>
            <a:r>
              <a:rPr lang="en-US" dirty="0"/>
              <a:t>Lasso and Ridge perform better than Neural Network and Random Forest, in terms of RMSPE and Execution time.</a:t>
            </a:r>
          </a:p>
          <a:p>
            <a:r>
              <a:rPr lang="en-US" dirty="0"/>
              <a:t>The best RMSPE Random Forest could achieve was 0.146 by implementing 30 trees and 0.7 as maximum features. </a:t>
            </a:r>
          </a:p>
          <a:p>
            <a:r>
              <a:rPr lang="en-US" dirty="0"/>
              <a:t>Lowest RMSPE was achieved using Ridge Regression with RMSPE of 0.143</a:t>
            </a:r>
          </a:p>
        </p:txBody>
      </p:sp>
    </p:spTree>
    <p:extLst>
      <p:ext uri="{BB962C8B-B14F-4D97-AF65-F5344CB8AC3E}">
        <p14:creationId xmlns:p14="http://schemas.microsoft.com/office/powerpoint/2010/main" val="322972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in Python, with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Initially, merge </a:t>
            </a:r>
            <a:r>
              <a:rPr lang="en-US" i="1" dirty="0"/>
              <a:t>train.csv</a:t>
            </a:r>
            <a:r>
              <a:rPr lang="en-US" dirty="0"/>
              <a:t> and </a:t>
            </a:r>
            <a:r>
              <a:rPr lang="en-US" i="1" dirty="0"/>
              <a:t>store.csv</a:t>
            </a:r>
            <a:r>
              <a:rPr lang="en-US" dirty="0"/>
              <a:t> on column </a:t>
            </a:r>
            <a:r>
              <a:rPr lang="en-US" i="1" dirty="0"/>
              <a:t>Store</a:t>
            </a:r>
            <a:r>
              <a:rPr lang="en-US" dirty="0"/>
              <a:t> (Store ID)</a:t>
            </a:r>
          </a:p>
          <a:p>
            <a:r>
              <a:rPr lang="en-US" i="1" dirty="0" err="1"/>
              <a:t>DayOfWeek</a:t>
            </a:r>
            <a:r>
              <a:rPr lang="en-US" dirty="0"/>
              <a:t> (1-7) is transformed into one-hot vector, i.e., </a:t>
            </a:r>
            <a:r>
              <a:rPr lang="en-US" i="1" dirty="0"/>
              <a:t>Mon</a:t>
            </a:r>
            <a:r>
              <a:rPr lang="en-US" dirty="0"/>
              <a:t>, </a:t>
            </a:r>
            <a:r>
              <a:rPr lang="en-US" i="1" dirty="0"/>
              <a:t>Tue</a:t>
            </a:r>
            <a:r>
              <a:rPr lang="en-US" dirty="0"/>
              <a:t>, </a:t>
            </a:r>
            <a:r>
              <a:rPr lang="en-US" i="1" dirty="0"/>
              <a:t>Wed</a:t>
            </a:r>
            <a:r>
              <a:rPr lang="en-US" dirty="0"/>
              <a:t>, etc.</a:t>
            </a:r>
            <a:endParaRPr lang="en-US" i="1" dirty="0"/>
          </a:p>
          <a:p>
            <a:r>
              <a:rPr lang="en-US" i="1" dirty="0" err="1"/>
              <a:t>StateHoliday</a:t>
            </a:r>
            <a:r>
              <a:rPr lang="en-US" dirty="0"/>
              <a:t>, </a:t>
            </a:r>
            <a:r>
              <a:rPr lang="en-US" i="1" dirty="0" err="1"/>
              <a:t>StoreType</a:t>
            </a:r>
            <a:r>
              <a:rPr lang="en-US" dirty="0"/>
              <a:t>, and </a:t>
            </a:r>
            <a:r>
              <a:rPr lang="en-US" i="1" dirty="0"/>
              <a:t>Assortment</a:t>
            </a:r>
            <a:r>
              <a:rPr lang="en-US" dirty="0"/>
              <a:t> are also transformed into one-hot vector respectively</a:t>
            </a:r>
          </a:p>
          <a:p>
            <a:r>
              <a:rPr lang="en-US" dirty="0"/>
              <a:t>Do not discard when </a:t>
            </a:r>
            <a:r>
              <a:rPr lang="en-US" i="1" dirty="0"/>
              <a:t>Open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i.e., keep the data even when the store is closed on that day.</a:t>
            </a:r>
          </a:p>
        </p:txBody>
      </p:sp>
    </p:spTree>
    <p:extLst>
      <p:ext uri="{BB962C8B-B14F-4D97-AF65-F5344CB8AC3E}">
        <p14:creationId xmlns:p14="http://schemas.microsoft.com/office/powerpoint/2010/main" val="91227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err="1"/>
              <a:t>CompetitionOpenSinceMonth</a:t>
            </a:r>
            <a:r>
              <a:rPr lang="en-SG" dirty="0"/>
              <a:t> and </a:t>
            </a:r>
            <a:r>
              <a:rPr lang="en-SG" i="1" dirty="0" err="1"/>
              <a:t>CompetitionOpenSinceYear</a:t>
            </a:r>
            <a:r>
              <a:rPr lang="en-SG" dirty="0"/>
              <a:t> are transformed into </a:t>
            </a:r>
            <a:r>
              <a:rPr lang="en-SG" i="1" dirty="0" err="1"/>
              <a:t>HasCompetition</a:t>
            </a:r>
            <a:r>
              <a:rPr lang="en-SG" dirty="0"/>
              <a:t> (T/F) which depends on </a:t>
            </a:r>
            <a:r>
              <a:rPr lang="en-SG" i="1" dirty="0"/>
              <a:t>Date</a:t>
            </a:r>
            <a:r>
              <a:rPr lang="en-SG" dirty="0"/>
              <a:t> column in </a:t>
            </a:r>
            <a:r>
              <a:rPr lang="en-SG" i="1" dirty="0"/>
              <a:t>train.csv</a:t>
            </a:r>
            <a:endParaRPr lang="en-SG" dirty="0"/>
          </a:p>
          <a:p>
            <a:r>
              <a:rPr lang="en-SG" i="1" dirty="0"/>
              <a:t>Promo2SinceWeek</a:t>
            </a:r>
            <a:r>
              <a:rPr lang="en-SG" dirty="0"/>
              <a:t>, </a:t>
            </a:r>
            <a:r>
              <a:rPr lang="en-SG" i="1" dirty="0"/>
              <a:t>Promo2SinceYear</a:t>
            </a:r>
            <a:r>
              <a:rPr lang="en-SG" dirty="0"/>
              <a:t>, and </a:t>
            </a:r>
            <a:r>
              <a:rPr lang="en-SG" i="1" dirty="0" err="1"/>
              <a:t>PromoInterval</a:t>
            </a:r>
            <a:r>
              <a:rPr lang="en-SG" dirty="0"/>
              <a:t> are also transformed into </a:t>
            </a:r>
            <a:r>
              <a:rPr lang="en-SG" i="1" dirty="0"/>
              <a:t>IsDoingPromo2</a:t>
            </a:r>
            <a:r>
              <a:rPr lang="en-SG" dirty="0"/>
              <a:t> (T/F)</a:t>
            </a:r>
          </a:p>
          <a:p>
            <a:r>
              <a:rPr lang="en-US" dirty="0"/>
              <a:t>If </a:t>
            </a:r>
            <a:r>
              <a:rPr lang="en-US" i="1" dirty="0" err="1"/>
              <a:t>HasCompetition</a:t>
            </a:r>
            <a:r>
              <a:rPr lang="en-US" dirty="0"/>
              <a:t> is </a:t>
            </a:r>
            <a:r>
              <a:rPr lang="en-US" i="1" dirty="0"/>
              <a:t>False</a:t>
            </a:r>
            <a:r>
              <a:rPr lang="en-US" dirty="0"/>
              <a:t>, </a:t>
            </a:r>
            <a:r>
              <a:rPr lang="en-US" i="1" dirty="0" err="1"/>
              <a:t>CompetitionDistance</a:t>
            </a:r>
            <a:r>
              <a:rPr lang="en-US" dirty="0"/>
              <a:t> is the maximum value in train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194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store has its own predictive model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426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Dependencies: CUDA 8.0, </a:t>
            </a:r>
            <a:r>
              <a:rPr lang="en-US" dirty="0" err="1"/>
              <a:t>cuDNN</a:t>
            </a:r>
            <a:r>
              <a:rPr lang="en-US" dirty="0"/>
              <a:t> v5.1, Caffe, pandas,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Split the data by stores</a:t>
            </a:r>
          </a:p>
          <a:p>
            <a:pPr lvl="1"/>
            <a:r>
              <a:rPr lang="en-US" dirty="0"/>
              <a:t>Sort each by </a:t>
            </a:r>
            <a:r>
              <a:rPr lang="en-US" i="1" dirty="0"/>
              <a:t>Date</a:t>
            </a:r>
            <a:r>
              <a:rPr lang="en-US" dirty="0"/>
              <a:t> in ascending manner</a:t>
            </a:r>
          </a:p>
          <a:p>
            <a:pPr lvl="1"/>
            <a:r>
              <a:rPr lang="en-US" dirty="0"/>
              <a:t>Drop </a:t>
            </a:r>
            <a:r>
              <a:rPr lang="en-US" i="1" dirty="0"/>
              <a:t>Customers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Normalize </a:t>
            </a:r>
            <a:r>
              <a:rPr lang="en-US" i="1" dirty="0"/>
              <a:t>Sales</a:t>
            </a:r>
            <a:r>
              <a:rPr lang="en-US" dirty="0"/>
              <a:t> by stores NOT globally</a:t>
            </a:r>
          </a:p>
          <a:p>
            <a:pPr lvl="1"/>
            <a:r>
              <a:rPr lang="en-US" dirty="0"/>
              <a:t>Drop </a:t>
            </a:r>
            <a:r>
              <a:rPr lang="en-US" i="1" dirty="0" err="1"/>
              <a:t>StoreType</a:t>
            </a:r>
            <a:r>
              <a:rPr lang="en-US" dirty="0"/>
              <a:t>, </a:t>
            </a:r>
            <a:r>
              <a:rPr lang="en-US" i="1" dirty="0"/>
              <a:t>Assortment</a:t>
            </a:r>
            <a:r>
              <a:rPr lang="en-US" dirty="0"/>
              <a:t>, </a:t>
            </a:r>
            <a:r>
              <a:rPr lang="en-US" i="1" dirty="0" err="1"/>
              <a:t>HasCompetition</a:t>
            </a:r>
            <a:r>
              <a:rPr lang="en-US" dirty="0"/>
              <a:t>, and </a:t>
            </a:r>
            <a:r>
              <a:rPr lang="en-US" i="1" dirty="0" err="1"/>
              <a:t>CompetitionDistance</a:t>
            </a:r>
            <a:r>
              <a:rPr lang="en-US" dirty="0"/>
              <a:t> since each store is trained separately</a:t>
            </a:r>
            <a:endParaRPr lang="en-SG" dirty="0"/>
          </a:p>
          <a:p>
            <a:pPr lvl="1"/>
            <a:r>
              <a:rPr lang="en-US" dirty="0"/>
              <a:t>Take last 50 days data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20015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Input layer: 15 features</a:t>
            </a:r>
          </a:p>
          <a:p>
            <a:pPr lvl="1"/>
            <a:r>
              <a:rPr lang="en-US" dirty="0"/>
              <a:t>LSTM: 50 hidden units</a:t>
            </a:r>
          </a:p>
          <a:p>
            <a:pPr lvl="1"/>
            <a:r>
              <a:rPr lang="en-US" dirty="0"/>
              <a:t>Fully connected layers: 50 units</a:t>
            </a:r>
          </a:p>
          <a:p>
            <a:pPr lvl="1"/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Training method:</a:t>
                </a:r>
              </a:p>
              <a:p>
                <a:pPr lvl="1"/>
                <a:r>
                  <a:rPr lang="en-US" dirty="0"/>
                  <a:t>Type: </a:t>
                </a:r>
                <a:r>
                  <a:rPr lang="en-US" dirty="0" err="1"/>
                  <a:t>RMSProp</a:t>
                </a:r>
                <a:endParaRPr lang="en-US" dirty="0"/>
              </a:p>
              <a:p>
                <a:pPr lvl="1"/>
                <a:r>
                  <a:rPr lang="en-US" dirty="0" err="1"/>
                  <a:t>rms_decay</a:t>
                </a:r>
                <a:r>
                  <a:rPr lang="en-US" dirty="0"/>
                  <a:t>: 0.9</a:t>
                </a:r>
              </a:p>
              <a:p>
                <a:pPr lvl="1"/>
                <a:r>
                  <a:rPr lang="en-US" dirty="0" err="1"/>
                  <a:t>base_lr</a:t>
                </a:r>
                <a:r>
                  <a:rPr lang="en-US" dirty="0"/>
                  <a:t>: 0.001</a:t>
                </a:r>
              </a:p>
              <a:p>
                <a:pPr lvl="1"/>
                <a:r>
                  <a:rPr lang="en-US" dirty="0" err="1"/>
                  <a:t>lr_decay</a:t>
                </a:r>
                <a:r>
                  <a:rPr lang="en-US" dirty="0"/>
                  <a:t>: 1e-6</a:t>
                </a:r>
              </a:p>
              <a:p>
                <a:pPr lvl="1"/>
                <a:r>
                  <a:rPr lang="en-US" b="0" dirty="0" err="1"/>
                  <a:t>Learing</a:t>
                </a:r>
                <a:r>
                  <a:rPr lang="en-US" b="0" dirty="0"/>
                  <a:t> rate update: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lr</a:t>
                </a:r>
                <a:r>
                  <a:rPr lang="en-US" dirty="0"/>
                  <a:t>, k is number of iterations,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decay rate.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821" t="-2241" r="-20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48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per store (Cont’d)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epochs: 200</a:t>
            </a:r>
          </a:p>
          <a:p>
            <a:r>
              <a:rPr lang="en-US" dirty="0"/>
              <a:t>Validate every: 4 epochs</a:t>
            </a:r>
          </a:p>
          <a:p>
            <a:r>
              <a:rPr lang="en-US" dirty="0"/>
              <a:t>Hardware: GTX 850m</a:t>
            </a:r>
          </a:p>
          <a:p>
            <a:r>
              <a:rPr lang="en-US" dirty="0"/>
              <a:t>Duration: 4 hours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Private score: 0.</a:t>
            </a:r>
            <a:r>
              <a:rPr lang="en-SG" dirty="0"/>
              <a:t>15578</a:t>
            </a:r>
            <a:endParaRPr lang="en-US" dirty="0"/>
          </a:p>
          <a:p>
            <a:pPr lvl="1"/>
            <a:r>
              <a:rPr lang="en-US" dirty="0"/>
              <a:t>Public score</a:t>
            </a:r>
            <a:r>
              <a:rPr lang="en-US"/>
              <a:t>: 0.</a:t>
            </a:r>
            <a:r>
              <a:rPr lang="en-SG"/>
              <a:t>15904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Other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LSTM for all stores does not perform well</a:t>
            </a:r>
          </a:p>
          <a:p>
            <a:pPr lvl="1"/>
            <a:r>
              <a:rPr lang="en-SG" dirty="0"/>
              <a:t>Private score: 0.</a:t>
            </a:r>
            <a:r>
              <a:rPr lang="en-SG" dirty="0"/>
              <a:t>17947</a:t>
            </a:r>
            <a:endParaRPr lang="en-SG" dirty="0"/>
          </a:p>
          <a:p>
            <a:pPr lvl="1"/>
            <a:r>
              <a:rPr lang="en-SG" dirty="0"/>
              <a:t>Public score: 0.46181</a:t>
            </a:r>
          </a:p>
          <a:p>
            <a:r>
              <a:rPr lang="en-SG" dirty="0"/>
              <a:t>NN for all stores does not have a good result as well</a:t>
            </a:r>
          </a:p>
          <a:p>
            <a:pPr lvl="1"/>
            <a:r>
              <a:rPr lang="en-SG" dirty="0"/>
              <a:t>Private score: 0.</a:t>
            </a:r>
            <a:r>
              <a:rPr lang="en-SG" dirty="0"/>
              <a:t>20356</a:t>
            </a:r>
          </a:p>
          <a:p>
            <a:pPr lvl="1"/>
            <a:r>
              <a:rPr lang="en-SG" dirty="0"/>
              <a:t>Public score: 0.20298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376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Lasso &amp; Ridge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8571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451</TotalTime>
  <Words>720</Words>
  <Application>Microsoft Office PowerPoint</Application>
  <PresentationFormat>On-screen Show (4:3)</PresentationFormat>
  <Paragraphs>148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Crop</vt:lpstr>
      <vt:lpstr>CZ4041 Project</vt:lpstr>
      <vt:lpstr>Preprocessing</vt:lpstr>
      <vt:lpstr>Preprocessing (Cont’d)</vt:lpstr>
      <vt:lpstr>LSTM per store</vt:lpstr>
      <vt:lpstr>LSTM per store</vt:lpstr>
      <vt:lpstr>LSTM per store (Cont’d)</vt:lpstr>
      <vt:lpstr>LSTM per store (Cont’d)</vt:lpstr>
      <vt:lpstr>Other Networks</vt:lpstr>
      <vt:lpstr>Lasso &amp; Ridge</vt:lpstr>
      <vt:lpstr>Definition</vt:lpstr>
      <vt:lpstr>Implementation</vt:lpstr>
      <vt:lpstr>Result &amp; Conclusion</vt:lpstr>
      <vt:lpstr>Random Forest</vt:lpstr>
      <vt:lpstr>Library and Dependency</vt:lpstr>
      <vt:lpstr>Preprocessing</vt:lpstr>
      <vt:lpstr>Training 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CZ4041 Project</dc:title>
  <dc:creator>Peter Ciang</dc:creator>
  <cp:lastModifiedBy>#ZILLION GOVIN#</cp:lastModifiedBy>
  <cp:revision>154</cp:revision>
  <dcterms:created xsi:type="dcterms:W3CDTF">2017-04-03T05:24:36Z</dcterms:created>
  <dcterms:modified xsi:type="dcterms:W3CDTF">2017-04-04T02:34:56Z</dcterms:modified>
</cp:coreProperties>
</file>