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73" r:id="rId9"/>
    <p:sldId id="274" r:id="rId10"/>
    <p:sldId id="275" r:id="rId11"/>
    <p:sldId id="276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3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7D4B7-5E38-406D-B6AC-72CB1DF7713B}" type="datetimeFigureOut">
              <a:rPr lang="en-SG" smtClean="0"/>
              <a:t>3/4/2017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724B0-7CA2-4CD7-B053-A401F5E636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5331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Both Lasso and Ridge is a type of linear regression that includes regularization term to prevent coefficients from overfitting</a:t>
            </a:r>
          </a:p>
          <a:p>
            <a:endParaRPr lang="en-SG" dirty="0"/>
          </a:p>
          <a:p>
            <a:r>
              <a:rPr lang="en-SG" dirty="0"/>
              <a:t>The difference between Lasso and Ridge lies in their method of regularization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4A397-3365-40F8-85DC-A2D526C76720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8458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4A397-3365-40F8-85DC-A2D526C76720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0606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4A397-3365-40F8-85DC-A2D526C76720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272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E4C3-D8E2-48C0-87AF-BE60E58FCFC6}" type="datetimeFigureOut">
              <a:rPr lang="en-SG" smtClean="0"/>
              <a:t>3/4/2017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118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E4C3-D8E2-48C0-87AF-BE60E58FCFC6}" type="datetimeFigureOut">
              <a:rPr lang="en-SG" smtClean="0"/>
              <a:t>3/4/2017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147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E4C3-D8E2-48C0-87AF-BE60E58FCFC6}" type="datetimeFigureOut">
              <a:rPr lang="en-SG" smtClean="0"/>
              <a:t>3/4/2017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866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E4C3-D8E2-48C0-87AF-BE60E58FCFC6}" type="datetimeFigureOut">
              <a:rPr lang="en-SG" smtClean="0"/>
              <a:t>3/4/2017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801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E4C3-D8E2-48C0-87AF-BE60E58FCFC6}" type="datetimeFigureOut">
              <a:rPr lang="en-SG" smtClean="0"/>
              <a:t>3/4/2017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432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E4C3-D8E2-48C0-87AF-BE60E58FCFC6}" type="datetimeFigureOut">
              <a:rPr lang="en-SG" smtClean="0"/>
              <a:t>3/4/2017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587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E4C3-D8E2-48C0-87AF-BE60E58FCFC6}" type="datetimeFigureOut">
              <a:rPr lang="en-SG" smtClean="0"/>
              <a:t>3/4/2017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497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E4C3-D8E2-48C0-87AF-BE60E58FCFC6}" type="datetimeFigureOut">
              <a:rPr lang="en-SG" smtClean="0"/>
              <a:t>3/4/2017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750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E4C3-D8E2-48C0-87AF-BE60E58FCFC6}" type="datetimeFigureOut">
              <a:rPr lang="en-SG" smtClean="0"/>
              <a:t>3/4/2017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854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E4C3-D8E2-48C0-87AF-BE60E58FCFC6}" type="datetimeFigureOut">
              <a:rPr lang="en-SG" smtClean="0"/>
              <a:t>3/4/2017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85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E4C3-D8E2-48C0-87AF-BE60E58FCFC6}" type="datetimeFigureOut">
              <a:rPr lang="en-SG" smtClean="0"/>
              <a:t>3/4/2017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143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5E4C3-D8E2-48C0-87AF-BE60E58FCFC6}" type="datetimeFigureOut">
              <a:rPr lang="en-SG" smtClean="0"/>
              <a:t>3/4/2017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395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CZ4041 Project</a:t>
            </a: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Members:</a:t>
            </a:r>
          </a:p>
          <a:p>
            <a:pPr lvl="1"/>
            <a:r>
              <a:rPr lang="en-US" dirty="0"/>
              <a:t>Peter</a:t>
            </a:r>
          </a:p>
          <a:p>
            <a:pPr lvl="1"/>
            <a:r>
              <a:rPr lang="en-US" dirty="0"/>
              <a:t>Zillion </a:t>
            </a:r>
            <a:r>
              <a:rPr lang="en-US" dirty="0" err="1"/>
              <a:t>Govin</a:t>
            </a:r>
            <a:endParaRPr lang="en-US" dirty="0"/>
          </a:p>
          <a:p>
            <a:pPr lvl="1"/>
            <a:r>
              <a:rPr lang="en-US" dirty="0"/>
              <a:t>Stefan </a:t>
            </a:r>
            <a:r>
              <a:rPr lang="en-US" dirty="0" err="1"/>
              <a:t>Artaputra</a:t>
            </a:r>
            <a:r>
              <a:rPr lang="en-US" dirty="0"/>
              <a:t> </a:t>
            </a:r>
            <a:r>
              <a:rPr lang="en-US" dirty="0" err="1"/>
              <a:t>Indriawan</a:t>
            </a:r>
            <a:endParaRPr lang="en-US" dirty="0"/>
          </a:p>
          <a:p>
            <a:pPr lvl="1"/>
            <a:r>
              <a:rPr lang="en-US" dirty="0" err="1"/>
              <a:t>Benedita</a:t>
            </a:r>
            <a:r>
              <a:rPr lang="en-US" dirty="0"/>
              <a:t> </a:t>
            </a:r>
            <a:r>
              <a:rPr lang="en-US" dirty="0" err="1"/>
              <a:t>Tanabi</a:t>
            </a:r>
            <a:endParaRPr lang="en-US" dirty="0"/>
          </a:p>
          <a:p>
            <a:endParaRPr lang="en-US" dirty="0"/>
          </a:p>
          <a:p>
            <a:r>
              <a:rPr lang="en-US" dirty="0"/>
              <a:t>Dataset:</a:t>
            </a:r>
          </a:p>
          <a:p>
            <a:pPr lvl="1"/>
            <a:r>
              <a:rPr lang="en-US" dirty="0" err="1"/>
              <a:t>Rossman</a:t>
            </a:r>
            <a:r>
              <a:rPr lang="en-US" dirty="0"/>
              <a:t> Store Sales</a:t>
            </a:r>
          </a:p>
        </p:txBody>
      </p:sp>
    </p:spTree>
    <p:extLst>
      <p:ext uri="{BB962C8B-B14F-4D97-AF65-F5344CB8AC3E}">
        <p14:creationId xmlns:p14="http://schemas.microsoft.com/office/powerpoint/2010/main" val="1465947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(Cont’d)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Architecture:</a:t>
            </a:r>
          </a:p>
          <a:p>
            <a:pPr lvl="1"/>
            <a:r>
              <a:rPr lang="en-US" dirty="0"/>
              <a:t>Embedding layers for </a:t>
            </a:r>
            <a:r>
              <a:rPr lang="en-US" i="1" dirty="0" err="1"/>
              <a:t>StoreID</a:t>
            </a:r>
            <a:r>
              <a:rPr lang="en-US" dirty="0"/>
              <a:t>, </a:t>
            </a:r>
            <a:r>
              <a:rPr lang="en-US" i="1" dirty="0" err="1"/>
              <a:t>DayOfWeek</a:t>
            </a:r>
            <a:r>
              <a:rPr lang="en-US" dirty="0"/>
              <a:t>, </a:t>
            </a:r>
            <a:r>
              <a:rPr lang="en-US" i="1" dirty="0"/>
              <a:t>Day</a:t>
            </a:r>
            <a:r>
              <a:rPr lang="en-US" dirty="0"/>
              <a:t>, </a:t>
            </a:r>
            <a:r>
              <a:rPr lang="en-US" i="1" dirty="0"/>
              <a:t>Month</a:t>
            </a:r>
            <a:r>
              <a:rPr lang="en-US" dirty="0"/>
              <a:t>, </a:t>
            </a:r>
            <a:r>
              <a:rPr lang="en-US" i="1" dirty="0"/>
              <a:t>Year</a:t>
            </a:r>
            <a:r>
              <a:rPr lang="en-US" dirty="0"/>
              <a:t>, </a:t>
            </a:r>
            <a:r>
              <a:rPr lang="en-US" i="1" dirty="0" err="1"/>
              <a:t>StoreType</a:t>
            </a:r>
            <a:r>
              <a:rPr lang="en-US" dirty="0"/>
              <a:t>, </a:t>
            </a:r>
            <a:r>
              <a:rPr lang="en-US" i="1" dirty="0"/>
              <a:t>Assortment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hidden layer (128 units)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hidden layer (64 units)</a:t>
            </a:r>
          </a:p>
          <a:p>
            <a:pPr lvl="1"/>
            <a:r>
              <a:rPr lang="en-US" dirty="0"/>
              <a:t>Output layer</a:t>
            </a: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Training method:</a:t>
            </a:r>
          </a:p>
          <a:p>
            <a:pPr lvl="1"/>
            <a:r>
              <a:rPr lang="en-US" dirty="0"/>
              <a:t>Type: </a:t>
            </a:r>
            <a:r>
              <a:rPr lang="en-US" dirty="0" err="1"/>
              <a:t>Nesterov</a:t>
            </a:r>
            <a:endParaRPr lang="en-US" dirty="0"/>
          </a:p>
          <a:p>
            <a:pPr lvl="1"/>
            <a:r>
              <a:rPr lang="en-US" dirty="0"/>
              <a:t>Momentum: 0.9</a:t>
            </a:r>
          </a:p>
          <a:p>
            <a:pPr lvl="1"/>
            <a:r>
              <a:rPr lang="en-US" dirty="0" err="1"/>
              <a:t>base_lr</a:t>
            </a:r>
            <a:r>
              <a:rPr lang="en-US" dirty="0"/>
              <a:t>: 0.01</a:t>
            </a:r>
          </a:p>
          <a:p>
            <a:pPr lvl="1"/>
            <a:r>
              <a:rPr lang="en-US" dirty="0" err="1"/>
              <a:t>lr_decay</a:t>
            </a:r>
            <a:r>
              <a:rPr lang="en-US" dirty="0"/>
              <a:t>: 1e-6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7457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(Cont’d)</a:t>
            </a: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Batch size: 5000</a:t>
            </a:r>
          </a:p>
          <a:p>
            <a:r>
              <a:rPr lang="en-US" dirty="0"/>
              <a:t>Number of epochs: 25</a:t>
            </a:r>
          </a:p>
          <a:p>
            <a:r>
              <a:rPr lang="en-US" dirty="0"/>
              <a:t>Validate at every epoch</a:t>
            </a:r>
          </a:p>
          <a:p>
            <a:r>
              <a:rPr lang="en-US" dirty="0"/>
              <a:t>Hardware: GTX 850m</a:t>
            </a:r>
          </a:p>
          <a:p>
            <a:r>
              <a:rPr lang="en-US" dirty="0"/>
              <a:t>Duration &lt; 1 hour</a:t>
            </a:r>
          </a:p>
          <a:p>
            <a:r>
              <a:rPr lang="en-US" dirty="0"/>
              <a:t>Result</a:t>
            </a:r>
          </a:p>
          <a:p>
            <a:pPr lvl="1"/>
            <a:r>
              <a:rPr lang="en-US" dirty="0"/>
              <a:t>Private score: 0.20356</a:t>
            </a:r>
          </a:p>
          <a:p>
            <a:pPr lvl="1"/>
            <a:r>
              <a:rPr lang="en-US" dirty="0"/>
              <a:t>Public score: 0.20298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33024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Lasso &amp; Ridge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408571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SG" dirty="0"/>
                  <a:t>Lasso Regression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SG" dirty="0"/>
                  <a:t>L1 Regularization on OLS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SG" dirty="0"/>
                  <a:t>Sum of the absolute of the weights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ctrlPr>
                          <a:rPr lang="en-SG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</m:e>
                    </m:nary>
                  </m:oMath>
                </a14:m>
                <a:endParaRPr lang="en-SG" dirty="0"/>
              </a:p>
              <a:p>
                <a:pPr>
                  <a:lnSpc>
                    <a:spcPct val="150000"/>
                  </a:lnSpc>
                </a:pPr>
                <a:r>
                  <a:rPr lang="en-SG" dirty="0"/>
                  <a:t>Ridge Regression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SG" dirty="0"/>
                  <a:t>L2 Regularization on OLS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SG" dirty="0"/>
                  <a:t>Sum of the square of the weights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ctrlP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SG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b="-1442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539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Implementation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SG" dirty="0" err="1"/>
              <a:t>Preprocessing</a:t>
            </a:r>
            <a:endParaRPr lang="en-SG" dirty="0"/>
          </a:p>
          <a:p>
            <a:pPr lvl="1">
              <a:lnSpc>
                <a:spcPct val="150000"/>
              </a:lnSpc>
            </a:pPr>
            <a:r>
              <a:rPr lang="en-SG" dirty="0"/>
              <a:t>Normalization</a:t>
            </a:r>
          </a:p>
          <a:p>
            <a:pPr lvl="1">
              <a:lnSpc>
                <a:spcPct val="150000"/>
              </a:lnSpc>
            </a:pPr>
            <a:r>
              <a:rPr lang="en-SG" dirty="0"/>
              <a:t>Features Addition</a:t>
            </a:r>
          </a:p>
          <a:p>
            <a:pPr lvl="1">
              <a:lnSpc>
                <a:spcPct val="150000"/>
              </a:lnSpc>
            </a:pPr>
            <a:r>
              <a:rPr lang="en-SG" dirty="0"/>
              <a:t>Features Removal</a:t>
            </a:r>
          </a:p>
          <a:p>
            <a:pPr>
              <a:lnSpc>
                <a:spcPct val="150000"/>
              </a:lnSpc>
            </a:pPr>
            <a:r>
              <a:rPr lang="en-SG" dirty="0"/>
              <a:t>Training</a:t>
            </a:r>
          </a:p>
          <a:p>
            <a:pPr lvl="1">
              <a:lnSpc>
                <a:spcPct val="150000"/>
              </a:lnSpc>
            </a:pPr>
            <a:r>
              <a:rPr lang="en-SG" dirty="0"/>
              <a:t>Model per Store</a:t>
            </a:r>
          </a:p>
          <a:p>
            <a:pPr lvl="1">
              <a:lnSpc>
                <a:spcPct val="150000"/>
              </a:lnSpc>
            </a:pPr>
            <a:r>
              <a:rPr lang="en-SG" dirty="0"/>
              <a:t>K-Fold Cross Validation</a:t>
            </a:r>
          </a:p>
          <a:p>
            <a:pPr>
              <a:lnSpc>
                <a:spcPct val="150000"/>
              </a:lnSpc>
            </a:pPr>
            <a:r>
              <a:rPr lang="en-SG" dirty="0"/>
              <a:t>Prediction</a:t>
            </a:r>
          </a:p>
          <a:p>
            <a:pPr lvl="1">
              <a:lnSpc>
                <a:spcPct val="150000"/>
              </a:lnSpc>
            </a:pPr>
            <a:r>
              <a:rPr lang="en-SG" dirty="0"/>
              <a:t>Predict per store</a:t>
            </a:r>
          </a:p>
          <a:p>
            <a:pPr lvl="1">
              <a:lnSpc>
                <a:spcPct val="150000"/>
              </a:lnSpc>
            </a:pPr>
            <a:r>
              <a:rPr lang="en-SG" dirty="0"/>
              <a:t>Predict only open stores (sales prediction for closed store will be set to 0)</a:t>
            </a:r>
          </a:p>
          <a:p>
            <a:pPr lvl="1">
              <a:lnSpc>
                <a:spcPct val="150000"/>
              </a:lnSpc>
            </a:pPr>
            <a:r>
              <a:rPr lang="en-SG" dirty="0" err="1"/>
              <a:t>Denormalize</a:t>
            </a:r>
            <a:r>
              <a:rPr lang="en-SG" dirty="0"/>
              <a:t> prediction result</a:t>
            </a:r>
          </a:p>
        </p:txBody>
      </p:sp>
    </p:spTree>
    <p:extLst>
      <p:ext uri="{BB962C8B-B14F-4D97-AF65-F5344CB8AC3E}">
        <p14:creationId xmlns:p14="http://schemas.microsoft.com/office/powerpoint/2010/main" val="2082610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Result &amp; Conclusion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3516745"/>
              </p:ext>
            </p:extLst>
          </p:nvPr>
        </p:nvGraphicFramePr>
        <p:xfrm>
          <a:off x="628650" y="1825625"/>
          <a:ext cx="7886702" cy="430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2850">
                  <a:extLst>
                    <a:ext uri="{9D8B030D-6E8A-4147-A177-3AD203B41FA5}">
                      <a16:colId xmlns:a16="http://schemas.microsoft.com/office/drawing/2014/main" val="4014827172"/>
                    </a:ext>
                  </a:extLst>
                </a:gridCol>
                <a:gridCol w="1350963">
                  <a:extLst>
                    <a:ext uri="{9D8B030D-6E8A-4147-A177-3AD203B41FA5}">
                      <a16:colId xmlns:a16="http://schemas.microsoft.com/office/drawing/2014/main" val="492530524"/>
                    </a:ext>
                  </a:extLst>
                </a:gridCol>
                <a:gridCol w="1350963">
                  <a:extLst>
                    <a:ext uri="{9D8B030D-6E8A-4147-A177-3AD203B41FA5}">
                      <a16:colId xmlns:a16="http://schemas.microsoft.com/office/drawing/2014/main" val="2093994012"/>
                    </a:ext>
                  </a:extLst>
                </a:gridCol>
                <a:gridCol w="1350963">
                  <a:extLst>
                    <a:ext uri="{9D8B030D-6E8A-4147-A177-3AD203B41FA5}">
                      <a16:colId xmlns:a16="http://schemas.microsoft.com/office/drawing/2014/main" val="2619117964"/>
                    </a:ext>
                  </a:extLst>
                </a:gridCol>
                <a:gridCol w="1350963">
                  <a:extLst>
                    <a:ext uri="{9D8B030D-6E8A-4147-A177-3AD203B41FA5}">
                      <a16:colId xmlns:a16="http://schemas.microsoft.com/office/drawing/2014/main" val="328882387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SG" dirty="0"/>
                        <a:t>DATA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dirty="0"/>
                        <a:t>LASSO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dirty="0"/>
                        <a:t>RIDGE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3975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Public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538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20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No normalization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No cross validation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Global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0.24082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0.22302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0.21149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0.20215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2796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20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Normalization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No cross validation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Model Per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0.23920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0.23479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0.17369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0.15602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073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28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Normalization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5 Fold Validation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Model Per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0.25260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0.25426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0.16308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0.14370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4754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691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532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Random Forest?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is an algorithm that operate by constructing a multitude of decision trees at training time and outputting the prediction of the individual trees. </a:t>
            </a:r>
          </a:p>
          <a:p>
            <a:r>
              <a:rPr lang="en-US" dirty="0"/>
              <a:t>Library: </a:t>
            </a:r>
            <a:r>
              <a:rPr lang="en-US" dirty="0" err="1"/>
              <a:t>Scikit</a:t>
            </a:r>
            <a:r>
              <a:rPr lang="en-US" dirty="0"/>
              <a:t>-learn </a:t>
            </a:r>
            <a:r>
              <a:rPr lang="en-US" dirty="0" err="1"/>
              <a:t>RandomForestRegressor</a:t>
            </a:r>
            <a:endParaRPr lang="en-US" dirty="0"/>
          </a:p>
          <a:p>
            <a:r>
              <a:rPr lang="en-US" dirty="0"/>
              <a:t>Dependency: </a:t>
            </a:r>
            <a:r>
              <a:rPr lang="en-US" dirty="0" err="1"/>
              <a:t>numpy</a:t>
            </a:r>
            <a:r>
              <a:rPr lang="en-US" dirty="0"/>
              <a:t>, pandas</a:t>
            </a:r>
          </a:p>
        </p:txBody>
      </p:sp>
    </p:spTree>
    <p:extLst>
      <p:ext uri="{BB962C8B-B14F-4D97-AF65-F5344CB8AC3E}">
        <p14:creationId xmlns:p14="http://schemas.microsoft.com/office/powerpoint/2010/main" val="1413317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one-hot encoding for </a:t>
            </a:r>
            <a:r>
              <a:rPr lang="en-US" dirty="0" err="1"/>
              <a:t>DayOfWeek</a:t>
            </a:r>
            <a:r>
              <a:rPr lang="en-US" dirty="0"/>
              <a:t>, State Holiday, Assortment, and Store Type</a:t>
            </a:r>
          </a:p>
          <a:p>
            <a:r>
              <a:rPr lang="en-US" dirty="0"/>
              <a:t>Number of Features: 26</a:t>
            </a:r>
          </a:p>
          <a:p>
            <a:r>
              <a:rPr lang="en-US" dirty="0"/>
              <a:t>Each feature from each store was normalized using its corresponding standard deviation and mean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0531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and Validation Ratio:</a:t>
            </a:r>
          </a:p>
          <a:p>
            <a:pPr lvl="1"/>
            <a:r>
              <a:rPr lang="en-US" dirty="0"/>
              <a:t>First Trial: 80:20</a:t>
            </a:r>
          </a:p>
          <a:p>
            <a:pPr lvl="1"/>
            <a:r>
              <a:rPr lang="en-US" dirty="0"/>
              <a:t>Second Trial: 50:50</a:t>
            </a:r>
          </a:p>
          <a:p>
            <a:r>
              <a:rPr lang="en-US" dirty="0"/>
              <a:t>Each store was trained, validated, and predicted independently from each other</a:t>
            </a:r>
          </a:p>
          <a:p>
            <a:r>
              <a:rPr lang="en-US" dirty="0"/>
              <a:t>Number of Trees: 30 (100)</a:t>
            </a:r>
          </a:p>
          <a:p>
            <a:r>
              <a:rPr lang="en-US" dirty="0"/>
              <a:t>Maximum Features: 0.7</a:t>
            </a:r>
          </a:p>
        </p:txBody>
      </p:sp>
    </p:spTree>
    <p:extLst>
      <p:ext uri="{BB962C8B-B14F-4D97-AF65-F5344CB8AC3E}">
        <p14:creationId xmlns:p14="http://schemas.microsoft.com/office/powerpoint/2010/main" val="4278187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Done in Python, with pandas and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Initially, merge </a:t>
            </a:r>
            <a:r>
              <a:rPr lang="en-US" i="1" dirty="0"/>
              <a:t>train.csv</a:t>
            </a:r>
            <a:r>
              <a:rPr lang="en-US" dirty="0"/>
              <a:t> and </a:t>
            </a:r>
            <a:r>
              <a:rPr lang="en-US" i="1" dirty="0"/>
              <a:t>store.csv</a:t>
            </a:r>
            <a:r>
              <a:rPr lang="en-US" dirty="0"/>
              <a:t> on column </a:t>
            </a:r>
            <a:r>
              <a:rPr lang="en-US" i="1" dirty="0"/>
              <a:t>Store</a:t>
            </a:r>
            <a:r>
              <a:rPr lang="en-US" dirty="0"/>
              <a:t> (Store ID)</a:t>
            </a:r>
          </a:p>
          <a:p>
            <a:r>
              <a:rPr lang="en-US" i="1" dirty="0" err="1"/>
              <a:t>DayOfWeek</a:t>
            </a:r>
            <a:r>
              <a:rPr lang="en-US" dirty="0"/>
              <a:t> (1-7) is transformed into one-hot vector, i.e., </a:t>
            </a:r>
            <a:r>
              <a:rPr lang="en-US" i="1" dirty="0"/>
              <a:t>Mon</a:t>
            </a:r>
            <a:r>
              <a:rPr lang="en-US" dirty="0"/>
              <a:t>, </a:t>
            </a:r>
            <a:r>
              <a:rPr lang="en-US" i="1" dirty="0"/>
              <a:t>Tue</a:t>
            </a:r>
            <a:r>
              <a:rPr lang="en-US" dirty="0"/>
              <a:t>, </a:t>
            </a:r>
            <a:r>
              <a:rPr lang="en-US" i="1" dirty="0"/>
              <a:t>Wed</a:t>
            </a:r>
            <a:r>
              <a:rPr lang="en-US" dirty="0"/>
              <a:t>, etc.</a:t>
            </a:r>
            <a:endParaRPr lang="en-US" i="1" dirty="0"/>
          </a:p>
          <a:p>
            <a:r>
              <a:rPr lang="en-US" i="1" dirty="0" err="1"/>
              <a:t>StateHoliday</a:t>
            </a:r>
            <a:r>
              <a:rPr lang="en-US" dirty="0"/>
              <a:t>, </a:t>
            </a:r>
            <a:r>
              <a:rPr lang="en-US" i="1" dirty="0" err="1"/>
              <a:t>StoreType</a:t>
            </a:r>
            <a:r>
              <a:rPr lang="en-US" dirty="0"/>
              <a:t>, and </a:t>
            </a:r>
            <a:r>
              <a:rPr lang="en-US" i="1" dirty="0"/>
              <a:t>Assortment</a:t>
            </a:r>
            <a:r>
              <a:rPr lang="en-US" dirty="0"/>
              <a:t> are also transformed into one-hot vector respectively</a:t>
            </a:r>
          </a:p>
          <a:p>
            <a:r>
              <a:rPr lang="en-US" dirty="0"/>
              <a:t>Do not discard when </a:t>
            </a:r>
            <a:r>
              <a:rPr lang="en-US" i="1" dirty="0"/>
              <a:t>Open</a:t>
            </a:r>
            <a:r>
              <a:rPr lang="en-US" dirty="0"/>
              <a:t> is </a:t>
            </a:r>
            <a:r>
              <a:rPr lang="en-US" i="1" dirty="0"/>
              <a:t>False</a:t>
            </a:r>
            <a:r>
              <a:rPr lang="en-US" dirty="0"/>
              <a:t>, i.e., keep the data even when the store is closed on that day.</a:t>
            </a:r>
          </a:p>
        </p:txBody>
      </p:sp>
    </p:spTree>
    <p:extLst>
      <p:ext uri="{BB962C8B-B14F-4D97-AF65-F5344CB8AC3E}">
        <p14:creationId xmlns:p14="http://schemas.microsoft.com/office/powerpoint/2010/main" val="912276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vs Validation ratio 80:20</a:t>
            </a:r>
          </a:p>
          <a:p>
            <a:pPr lvl="1"/>
            <a:r>
              <a:rPr lang="en-US" dirty="0"/>
              <a:t>Private Score: 0.15815</a:t>
            </a:r>
          </a:p>
          <a:p>
            <a:pPr lvl="1"/>
            <a:r>
              <a:rPr lang="en-US" dirty="0"/>
              <a:t>Public Score: 0.14731</a:t>
            </a:r>
          </a:p>
          <a:p>
            <a:r>
              <a:rPr lang="en-US" dirty="0"/>
              <a:t>Training vs Validation ratio 50:50</a:t>
            </a:r>
          </a:p>
          <a:p>
            <a:pPr lvl="1"/>
            <a:r>
              <a:rPr lang="en-US" dirty="0"/>
              <a:t>Private Score: 0.15703</a:t>
            </a:r>
          </a:p>
          <a:p>
            <a:pPr lvl="1"/>
            <a:r>
              <a:rPr lang="en-US"/>
              <a:t>Public Score: 0.14604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99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LSTM per store and NN are not performing well.</a:t>
            </a:r>
          </a:p>
          <a:p>
            <a:pPr lvl="1"/>
            <a:r>
              <a:rPr lang="en-US" dirty="0"/>
              <a:t>Unable to increase the number of hidden units in LSTM or hidden layer due to </a:t>
            </a:r>
            <a:r>
              <a:rPr lang="en-US"/>
              <a:t>hardware limitation</a:t>
            </a:r>
          </a:p>
        </p:txBody>
      </p:sp>
    </p:spTree>
    <p:extLst>
      <p:ext uri="{BB962C8B-B14F-4D97-AF65-F5344CB8AC3E}">
        <p14:creationId xmlns:p14="http://schemas.microsoft.com/office/powerpoint/2010/main" val="3229727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(Cont’d)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i="1" dirty="0" err="1"/>
              <a:t>CompetitionOpenSinceMonth</a:t>
            </a:r>
            <a:r>
              <a:rPr lang="en-SG" dirty="0"/>
              <a:t> and </a:t>
            </a:r>
            <a:r>
              <a:rPr lang="en-SG" i="1" dirty="0" err="1"/>
              <a:t>CompetitionOpenSinceYear</a:t>
            </a:r>
            <a:r>
              <a:rPr lang="en-SG" dirty="0"/>
              <a:t> are transformed into </a:t>
            </a:r>
            <a:r>
              <a:rPr lang="en-SG" i="1" dirty="0" err="1"/>
              <a:t>HasCompetition</a:t>
            </a:r>
            <a:r>
              <a:rPr lang="en-SG" dirty="0"/>
              <a:t> (T/F) which depends on </a:t>
            </a:r>
            <a:r>
              <a:rPr lang="en-SG" i="1" dirty="0"/>
              <a:t>Date</a:t>
            </a:r>
            <a:r>
              <a:rPr lang="en-SG" dirty="0"/>
              <a:t> column in </a:t>
            </a:r>
            <a:r>
              <a:rPr lang="en-SG" i="1" dirty="0"/>
              <a:t>train.csv</a:t>
            </a:r>
            <a:endParaRPr lang="en-SG" dirty="0"/>
          </a:p>
          <a:p>
            <a:r>
              <a:rPr lang="en-SG" i="1" dirty="0"/>
              <a:t>Promo2SinceWeek</a:t>
            </a:r>
            <a:r>
              <a:rPr lang="en-SG" dirty="0"/>
              <a:t>, </a:t>
            </a:r>
            <a:r>
              <a:rPr lang="en-SG" i="1" dirty="0"/>
              <a:t>Promo2SinceYear</a:t>
            </a:r>
            <a:r>
              <a:rPr lang="en-SG" dirty="0"/>
              <a:t>, and </a:t>
            </a:r>
            <a:r>
              <a:rPr lang="en-SG" i="1" dirty="0" err="1"/>
              <a:t>PromoInterval</a:t>
            </a:r>
            <a:r>
              <a:rPr lang="en-SG" dirty="0"/>
              <a:t> are also transformed into </a:t>
            </a:r>
            <a:r>
              <a:rPr lang="en-SG" i="1" dirty="0"/>
              <a:t>IsDoingPromo2</a:t>
            </a:r>
            <a:r>
              <a:rPr lang="en-SG" dirty="0"/>
              <a:t> (T/F)</a:t>
            </a:r>
          </a:p>
          <a:p>
            <a:r>
              <a:rPr lang="en-US" dirty="0"/>
              <a:t>If </a:t>
            </a:r>
            <a:r>
              <a:rPr lang="en-US" i="1" dirty="0" err="1"/>
              <a:t>HasCompetition</a:t>
            </a:r>
            <a:r>
              <a:rPr lang="en-US" dirty="0"/>
              <a:t> is </a:t>
            </a:r>
            <a:r>
              <a:rPr lang="en-US" i="1" dirty="0"/>
              <a:t>False</a:t>
            </a:r>
            <a:r>
              <a:rPr lang="en-US" dirty="0"/>
              <a:t>, </a:t>
            </a:r>
            <a:r>
              <a:rPr lang="en-US" i="1" dirty="0" err="1"/>
              <a:t>CompetitionDistance</a:t>
            </a:r>
            <a:r>
              <a:rPr lang="en-US" dirty="0"/>
              <a:t> is the maximum value in train dataset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01944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per store</a:t>
            </a:r>
            <a:endParaRPr lang="en-S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store has its own predictive model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54265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per store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Dependencies: CUDA 8.0, </a:t>
            </a:r>
            <a:r>
              <a:rPr lang="en-US" dirty="0" err="1"/>
              <a:t>cuDNN</a:t>
            </a:r>
            <a:r>
              <a:rPr lang="en-US" dirty="0"/>
              <a:t> v5.1, Caffe, pandas,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Preprocessing:</a:t>
            </a:r>
          </a:p>
          <a:p>
            <a:pPr lvl="1"/>
            <a:r>
              <a:rPr lang="en-US" dirty="0"/>
              <a:t>Split the data by stores</a:t>
            </a:r>
          </a:p>
          <a:p>
            <a:pPr lvl="1"/>
            <a:r>
              <a:rPr lang="en-US" dirty="0"/>
              <a:t>Sort each by </a:t>
            </a:r>
            <a:r>
              <a:rPr lang="en-US" i="1" dirty="0"/>
              <a:t>Date</a:t>
            </a:r>
            <a:r>
              <a:rPr lang="en-US" dirty="0"/>
              <a:t> in ascending manner</a:t>
            </a:r>
          </a:p>
          <a:p>
            <a:pPr lvl="1"/>
            <a:r>
              <a:rPr lang="en-US" dirty="0"/>
              <a:t>Drop </a:t>
            </a:r>
            <a:r>
              <a:rPr lang="en-US" i="1" dirty="0"/>
              <a:t>Customers</a:t>
            </a:r>
            <a:r>
              <a:rPr lang="en-US" dirty="0"/>
              <a:t> column</a:t>
            </a:r>
          </a:p>
          <a:p>
            <a:pPr lvl="1"/>
            <a:r>
              <a:rPr lang="en-US" dirty="0"/>
              <a:t>Normalize </a:t>
            </a:r>
            <a:r>
              <a:rPr lang="en-US" i="1" dirty="0"/>
              <a:t>Sales</a:t>
            </a:r>
            <a:r>
              <a:rPr lang="en-US" dirty="0"/>
              <a:t> by stores NOT globally</a:t>
            </a:r>
          </a:p>
          <a:p>
            <a:pPr lvl="1"/>
            <a:r>
              <a:rPr lang="en-US" dirty="0"/>
              <a:t>Drop </a:t>
            </a:r>
            <a:r>
              <a:rPr lang="en-US" i="1" dirty="0" err="1"/>
              <a:t>StoreType</a:t>
            </a:r>
            <a:r>
              <a:rPr lang="en-US" dirty="0"/>
              <a:t>, </a:t>
            </a:r>
            <a:r>
              <a:rPr lang="en-US" i="1" dirty="0"/>
              <a:t>Assortment</a:t>
            </a:r>
            <a:r>
              <a:rPr lang="en-US" dirty="0"/>
              <a:t>, </a:t>
            </a:r>
            <a:r>
              <a:rPr lang="en-US" i="1" dirty="0" err="1"/>
              <a:t>HasCompetition</a:t>
            </a:r>
            <a:r>
              <a:rPr lang="en-US" dirty="0"/>
              <a:t>, and </a:t>
            </a:r>
            <a:r>
              <a:rPr lang="en-US" i="1" dirty="0" err="1"/>
              <a:t>CompetitionDistance</a:t>
            </a:r>
            <a:r>
              <a:rPr lang="en-US" dirty="0"/>
              <a:t> since each store is trained separately</a:t>
            </a:r>
            <a:endParaRPr lang="en-SG" dirty="0"/>
          </a:p>
          <a:p>
            <a:pPr lvl="1"/>
            <a:r>
              <a:rPr lang="en-US" dirty="0"/>
              <a:t>Take last 50 days data for validation</a:t>
            </a:r>
          </a:p>
        </p:txBody>
      </p:sp>
    </p:spTree>
    <p:extLst>
      <p:ext uri="{BB962C8B-B14F-4D97-AF65-F5344CB8AC3E}">
        <p14:creationId xmlns:p14="http://schemas.microsoft.com/office/powerpoint/2010/main" val="2001544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per store (Cont’d)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Architecture:</a:t>
            </a:r>
          </a:p>
          <a:p>
            <a:pPr lvl="1"/>
            <a:r>
              <a:rPr lang="en-US" dirty="0"/>
              <a:t>Input layer: 15 features</a:t>
            </a:r>
          </a:p>
          <a:p>
            <a:pPr lvl="1"/>
            <a:r>
              <a:rPr lang="en-US" dirty="0"/>
              <a:t>LSTM: 50 hidden units</a:t>
            </a:r>
          </a:p>
          <a:p>
            <a:pPr lvl="1"/>
            <a:r>
              <a:rPr lang="en-US" dirty="0"/>
              <a:t>Fully connected layers: 50 units</a:t>
            </a:r>
          </a:p>
          <a:p>
            <a:pPr lvl="1"/>
            <a:r>
              <a:rPr lang="en-US" dirty="0"/>
              <a:t>Output layer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Training method:</a:t>
                </a:r>
              </a:p>
              <a:p>
                <a:pPr lvl="1"/>
                <a:r>
                  <a:rPr lang="en-US" dirty="0"/>
                  <a:t>Type: </a:t>
                </a:r>
                <a:r>
                  <a:rPr lang="en-US" dirty="0" err="1"/>
                  <a:t>RMSProp</a:t>
                </a:r>
                <a:endParaRPr lang="en-US" dirty="0"/>
              </a:p>
              <a:p>
                <a:pPr lvl="1"/>
                <a:r>
                  <a:rPr lang="en-US" dirty="0" err="1"/>
                  <a:t>rms_decay</a:t>
                </a:r>
                <a:r>
                  <a:rPr lang="en-US" dirty="0"/>
                  <a:t>: 0.9</a:t>
                </a:r>
              </a:p>
              <a:p>
                <a:pPr lvl="1"/>
                <a:r>
                  <a:rPr lang="en-US" dirty="0" err="1"/>
                  <a:t>base_lr</a:t>
                </a:r>
                <a:r>
                  <a:rPr lang="en-US" dirty="0"/>
                  <a:t>: 0.001</a:t>
                </a:r>
              </a:p>
              <a:p>
                <a:pPr lvl="1"/>
                <a:r>
                  <a:rPr lang="en-US" dirty="0" err="1"/>
                  <a:t>lr_decay</a:t>
                </a:r>
                <a:r>
                  <a:rPr lang="en-US" dirty="0"/>
                  <a:t>: 1e-6</a:t>
                </a:r>
              </a:p>
              <a:p>
                <a:pPr lvl="1"/>
                <a:r>
                  <a:rPr lang="en-US" b="0" dirty="0" err="1"/>
                  <a:t>Learing</a:t>
                </a:r>
                <a:r>
                  <a:rPr lang="en-US" b="0" dirty="0"/>
                  <a:t> rate update: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err="1"/>
                  <a:t>lr</a:t>
                </a:r>
                <a:r>
                  <a:rPr lang="en-US" dirty="0"/>
                  <a:t>, k is number of iterations,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is decay rate.</a:t>
                </a:r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821" t="-2241" r="-203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48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per store (Cont’d)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epochs: 200</a:t>
            </a:r>
          </a:p>
          <a:p>
            <a:r>
              <a:rPr lang="en-US" dirty="0"/>
              <a:t>Validate every: 4 epochs</a:t>
            </a:r>
          </a:p>
          <a:p>
            <a:r>
              <a:rPr lang="en-US" dirty="0"/>
              <a:t>Hardware: GTX 850m</a:t>
            </a:r>
          </a:p>
          <a:p>
            <a:r>
              <a:rPr lang="en-US" dirty="0"/>
              <a:t>Duration: 4 hours</a:t>
            </a:r>
          </a:p>
          <a:p>
            <a:r>
              <a:rPr lang="en-US" dirty="0"/>
              <a:t>Result</a:t>
            </a:r>
          </a:p>
          <a:p>
            <a:pPr lvl="1"/>
            <a:r>
              <a:rPr lang="en-US" dirty="0"/>
              <a:t>Private score: 0.16002</a:t>
            </a:r>
          </a:p>
          <a:p>
            <a:pPr lvl="1"/>
            <a:r>
              <a:rPr lang="en-US" dirty="0"/>
              <a:t>Public score: 0.16815</a:t>
            </a:r>
          </a:p>
        </p:txBody>
      </p:sp>
    </p:spTree>
    <p:extLst>
      <p:ext uri="{BB962C8B-B14F-4D97-AF65-F5344CB8AC3E}">
        <p14:creationId xmlns:p14="http://schemas.microsoft.com/office/powerpoint/2010/main" val="2377363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  <a:endParaRPr lang="en-S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2 hidden layers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75046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Dependencies: CUDA 8.0, </a:t>
            </a:r>
            <a:r>
              <a:rPr lang="en-US" dirty="0" err="1"/>
              <a:t>cuDNN</a:t>
            </a:r>
            <a:r>
              <a:rPr lang="en-US" dirty="0"/>
              <a:t> v5.1, Caffe, pandas,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Preprocessing:</a:t>
            </a:r>
          </a:p>
          <a:p>
            <a:pPr lvl="1"/>
            <a:r>
              <a:rPr lang="en-US" dirty="0"/>
              <a:t>Shuffle the data (order is not important)</a:t>
            </a:r>
          </a:p>
          <a:p>
            <a:pPr lvl="1"/>
            <a:r>
              <a:rPr lang="en-US" dirty="0"/>
              <a:t>Take 100k samples for validation</a:t>
            </a:r>
          </a:p>
          <a:p>
            <a:pPr lvl="1"/>
            <a:r>
              <a:rPr lang="en-US" dirty="0"/>
              <a:t>Add 6 new features, </a:t>
            </a:r>
            <a:r>
              <a:rPr lang="en-US" i="1" dirty="0" err="1"/>
              <a:t>SalesAvg</a:t>
            </a:r>
            <a:r>
              <a:rPr lang="en-US" dirty="0"/>
              <a:t>, </a:t>
            </a:r>
            <a:r>
              <a:rPr lang="en-US" i="1" dirty="0" err="1"/>
              <a:t>SalesMax</a:t>
            </a:r>
            <a:r>
              <a:rPr lang="en-US" dirty="0"/>
              <a:t>, </a:t>
            </a:r>
            <a:r>
              <a:rPr lang="en-US" i="1" dirty="0" err="1"/>
              <a:t>SalesMean</a:t>
            </a:r>
            <a:r>
              <a:rPr lang="en-US" dirty="0"/>
              <a:t>, </a:t>
            </a:r>
            <a:r>
              <a:rPr lang="en-US" i="1" dirty="0" err="1"/>
              <a:t>CustomersAvg</a:t>
            </a:r>
            <a:r>
              <a:rPr lang="en-US" dirty="0"/>
              <a:t>, </a:t>
            </a:r>
            <a:r>
              <a:rPr lang="en-US" i="1" dirty="0" err="1"/>
              <a:t>CustomersMax</a:t>
            </a:r>
            <a:r>
              <a:rPr lang="en-US" dirty="0"/>
              <a:t>, </a:t>
            </a:r>
            <a:r>
              <a:rPr lang="en-US" i="1" dirty="0" err="1"/>
              <a:t>CustomersMean</a:t>
            </a:r>
            <a:r>
              <a:rPr lang="en-US" dirty="0"/>
              <a:t> for each store respectively, and normalize these features</a:t>
            </a:r>
            <a:endParaRPr lang="en-US" i="1" dirty="0"/>
          </a:p>
          <a:p>
            <a:pPr lvl="1"/>
            <a:r>
              <a:rPr lang="en-US" dirty="0"/>
              <a:t>Normalize </a:t>
            </a:r>
            <a:r>
              <a:rPr lang="en-US" i="1" dirty="0"/>
              <a:t>Sales</a:t>
            </a:r>
            <a:r>
              <a:rPr lang="en-US" dirty="0"/>
              <a:t> globally</a:t>
            </a:r>
          </a:p>
          <a:p>
            <a:pPr lvl="1"/>
            <a:r>
              <a:rPr lang="en-US" dirty="0"/>
              <a:t>Drop </a:t>
            </a:r>
            <a:r>
              <a:rPr lang="en-US" i="1" dirty="0"/>
              <a:t>Customers</a:t>
            </a:r>
            <a:r>
              <a:rPr lang="en-US" dirty="0"/>
              <a:t> column</a:t>
            </a:r>
          </a:p>
        </p:txBody>
      </p:sp>
    </p:spTree>
    <p:extLst>
      <p:ext uri="{BB962C8B-B14F-4D97-AF65-F5344CB8AC3E}">
        <p14:creationId xmlns:p14="http://schemas.microsoft.com/office/powerpoint/2010/main" val="890720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400</TotalTime>
  <Words>815</Words>
  <Application>Microsoft Office PowerPoint</Application>
  <PresentationFormat>On-screen Show (4:3)</PresentationFormat>
  <Paragraphs>168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CZ4041 Project</vt:lpstr>
      <vt:lpstr>Preprocessing</vt:lpstr>
      <vt:lpstr>Preprocessing (Cont’d)</vt:lpstr>
      <vt:lpstr>LSTM per store</vt:lpstr>
      <vt:lpstr>LSTM per store</vt:lpstr>
      <vt:lpstr>LSTM per store (Cont’d)</vt:lpstr>
      <vt:lpstr>LSTM per store (Cont’d)</vt:lpstr>
      <vt:lpstr>Neural Network</vt:lpstr>
      <vt:lpstr>Neural Network</vt:lpstr>
      <vt:lpstr>Neural Network (Cont’d)</vt:lpstr>
      <vt:lpstr>Neural Network (Cont’d)</vt:lpstr>
      <vt:lpstr>Lasso &amp; Ridge</vt:lpstr>
      <vt:lpstr>Definition</vt:lpstr>
      <vt:lpstr>Implementation</vt:lpstr>
      <vt:lpstr>Result &amp; Conclusion</vt:lpstr>
      <vt:lpstr>Random Forest</vt:lpstr>
      <vt:lpstr>What is Random Forest?</vt:lpstr>
      <vt:lpstr>Preprocessing</vt:lpstr>
      <vt:lpstr>Training 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CZ4041 Project</dc:title>
  <dc:creator>Peter Ciang</dc:creator>
  <cp:lastModifiedBy>Peter Ciang</cp:lastModifiedBy>
  <cp:revision>140</cp:revision>
  <dcterms:created xsi:type="dcterms:W3CDTF">2017-04-03T05:24:36Z</dcterms:created>
  <dcterms:modified xsi:type="dcterms:W3CDTF">2017-04-03T15:51:00Z</dcterms:modified>
</cp:coreProperties>
</file>