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1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60" r:id="rId15"/>
    <p:sldId id="271" r:id="rId16"/>
    <p:sldId id="262" r:id="rId17"/>
    <p:sldId id="263" r:id="rId18"/>
    <p:sldId id="272" r:id="rId19"/>
    <p:sldId id="273" r:id="rId20"/>
    <p:sldId id="275" r:id="rId21"/>
    <p:sldId id="274" r:id="rId22"/>
    <p:sldId id="277" r:id="rId23"/>
    <p:sldId id="276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325D13-B6CC-9D30-3FF3-B800C2DCA3A1}" v="220" dt="2025-02-01T09:00:55.627"/>
    <p1510:client id="{B5A46C2F-9DCB-4D62-E2C4-6A0222E81D5C}" v="1370" dt="2025-02-01T22:23:41.095"/>
    <p1510:client id="{BFB1A56B-E9DE-8448-96E9-C9083FB0ADDC}" v="264" dt="2025-02-02T20:55:36.847"/>
    <p1510:client id="{E591F05C-65E9-6E0E-1078-47C7D5A73937}" v="539" dt="2025-02-02T20:07:29.162"/>
    <p1510:client id="{EC665ACA-BF0D-445C-B6AC-C7B9D02CCD90}" v="13" dt="2025-02-02T20:58:08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Mandache" userId="S::mandache.co.stefan@student.utcluj.ro::816e95b9-f3ee-4836-aa41-9f17bfb8ea3e" providerId="AD" clId="Web-{EC665ACA-BF0D-445C-B6AC-C7B9D02CCD90}"/>
    <pc:docChg chg="modSld">
      <pc:chgData name="Stefan Mandache" userId="S::mandache.co.stefan@student.utcluj.ro::816e95b9-f3ee-4836-aa41-9f17bfb8ea3e" providerId="AD" clId="Web-{EC665ACA-BF0D-445C-B6AC-C7B9D02CCD90}" dt="2025-02-02T20:58:06.096" v="9" actId="20577"/>
      <pc:docMkLst>
        <pc:docMk/>
      </pc:docMkLst>
      <pc:sldChg chg="modSp">
        <pc:chgData name="Stefan Mandache" userId="S::mandache.co.stefan@student.utcluj.ro::816e95b9-f3ee-4836-aa41-9f17bfb8ea3e" providerId="AD" clId="Web-{EC665ACA-BF0D-445C-B6AC-C7B9D02CCD90}" dt="2025-02-02T20:57:57.299" v="2" actId="20577"/>
        <pc:sldMkLst>
          <pc:docMk/>
          <pc:sldMk cId="505159806" sldId="269"/>
        </pc:sldMkLst>
        <pc:spChg chg="mod">
          <ac:chgData name="Stefan Mandache" userId="S::mandache.co.stefan@student.utcluj.ro::816e95b9-f3ee-4836-aa41-9f17bfb8ea3e" providerId="AD" clId="Web-{EC665ACA-BF0D-445C-B6AC-C7B9D02CCD90}" dt="2025-02-02T20:57:57.299" v="2" actId="20577"/>
          <ac:spMkLst>
            <pc:docMk/>
            <pc:sldMk cId="505159806" sldId="269"/>
            <ac:spMk id="2" creationId="{8E9EAD66-7EB4-88B6-4FEE-65875E15D428}"/>
          </ac:spMkLst>
        </pc:spChg>
      </pc:sldChg>
      <pc:sldChg chg="modSp">
        <pc:chgData name="Stefan Mandache" userId="S::mandache.co.stefan@student.utcluj.ro::816e95b9-f3ee-4836-aa41-9f17bfb8ea3e" providerId="AD" clId="Web-{EC665ACA-BF0D-445C-B6AC-C7B9D02CCD90}" dt="2025-02-02T20:58:00.408" v="6" actId="20577"/>
        <pc:sldMkLst>
          <pc:docMk/>
          <pc:sldMk cId="3232740342" sldId="270"/>
        </pc:sldMkLst>
        <pc:spChg chg="mod">
          <ac:chgData name="Stefan Mandache" userId="S::mandache.co.stefan@student.utcluj.ro::816e95b9-f3ee-4836-aa41-9f17bfb8ea3e" providerId="AD" clId="Web-{EC665ACA-BF0D-445C-B6AC-C7B9D02CCD90}" dt="2025-02-02T20:58:00.408" v="6" actId="20577"/>
          <ac:spMkLst>
            <pc:docMk/>
            <pc:sldMk cId="3232740342" sldId="270"/>
            <ac:spMk id="2" creationId="{79560D8F-658A-AACC-E2FC-0140C009F066}"/>
          </ac:spMkLst>
        </pc:spChg>
      </pc:sldChg>
      <pc:sldChg chg="modSp">
        <pc:chgData name="Stefan Mandache" userId="S::mandache.co.stefan@student.utcluj.ro::816e95b9-f3ee-4836-aa41-9f17bfb8ea3e" providerId="AD" clId="Web-{EC665ACA-BF0D-445C-B6AC-C7B9D02CCD90}" dt="2025-02-02T20:58:06.096" v="9" actId="20577"/>
        <pc:sldMkLst>
          <pc:docMk/>
          <pc:sldMk cId="1840821662" sldId="271"/>
        </pc:sldMkLst>
        <pc:spChg chg="mod">
          <ac:chgData name="Stefan Mandache" userId="S::mandache.co.stefan@student.utcluj.ro::816e95b9-f3ee-4836-aa41-9f17bfb8ea3e" providerId="AD" clId="Web-{EC665ACA-BF0D-445C-B6AC-C7B9D02CCD90}" dt="2025-02-02T20:58:06.096" v="9" actId="20577"/>
          <ac:spMkLst>
            <pc:docMk/>
            <pc:sldMk cId="1840821662" sldId="271"/>
            <ac:spMk id="2" creationId="{42DB90B8-4289-4284-9705-4079EAB1E7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/>
                <a:ea typeface="Calibri"/>
                <a:cs typeface="Calibri"/>
              </a:rPr>
              <a:t>CONVERTOR V/F CU FRECVENTE IN DOMENIUL AUDIO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732" y="426181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8"/>
            <a:r>
              <a:rPr lang="en-US" b="1" dirty="0"/>
              <a:t>Mandache Stefan , </a:t>
            </a:r>
            <a:r>
              <a:rPr lang="en-US" b="1" err="1"/>
              <a:t>grupa</a:t>
            </a:r>
            <a:r>
              <a:rPr lang="en-US" b="1" dirty="0"/>
              <a:t> 2233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FE57D-1C79-F27B-B90B-58D5FB957AC0}"/>
              </a:ext>
            </a:extLst>
          </p:cNvPr>
          <p:cNvSpPr txBox="1"/>
          <p:nvPr/>
        </p:nvSpPr>
        <p:spPr>
          <a:xfrm>
            <a:off x="1132416" y="105833"/>
            <a:ext cx="9091083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sz="1400" b="1" dirty="0">
                <a:latin typeface="Times New Roman"/>
                <a:cs typeface="Times New Roman"/>
              </a:rPr>
              <a:t>FACULTATEA DE ELECTRONICĂ, TELECOMUNICAȚII ȘI TEHNOLOGIA INFORMAȚIEI UNIVERSITATEA TEHNICĂ DIN CLUJ-NAPOCA </a:t>
            </a:r>
            <a:endParaRPr lang="en-US" sz="1400" b="1" dirty="0">
              <a:latin typeface="Times New Roman"/>
              <a:cs typeface="Times New Roman"/>
            </a:endParaRPr>
          </a:p>
          <a:p>
            <a:pPr algn="l"/>
            <a:endParaRPr lang="en-US" dirty="0"/>
          </a:p>
        </p:txBody>
      </p:sp>
      <p:pic>
        <p:nvPicPr>
          <p:cNvPr id="6" name="Picture 5" descr="Pagina principală • Doctorat UTCN">
            <a:extLst>
              <a:ext uri="{FF2B5EF4-FFF2-40B4-BE49-F238E27FC236}">
                <a16:creationId xmlns:a16="http://schemas.microsoft.com/office/drawing/2014/main" id="{5809B125-DB41-CA6B-A8C4-BC6967C4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9" y="3717"/>
            <a:ext cx="1191323" cy="119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0D8F-658A-AACC-E2FC-0140C009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/>
                <a:cs typeface="Times New Roman"/>
              </a:rPr>
              <a:t>A2.Calcularea </a:t>
            </a:r>
            <a:r>
              <a:rPr lang="en-US" sz="3200" b="1" dirty="0" err="1">
                <a:latin typeface="Times New Roman"/>
                <a:cs typeface="Times New Roman"/>
              </a:rPr>
              <a:t>pragurilor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A math equations on a white paper&#10;&#10;AI-generated content may be incorrect.">
            <a:extLst>
              <a:ext uri="{FF2B5EF4-FFF2-40B4-BE49-F238E27FC236}">
                <a16:creationId xmlns:a16="http://schemas.microsoft.com/office/drawing/2014/main" id="{5F1D5EE6-E6A4-AE1F-EFD9-4951ADD41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905" y="1557456"/>
            <a:ext cx="7818328" cy="2831320"/>
          </a:xfrm>
        </p:spPr>
      </p:pic>
    </p:spTree>
    <p:extLst>
      <p:ext uri="{BB962C8B-B14F-4D97-AF65-F5344CB8AC3E}">
        <p14:creationId xmlns:p14="http://schemas.microsoft.com/office/powerpoint/2010/main" val="323274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278D-D1C5-5960-7DAF-BD894064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/>
                <a:cs typeface="Times New Roman"/>
              </a:rPr>
              <a:t>A3.Amplitudinea </a:t>
            </a:r>
            <a:r>
              <a:rPr lang="en-US" sz="2800" b="1" err="1">
                <a:latin typeface="Times New Roman"/>
                <a:cs typeface="Times New Roman"/>
              </a:rPr>
              <a:t>semnalului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err="1">
                <a:latin typeface="Times New Roman"/>
                <a:cs typeface="Times New Roman"/>
              </a:rPr>
              <a:t>rezultata</a:t>
            </a:r>
            <a:r>
              <a:rPr lang="en-US" sz="2800" b="1" dirty="0">
                <a:latin typeface="Times New Roman"/>
                <a:cs typeface="Times New Roman"/>
              </a:rPr>
              <a:t> in </a:t>
            </a:r>
            <a:r>
              <a:rPr lang="en-US" sz="2800" b="1" err="1">
                <a:latin typeface="Times New Roman"/>
                <a:cs typeface="Times New Roman"/>
              </a:rPr>
              <a:t>urma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err="1">
                <a:latin typeface="Times New Roman"/>
                <a:cs typeface="Times New Roman"/>
              </a:rPr>
              <a:t>calculului</a:t>
            </a:r>
            <a:endParaRPr lang="en-US" sz="2800" b="1">
              <a:latin typeface="Times New Roman"/>
              <a:cs typeface="Times New Roman"/>
            </a:endParaRPr>
          </a:p>
        </p:txBody>
      </p:sp>
      <p:pic>
        <p:nvPicPr>
          <p:cNvPr id="6" name="Content Placeholder 5" descr="A screenshot of a graph&#10;&#10;AI-generated content may be incorrect.">
            <a:extLst>
              <a:ext uri="{FF2B5EF4-FFF2-40B4-BE49-F238E27FC236}">
                <a16:creationId xmlns:a16="http://schemas.microsoft.com/office/drawing/2014/main" id="{E693F5F3-537B-956D-3E9A-401CE181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04" y="1355899"/>
            <a:ext cx="11452992" cy="535342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7A2B725-659D-DB67-945B-8CB645EA709C}"/>
              </a:ext>
            </a:extLst>
          </p:cNvPr>
          <p:cNvCxnSpPr/>
          <p:nvPr/>
        </p:nvCxnSpPr>
        <p:spPr>
          <a:xfrm>
            <a:off x="5208340" y="5026328"/>
            <a:ext cx="742048" cy="1162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9B30D0A-4816-C508-0DEA-67B5449EA4F6}"/>
              </a:ext>
            </a:extLst>
          </p:cNvPr>
          <p:cNvCxnSpPr/>
          <p:nvPr/>
        </p:nvCxnSpPr>
        <p:spPr>
          <a:xfrm flipV="1">
            <a:off x="6034178" y="1889407"/>
            <a:ext cx="1780326" cy="14827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771B38C-7919-0668-9857-5C3B7B594FEE}"/>
              </a:ext>
            </a:extLst>
          </p:cNvPr>
          <p:cNvSpPr txBox="1"/>
          <p:nvPr/>
        </p:nvSpPr>
        <p:spPr>
          <a:xfrm>
            <a:off x="4882828" y="6116050"/>
            <a:ext cx="22261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Times New Roman"/>
                <a:cs typeface="Times New Roman"/>
              </a:rPr>
              <a:t>Vpj</a:t>
            </a:r>
            <a:r>
              <a:rPr lang="en-US" b="1" dirty="0">
                <a:latin typeface="Times New Roman"/>
                <a:cs typeface="Times New Roman"/>
              </a:rPr>
              <a:t>=-1.75V </a:t>
            </a:r>
            <a:r>
              <a:rPr lang="en-US" b="1" dirty="0" err="1">
                <a:latin typeface="Times New Roman"/>
                <a:cs typeface="Times New Roman"/>
              </a:rPr>
              <a:t>aproximativ</a:t>
            </a:r>
            <a:r>
              <a:rPr lang="en-US" b="1" dirty="0">
                <a:latin typeface="Times New Roman"/>
                <a:cs typeface="Times New Roman"/>
              </a:rPr>
              <a:t> –1.66v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06085-E351-CCF9-47E0-5D787CFD4335}"/>
              </a:ext>
            </a:extLst>
          </p:cNvPr>
          <p:cNvSpPr txBox="1"/>
          <p:nvPr/>
        </p:nvSpPr>
        <p:spPr>
          <a:xfrm>
            <a:off x="7420485" y="1176077"/>
            <a:ext cx="29121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Times New Roman"/>
                <a:cs typeface="Times New Roman"/>
              </a:rPr>
              <a:t>Vps</a:t>
            </a:r>
            <a:r>
              <a:rPr lang="en-US" b="1" dirty="0">
                <a:latin typeface="Times New Roman"/>
                <a:cs typeface="Times New Roman"/>
              </a:rPr>
              <a:t>=1.7V </a:t>
            </a:r>
            <a:r>
              <a:rPr lang="en-US" b="1" dirty="0" err="1">
                <a:latin typeface="Times New Roman"/>
                <a:cs typeface="Times New Roman"/>
              </a:rPr>
              <a:t>aproximat</a:t>
            </a:r>
            <a:r>
              <a:rPr lang="en-US" b="1" dirty="0">
                <a:latin typeface="Times New Roman"/>
                <a:cs typeface="Times New Roman"/>
              </a:rPr>
              <a:t> 1.66V</a:t>
            </a:r>
          </a:p>
        </p:txBody>
      </p:sp>
    </p:spTree>
    <p:extLst>
      <p:ext uri="{BB962C8B-B14F-4D97-AF65-F5344CB8AC3E}">
        <p14:creationId xmlns:p14="http://schemas.microsoft.com/office/powerpoint/2010/main" val="150624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90B8-4289-4284-9705-4079EAB1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/>
                <a:cs typeface="Times New Roman"/>
              </a:rPr>
              <a:t>A3.Dimensionarea </a:t>
            </a:r>
            <a:r>
              <a:rPr lang="en-US" sz="3600" b="1" dirty="0" err="1">
                <a:latin typeface="Times New Roman"/>
                <a:cs typeface="Times New Roman"/>
              </a:rPr>
              <a:t>circuitului</a:t>
            </a:r>
            <a:endParaRPr lang="en-US" sz="36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A white paper with black writing on it&#10;&#10;AI-generated content may be incorrect.">
            <a:extLst>
              <a:ext uri="{FF2B5EF4-FFF2-40B4-BE49-F238E27FC236}">
                <a16:creationId xmlns:a16="http://schemas.microsoft.com/office/drawing/2014/main" id="{FBD0FBF9-5AE9-5B47-A87B-A4CB183E6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3706" y="1719341"/>
            <a:ext cx="6398558" cy="3768288"/>
          </a:xfrm>
        </p:spPr>
      </p:pic>
    </p:spTree>
    <p:extLst>
      <p:ext uri="{BB962C8B-B14F-4D97-AF65-F5344CB8AC3E}">
        <p14:creationId xmlns:p14="http://schemas.microsoft.com/office/powerpoint/2010/main" val="184082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ACBC-6713-95B3-3C8A-A21487EBB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/>
                <a:cs typeface="Times New Roman"/>
              </a:rPr>
              <a:t>A3.Tensiunea la </a:t>
            </a:r>
            <a:r>
              <a:rPr lang="en-US" sz="2800" b="1" err="1">
                <a:latin typeface="Times New Roman"/>
                <a:cs typeface="Times New Roman"/>
              </a:rPr>
              <a:t>iesire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654D3202-3178-0292-31DB-E0E8EA405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477" y="1478243"/>
            <a:ext cx="10624310" cy="5012484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558FE8-974B-2777-942E-ABE498943FE0}"/>
              </a:ext>
            </a:extLst>
          </p:cNvPr>
          <p:cNvCxnSpPr/>
          <p:nvPr/>
        </p:nvCxnSpPr>
        <p:spPr>
          <a:xfrm flipH="1" flipV="1">
            <a:off x="5398222" y="2001718"/>
            <a:ext cx="1418099" cy="182976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E5C619-8AE0-3702-38AC-4391DA7836F4}"/>
              </a:ext>
            </a:extLst>
          </p:cNvPr>
          <p:cNvCxnSpPr/>
          <p:nvPr/>
        </p:nvCxnSpPr>
        <p:spPr>
          <a:xfrm flipH="1" flipV="1">
            <a:off x="4146473" y="5916642"/>
            <a:ext cx="1502000" cy="4091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134946-62A8-E064-B94F-39E82134E431}"/>
              </a:ext>
            </a:extLst>
          </p:cNvPr>
          <p:cNvSpPr txBox="1"/>
          <p:nvPr/>
        </p:nvSpPr>
        <p:spPr>
          <a:xfrm>
            <a:off x="5978391" y="1960128"/>
            <a:ext cx="249216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Times New Roman"/>
                <a:cs typeface="Times New Roman"/>
              </a:rPr>
              <a:t>Vout</a:t>
            </a:r>
            <a:r>
              <a:rPr lang="en-US" sz="1600" dirty="0">
                <a:latin typeface="Times New Roman"/>
                <a:cs typeface="Times New Roman"/>
              </a:rPr>
              <a:t>=5V , </a:t>
            </a:r>
            <a:r>
              <a:rPr lang="en-US" sz="1600" err="1">
                <a:latin typeface="Times New Roman"/>
                <a:cs typeface="Times New Roman"/>
              </a:rPr>
              <a:t>daca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Vout</a:t>
            </a:r>
            <a:r>
              <a:rPr lang="en-US" sz="1600" dirty="0">
                <a:latin typeface="Times New Roman"/>
                <a:cs typeface="Times New Roman"/>
              </a:rPr>
              <a:t> = VOH , </a:t>
            </a:r>
            <a:r>
              <a:rPr lang="en-US" sz="1600" err="1">
                <a:latin typeface="Times New Roman"/>
                <a:cs typeface="Times New Roman"/>
              </a:rPr>
              <a:t>tensiunea</a:t>
            </a:r>
            <a:r>
              <a:rPr lang="en-US" sz="1600" dirty="0">
                <a:latin typeface="Times New Roman"/>
                <a:cs typeface="Times New Roman"/>
              </a:rPr>
              <a:t> pe </a:t>
            </a:r>
            <a:r>
              <a:rPr lang="en-US" sz="1600" err="1">
                <a:latin typeface="Times New Roman"/>
                <a:cs typeface="Times New Roman"/>
              </a:rPr>
              <a:t>condesator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creste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C3390-5411-A22E-10B4-546044A315BD}"/>
              </a:ext>
            </a:extLst>
          </p:cNvPr>
          <p:cNvSpPr txBox="1"/>
          <p:nvPr/>
        </p:nvSpPr>
        <p:spPr>
          <a:xfrm>
            <a:off x="5726374" y="6118400"/>
            <a:ext cx="3052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Vout</a:t>
            </a:r>
            <a:r>
              <a:rPr lang="en-US" sz="1600" dirty="0">
                <a:latin typeface="Times New Roman"/>
                <a:cs typeface="Times New Roman"/>
              </a:rPr>
              <a:t>=-5V , </a:t>
            </a:r>
            <a:r>
              <a:rPr lang="en-US" sz="1600" dirty="0" err="1">
                <a:latin typeface="Times New Roman"/>
                <a:cs typeface="Times New Roman"/>
              </a:rPr>
              <a:t>daca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Vout</a:t>
            </a:r>
            <a:r>
              <a:rPr lang="en-US" sz="1600" dirty="0">
                <a:latin typeface="Times New Roman"/>
                <a:cs typeface="Times New Roman"/>
              </a:rPr>
              <a:t> = VOL , </a:t>
            </a:r>
            <a:r>
              <a:rPr lang="en-US" sz="1600" dirty="0" err="1">
                <a:latin typeface="Times New Roman"/>
                <a:cs typeface="Times New Roman"/>
              </a:rPr>
              <a:t>tensiunea</a:t>
            </a:r>
            <a:r>
              <a:rPr lang="en-US" sz="1600" dirty="0">
                <a:latin typeface="Times New Roman"/>
                <a:cs typeface="Times New Roman"/>
              </a:rPr>
              <a:t> pe </a:t>
            </a:r>
            <a:r>
              <a:rPr lang="en-US" sz="1600" dirty="0" err="1">
                <a:latin typeface="Times New Roman"/>
                <a:cs typeface="Times New Roman"/>
              </a:rPr>
              <a:t>condesator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scade</a:t>
            </a:r>
          </a:p>
        </p:txBody>
      </p:sp>
    </p:spTree>
    <p:extLst>
      <p:ext uri="{BB962C8B-B14F-4D97-AF65-F5344CB8AC3E}">
        <p14:creationId xmlns:p14="http://schemas.microsoft.com/office/powerpoint/2010/main" val="189389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37ED6-B1F2-1E12-1F91-F227BFF8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/>
                <a:cs typeface="Times New Roman"/>
              </a:rPr>
              <a:t>A3.Frecventa de </a:t>
            </a:r>
            <a:r>
              <a:rPr lang="en-US" sz="2400" b="1" err="1">
                <a:latin typeface="Times New Roman"/>
                <a:cs typeface="Times New Roman"/>
              </a:rPr>
              <a:t>iesire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4" name="Content Placeholder 3" descr="A screen shot of a graph&#10;&#10;AI-generated content may be incorrect.">
            <a:extLst>
              <a:ext uri="{FF2B5EF4-FFF2-40B4-BE49-F238E27FC236}">
                <a16:creationId xmlns:a16="http://schemas.microsoft.com/office/drawing/2014/main" id="{D4F4A158-FF06-2188-0A05-5815884D9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369" y="1428967"/>
            <a:ext cx="9889043" cy="4831502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9F8EE3-07AD-F295-8938-2571740047CC}"/>
              </a:ext>
            </a:extLst>
          </p:cNvPr>
          <p:cNvCxnSpPr/>
          <p:nvPr/>
        </p:nvCxnSpPr>
        <p:spPr>
          <a:xfrm flipV="1">
            <a:off x="5273268" y="3119073"/>
            <a:ext cx="495108" cy="877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619FFE-85E7-3A5A-BABC-B205A9B97A2A}"/>
              </a:ext>
            </a:extLst>
          </p:cNvPr>
          <p:cNvCxnSpPr/>
          <p:nvPr/>
        </p:nvCxnSpPr>
        <p:spPr>
          <a:xfrm flipH="1" flipV="1">
            <a:off x="4127269" y="3018117"/>
            <a:ext cx="434440" cy="826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6421C0-3D91-969E-041C-C2641C2CB892}"/>
              </a:ext>
            </a:extLst>
          </p:cNvPr>
          <p:cNvCxnSpPr/>
          <p:nvPr/>
        </p:nvCxnSpPr>
        <p:spPr>
          <a:xfrm>
            <a:off x="5709551" y="4645534"/>
            <a:ext cx="1638107" cy="1008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5AE793-6CB7-15FF-4D5E-54A838798D50}"/>
              </a:ext>
            </a:extLst>
          </p:cNvPr>
          <p:cNvSpPr txBox="1"/>
          <p:nvPr/>
        </p:nvSpPr>
        <p:spPr>
          <a:xfrm>
            <a:off x="4158271" y="3906255"/>
            <a:ext cx="3108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Fout=4 </a:t>
            </a:r>
            <a:r>
              <a:rPr lang="en-US" b="1" err="1">
                <a:latin typeface="Times New Roman"/>
                <a:cs typeface="Times New Roman"/>
              </a:rPr>
              <a:t>Khz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718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AE3D-5466-AF39-4457-A44FA182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/>
                <a:cs typeface="Times New Roman"/>
              </a:rPr>
              <a:t>A4. Schema </a:t>
            </a:r>
            <a:r>
              <a:rPr lang="en-US" sz="3600" err="1">
                <a:latin typeface="Times New Roman"/>
                <a:cs typeface="Times New Roman"/>
              </a:rPr>
              <a:t>electrica</a:t>
            </a:r>
            <a:r>
              <a:rPr lang="en-US" sz="3600" dirty="0">
                <a:latin typeface="Times New Roman"/>
                <a:cs typeface="Times New Roman"/>
              </a:rPr>
              <a:t> in </a:t>
            </a:r>
            <a:r>
              <a:rPr lang="en-US" sz="3600" err="1">
                <a:latin typeface="Times New Roman"/>
                <a:cs typeface="Times New Roman"/>
              </a:rPr>
              <a:t>ltspice</a:t>
            </a:r>
            <a:r>
              <a:rPr lang="en-US" sz="3600" dirty="0">
                <a:latin typeface="Times New Roman"/>
                <a:cs typeface="Times New Roman"/>
              </a:rPr>
              <a:t> cu </a:t>
            </a:r>
            <a:r>
              <a:rPr lang="en-US" sz="3600" err="1">
                <a:latin typeface="Times New Roman"/>
                <a:cs typeface="Times New Roman"/>
              </a:rPr>
              <a:t>valori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  <a:r>
              <a:rPr lang="en-US" sz="3600" err="1">
                <a:latin typeface="Times New Roman"/>
                <a:cs typeface="Times New Roman"/>
              </a:rPr>
              <a:t>nominale</a:t>
            </a:r>
            <a:r>
              <a:rPr lang="en-US" sz="36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F379-E364-F4B9-41CB-BEC73AA76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5" descr="A diagram of a circuit board&#10;&#10;AI-generated content may be incorrect.">
            <a:extLst>
              <a:ext uri="{FF2B5EF4-FFF2-40B4-BE49-F238E27FC236}">
                <a16:creationId xmlns:a16="http://schemas.microsoft.com/office/drawing/2014/main" id="{37B8EA76-689E-B8DF-90CA-A4F934E1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70543"/>
            <a:ext cx="10905066" cy="5098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0E095D-CD8E-EA3D-D52B-5542CA89E714}"/>
              </a:ext>
            </a:extLst>
          </p:cNvPr>
          <p:cNvSpPr txBox="1"/>
          <p:nvPr/>
        </p:nvSpPr>
        <p:spPr>
          <a:xfrm>
            <a:off x="1198880" y="5913119"/>
            <a:ext cx="6634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Am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R3=6.2K ; R1=51K ;R6 SI R5=82K</a:t>
            </a:r>
          </a:p>
        </p:txBody>
      </p:sp>
    </p:spTree>
    <p:extLst>
      <p:ext uri="{BB962C8B-B14F-4D97-AF65-F5344CB8AC3E}">
        <p14:creationId xmlns:p14="http://schemas.microsoft.com/office/powerpoint/2010/main" val="103889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4B15-5D9C-60F3-D107-A8F071D7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latin typeface="Times New Roman"/>
                <a:cs typeface="Times New Roman"/>
              </a:rPr>
              <a:t>A4.Amplitudinea </a:t>
            </a:r>
            <a:r>
              <a:rPr lang="en-US" sz="2000" b="1" err="1">
                <a:latin typeface="Times New Roman"/>
                <a:cs typeface="Times New Roman"/>
              </a:rPr>
              <a:t>semnalului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triungiulare</a:t>
            </a:r>
            <a:r>
              <a:rPr lang="en-US" sz="2000" b="1" dirty="0">
                <a:latin typeface="Times New Roman"/>
                <a:cs typeface="Times New Roman"/>
              </a:rPr>
              <a:t> cu </a:t>
            </a:r>
            <a:r>
              <a:rPr lang="en-US" sz="2000" b="1" err="1">
                <a:latin typeface="Times New Roman"/>
                <a:cs typeface="Times New Roman"/>
              </a:rPr>
              <a:t>valoare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lui</a:t>
            </a:r>
            <a:r>
              <a:rPr lang="en-US" sz="2000" b="1" dirty="0">
                <a:latin typeface="Times New Roman"/>
                <a:cs typeface="Times New Roman"/>
              </a:rPr>
              <a:t> R3=6.2K(</a:t>
            </a:r>
            <a:r>
              <a:rPr lang="en-US" sz="2000" b="1" err="1">
                <a:latin typeface="Times New Roman"/>
                <a:cs typeface="Times New Roman"/>
              </a:rPr>
              <a:t>Valoare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nominala</a:t>
            </a:r>
            <a:r>
              <a:rPr lang="en-US" sz="2000" b="1" dirty="0"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E16477E2-42C2-D2A9-0670-5B093D66A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361" y="1683385"/>
            <a:ext cx="8869678" cy="4351338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EC4466-6D83-EAB1-BC99-C87C300D999F}"/>
              </a:ext>
            </a:extLst>
          </p:cNvPr>
          <p:cNvCxnSpPr/>
          <p:nvPr/>
        </p:nvCxnSpPr>
        <p:spPr>
          <a:xfrm flipH="1" flipV="1">
            <a:off x="5720080" y="5476240"/>
            <a:ext cx="406400" cy="568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0A810A-CC52-9FFE-CC4C-20A1BA9C1576}"/>
              </a:ext>
            </a:extLst>
          </p:cNvPr>
          <p:cNvSpPr txBox="1"/>
          <p:nvPr/>
        </p:nvSpPr>
        <p:spPr>
          <a:xfrm>
            <a:off x="6106160" y="6035040"/>
            <a:ext cx="146304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 err="1">
                <a:latin typeface="Times New Roman"/>
                <a:cs typeface="Times New Roman"/>
              </a:rPr>
              <a:t>Vpj</a:t>
            </a:r>
            <a:r>
              <a:rPr lang="en-US" sz="1400" b="1" dirty="0">
                <a:latin typeface="Times New Roman"/>
                <a:cs typeface="Times New Roman"/>
              </a:rPr>
              <a:t> =-1.74V </a:t>
            </a:r>
            <a:r>
              <a:rPr lang="en-US" sz="1400" b="1" dirty="0" err="1">
                <a:latin typeface="Times New Roman"/>
                <a:cs typeface="Times New Roman"/>
              </a:rPr>
              <a:t>aproximativ</a:t>
            </a:r>
            <a:r>
              <a:rPr lang="en-US" sz="1400" b="1" dirty="0">
                <a:latin typeface="Times New Roman"/>
                <a:cs typeface="Times New Roman"/>
              </a:rPr>
              <a:t> 1.66 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3197D4D-B8B4-759E-E403-7B28DAEA0797}"/>
              </a:ext>
            </a:extLst>
          </p:cNvPr>
          <p:cNvCxnSpPr/>
          <p:nvPr/>
        </p:nvCxnSpPr>
        <p:spPr>
          <a:xfrm flipH="1" flipV="1">
            <a:off x="5130800" y="2082800"/>
            <a:ext cx="10160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E46336-4189-40F3-4DA6-EB1DD8953F77}"/>
              </a:ext>
            </a:extLst>
          </p:cNvPr>
          <p:cNvSpPr txBox="1"/>
          <p:nvPr/>
        </p:nvSpPr>
        <p:spPr>
          <a:xfrm>
            <a:off x="3962400" y="1483359"/>
            <a:ext cx="18288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latin typeface="Times New Roman"/>
                <a:cs typeface="Times New Roman"/>
              </a:rPr>
              <a:t>Vps</a:t>
            </a:r>
            <a:r>
              <a:rPr lang="en-US" sz="1600" b="1" dirty="0">
                <a:latin typeface="Times New Roman"/>
                <a:cs typeface="Times New Roman"/>
              </a:rPr>
              <a:t>=1.67V </a:t>
            </a:r>
            <a:r>
              <a:rPr lang="en-US" sz="1600" b="1" err="1">
                <a:latin typeface="Times New Roman"/>
                <a:cs typeface="Times New Roman"/>
              </a:rPr>
              <a:t>aproximativ</a:t>
            </a:r>
            <a:r>
              <a:rPr lang="en-US" sz="1600" b="1" dirty="0">
                <a:latin typeface="Times New Roman"/>
                <a:cs typeface="Times New Roman"/>
              </a:rPr>
              <a:t> 1.66V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7A8A53-2394-8C7E-6EAB-E9ADC70AD3C3}"/>
              </a:ext>
            </a:extLst>
          </p:cNvPr>
          <p:cNvCxnSpPr/>
          <p:nvPr/>
        </p:nvCxnSpPr>
        <p:spPr>
          <a:xfrm flipH="1" flipV="1">
            <a:off x="5151120" y="2113280"/>
            <a:ext cx="3891280" cy="60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B8FE5D-7C5F-21A0-56D3-110FF6001389}"/>
              </a:ext>
            </a:extLst>
          </p:cNvPr>
          <p:cNvCxnSpPr/>
          <p:nvPr/>
        </p:nvCxnSpPr>
        <p:spPr>
          <a:xfrm flipH="1">
            <a:off x="5750560" y="1940560"/>
            <a:ext cx="3139440" cy="359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25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F81BD-FD03-22BC-4BB9-C17868F02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FB7C-50CD-C968-F0A6-8964A124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/>
                <a:cs typeface="Times New Roman"/>
              </a:rPr>
              <a:t>A4.Amplitudinea </a:t>
            </a:r>
            <a:r>
              <a:rPr lang="en-US" sz="2800" b="1" dirty="0" err="1">
                <a:latin typeface="Times New Roman"/>
                <a:cs typeface="Times New Roman"/>
              </a:rPr>
              <a:t>semnalului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rezultata</a:t>
            </a:r>
            <a:r>
              <a:rPr lang="en-US" sz="2800" b="1" dirty="0">
                <a:latin typeface="Times New Roman"/>
                <a:cs typeface="Times New Roman"/>
              </a:rPr>
              <a:t> in </a:t>
            </a:r>
            <a:r>
              <a:rPr lang="en-US" sz="2800" b="1" dirty="0" err="1">
                <a:latin typeface="Times New Roman"/>
                <a:cs typeface="Times New Roman"/>
              </a:rPr>
              <a:t>urma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dirty="0" err="1">
                <a:latin typeface="Times New Roman"/>
                <a:cs typeface="Times New Roman"/>
              </a:rPr>
              <a:t>calculului</a:t>
            </a:r>
            <a:endParaRPr lang="en-US" sz="2800" b="1" dirty="0">
              <a:latin typeface="Times New Roman"/>
              <a:cs typeface="Times New Roman"/>
            </a:endParaRPr>
          </a:p>
        </p:txBody>
      </p:sp>
      <p:pic>
        <p:nvPicPr>
          <p:cNvPr id="6" name="Content Placeholder 5" descr="A screenshot of a graph&#10;&#10;AI-generated content may be incorrect.">
            <a:extLst>
              <a:ext uri="{FF2B5EF4-FFF2-40B4-BE49-F238E27FC236}">
                <a16:creationId xmlns:a16="http://schemas.microsoft.com/office/drawing/2014/main" id="{4A688DE6-387F-F9D4-2113-34E3AF3B0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504" y="1355899"/>
            <a:ext cx="11452992" cy="535342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6EAF74-9286-2E1C-D79B-F9B66C9ADD9E}"/>
              </a:ext>
            </a:extLst>
          </p:cNvPr>
          <p:cNvCxnSpPr/>
          <p:nvPr/>
        </p:nvCxnSpPr>
        <p:spPr>
          <a:xfrm>
            <a:off x="5208340" y="5026328"/>
            <a:ext cx="742048" cy="1162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F1B3F15-64B3-A7D7-C606-B0A446CCB3C1}"/>
              </a:ext>
            </a:extLst>
          </p:cNvPr>
          <p:cNvCxnSpPr/>
          <p:nvPr/>
        </p:nvCxnSpPr>
        <p:spPr>
          <a:xfrm flipV="1">
            <a:off x="6034178" y="1889407"/>
            <a:ext cx="1780326" cy="14827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4865884-5DF0-56A5-227F-3DAB49EDC729}"/>
              </a:ext>
            </a:extLst>
          </p:cNvPr>
          <p:cNvSpPr txBox="1"/>
          <p:nvPr/>
        </p:nvSpPr>
        <p:spPr>
          <a:xfrm>
            <a:off x="4882828" y="6116050"/>
            <a:ext cx="22261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Times New Roman"/>
                <a:cs typeface="Times New Roman"/>
              </a:rPr>
              <a:t>Vpj</a:t>
            </a:r>
            <a:r>
              <a:rPr lang="en-US" b="1" dirty="0">
                <a:latin typeface="Times New Roman"/>
                <a:cs typeface="Times New Roman"/>
              </a:rPr>
              <a:t>=-1.75V </a:t>
            </a:r>
            <a:r>
              <a:rPr lang="en-US" b="1" dirty="0" err="1">
                <a:latin typeface="Times New Roman"/>
                <a:cs typeface="Times New Roman"/>
              </a:rPr>
              <a:t>aproximativ</a:t>
            </a:r>
            <a:r>
              <a:rPr lang="en-US" b="1" dirty="0">
                <a:latin typeface="Times New Roman"/>
                <a:cs typeface="Times New Roman"/>
              </a:rPr>
              <a:t> –1.66v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D09360-5ABF-0D46-5921-799BCDAC08B1}"/>
              </a:ext>
            </a:extLst>
          </p:cNvPr>
          <p:cNvSpPr txBox="1"/>
          <p:nvPr/>
        </p:nvSpPr>
        <p:spPr>
          <a:xfrm>
            <a:off x="7420485" y="1176077"/>
            <a:ext cx="29121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latin typeface="Times New Roman"/>
                <a:cs typeface="Times New Roman"/>
              </a:rPr>
              <a:t>Vps</a:t>
            </a:r>
            <a:r>
              <a:rPr lang="en-US" b="1" dirty="0">
                <a:latin typeface="Times New Roman"/>
                <a:cs typeface="Times New Roman"/>
              </a:rPr>
              <a:t>=1.7V </a:t>
            </a:r>
            <a:r>
              <a:rPr lang="en-US" b="1" dirty="0" err="1">
                <a:latin typeface="Times New Roman"/>
                <a:cs typeface="Times New Roman"/>
              </a:rPr>
              <a:t>aproximat</a:t>
            </a:r>
            <a:r>
              <a:rPr lang="en-US" b="1" dirty="0">
                <a:latin typeface="Times New Roman"/>
                <a:cs typeface="Times New Roman"/>
              </a:rPr>
              <a:t> 1.66V</a:t>
            </a:r>
          </a:p>
        </p:txBody>
      </p:sp>
    </p:spTree>
    <p:extLst>
      <p:ext uri="{BB962C8B-B14F-4D97-AF65-F5344CB8AC3E}">
        <p14:creationId xmlns:p14="http://schemas.microsoft.com/office/powerpoint/2010/main" val="1052289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2DF91-06ED-7E40-588B-B834E69D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/>
                <a:cs typeface="Times New Roman"/>
              </a:rPr>
              <a:t>A4.Tensiunea de </a:t>
            </a:r>
            <a:r>
              <a:rPr lang="en-US" sz="2400" b="1" dirty="0" err="1">
                <a:latin typeface="Times New Roman"/>
                <a:cs typeface="Times New Roman"/>
              </a:rPr>
              <a:t>iesire</a:t>
            </a:r>
            <a:r>
              <a:rPr lang="en-US" sz="2400" b="1" dirty="0">
                <a:latin typeface="Times New Roman"/>
                <a:cs typeface="Times New Roman"/>
              </a:rPr>
              <a:t> a </a:t>
            </a:r>
            <a:r>
              <a:rPr lang="en-US" sz="2400" b="1" dirty="0" err="1">
                <a:latin typeface="Times New Roman"/>
                <a:cs typeface="Times New Roman"/>
              </a:rPr>
              <a:t>comparatorului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rezultata</a:t>
            </a:r>
            <a:r>
              <a:rPr lang="en-US" sz="2400" b="1" dirty="0">
                <a:latin typeface="Times New Roman"/>
                <a:cs typeface="Times New Roman"/>
              </a:rPr>
              <a:t> din </a:t>
            </a:r>
            <a:r>
              <a:rPr lang="en-US" sz="2400" b="1" dirty="0" err="1">
                <a:latin typeface="Times New Roman"/>
                <a:cs typeface="Times New Roman"/>
              </a:rPr>
              <a:t>simulare</a:t>
            </a:r>
            <a:r>
              <a:rPr lang="en-US" sz="2400" b="1" dirty="0">
                <a:latin typeface="Times New Roman"/>
                <a:cs typeface="Times New Roman"/>
              </a:rPr>
              <a:t> cu R3=6.2K</a:t>
            </a:r>
          </a:p>
        </p:txBody>
      </p:sp>
      <p:pic>
        <p:nvPicPr>
          <p:cNvPr id="6" name="Content Placeholder 5" descr="A screenshot of a graph&#10;&#10;AI-generated content may be incorrect.">
            <a:extLst>
              <a:ext uri="{FF2B5EF4-FFF2-40B4-BE49-F238E27FC236}">
                <a16:creationId xmlns:a16="http://schemas.microsoft.com/office/drawing/2014/main" id="{B63414CC-233A-8BF8-BBF1-7872C1602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584" y="1335022"/>
            <a:ext cx="9172285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286E61-C1DE-8757-0343-E57720D38BA6}"/>
              </a:ext>
            </a:extLst>
          </p:cNvPr>
          <p:cNvSpPr txBox="1"/>
          <p:nvPr/>
        </p:nvSpPr>
        <p:spPr>
          <a:xfrm>
            <a:off x="2926080" y="1503680"/>
            <a:ext cx="11785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err="1">
                <a:latin typeface="Times New Roman"/>
                <a:cs typeface="Times New Roman"/>
              </a:rPr>
              <a:t>Vout</a:t>
            </a:r>
            <a:r>
              <a:rPr lang="en-US" sz="1600" dirty="0">
                <a:latin typeface="Times New Roman"/>
                <a:cs typeface="Times New Roman"/>
              </a:rPr>
              <a:t>=5V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6FB2DC-13FD-DE6D-5BB6-837517F3ABB4}"/>
              </a:ext>
            </a:extLst>
          </p:cNvPr>
          <p:cNvCxnSpPr/>
          <p:nvPr/>
        </p:nvCxnSpPr>
        <p:spPr>
          <a:xfrm flipV="1">
            <a:off x="3308124" y="1776886"/>
            <a:ext cx="552954" cy="42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7E2DEC-99AB-1D0C-A709-5BCE27639CA4}"/>
              </a:ext>
            </a:extLst>
          </p:cNvPr>
          <p:cNvCxnSpPr>
            <a:cxnSpLocks/>
          </p:cNvCxnSpPr>
          <p:nvPr/>
        </p:nvCxnSpPr>
        <p:spPr>
          <a:xfrm flipV="1">
            <a:off x="4445905" y="5148474"/>
            <a:ext cx="552954" cy="42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FB2807-8891-090B-C429-47EC9C568025}"/>
              </a:ext>
            </a:extLst>
          </p:cNvPr>
          <p:cNvSpPr txBox="1"/>
          <p:nvPr/>
        </p:nvSpPr>
        <p:spPr>
          <a:xfrm>
            <a:off x="3395805" y="5355432"/>
            <a:ext cx="117856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 err="1">
                <a:latin typeface="Times New Roman"/>
                <a:cs typeface="Times New Roman"/>
              </a:rPr>
              <a:t>Vout</a:t>
            </a:r>
            <a:r>
              <a:rPr lang="en-US" sz="1600" dirty="0">
                <a:latin typeface="Times New Roman"/>
                <a:cs typeface="Times New Roman"/>
              </a:rPr>
              <a:t>=-5V</a:t>
            </a:r>
          </a:p>
        </p:txBody>
      </p:sp>
    </p:spTree>
    <p:extLst>
      <p:ext uri="{BB962C8B-B14F-4D97-AF65-F5344CB8AC3E}">
        <p14:creationId xmlns:p14="http://schemas.microsoft.com/office/powerpoint/2010/main" val="1187573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3C1FA-910C-CA7B-2D6C-0EDBF6D73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D87B-B549-926C-87FF-613015F2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/>
                <a:cs typeface="Times New Roman"/>
              </a:rPr>
              <a:t>A4.Tensiunea la </a:t>
            </a:r>
            <a:r>
              <a:rPr lang="en-US" sz="2400" b="1" dirty="0" err="1">
                <a:latin typeface="Times New Roman"/>
                <a:cs typeface="Times New Roman"/>
              </a:rPr>
              <a:t>iesire</a:t>
            </a:r>
            <a:r>
              <a:rPr lang="en-US" sz="2400" b="1" dirty="0">
                <a:latin typeface="Times New Roman"/>
                <a:cs typeface="Times New Roman"/>
              </a:rPr>
              <a:t> a </a:t>
            </a:r>
            <a:r>
              <a:rPr lang="en-US" sz="2400" b="1" dirty="0" err="1">
                <a:latin typeface="Times New Roman"/>
                <a:cs typeface="Times New Roman"/>
              </a:rPr>
              <a:t>comparatorului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FD679B26-0679-044D-A9F3-07BC70CF7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477" y="1478243"/>
            <a:ext cx="10624310" cy="5012484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308B45F-F06E-45A2-841A-9735741BD918}"/>
              </a:ext>
            </a:extLst>
          </p:cNvPr>
          <p:cNvCxnSpPr/>
          <p:nvPr/>
        </p:nvCxnSpPr>
        <p:spPr>
          <a:xfrm flipH="1" flipV="1">
            <a:off x="5398222" y="2001718"/>
            <a:ext cx="1418099" cy="182976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C4C06EE-D24C-0F9A-9C6E-7A6672D23119}"/>
              </a:ext>
            </a:extLst>
          </p:cNvPr>
          <p:cNvCxnSpPr/>
          <p:nvPr/>
        </p:nvCxnSpPr>
        <p:spPr>
          <a:xfrm flipH="1" flipV="1">
            <a:off x="4146473" y="5916642"/>
            <a:ext cx="1502000" cy="4091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E53E0A-D463-E617-3C5E-19BE6FE53F58}"/>
              </a:ext>
            </a:extLst>
          </p:cNvPr>
          <p:cNvSpPr txBox="1"/>
          <p:nvPr/>
        </p:nvSpPr>
        <p:spPr>
          <a:xfrm>
            <a:off x="5978391" y="1960128"/>
            <a:ext cx="249216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latin typeface="Times New Roman"/>
                <a:cs typeface="Times New Roman"/>
              </a:rPr>
              <a:t>Vout</a:t>
            </a:r>
            <a:r>
              <a:rPr lang="en-US" sz="1600" dirty="0">
                <a:latin typeface="Times New Roman"/>
                <a:cs typeface="Times New Roman"/>
              </a:rPr>
              <a:t>=5V , </a:t>
            </a:r>
            <a:r>
              <a:rPr lang="en-US" sz="1600" err="1">
                <a:latin typeface="Times New Roman"/>
                <a:cs typeface="Times New Roman"/>
              </a:rPr>
              <a:t>daca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Vout</a:t>
            </a:r>
            <a:r>
              <a:rPr lang="en-US" sz="1600" dirty="0">
                <a:latin typeface="Times New Roman"/>
                <a:cs typeface="Times New Roman"/>
              </a:rPr>
              <a:t> = VOH , </a:t>
            </a:r>
            <a:r>
              <a:rPr lang="en-US" sz="1600" err="1">
                <a:latin typeface="Times New Roman"/>
                <a:cs typeface="Times New Roman"/>
              </a:rPr>
              <a:t>tensiunea</a:t>
            </a:r>
            <a:r>
              <a:rPr lang="en-US" sz="1600" dirty="0">
                <a:latin typeface="Times New Roman"/>
                <a:cs typeface="Times New Roman"/>
              </a:rPr>
              <a:t> pe </a:t>
            </a:r>
            <a:r>
              <a:rPr lang="en-US" sz="1600" err="1">
                <a:latin typeface="Times New Roman"/>
                <a:cs typeface="Times New Roman"/>
              </a:rPr>
              <a:t>condesator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err="1">
                <a:latin typeface="Times New Roman"/>
                <a:cs typeface="Times New Roman"/>
              </a:rPr>
              <a:t>creste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45C73-6F83-0670-4410-E37E8A0C9FA8}"/>
              </a:ext>
            </a:extLst>
          </p:cNvPr>
          <p:cNvSpPr txBox="1"/>
          <p:nvPr/>
        </p:nvSpPr>
        <p:spPr>
          <a:xfrm>
            <a:off x="5726374" y="6118400"/>
            <a:ext cx="3052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Times New Roman"/>
                <a:cs typeface="Times New Roman"/>
              </a:rPr>
              <a:t>Vout</a:t>
            </a:r>
            <a:r>
              <a:rPr lang="en-US" sz="1600" dirty="0">
                <a:latin typeface="Times New Roman"/>
                <a:cs typeface="Times New Roman"/>
              </a:rPr>
              <a:t>=-5V , </a:t>
            </a:r>
            <a:r>
              <a:rPr lang="en-US" sz="1600" dirty="0" err="1">
                <a:latin typeface="Times New Roman"/>
                <a:cs typeface="Times New Roman"/>
              </a:rPr>
              <a:t>daca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Vout</a:t>
            </a:r>
            <a:r>
              <a:rPr lang="en-US" sz="1600" dirty="0">
                <a:latin typeface="Times New Roman"/>
                <a:cs typeface="Times New Roman"/>
              </a:rPr>
              <a:t> = VOL , </a:t>
            </a:r>
            <a:r>
              <a:rPr lang="en-US" sz="1600" dirty="0" err="1">
                <a:latin typeface="Times New Roman"/>
                <a:cs typeface="Times New Roman"/>
              </a:rPr>
              <a:t>tensiunea</a:t>
            </a:r>
            <a:r>
              <a:rPr lang="en-US" sz="1600" dirty="0">
                <a:latin typeface="Times New Roman"/>
                <a:cs typeface="Times New Roman"/>
              </a:rPr>
              <a:t> pe </a:t>
            </a:r>
            <a:r>
              <a:rPr lang="en-US" sz="1600" dirty="0" err="1">
                <a:latin typeface="Times New Roman"/>
                <a:cs typeface="Times New Roman"/>
              </a:rPr>
              <a:t>condesator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scade</a:t>
            </a:r>
          </a:p>
        </p:txBody>
      </p:sp>
    </p:spTree>
    <p:extLst>
      <p:ext uri="{BB962C8B-B14F-4D97-AF65-F5344CB8AC3E}">
        <p14:creationId xmlns:p14="http://schemas.microsoft.com/office/powerpoint/2010/main" val="362208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9948-2F3D-D096-B182-7F69B401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DA19-796F-80E1-7C98-ED71E6741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err="1">
                <a:latin typeface="Times New Roman"/>
                <a:cs typeface="Times New Roman"/>
              </a:rPr>
              <a:t>Specificatii</a:t>
            </a:r>
            <a:r>
              <a:rPr lang="en-US" b="1" dirty="0">
                <a:latin typeface="Times New Roman"/>
                <a:cs typeface="Times New Roman"/>
              </a:rPr>
              <a:t> </a:t>
            </a:r>
            <a:r>
              <a:rPr lang="en-US" b="1" err="1">
                <a:latin typeface="Times New Roman"/>
                <a:cs typeface="Times New Roman"/>
              </a:rPr>
              <a:t>Proiect</a:t>
            </a:r>
            <a:r>
              <a:rPr lang="en-US" b="1" dirty="0">
                <a:latin typeface="Times New Roman"/>
                <a:cs typeface="Times New Roman"/>
              </a:rPr>
              <a:t> :</a:t>
            </a:r>
          </a:p>
          <a:p>
            <a:r>
              <a:rPr lang="en-US" sz="2000" dirty="0">
                <a:latin typeface="Times New Roman"/>
                <a:cs typeface="Times New Roman"/>
              </a:rPr>
              <a:t>Cod </a:t>
            </a:r>
            <a:r>
              <a:rPr lang="en-US" sz="2000" err="1">
                <a:latin typeface="Times New Roman"/>
                <a:cs typeface="Times New Roman"/>
              </a:rPr>
              <a:t>Proiect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: </a:t>
            </a:r>
            <a:r>
              <a:rPr lang="en-US" sz="1600" dirty="0">
                <a:latin typeface="Times New Roman"/>
                <a:cs typeface="Times New Roman"/>
              </a:rPr>
              <a:t>CVF8</a:t>
            </a:r>
          </a:p>
          <a:p>
            <a:r>
              <a:rPr lang="en-US" sz="2000" dirty="0">
                <a:latin typeface="Times New Roman"/>
                <a:cs typeface="Times New Roman"/>
              </a:rPr>
              <a:t>Tema</a:t>
            </a:r>
            <a:r>
              <a:rPr lang="en-US" dirty="0">
                <a:latin typeface="Times New Roman"/>
                <a:cs typeface="Times New Roman"/>
              </a:rPr>
              <a:t> : </a:t>
            </a:r>
            <a:r>
              <a:rPr lang="pt-BR" sz="1800" err="1">
                <a:latin typeface="Times New Roman"/>
                <a:cs typeface="Times New Roman"/>
              </a:rPr>
              <a:t>Sursă</a:t>
            </a:r>
            <a:r>
              <a:rPr lang="pt-BR" sz="1800" dirty="0">
                <a:latin typeface="Times New Roman"/>
                <a:cs typeface="Times New Roman"/>
              </a:rPr>
              <a:t> de </a:t>
            </a:r>
            <a:r>
              <a:rPr lang="pt-BR" sz="1800" err="1">
                <a:latin typeface="Times New Roman"/>
                <a:cs typeface="Times New Roman"/>
              </a:rPr>
              <a:t>curent</a:t>
            </a:r>
            <a:r>
              <a:rPr lang="pt-BR" sz="1800" dirty="0">
                <a:latin typeface="Times New Roman"/>
                <a:cs typeface="Times New Roman"/>
              </a:rPr>
              <a:t> AO+TB + </a:t>
            </a:r>
            <a:r>
              <a:rPr lang="pt-BR" sz="1800" err="1">
                <a:latin typeface="Times New Roman"/>
                <a:cs typeface="Times New Roman"/>
              </a:rPr>
              <a:t>comparator</a:t>
            </a:r>
            <a:r>
              <a:rPr lang="pt-BR" sz="1800" dirty="0">
                <a:latin typeface="Times New Roman"/>
                <a:cs typeface="Times New Roman"/>
              </a:rPr>
              <a:t> de </a:t>
            </a:r>
            <a:r>
              <a:rPr lang="pt-BR" sz="1800" err="1">
                <a:latin typeface="Times New Roman"/>
                <a:cs typeface="Times New Roman"/>
              </a:rPr>
              <a:t>fereastra</a:t>
            </a:r>
            <a:r>
              <a:rPr lang="pt-BR" sz="1800" dirty="0">
                <a:latin typeface="Times New Roman"/>
                <a:cs typeface="Times New Roman"/>
              </a:rPr>
              <a:t> (</a:t>
            </a:r>
            <a:r>
              <a:rPr lang="pt-BR" sz="1800" err="1">
                <a:latin typeface="Times New Roman"/>
                <a:cs typeface="Times New Roman"/>
              </a:rPr>
              <a:t>realizat</a:t>
            </a:r>
            <a:r>
              <a:rPr lang="pt-BR" sz="1800" dirty="0">
                <a:latin typeface="Times New Roman"/>
                <a:cs typeface="Times New Roman"/>
              </a:rPr>
              <a:t> cu 555)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pt-BR" sz="1800" err="1">
                <a:latin typeface="Times New Roman"/>
                <a:cs typeface="Times New Roman"/>
              </a:rPr>
              <a:t>Domeniu</a:t>
            </a:r>
            <a:r>
              <a:rPr lang="pt-BR" sz="1800" dirty="0">
                <a:latin typeface="Times New Roman"/>
                <a:cs typeface="Times New Roman"/>
              </a:rPr>
              <a:t> : </a:t>
            </a:r>
            <a:r>
              <a:rPr lang="pt-BR" sz="1800" err="1">
                <a:latin typeface="Times New Roman"/>
                <a:cs typeface="Times New Roman"/>
              </a:rPr>
              <a:t>Generare</a:t>
            </a:r>
            <a:r>
              <a:rPr lang="pt-BR" sz="1800" dirty="0">
                <a:latin typeface="Times New Roman"/>
                <a:cs typeface="Times New Roman"/>
              </a:rPr>
              <a:t> </a:t>
            </a:r>
          </a:p>
          <a:p>
            <a:r>
              <a:rPr lang="ro-RO" sz="1800" dirty="0">
                <a:latin typeface="Times New Roman"/>
                <a:cs typeface="Times New Roman"/>
              </a:rPr>
              <a:t>Domeniu de frecvențe/formă de undă de generat : </a:t>
            </a:r>
            <a:r>
              <a:rPr lang="en-GB" sz="1800" dirty="0">
                <a:latin typeface="Aptos"/>
                <a:cs typeface="Times New Roman"/>
              </a:rPr>
              <a:t>Vin&gt;0; La Vin = 3V: Fout = 4KHz</a:t>
            </a:r>
            <a:endParaRPr lang="ro-RO" sz="1800">
              <a:latin typeface="Aptos"/>
              <a:cs typeface="Times New Roman"/>
            </a:endParaRPr>
          </a:p>
          <a:p>
            <a:r>
              <a:rPr lang="ro-RO" sz="1800" dirty="0">
                <a:latin typeface="Times New Roman"/>
                <a:cs typeface="Times New Roman"/>
              </a:rPr>
              <a:t>Circuite folosite pentru implementare : Sursa de curent </a:t>
            </a:r>
            <a:r>
              <a:rPr lang="ro-RO" sz="1800" err="1">
                <a:latin typeface="Times New Roman"/>
                <a:cs typeface="Times New Roman"/>
              </a:rPr>
              <a:t>AO+TB+comparator</a:t>
            </a:r>
            <a:r>
              <a:rPr lang="ro-RO" sz="1800" dirty="0">
                <a:latin typeface="Times New Roman"/>
                <a:cs typeface="Times New Roman"/>
              </a:rPr>
              <a:t> cu fereastra (realizat cu 555)</a:t>
            </a:r>
          </a:p>
          <a:p>
            <a:endParaRPr lang="pt-BR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2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DBFE-A2F0-37EF-4D15-59C9C8710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/>
                <a:cs typeface="Times New Roman"/>
              </a:rPr>
              <a:t>A4.Frecventa de </a:t>
            </a:r>
            <a:r>
              <a:rPr lang="en-US" sz="2400" b="1" dirty="0" err="1">
                <a:latin typeface="Times New Roman"/>
                <a:cs typeface="Times New Roman"/>
              </a:rPr>
              <a:t>iesire</a:t>
            </a:r>
            <a:r>
              <a:rPr lang="en-US" sz="2400" b="1" dirty="0">
                <a:latin typeface="Times New Roman"/>
                <a:cs typeface="Times New Roman"/>
              </a:rPr>
              <a:t> cu R3=6.2K</a:t>
            </a:r>
            <a:endParaRPr lang="en-US" dirty="0"/>
          </a:p>
        </p:txBody>
      </p:sp>
      <p:pic>
        <p:nvPicPr>
          <p:cNvPr id="4" name="Content Placeholder 3" descr="A screen shot of a graph&#10;&#10;AI-generated content may be incorrect.">
            <a:extLst>
              <a:ext uri="{FF2B5EF4-FFF2-40B4-BE49-F238E27FC236}">
                <a16:creationId xmlns:a16="http://schemas.microsoft.com/office/drawing/2014/main" id="{579587BE-0B55-2D9F-F130-BB84EAC78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91" y="1388745"/>
            <a:ext cx="9353897" cy="4351338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85D8D2D-925F-1AA5-45FD-0613FD1F2A62}"/>
              </a:ext>
            </a:extLst>
          </p:cNvPr>
          <p:cNvCxnSpPr/>
          <p:nvPr/>
        </p:nvCxnSpPr>
        <p:spPr>
          <a:xfrm flipH="1">
            <a:off x="7388298" y="2125854"/>
            <a:ext cx="851093" cy="642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EDAEC8-8755-ED1D-0A52-7CD75B08DB3F}"/>
              </a:ext>
            </a:extLst>
          </p:cNvPr>
          <p:cNvSpPr txBox="1"/>
          <p:nvPr/>
        </p:nvSpPr>
        <p:spPr>
          <a:xfrm>
            <a:off x="6096000" y="2336800"/>
            <a:ext cx="14833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/>
              <a:t>Fout=4khz</a:t>
            </a:r>
          </a:p>
        </p:txBody>
      </p:sp>
    </p:spTree>
    <p:extLst>
      <p:ext uri="{BB962C8B-B14F-4D97-AF65-F5344CB8AC3E}">
        <p14:creationId xmlns:p14="http://schemas.microsoft.com/office/powerpoint/2010/main" val="322833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62095-99D2-20F7-E74C-94BE494C4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897B-27E5-F606-42D1-3364B4A0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Times New Roman"/>
                <a:cs typeface="Times New Roman"/>
              </a:rPr>
              <a:t>A3.Frecventa de </a:t>
            </a:r>
            <a:r>
              <a:rPr lang="en-US" sz="2400" b="1" dirty="0" err="1">
                <a:latin typeface="Times New Roman"/>
                <a:cs typeface="Times New Roman"/>
              </a:rPr>
              <a:t>iesire</a:t>
            </a:r>
            <a:r>
              <a:rPr lang="en-US" sz="2400" b="1" dirty="0">
                <a:latin typeface="Times New Roman"/>
                <a:cs typeface="Times New Roman"/>
              </a:rPr>
              <a:t> cu </a:t>
            </a:r>
            <a:r>
              <a:rPr lang="en-US" sz="2400" b="1" dirty="0" err="1">
                <a:latin typeface="Times New Roman"/>
                <a:cs typeface="Times New Roman"/>
              </a:rPr>
              <a:t>valori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lang="en-US" sz="2400" b="1" dirty="0" err="1">
                <a:latin typeface="Times New Roman"/>
                <a:cs typeface="Times New Roman"/>
              </a:rPr>
              <a:t>matematice</a:t>
            </a:r>
          </a:p>
        </p:txBody>
      </p:sp>
      <p:pic>
        <p:nvPicPr>
          <p:cNvPr id="4" name="Content Placeholder 3" descr="A screen shot of a graph&#10;&#10;AI-generated content may be incorrect.">
            <a:extLst>
              <a:ext uri="{FF2B5EF4-FFF2-40B4-BE49-F238E27FC236}">
                <a16:creationId xmlns:a16="http://schemas.microsoft.com/office/drawing/2014/main" id="{6A8F2FC3-EE41-D7ED-3E57-1F7D26947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369" y="1428967"/>
            <a:ext cx="9889043" cy="4831502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578EDD-A36D-521A-E028-37A755A3C211}"/>
              </a:ext>
            </a:extLst>
          </p:cNvPr>
          <p:cNvCxnSpPr/>
          <p:nvPr/>
        </p:nvCxnSpPr>
        <p:spPr>
          <a:xfrm flipV="1">
            <a:off x="5273268" y="3119073"/>
            <a:ext cx="495108" cy="877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7766E6-F43C-4A6C-6BC6-C1F920AD2942}"/>
              </a:ext>
            </a:extLst>
          </p:cNvPr>
          <p:cNvCxnSpPr/>
          <p:nvPr/>
        </p:nvCxnSpPr>
        <p:spPr>
          <a:xfrm flipH="1" flipV="1">
            <a:off x="4127269" y="3018117"/>
            <a:ext cx="434440" cy="826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A8309-1C33-D6CE-23A4-13652293E397}"/>
              </a:ext>
            </a:extLst>
          </p:cNvPr>
          <p:cNvCxnSpPr/>
          <p:nvPr/>
        </p:nvCxnSpPr>
        <p:spPr>
          <a:xfrm>
            <a:off x="5709551" y="4645534"/>
            <a:ext cx="1638107" cy="1008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8FB3E0-C7AD-75DC-F37B-F6F8E72EE6AA}"/>
              </a:ext>
            </a:extLst>
          </p:cNvPr>
          <p:cNvSpPr txBox="1"/>
          <p:nvPr/>
        </p:nvSpPr>
        <p:spPr>
          <a:xfrm>
            <a:off x="4158271" y="3906255"/>
            <a:ext cx="31082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Fout=4 </a:t>
            </a:r>
            <a:r>
              <a:rPr lang="en-US" b="1" err="1">
                <a:latin typeface="Times New Roman"/>
                <a:cs typeface="Times New Roman"/>
              </a:rPr>
              <a:t>Khz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16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01DE-579D-5F1C-9500-C0551295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" y="-248192"/>
            <a:ext cx="10515600" cy="1325563"/>
          </a:xfrm>
        </p:spPr>
        <p:txBody>
          <a:bodyPr/>
          <a:lstStyle/>
          <a:p>
            <a:r>
              <a:rPr lang="en-US" sz="2800" dirty="0">
                <a:latin typeface="Times New Roman"/>
                <a:cs typeface="Times New Roman"/>
              </a:rPr>
              <a:t>A4.Analiza </a:t>
            </a:r>
            <a:r>
              <a:rPr lang="en-US" sz="2800" dirty="0" err="1">
                <a:latin typeface="Times New Roman"/>
                <a:cs typeface="Times New Roman"/>
              </a:rPr>
              <a:t>parametrica</a:t>
            </a:r>
            <a:r>
              <a:rPr lang="en-US" sz="2800" dirty="0">
                <a:latin typeface="Times New Roman"/>
                <a:cs typeface="Times New Roman"/>
              </a:rPr>
              <a:t> cu </a:t>
            </a:r>
            <a:r>
              <a:rPr lang="en-US" sz="2800" dirty="0" err="1">
                <a:latin typeface="Times New Roman"/>
                <a:cs typeface="Times New Roman"/>
              </a:rPr>
              <a:t>Vref</a:t>
            </a:r>
            <a:r>
              <a:rPr lang="en-US" sz="2800" dirty="0">
                <a:latin typeface="Times New Roman"/>
                <a:cs typeface="Times New Roman"/>
              </a:rPr>
              <a:t> ca </a:t>
            </a:r>
            <a:r>
              <a:rPr lang="en-US" sz="2800" dirty="0" err="1">
                <a:latin typeface="Times New Roman"/>
                <a:cs typeface="Times New Roman"/>
              </a:rPr>
              <a:t>parametru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4" name="Content Placeholder 3" descr="A close-up of a line&#10;&#10;AI-generated content may be incorrect.">
            <a:extLst>
              <a:ext uri="{FF2B5EF4-FFF2-40B4-BE49-F238E27FC236}">
                <a16:creationId xmlns:a16="http://schemas.microsoft.com/office/drawing/2014/main" id="{05407A9D-701B-9369-2F33-CAC406DB1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369" y="1249479"/>
            <a:ext cx="9709213" cy="4351338"/>
          </a:xfrm>
        </p:spPr>
      </p:pic>
    </p:spTree>
    <p:extLst>
      <p:ext uri="{BB962C8B-B14F-4D97-AF65-F5344CB8AC3E}">
        <p14:creationId xmlns:p14="http://schemas.microsoft.com/office/powerpoint/2010/main" val="1384811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0DCA-0483-8E7B-02B9-081980B7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AD9154-0891-84E6-E41D-B620E1C92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535" y="1872088"/>
            <a:ext cx="6251516" cy="4351338"/>
          </a:xfr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0F8256-5D38-859B-29D4-C3DE1F167EAD}"/>
              </a:ext>
            </a:extLst>
          </p:cNvPr>
          <p:cNvCxnSpPr/>
          <p:nvPr/>
        </p:nvCxnSpPr>
        <p:spPr>
          <a:xfrm flipH="1">
            <a:off x="1777380" y="5523200"/>
            <a:ext cx="1349174" cy="207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46D8F9-7EBC-90DC-CB8D-097D512E35CA}"/>
              </a:ext>
            </a:extLst>
          </p:cNvPr>
          <p:cNvSpPr txBox="1"/>
          <p:nvPr/>
        </p:nvSpPr>
        <p:spPr>
          <a:xfrm>
            <a:off x="3190240" y="5242560"/>
            <a:ext cx="1778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Fout=4.2khz </a:t>
            </a:r>
          </a:p>
        </p:txBody>
      </p:sp>
    </p:spTree>
    <p:extLst>
      <p:ext uri="{BB962C8B-B14F-4D97-AF65-F5344CB8AC3E}">
        <p14:creationId xmlns:p14="http://schemas.microsoft.com/office/powerpoint/2010/main" val="80415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3C87-BBD0-032E-52AB-412F0B63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graph with a line&#10;&#10;AI-generated content may be incorrect.">
            <a:extLst>
              <a:ext uri="{FF2B5EF4-FFF2-40B4-BE49-F238E27FC236}">
                <a16:creationId xmlns:a16="http://schemas.microsoft.com/office/drawing/2014/main" id="{E4E2EC7B-2F0C-4415-DA80-F555B9EE5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056" y="1714113"/>
            <a:ext cx="9073205" cy="4351338"/>
          </a:xfrm>
        </p:spPr>
      </p:pic>
    </p:spTree>
    <p:extLst>
      <p:ext uri="{BB962C8B-B14F-4D97-AF65-F5344CB8AC3E}">
        <p14:creationId xmlns:p14="http://schemas.microsoft.com/office/powerpoint/2010/main" val="188906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circuit board&#10;&#10;AI-generated content may be incorrect.">
            <a:extLst>
              <a:ext uri="{FF2B5EF4-FFF2-40B4-BE49-F238E27FC236}">
                <a16:creationId xmlns:a16="http://schemas.microsoft.com/office/drawing/2014/main" id="{BAC72801-CAFB-1E6C-C6B1-7057AF518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70543"/>
            <a:ext cx="10905066" cy="5098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07C7F6-4453-6D1A-299B-DABE61EEE4EA}"/>
              </a:ext>
            </a:extLst>
          </p:cNvPr>
          <p:cNvSpPr txBox="1"/>
          <p:nvPr/>
        </p:nvSpPr>
        <p:spPr>
          <a:xfrm>
            <a:off x="238015" y="168011"/>
            <a:ext cx="95486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A2.Schema </a:t>
            </a:r>
            <a:r>
              <a:rPr lang="en-US" sz="2400" err="1">
                <a:latin typeface="Times New Roman"/>
                <a:cs typeface="Times New Roman"/>
              </a:rPr>
              <a:t>electrica</a:t>
            </a:r>
            <a:r>
              <a:rPr lang="en-US" sz="2400" dirty="0">
                <a:latin typeface="Times New Roman"/>
                <a:cs typeface="Times New Roman"/>
              </a:rPr>
              <a:t> a </a:t>
            </a:r>
            <a:r>
              <a:rPr lang="en-US" sz="2400" err="1">
                <a:latin typeface="Times New Roman"/>
                <a:cs typeface="Times New Roman"/>
              </a:rPr>
              <a:t>circuitului</a:t>
            </a:r>
            <a:r>
              <a:rPr lang="en-US" sz="2400" dirty="0">
                <a:latin typeface="Times New Roman"/>
                <a:cs typeface="Times New Roman"/>
              </a:rPr>
              <a:t>  </a:t>
            </a:r>
            <a:r>
              <a:rPr lang="en-US" sz="2400" err="1">
                <a:latin typeface="Times New Roman"/>
                <a:cs typeface="Times New Roman"/>
              </a:rPr>
              <a:t>realizata</a:t>
            </a:r>
            <a:r>
              <a:rPr lang="en-US" sz="2400" dirty="0">
                <a:latin typeface="Times New Roman"/>
                <a:cs typeface="Times New Roman"/>
              </a:rPr>
              <a:t> in </a:t>
            </a:r>
            <a:r>
              <a:rPr lang="en-US" sz="2400" err="1">
                <a:latin typeface="Times New Roman"/>
                <a:cs typeface="Times New Roman"/>
              </a:rPr>
              <a:t>ltspice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454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paper with a diagram&#10;&#10;AI-generated content may be incorrect.">
            <a:extLst>
              <a:ext uri="{FF2B5EF4-FFF2-40B4-BE49-F238E27FC236}">
                <a16:creationId xmlns:a16="http://schemas.microsoft.com/office/drawing/2014/main" id="{1B1A714D-E316-EE74-FC1B-C8AE20EA9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 rot="16200000">
            <a:off x="2943201" y="-2182030"/>
            <a:ext cx="6315206" cy="112212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8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375A-ABFA-B7CD-1A27-AF29CF1D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/>
                <a:cs typeface="Times New Roman"/>
              </a:rPr>
              <a:t>A2.Functionarea </a:t>
            </a:r>
            <a:r>
              <a:rPr lang="en-US" sz="2800" b="1" err="1">
                <a:latin typeface="Times New Roman"/>
                <a:cs typeface="Times New Roman"/>
              </a:rPr>
              <a:t>celulelor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err="1">
                <a:latin typeface="Times New Roman"/>
                <a:cs typeface="Times New Roman"/>
              </a:rPr>
              <a:t>si</a:t>
            </a:r>
            <a:r>
              <a:rPr lang="en-US" sz="2800" b="1" dirty="0">
                <a:latin typeface="Times New Roman"/>
                <a:cs typeface="Times New Roman"/>
              </a:rPr>
              <a:t> a </a:t>
            </a:r>
            <a:r>
              <a:rPr lang="en-US" sz="2800" b="1" err="1">
                <a:latin typeface="Times New Roman"/>
                <a:cs typeface="Times New Roman"/>
              </a:rPr>
              <a:t>componentelor</a:t>
            </a:r>
            <a:r>
              <a:rPr lang="en-US" sz="2800" b="1" dirty="0">
                <a:latin typeface="Times New Roman"/>
                <a:cs typeface="Times New Roman"/>
              </a:rPr>
              <a:t> </a:t>
            </a:r>
            <a:r>
              <a:rPr lang="en-US" sz="2800" b="1" err="1">
                <a:latin typeface="Times New Roman"/>
                <a:cs typeface="Times New Roman"/>
              </a:rPr>
              <a:t>prezente</a:t>
            </a:r>
            <a:r>
              <a:rPr lang="en-US" sz="2800" b="1" dirty="0">
                <a:latin typeface="Times New Roman"/>
                <a:cs typeface="Times New Roman"/>
              </a:rPr>
              <a:t> in circuit</a:t>
            </a:r>
            <a:br>
              <a:rPr lang="en-US" sz="2800" b="1" dirty="0">
                <a:latin typeface="Times New Roman"/>
                <a:cs typeface="Times New Roman"/>
              </a:rPr>
            </a:br>
            <a:r>
              <a:rPr lang="en-US" sz="2000" b="1" dirty="0">
                <a:latin typeface="Times New Roman"/>
                <a:cs typeface="Times New Roman"/>
              </a:rPr>
              <a:t>1.Amplificator </a:t>
            </a:r>
            <a:r>
              <a:rPr lang="en-US" sz="2000" b="1" err="1">
                <a:latin typeface="Times New Roman"/>
                <a:cs typeface="Times New Roman"/>
              </a:rPr>
              <a:t>operațional</a:t>
            </a:r>
            <a:r>
              <a:rPr lang="en-US" sz="2000" b="1" dirty="0">
                <a:latin typeface="Times New Roman"/>
                <a:cs typeface="Times New Roman"/>
              </a:rPr>
              <a:t> + Tranzistor bipolar (AO + TB) → </a:t>
            </a:r>
            <a:r>
              <a:rPr lang="en-US" sz="2000" b="1" err="1">
                <a:latin typeface="Times New Roman"/>
                <a:cs typeface="Times New Roman"/>
              </a:rPr>
              <a:t>Sursă</a:t>
            </a:r>
            <a:r>
              <a:rPr lang="en-US" sz="2000" b="1" dirty="0">
                <a:latin typeface="Times New Roman"/>
                <a:cs typeface="Times New Roman"/>
              </a:rPr>
              <a:t> de </a:t>
            </a:r>
            <a:r>
              <a:rPr lang="en-US" sz="2000" b="1" err="1">
                <a:latin typeface="Times New Roman"/>
                <a:cs typeface="Times New Roman"/>
              </a:rPr>
              <a:t>curent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err="1">
                <a:latin typeface="Times New Roman"/>
                <a:cs typeface="Times New Roman"/>
              </a:rPr>
              <a:t>controlată</a:t>
            </a:r>
            <a:r>
              <a:rPr lang="en-US" sz="2000" b="1" dirty="0">
                <a:latin typeface="Times New Roman"/>
                <a:cs typeface="Times New Roman"/>
              </a:rPr>
              <a:t> de </a:t>
            </a:r>
            <a:r>
              <a:rPr lang="en-US" sz="2000" b="1" err="1">
                <a:latin typeface="Times New Roman"/>
                <a:cs typeface="Times New Roman"/>
              </a:rPr>
              <a:t>tensiune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7D1B-2629-A147-E14D-24F42FC5E7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Amplificatorul</a:t>
            </a:r>
            <a:r>
              <a:rPr lang="en-US" dirty="0">
                <a:latin typeface="Times New Roman"/>
                <a:cs typeface="Times New Roman"/>
              </a:rPr>
              <a:t> LM741 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160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- 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Compară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tensiunea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referinta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Vref1 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aplicată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la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intrarea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inversoare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(-) cu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tensiunea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pe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rezistorul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R1.</a:t>
            </a:r>
            <a:endParaRPr lang="en-US" sz="1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  <a:cs typeface="Times New Roman"/>
              </a:rPr>
              <a:t>       -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Reglează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baza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tranzistorului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Q1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astfel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încât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să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păstreze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tensiunea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constanta</a:t>
            </a:r>
            <a:endParaRPr lang="en-US" sz="1800" dirty="0">
              <a:latin typeface="Times New Roman"/>
              <a:ea typeface="+mn-lt"/>
              <a:cs typeface="+mn-lt"/>
            </a:endParaRPr>
          </a:p>
          <a:p>
            <a:r>
              <a:rPr lang="en-US" dirty="0" err="1"/>
              <a:t>Tranzistorul</a:t>
            </a:r>
            <a:r>
              <a:rPr lang="en-US" dirty="0"/>
              <a:t> 2N3904 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sz="1800" dirty="0">
                <a:latin typeface="Times New Roman"/>
                <a:cs typeface="Times New Roman"/>
              </a:rPr>
              <a:t>   -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Este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folosit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ca un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comutator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curent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        -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Preia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semnalul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 la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amplificator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și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ajustează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curentul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prin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R1.</a:t>
            </a:r>
            <a:endParaRPr lang="en-US" sz="1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</a:rPr>
              <a:t>ROLUL – </a:t>
            </a:r>
            <a:r>
              <a:rPr lang="en-US" sz="2000" err="1">
                <a:latin typeface="Times New Roman"/>
              </a:rPr>
              <a:t>controleaza</a:t>
            </a:r>
            <a:r>
              <a:rPr lang="en-US" sz="2000" dirty="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frecventa</a:t>
            </a:r>
            <a:r>
              <a:rPr lang="en-US" sz="2000" dirty="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circuitului</a:t>
            </a:r>
            <a:r>
              <a:rPr lang="en-US" sz="2000" dirty="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si</a:t>
            </a:r>
            <a:r>
              <a:rPr lang="en-US" sz="2000" dirty="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furnizeaza</a:t>
            </a:r>
            <a:r>
              <a:rPr lang="en-US" sz="2000" dirty="0">
                <a:latin typeface="Times New Roman"/>
              </a:rPr>
              <a:t> un </a:t>
            </a:r>
            <a:r>
              <a:rPr lang="en-US" sz="2000" err="1">
                <a:latin typeface="Times New Roman"/>
              </a:rPr>
              <a:t>curent</a:t>
            </a:r>
            <a:r>
              <a:rPr lang="en-US" sz="2000" dirty="0">
                <a:latin typeface="Times New Roman"/>
              </a:rPr>
              <a:t> constant . Mai </a:t>
            </a:r>
            <a:r>
              <a:rPr lang="en-US" sz="2000" err="1">
                <a:latin typeface="Times New Roman"/>
              </a:rPr>
              <a:t>este</a:t>
            </a:r>
            <a:r>
              <a:rPr lang="en-US" sz="2000" dirty="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folosit</a:t>
            </a:r>
            <a:r>
              <a:rPr lang="en-US" sz="2000" dirty="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si</a:t>
            </a:r>
            <a:r>
              <a:rPr lang="en-US" sz="2000" dirty="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pentru</a:t>
            </a:r>
            <a:r>
              <a:rPr lang="en-US" sz="2000" dirty="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incarcarea</a:t>
            </a:r>
            <a:r>
              <a:rPr lang="en-US" sz="2000" dirty="0">
                <a:latin typeface="Times New Roman"/>
              </a:rPr>
              <a:t> </a:t>
            </a:r>
            <a:r>
              <a:rPr lang="en-US" sz="2000" err="1">
                <a:latin typeface="Times New Roman"/>
              </a:rPr>
              <a:t>condensatoarelor</a:t>
            </a:r>
            <a:endParaRPr lang="en-US" sz="200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diagram of a circuit&#10;&#10;AI-generated content may be incorrect.">
            <a:extLst>
              <a:ext uri="{FF2B5EF4-FFF2-40B4-BE49-F238E27FC236}">
                <a16:creationId xmlns:a16="http://schemas.microsoft.com/office/drawing/2014/main" id="{0D8FC540-8A03-06B2-46EE-3362D012B7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21283" y="1716730"/>
            <a:ext cx="3923517" cy="4308170"/>
          </a:xfrm>
        </p:spPr>
      </p:pic>
    </p:spTree>
    <p:extLst>
      <p:ext uri="{BB962C8B-B14F-4D97-AF65-F5344CB8AC3E}">
        <p14:creationId xmlns:p14="http://schemas.microsoft.com/office/powerpoint/2010/main" val="364585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CD0D6-D5DD-231F-7368-9EC86DFD1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/>
                <a:cs typeface="Times New Roman"/>
              </a:rPr>
              <a:t>2.Oglinda de </a:t>
            </a:r>
            <a:r>
              <a:rPr lang="en-US" sz="3200" b="1" dirty="0" err="1">
                <a:latin typeface="Times New Roman"/>
                <a:cs typeface="Times New Roman"/>
              </a:rPr>
              <a:t>curent</a:t>
            </a:r>
            <a:r>
              <a:rPr lang="en-US" sz="3200" b="1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4477-1218-9D8C-C127-AD258E0A6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400" b="1" dirty="0">
                <a:latin typeface="Times New Roman"/>
                <a:cs typeface="Times New Roman"/>
              </a:rPr>
              <a:t>FUNCTIONARE : </a:t>
            </a:r>
          </a:p>
          <a:p>
            <a:pPr marL="0" indent="0">
              <a:buNone/>
            </a:pPr>
            <a:r>
              <a:rPr lang="en-US" sz="1600" dirty="0"/>
              <a:t>   </a:t>
            </a:r>
            <a:r>
              <a:rPr lang="en-US" sz="1800" dirty="0"/>
              <a:t> </a:t>
            </a:r>
            <a:r>
              <a:rPr lang="en-US" sz="1800" dirty="0">
                <a:latin typeface="Times New Roman"/>
                <a:ea typeface="+mn-lt"/>
                <a:cs typeface="+mn-lt"/>
              </a:rPr>
              <a:t>- </a:t>
            </a:r>
            <a:r>
              <a:rPr lang="en-US" sz="1800" err="1">
                <a:latin typeface="Times New Roman"/>
                <a:ea typeface="+mn-lt"/>
                <a:cs typeface="+mn-lt"/>
              </a:rPr>
              <a:t>tranzistoarele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formează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o </a:t>
            </a:r>
            <a:r>
              <a:rPr lang="en-US" sz="1800" err="1">
                <a:latin typeface="Times New Roman"/>
                <a:ea typeface="+mn-lt"/>
                <a:cs typeface="+mn-lt"/>
              </a:rPr>
              <a:t>oglindă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800" err="1">
                <a:latin typeface="Times New Roman"/>
                <a:ea typeface="+mn-lt"/>
                <a:cs typeface="+mn-lt"/>
              </a:rPr>
              <a:t>curent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, un circuit </a:t>
            </a:r>
            <a:r>
              <a:rPr lang="en-US" sz="1800" err="1">
                <a:latin typeface="Times New Roman"/>
                <a:ea typeface="+mn-lt"/>
                <a:cs typeface="+mn-lt"/>
              </a:rPr>
              <a:t>utilizat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pentru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copierea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unui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curent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800" err="1">
                <a:latin typeface="Times New Roman"/>
                <a:ea typeface="+mn-lt"/>
                <a:cs typeface="+mn-lt"/>
              </a:rPr>
              <a:t>referință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într</a:t>
            </a:r>
            <a:r>
              <a:rPr lang="en-US" sz="1800" dirty="0">
                <a:latin typeface="Times New Roman"/>
                <a:ea typeface="+mn-lt"/>
                <a:cs typeface="+mn-lt"/>
              </a:rPr>
              <a:t>-o </a:t>
            </a:r>
            <a:r>
              <a:rPr lang="en-US" sz="1800" err="1">
                <a:latin typeface="Times New Roman"/>
                <a:ea typeface="+mn-lt"/>
                <a:cs typeface="+mn-lt"/>
              </a:rPr>
              <a:t>altă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parte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a </a:t>
            </a:r>
            <a:r>
              <a:rPr lang="en-US" sz="1800" err="1">
                <a:latin typeface="Times New Roman"/>
                <a:ea typeface="+mn-lt"/>
                <a:cs typeface="+mn-lt"/>
              </a:rPr>
              <a:t>circuitului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endParaRPr lang="en-US" sz="180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latin typeface="Times New Roman"/>
              </a:rPr>
              <a:t>      -  </a:t>
            </a:r>
            <a:r>
              <a:rPr lang="en-US" sz="1800" err="1">
                <a:latin typeface="Times New Roman"/>
                <a:ea typeface="+mn-lt"/>
                <a:cs typeface="+mn-lt"/>
              </a:rPr>
              <a:t>Acest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mecanism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este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folosit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pentru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a genera un </a:t>
            </a:r>
            <a:r>
              <a:rPr lang="en-US" sz="1800" err="1">
                <a:latin typeface="Times New Roman"/>
                <a:ea typeface="+mn-lt"/>
                <a:cs typeface="+mn-lt"/>
              </a:rPr>
              <a:t>curent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stabil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ROLUL 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Asigură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un </a:t>
            </a:r>
            <a:r>
              <a:rPr lang="en-US" sz="1800" err="1">
                <a:latin typeface="Times New Roman"/>
                <a:ea typeface="+mn-lt"/>
                <a:cs typeface="+mn-lt"/>
              </a:rPr>
              <a:t>curent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stabil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, </a:t>
            </a:r>
            <a:r>
              <a:rPr lang="en-US" sz="1800" err="1">
                <a:latin typeface="Times New Roman"/>
                <a:ea typeface="+mn-lt"/>
                <a:cs typeface="+mn-lt"/>
              </a:rPr>
              <a:t>folosit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în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etajele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următoare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ale </a:t>
            </a:r>
            <a:r>
              <a:rPr lang="en-US" sz="1800" err="1">
                <a:latin typeface="Times New Roman"/>
                <a:ea typeface="+mn-lt"/>
                <a:cs typeface="+mn-lt"/>
              </a:rPr>
              <a:t>circuitului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</a:p>
        </p:txBody>
      </p:sp>
      <p:pic>
        <p:nvPicPr>
          <p:cNvPr id="5" name="Content Placeholder 4" descr="A diagram of a circuit&#10;&#10;AI-generated content may be incorrect.">
            <a:extLst>
              <a:ext uri="{FF2B5EF4-FFF2-40B4-BE49-F238E27FC236}">
                <a16:creationId xmlns:a16="http://schemas.microsoft.com/office/drawing/2014/main" id="{95CB656F-0449-8DC0-0233-3D37FA6D4F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1457" y="680853"/>
            <a:ext cx="3821414" cy="5711868"/>
          </a:xfrm>
        </p:spPr>
      </p:pic>
    </p:spTree>
    <p:extLst>
      <p:ext uri="{BB962C8B-B14F-4D97-AF65-F5344CB8AC3E}">
        <p14:creationId xmlns:p14="http://schemas.microsoft.com/office/powerpoint/2010/main" val="3512733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AC9C-B697-3116-AB10-E6D835210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/>
                <a:cs typeface="Times New Roman"/>
              </a:rPr>
              <a:t>3.Comparator </a:t>
            </a:r>
            <a:r>
              <a:rPr lang="en-US" sz="2800" b="1" err="1">
                <a:latin typeface="Times New Roman"/>
                <a:cs typeface="Times New Roman"/>
              </a:rPr>
              <a:t>realizat</a:t>
            </a:r>
            <a:r>
              <a:rPr lang="en-US" sz="2800" b="1" dirty="0">
                <a:latin typeface="Times New Roman"/>
                <a:cs typeface="Times New Roman"/>
              </a:rPr>
              <a:t> cu 555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B722-3F8B-856F-48A3-37FD886523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/>
              <a:t>Functionare</a:t>
            </a:r>
            <a:r>
              <a:rPr lang="en-US" b="1" dirty="0"/>
              <a:t> : 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sz="1800" dirty="0">
                <a:latin typeface="Times New Roman"/>
                <a:cs typeface="Times New Roman"/>
              </a:rPr>
              <a:t> - </a:t>
            </a:r>
            <a:r>
              <a:rPr lang="en-US" sz="1800" err="1">
                <a:latin typeface="Times New Roman"/>
                <a:ea typeface="+mn-lt"/>
                <a:cs typeface="+mn-lt"/>
              </a:rPr>
              <a:t>Comparatoarele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interne ale NE555 sunt </a:t>
            </a:r>
            <a:r>
              <a:rPr lang="en-US" sz="1800" err="1">
                <a:latin typeface="Times New Roman"/>
                <a:ea typeface="+mn-lt"/>
                <a:cs typeface="+mn-lt"/>
              </a:rPr>
              <a:t>folosite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pentru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detectarea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pragurilor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800" err="1">
                <a:latin typeface="Times New Roman"/>
                <a:ea typeface="+mn-lt"/>
                <a:cs typeface="+mn-lt"/>
              </a:rPr>
              <a:t>tensiune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și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pentru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controlul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ieșirii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în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funcție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800" err="1">
                <a:latin typeface="Times New Roman"/>
                <a:ea typeface="+mn-lt"/>
                <a:cs typeface="+mn-lt"/>
              </a:rPr>
              <a:t>modul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800" err="1">
                <a:latin typeface="Times New Roman"/>
                <a:ea typeface="+mn-lt"/>
                <a:cs typeface="+mn-lt"/>
              </a:rPr>
              <a:t>funcționare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Times New Roman"/>
                <a:ea typeface="+mn-lt"/>
                <a:cs typeface="+mn-lt"/>
              </a:rPr>
              <a:t>      - </a:t>
            </a:r>
            <a:r>
              <a:rPr lang="en-US" sz="1800" err="1">
                <a:latin typeface="Times New Roman"/>
                <a:ea typeface="+mn-lt"/>
                <a:cs typeface="+mn-lt"/>
              </a:rPr>
              <a:t>Comparatoarele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din NE555 </a:t>
            </a:r>
            <a:r>
              <a:rPr lang="en-US" sz="1800" err="1">
                <a:latin typeface="Times New Roman"/>
                <a:ea typeface="+mn-lt"/>
                <a:cs typeface="+mn-lt"/>
              </a:rPr>
              <a:t>joacă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un </a:t>
            </a:r>
            <a:r>
              <a:rPr lang="en-US" sz="1800" err="1">
                <a:latin typeface="Times New Roman"/>
                <a:ea typeface="+mn-lt"/>
                <a:cs typeface="+mn-lt"/>
              </a:rPr>
              <a:t>rol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esențial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în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comutarea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ieșirii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în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funcție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800" err="1">
                <a:latin typeface="Times New Roman"/>
                <a:ea typeface="+mn-lt"/>
                <a:cs typeface="+mn-lt"/>
              </a:rPr>
              <a:t>nivelurile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 </a:t>
            </a:r>
            <a:r>
              <a:rPr lang="en-US" sz="1800" err="1">
                <a:latin typeface="Times New Roman"/>
                <a:ea typeface="+mn-lt"/>
                <a:cs typeface="+mn-lt"/>
              </a:rPr>
              <a:t>tensiune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detectate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pe </a:t>
            </a:r>
            <a:r>
              <a:rPr lang="en-US" sz="1800" err="1">
                <a:latin typeface="Times New Roman"/>
                <a:ea typeface="+mn-lt"/>
                <a:cs typeface="+mn-lt"/>
              </a:rPr>
              <a:t>pinii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TRIG </a:t>
            </a:r>
            <a:r>
              <a:rPr lang="en-US" sz="1800" err="1">
                <a:latin typeface="Times New Roman"/>
                <a:ea typeface="+mn-lt"/>
                <a:cs typeface="+mn-lt"/>
              </a:rPr>
              <a:t>și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THRS.</a:t>
            </a:r>
          </a:p>
          <a:p>
            <a:pPr marL="0" indent="0">
              <a:buNone/>
            </a:pPr>
            <a:endParaRPr lang="en-US" sz="18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ROLUL – </a:t>
            </a:r>
            <a:r>
              <a:rPr lang="en-US" sz="1800" err="1">
                <a:latin typeface="Times New Roman"/>
                <a:ea typeface="+mn-lt"/>
                <a:cs typeface="+mn-lt"/>
              </a:rPr>
              <a:t>Circuitul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NE555 </a:t>
            </a:r>
            <a:r>
              <a:rPr lang="en-US" sz="1800" err="1">
                <a:latin typeface="Times New Roman"/>
                <a:ea typeface="+mn-lt"/>
                <a:cs typeface="+mn-lt"/>
              </a:rPr>
              <a:t>generează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un </a:t>
            </a:r>
            <a:r>
              <a:rPr lang="en-US" sz="1800" err="1">
                <a:latin typeface="Times New Roman"/>
                <a:ea typeface="+mn-lt"/>
                <a:cs typeface="+mn-lt"/>
              </a:rPr>
              <a:t>semnal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digital la </a:t>
            </a:r>
            <a:r>
              <a:rPr lang="en-US" sz="1800" err="1">
                <a:latin typeface="Times New Roman"/>
                <a:ea typeface="+mn-lt"/>
                <a:cs typeface="+mn-lt"/>
              </a:rPr>
              <a:t>ieșire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, </a:t>
            </a:r>
            <a:r>
              <a:rPr lang="en-US" sz="1800" err="1">
                <a:latin typeface="Times New Roman"/>
                <a:ea typeface="+mn-lt"/>
                <a:cs typeface="+mn-lt"/>
              </a:rPr>
              <a:t>adică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un </a:t>
            </a:r>
            <a:r>
              <a:rPr lang="en-US" sz="1800" err="1">
                <a:latin typeface="Times New Roman"/>
                <a:ea typeface="+mn-lt"/>
                <a:cs typeface="+mn-lt"/>
              </a:rPr>
              <a:t>semnal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care </a:t>
            </a:r>
            <a:r>
              <a:rPr lang="en-US" sz="1800" err="1">
                <a:latin typeface="Times New Roman"/>
                <a:ea typeface="+mn-lt"/>
                <a:cs typeface="+mn-lt"/>
              </a:rPr>
              <a:t>alternează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între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două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niveluri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logice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</a:t>
            </a:r>
            <a:r>
              <a:rPr lang="en-US" sz="1800" err="1">
                <a:latin typeface="Times New Roman"/>
                <a:ea typeface="+mn-lt"/>
                <a:cs typeface="+mn-lt"/>
              </a:rPr>
              <a:t>distincte</a:t>
            </a:r>
            <a:r>
              <a:rPr lang="en-US" sz="1800" dirty="0">
                <a:latin typeface="Times New Roman"/>
                <a:ea typeface="+mn-lt"/>
                <a:cs typeface="+mn-lt"/>
              </a:rPr>
              <a:t>:</a:t>
            </a:r>
          </a:p>
          <a:p>
            <a:endParaRPr lang="en-US" sz="2400">
              <a:ea typeface="+mn-lt"/>
              <a:cs typeface="+mn-lt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Content Placeholder 4" descr="A yellow square with black text&#10;&#10;AI-generated content may be incorrect.">
            <a:extLst>
              <a:ext uri="{FF2B5EF4-FFF2-40B4-BE49-F238E27FC236}">
                <a16:creationId xmlns:a16="http://schemas.microsoft.com/office/drawing/2014/main" id="{ADF17B26-93DA-ED97-952D-A83D2B3680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83832" y="1339122"/>
            <a:ext cx="4198828" cy="4186563"/>
          </a:xfrm>
        </p:spPr>
      </p:pic>
    </p:spTree>
    <p:extLst>
      <p:ext uri="{BB962C8B-B14F-4D97-AF65-F5344CB8AC3E}">
        <p14:creationId xmlns:p14="http://schemas.microsoft.com/office/powerpoint/2010/main" val="173587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F9B5-224C-365B-29E8-8C695C37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Times New Roman"/>
                <a:cs typeface="Times New Roman"/>
              </a:rPr>
              <a:t>A2.Diagrama de </a:t>
            </a:r>
            <a:r>
              <a:rPr lang="en-US" sz="2800" b="1" dirty="0" err="1">
                <a:latin typeface="Times New Roman"/>
                <a:cs typeface="Times New Roman"/>
              </a:rPr>
              <a:t>semnal</a:t>
            </a:r>
            <a:r>
              <a:rPr lang="en-US" sz="3200" i="1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8" name="Content Placeholder 7" descr="A paper with a diagram and text&#10;&#10;AI-generated content may be incorrect.">
            <a:extLst>
              <a:ext uri="{FF2B5EF4-FFF2-40B4-BE49-F238E27FC236}">
                <a16:creationId xmlns:a16="http://schemas.microsoft.com/office/drawing/2014/main" id="{6F3D022E-2B5E-2656-736D-B341F998C8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2741" y="524278"/>
            <a:ext cx="3546300" cy="5586608"/>
          </a:xfrm>
        </p:spPr>
      </p:pic>
    </p:spTree>
    <p:extLst>
      <p:ext uri="{BB962C8B-B14F-4D97-AF65-F5344CB8AC3E}">
        <p14:creationId xmlns:p14="http://schemas.microsoft.com/office/powerpoint/2010/main" val="1071547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AD66-7EB4-88B6-4FEE-65875E15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/>
                <a:cs typeface="Times New Roman"/>
              </a:rPr>
              <a:t>A2.Deducerea </a:t>
            </a:r>
            <a:r>
              <a:rPr lang="en-US" sz="3200" b="1" dirty="0" err="1">
                <a:latin typeface="Times New Roman"/>
                <a:cs typeface="Times New Roman"/>
              </a:rPr>
              <a:t>expresiilor</a:t>
            </a:r>
            <a:r>
              <a:rPr lang="en-US" sz="3200" b="1" dirty="0">
                <a:latin typeface="Times New Roman"/>
                <a:cs typeface="Times New Roman"/>
              </a:rPr>
              <a:t> </a:t>
            </a:r>
            <a:r>
              <a:rPr lang="en-US" sz="3200" b="1" dirty="0" err="1">
                <a:latin typeface="Times New Roman"/>
                <a:cs typeface="Times New Roman"/>
              </a:rPr>
              <a:t>semnalelor</a:t>
            </a:r>
            <a:r>
              <a:rPr lang="en-US" sz="3200" b="1" dirty="0">
                <a:latin typeface="Times New Roman"/>
                <a:cs typeface="Times New Roman"/>
              </a:rPr>
              <a:t> </a:t>
            </a:r>
            <a:r>
              <a:rPr lang="en-US" sz="3200" b="1" dirty="0" err="1">
                <a:latin typeface="Times New Roman"/>
                <a:cs typeface="Times New Roman"/>
              </a:rPr>
              <a:t>si</a:t>
            </a:r>
            <a:r>
              <a:rPr lang="en-US" sz="3200" b="1" dirty="0">
                <a:latin typeface="Times New Roman"/>
                <a:cs typeface="Times New Roman"/>
              </a:rPr>
              <a:t> al </a:t>
            </a:r>
            <a:r>
              <a:rPr lang="en-US" sz="3200" b="1" dirty="0" err="1">
                <a:latin typeface="Times New Roman"/>
                <a:cs typeface="Times New Roman"/>
              </a:rPr>
              <a:t>perioadelor</a:t>
            </a:r>
            <a:r>
              <a:rPr lang="en-US" sz="3200" b="1" dirty="0">
                <a:latin typeface="Times New Roman"/>
                <a:cs typeface="Times New Roman"/>
              </a:rPr>
              <a:t> de pe </a:t>
            </a:r>
            <a:r>
              <a:rPr lang="en-US" sz="3200" b="1" dirty="0" err="1">
                <a:latin typeface="Times New Roman"/>
                <a:cs typeface="Times New Roman"/>
              </a:rPr>
              <a:t>grafic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A white paper with black writing on it&#10;&#10;AI-generated content may be incorrect.">
            <a:extLst>
              <a:ext uri="{FF2B5EF4-FFF2-40B4-BE49-F238E27FC236}">
                <a16:creationId xmlns:a16="http://schemas.microsoft.com/office/drawing/2014/main" id="{80DA7788-7D60-4534-5126-A4241C5E4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9370" y="1296716"/>
            <a:ext cx="4016025" cy="4699347"/>
          </a:xfrm>
        </p:spPr>
      </p:pic>
    </p:spTree>
    <p:extLst>
      <p:ext uri="{BB962C8B-B14F-4D97-AF65-F5344CB8AC3E}">
        <p14:creationId xmlns:p14="http://schemas.microsoft.com/office/powerpoint/2010/main" val="50515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69e5ca1-3dbd-4ade-8a30-a709e7db55e2" xsi:nil="true"/>
    <ReferenceId xmlns="64a3c8cf-68f0-434d-90c1-022ecb7a27ec" xsi:nil="true"/>
    <lcf76f155ced4ddcb4097134ff3c332f xmlns="64a3c8cf-68f0-434d-90c1-022ecb7a27e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CFC32A811FA94BA0DD8D4D91437E1B" ma:contentTypeVersion="14" ma:contentTypeDescription="Create a new document." ma:contentTypeScope="" ma:versionID="add6250538de2840f494677af1ff2035">
  <xsd:schema xmlns:xsd="http://www.w3.org/2001/XMLSchema" xmlns:xs="http://www.w3.org/2001/XMLSchema" xmlns:p="http://schemas.microsoft.com/office/2006/metadata/properties" xmlns:ns2="64a3c8cf-68f0-434d-90c1-022ecb7a27ec" xmlns:ns3="469e5ca1-3dbd-4ade-8a30-a709e7db55e2" targetNamespace="http://schemas.microsoft.com/office/2006/metadata/properties" ma:root="true" ma:fieldsID="e015ef9c62e07eb017258de64a40939b" ns2:_="" ns3:_="">
    <xsd:import namespace="64a3c8cf-68f0-434d-90c1-022ecb7a27ec"/>
    <xsd:import namespace="469e5ca1-3dbd-4ade-8a30-a709e7db55e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3c8cf-68f0-434d-90c1-022ecb7a27e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a4a520e9-238f-4391-a566-21dd424747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9e5ca1-3dbd-4ade-8a30-a709e7db55e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9a32212-ab3b-47d0-b185-a81c1e834b0d}" ma:internalName="TaxCatchAll" ma:showField="CatchAllData" ma:web="469e5ca1-3dbd-4ade-8a30-a709e7db55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9E90D8-2908-4321-9DB4-AAFE063A00D4}">
  <ds:schemaRefs>
    <ds:schemaRef ds:uri="http://schemas.microsoft.com/office/2006/metadata/properties"/>
    <ds:schemaRef ds:uri="http://schemas.microsoft.com/office/infopath/2007/PartnerControls"/>
    <ds:schemaRef ds:uri="469e5ca1-3dbd-4ade-8a30-a709e7db55e2"/>
    <ds:schemaRef ds:uri="64a3c8cf-68f0-434d-90c1-022ecb7a27ec"/>
  </ds:schemaRefs>
</ds:datastoreItem>
</file>

<file path=customXml/itemProps2.xml><?xml version="1.0" encoding="utf-8"?>
<ds:datastoreItem xmlns:ds="http://schemas.openxmlformats.org/officeDocument/2006/customXml" ds:itemID="{52D56ACE-4492-4F61-B694-79F122B3F1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E51B3A-2B1A-47D4-90DC-B2E4F20590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a3c8cf-68f0-434d-90c1-022ecb7a27ec"/>
    <ds:schemaRef ds:uri="469e5ca1-3dbd-4ade-8a30-a709e7db55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CONVERTOR V/F CU FRECVENTE IN DOMENIUL AUDIO</vt:lpstr>
      <vt:lpstr>PowerPoint Presentation</vt:lpstr>
      <vt:lpstr>PowerPoint Presentation</vt:lpstr>
      <vt:lpstr>PowerPoint Presentation</vt:lpstr>
      <vt:lpstr>A2.Functionarea celulelor si a componentelor prezente in circuit 1.Amplificator operațional + Tranzistor bipolar (AO + TB) → Sursă de curent controlată de tensiune </vt:lpstr>
      <vt:lpstr>2.Oglinda de curent </vt:lpstr>
      <vt:lpstr>3.Comparator realizat cu 555</vt:lpstr>
      <vt:lpstr>A2.Diagrama de semnal </vt:lpstr>
      <vt:lpstr>A2.Deducerea expresiilor semnalelor si al perioadelor de pe grafic</vt:lpstr>
      <vt:lpstr>A2.Calcularea pragurilor</vt:lpstr>
      <vt:lpstr>A3.Amplitudinea semnalului rezultata in urma calculului</vt:lpstr>
      <vt:lpstr>A3.Dimensionarea circuitului</vt:lpstr>
      <vt:lpstr>A3.Tensiunea la iesire </vt:lpstr>
      <vt:lpstr>A3.Frecventa de iesire </vt:lpstr>
      <vt:lpstr>A4. Schema electrica in ltspice cu valori nominale </vt:lpstr>
      <vt:lpstr>A4.Amplitudinea semnalului triungiulare cu valoare lui R3=6.2K(Valoare nominala)</vt:lpstr>
      <vt:lpstr>A4.Amplitudinea semnalului rezultata in urma calculului</vt:lpstr>
      <vt:lpstr>A4.Tensiunea de iesire a comparatorului rezultata din simulare cu R3=6.2K</vt:lpstr>
      <vt:lpstr>A4.Tensiunea la iesire a comparatorului</vt:lpstr>
      <vt:lpstr>A4.Frecventa de iesire cu R3=6.2K</vt:lpstr>
      <vt:lpstr>A3.Frecventa de iesire cu valori matematice</vt:lpstr>
      <vt:lpstr>A4.Analiza parametrica cu Vref ca parametru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544</cp:revision>
  <dcterms:created xsi:type="dcterms:W3CDTF">2025-01-31T18:18:04Z</dcterms:created>
  <dcterms:modified xsi:type="dcterms:W3CDTF">2025-02-02T20:58:16Z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0x01010063CFC32A811FA94BA0DD8D4D91437E1B</vt:lpwstr>
  </property>
  <property fmtid="{D5CDD505-2E9C-101B-9397-08002B2CF9AE}" pid="3" name="MediaServiceImageTags">
    <vt:lpwstr/>
  </property>
</Properties>
</file>