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37" r:id="rId3"/>
    <p:sldId id="338" r:id="rId4"/>
    <p:sldId id="339" r:id="rId5"/>
    <p:sldId id="340" r:id="rId6"/>
    <p:sldId id="341" r:id="rId7"/>
    <p:sldId id="342" r:id="rId8"/>
    <p:sldId id="344" r:id="rId9"/>
    <p:sldId id="357" r:id="rId10"/>
    <p:sldId id="358" r:id="rId11"/>
    <p:sldId id="343" r:id="rId12"/>
    <p:sldId id="359" r:id="rId13"/>
    <p:sldId id="345" r:id="rId14"/>
    <p:sldId id="360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374" r:id="rId40"/>
    <p:sldId id="375" r:id="rId41"/>
    <p:sldId id="37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20/09/2017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55947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20/09/2017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9469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148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20/09/2017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20/09/2017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20/09/2017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20/09/2017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20/09/2017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20/09/2017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20/09/2017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20/09/2017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20/09/2017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20/09/2017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20/09/2017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20/09/2017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Gerard Harrison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base_normalizati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base_normalizat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/>
              <a:t>Data Centric RAD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Bachelor of Science (Honours) in Computing in Software Development</a:t>
            </a:r>
          </a:p>
          <a:p>
            <a:r>
              <a:rPr lang="en-IE" dirty="0"/>
              <a:t>Bachelor of Science in Computing in Software</a:t>
            </a:r>
          </a:p>
          <a:p>
            <a:r>
              <a:rPr lang="en-IE" dirty="0"/>
              <a:t>Development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I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endParaRPr lang="en-I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set powers = 55.01;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10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116587"/>
              </p:ext>
            </p:extLst>
          </p:nvPr>
        </p:nvGraphicFramePr>
        <p:xfrm>
          <a:off x="457200" y="1196752"/>
          <a:ext cx="82296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231032">
                  <a:extLst>
                    <a:ext uri="{9D8B030D-6E8A-4147-A177-3AD203B41FA5}">
                      <a16:colId xmlns:a16="http://schemas.microsoft.com/office/drawing/2014/main" val="22786983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46240403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E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55.01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55.01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55.01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55.01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55.01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55.01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 err="1"/>
                        <a:t>Radioactiveman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55.01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36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03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r>
              <a:rPr lang="en-IE" sz="1900" dirty="0"/>
              <a:t>Update the </a:t>
            </a:r>
            <a:r>
              <a:rPr lang="en-IE" sz="1900" i="1" dirty="0"/>
              <a:t>powers</a:t>
            </a:r>
            <a:r>
              <a:rPr lang="en-IE" sz="1900" dirty="0"/>
              <a:t> of all superheroes living in </a:t>
            </a:r>
            <a:r>
              <a:rPr lang="en-IE" sz="1900" i="1" dirty="0"/>
              <a:t>Metropolis</a:t>
            </a:r>
            <a:r>
              <a:rPr lang="en-IE" sz="1900" dirty="0"/>
              <a:t> to </a:t>
            </a:r>
            <a:r>
              <a:rPr lang="en-IE" sz="1900" i="1" dirty="0"/>
              <a:t>55.01</a:t>
            </a:r>
            <a:r>
              <a:rPr lang="en-IE" sz="19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11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343824"/>
              </p:ext>
            </p:extLst>
          </p:nvPr>
        </p:nvGraphicFramePr>
        <p:xfrm>
          <a:off x="457200" y="1196752"/>
          <a:ext cx="82296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231032">
                  <a:extLst>
                    <a:ext uri="{9D8B030D-6E8A-4147-A177-3AD203B41FA5}">
                      <a16:colId xmlns:a16="http://schemas.microsoft.com/office/drawing/2014/main" val="22786983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46240403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E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 err="1"/>
                        <a:t>Radioactiveman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36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38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I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endParaRPr lang="en-I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set powers = 55.01</a:t>
            </a:r>
          </a:p>
          <a:p>
            <a:pPr marL="0" indent="0">
              <a:buNone/>
            </a:pP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where city like 'Metropolis';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12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567802"/>
              </p:ext>
            </p:extLst>
          </p:nvPr>
        </p:nvGraphicFramePr>
        <p:xfrm>
          <a:off x="457200" y="1196752"/>
          <a:ext cx="82296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231032">
                  <a:extLst>
                    <a:ext uri="{9D8B030D-6E8A-4147-A177-3AD203B41FA5}">
                      <a16:colId xmlns:a16="http://schemas.microsoft.com/office/drawing/2014/main" val="22786983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46240403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E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55.01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55.01</a:t>
                      </a:r>
                      <a:endParaRPr lang="en-I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55.01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 err="1"/>
                        <a:t>Radioactiveman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36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659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r>
              <a:rPr lang="en-IE" sz="1900" dirty="0"/>
              <a:t>Increase the </a:t>
            </a:r>
            <a:r>
              <a:rPr lang="en-IE" sz="1900" i="1" dirty="0"/>
              <a:t>powers</a:t>
            </a:r>
            <a:r>
              <a:rPr lang="en-IE" sz="1900" dirty="0"/>
              <a:t> of all superheroes born in </a:t>
            </a:r>
            <a:r>
              <a:rPr lang="en-IE" sz="1900" i="1" dirty="0"/>
              <a:t>November </a:t>
            </a:r>
            <a:r>
              <a:rPr lang="en-IE" sz="1900" dirty="0"/>
              <a:t>by </a:t>
            </a:r>
            <a:r>
              <a:rPr lang="en-IE" sz="1900" i="1" dirty="0"/>
              <a:t>.5</a:t>
            </a:r>
            <a:r>
              <a:rPr lang="en-IE" sz="19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13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/>
          </p:nvPr>
        </p:nvGraphicFramePr>
        <p:xfrm>
          <a:off x="457200" y="1196752"/>
          <a:ext cx="82296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231032">
                  <a:extLst>
                    <a:ext uri="{9D8B030D-6E8A-4147-A177-3AD203B41FA5}">
                      <a16:colId xmlns:a16="http://schemas.microsoft.com/office/drawing/2014/main" val="22786983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46240403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E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 err="1"/>
                        <a:t>Radioactiveman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36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971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I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endParaRPr lang="en-I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set powers = powers + .5</a:t>
            </a:r>
          </a:p>
          <a:p>
            <a:pPr marL="0" indent="0">
              <a:buNone/>
            </a:pP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where MONTH(dob) = 11;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14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665159"/>
              </p:ext>
            </p:extLst>
          </p:nvPr>
        </p:nvGraphicFramePr>
        <p:xfrm>
          <a:off x="457200" y="1196752"/>
          <a:ext cx="82296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231032">
                  <a:extLst>
                    <a:ext uri="{9D8B030D-6E8A-4147-A177-3AD203B41FA5}">
                      <a16:colId xmlns:a16="http://schemas.microsoft.com/office/drawing/2014/main" val="22786983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46240403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E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99.50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97.95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b="1" dirty="0">
                          <a:solidFill>
                            <a:srgbClr val="FF0000"/>
                          </a:solidFill>
                        </a:rPr>
                        <a:t>77.38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 err="1"/>
                        <a:t>Radioactiveman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36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97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Review of MySQL – 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An aggregate function performs a calculation on a set of values and returns a single value.</a:t>
            </a:r>
          </a:p>
          <a:p>
            <a:endParaRPr lang="en-IE" dirty="0"/>
          </a:p>
          <a:p>
            <a:r>
              <a:rPr lang="en-IE" dirty="0"/>
              <a:t>Most common aggregate functions are:</a:t>
            </a:r>
          </a:p>
          <a:p>
            <a:pPr lvl="1"/>
            <a:r>
              <a:rPr lang="en-IE" dirty="0"/>
              <a:t>MIN</a:t>
            </a:r>
          </a:p>
          <a:p>
            <a:pPr lvl="1"/>
            <a:r>
              <a:rPr lang="en-IE" dirty="0"/>
              <a:t>MAX</a:t>
            </a:r>
          </a:p>
          <a:p>
            <a:pPr lvl="1"/>
            <a:r>
              <a:rPr lang="en-IE" dirty="0"/>
              <a:t>SUM</a:t>
            </a:r>
          </a:p>
          <a:p>
            <a:pPr lvl="1"/>
            <a:r>
              <a:rPr lang="en-IE" dirty="0"/>
              <a:t>AVG</a:t>
            </a:r>
          </a:p>
          <a:p>
            <a:pPr lvl="1"/>
            <a:r>
              <a:rPr lang="en-IE" dirty="0"/>
              <a:t>COUNT</a:t>
            </a:r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5146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IE" sz="1800" dirty="0"/>
              <a:t>MIN returns the minimum of a set of values</a:t>
            </a:r>
          </a:p>
          <a:p>
            <a:r>
              <a:rPr lang="en-IE" sz="1800" dirty="0"/>
              <a:t>NULL values excluded (unless all values are NULL)</a:t>
            </a:r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r>
              <a:rPr lang="en-IE" sz="1800" dirty="0"/>
              <a:t>Show the DOB of the oldest superhero.</a:t>
            </a:r>
          </a:p>
          <a:p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min(dob)</a:t>
            </a: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from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I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16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74276"/>
              </p:ext>
            </p:extLst>
          </p:nvPr>
        </p:nvGraphicFramePr>
        <p:xfrm>
          <a:off x="492224" y="1916832"/>
          <a:ext cx="8229600" cy="297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489968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78698357"/>
                    </a:ext>
                  </a:extLst>
                </a:gridCol>
                <a:gridCol w="1256680">
                  <a:extLst>
                    <a:ext uri="{9D8B030D-6E8A-4147-A177-3AD203B41FA5}">
                      <a16:colId xmlns:a16="http://schemas.microsoft.com/office/drawing/2014/main" val="1546240403"/>
                    </a:ext>
                  </a:extLst>
                </a:gridCol>
              </a:tblGrid>
              <a:tr h="340003">
                <a:tc gridSpan="6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6157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36989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5013920"/>
            <a:ext cx="2952328" cy="16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2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MAX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IE" sz="1800" dirty="0"/>
              <a:t>MAX returns the maximum of a set of values</a:t>
            </a:r>
          </a:p>
          <a:p>
            <a:r>
              <a:rPr lang="en-IE" sz="1800" dirty="0"/>
              <a:t>NULL values excluded (unless all values are NULL)</a:t>
            </a:r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r>
              <a:rPr lang="en-IE" sz="1800" dirty="0"/>
              <a:t>Show the </a:t>
            </a:r>
            <a:r>
              <a:rPr lang="en-IE" sz="1800" i="1" dirty="0" err="1"/>
              <a:t>Real_Surname</a:t>
            </a:r>
            <a:r>
              <a:rPr lang="en-IE" sz="1800" dirty="0"/>
              <a:t> of the superhero whose name is last in alphabetical order.</a:t>
            </a:r>
          </a:p>
          <a:p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max(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real_surname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from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I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17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/>
          </p:nvPr>
        </p:nvGraphicFramePr>
        <p:xfrm>
          <a:off x="492224" y="1916832"/>
          <a:ext cx="8229600" cy="297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489968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78698357"/>
                    </a:ext>
                  </a:extLst>
                </a:gridCol>
                <a:gridCol w="1256680">
                  <a:extLst>
                    <a:ext uri="{9D8B030D-6E8A-4147-A177-3AD203B41FA5}">
                      <a16:colId xmlns:a16="http://schemas.microsoft.com/office/drawing/2014/main" val="1546240403"/>
                    </a:ext>
                  </a:extLst>
                </a:gridCol>
              </a:tblGrid>
              <a:tr h="340003">
                <a:tc gridSpan="6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6157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36989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061" y="5206007"/>
            <a:ext cx="2997299" cy="158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6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IE" sz="1800" dirty="0"/>
              <a:t>SUM returns the sum of a set of values</a:t>
            </a:r>
          </a:p>
          <a:p>
            <a:r>
              <a:rPr lang="en-IE" sz="1800" dirty="0"/>
              <a:t>NULL values excluded (unless all values are NULL)</a:t>
            </a:r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r>
              <a:rPr lang="en-IE" sz="1800" dirty="0"/>
              <a:t>Show the combined </a:t>
            </a:r>
            <a:r>
              <a:rPr lang="en-IE" sz="1800" i="1" dirty="0"/>
              <a:t>Powers</a:t>
            </a:r>
            <a:r>
              <a:rPr lang="en-IE" sz="1800" dirty="0"/>
              <a:t> of the all superheroes.</a:t>
            </a:r>
          </a:p>
          <a:p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sum(powers)</a:t>
            </a: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from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I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18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/>
          </p:nvPr>
        </p:nvGraphicFramePr>
        <p:xfrm>
          <a:off x="492224" y="1916832"/>
          <a:ext cx="8229600" cy="297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489968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78698357"/>
                    </a:ext>
                  </a:extLst>
                </a:gridCol>
                <a:gridCol w="1256680">
                  <a:extLst>
                    <a:ext uri="{9D8B030D-6E8A-4147-A177-3AD203B41FA5}">
                      <a16:colId xmlns:a16="http://schemas.microsoft.com/office/drawing/2014/main" val="1546240403"/>
                    </a:ext>
                  </a:extLst>
                </a:gridCol>
              </a:tblGrid>
              <a:tr h="340003">
                <a:tc gridSpan="6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6157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36989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568" y="5253632"/>
            <a:ext cx="2638784" cy="14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4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AVG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IE" sz="1800" dirty="0"/>
              <a:t>AVG returns the average of a set of values</a:t>
            </a:r>
          </a:p>
          <a:p>
            <a:r>
              <a:rPr lang="en-IE" sz="1800" dirty="0"/>
              <a:t>NULL values excluded (unless all values are NULL)</a:t>
            </a:r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r>
              <a:rPr lang="en-IE" sz="1800" dirty="0"/>
              <a:t>Show the average </a:t>
            </a:r>
            <a:r>
              <a:rPr lang="en-IE" sz="1800" i="1" dirty="0"/>
              <a:t>Powers</a:t>
            </a:r>
            <a:r>
              <a:rPr lang="en-IE" sz="1800" dirty="0"/>
              <a:t> of the all superheroes.</a:t>
            </a:r>
          </a:p>
          <a:p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(powers)</a:t>
            </a: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from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I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19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/>
          </p:nvPr>
        </p:nvGraphicFramePr>
        <p:xfrm>
          <a:off x="492224" y="1916832"/>
          <a:ext cx="8229600" cy="297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489968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78698357"/>
                    </a:ext>
                  </a:extLst>
                </a:gridCol>
                <a:gridCol w="1256680">
                  <a:extLst>
                    <a:ext uri="{9D8B030D-6E8A-4147-A177-3AD203B41FA5}">
                      <a16:colId xmlns:a16="http://schemas.microsoft.com/office/drawing/2014/main" val="1546240403"/>
                    </a:ext>
                  </a:extLst>
                </a:gridCol>
              </a:tblGrid>
              <a:tr h="340003">
                <a:tc gridSpan="6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6157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36989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5114392"/>
            <a:ext cx="2736304" cy="160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1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Inserting new data in to a table is done using the INSERT command.</a:t>
            </a:r>
          </a:p>
          <a:p>
            <a:endParaRPr lang="en-IE" dirty="0"/>
          </a:p>
          <a:p>
            <a:r>
              <a:rPr lang="en-IE" dirty="0"/>
              <a:t>Insert into </a:t>
            </a:r>
            <a:r>
              <a:rPr lang="en-IE" i="1" dirty="0"/>
              <a:t>&lt;table&gt;</a:t>
            </a:r>
            <a:r>
              <a:rPr lang="en-IE" dirty="0"/>
              <a:t> </a:t>
            </a:r>
          </a:p>
          <a:p>
            <a:pPr marL="0" indent="0">
              <a:buNone/>
            </a:pPr>
            <a:r>
              <a:rPr lang="en-IE" dirty="0"/>
              <a:t>    values </a:t>
            </a:r>
            <a:r>
              <a:rPr lang="en-IE" i="1" dirty="0"/>
              <a:t>&lt;column1_value, column2_value, column3_value&gt;</a:t>
            </a:r>
            <a:r>
              <a:rPr lang="en-IE" dirty="0"/>
              <a:t>;</a:t>
            </a:r>
          </a:p>
          <a:p>
            <a:endParaRPr lang="en-IE" dirty="0"/>
          </a:p>
          <a:p>
            <a:r>
              <a:rPr lang="en-IE" dirty="0"/>
              <a:t>Insert into </a:t>
            </a:r>
            <a:r>
              <a:rPr lang="en-IE" i="1" dirty="0"/>
              <a:t>&lt;table&gt; </a:t>
            </a:r>
          </a:p>
          <a:p>
            <a:pPr marL="0" indent="0">
              <a:buNone/>
            </a:pPr>
            <a:r>
              <a:rPr lang="en-IE" i="1" dirty="0"/>
              <a:t>    &lt;column1_name, column3_name&gt; </a:t>
            </a:r>
          </a:p>
          <a:p>
            <a:pPr marL="0" indent="0">
              <a:buNone/>
            </a:pPr>
            <a:r>
              <a:rPr lang="en-IE" i="1" dirty="0"/>
              <a:t>    </a:t>
            </a:r>
            <a:r>
              <a:rPr lang="en-IE" dirty="0"/>
              <a:t>values </a:t>
            </a:r>
            <a:r>
              <a:rPr lang="en-IE" i="1" dirty="0"/>
              <a:t>&lt;column1_value, column3_value&gt;</a:t>
            </a:r>
            <a:r>
              <a:rPr lang="en-IE" dirty="0"/>
              <a:t>;</a:t>
            </a:r>
            <a:endParaRPr lang="en-IE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727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r>
              <a:rPr lang="en-IE" sz="1800" dirty="0"/>
              <a:t>COUNT returns the number of rows</a:t>
            </a:r>
          </a:p>
          <a:p>
            <a:r>
              <a:rPr lang="en-IE" sz="1800" dirty="0"/>
              <a:t>NULL values included if all columns are counted</a:t>
            </a:r>
          </a:p>
          <a:p>
            <a:r>
              <a:rPr lang="en-IE" sz="1800" dirty="0"/>
              <a:t>NULL values excluded if only one column counted</a:t>
            </a:r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r>
              <a:rPr lang="en-IE" sz="1800" dirty="0"/>
              <a:t>Get the number of superheroes.</a:t>
            </a:r>
          </a:p>
          <a:p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</a:t>
            </a: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from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I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20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642282"/>
              </p:ext>
            </p:extLst>
          </p:nvPr>
        </p:nvGraphicFramePr>
        <p:xfrm>
          <a:off x="492224" y="2176391"/>
          <a:ext cx="8229600" cy="297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489968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78698357"/>
                    </a:ext>
                  </a:extLst>
                </a:gridCol>
                <a:gridCol w="1256680">
                  <a:extLst>
                    <a:ext uri="{9D8B030D-6E8A-4147-A177-3AD203B41FA5}">
                      <a16:colId xmlns:a16="http://schemas.microsoft.com/office/drawing/2014/main" val="1546240403"/>
                    </a:ext>
                  </a:extLst>
                </a:gridCol>
              </a:tblGrid>
              <a:tr h="340003">
                <a:tc gridSpan="6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6157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36989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5165383"/>
            <a:ext cx="2592288" cy="152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r>
              <a:rPr lang="en-IE" sz="1700" dirty="0"/>
              <a:t>COUNT returns the number of rows</a:t>
            </a:r>
          </a:p>
          <a:p>
            <a:r>
              <a:rPr lang="en-IE" sz="1700" dirty="0"/>
              <a:t>NULL values included if all columns are counted</a:t>
            </a:r>
          </a:p>
          <a:p>
            <a:r>
              <a:rPr lang="en-IE" sz="1700" dirty="0"/>
              <a:t>NULL values excluded if only one column counted</a:t>
            </a:r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r>
              <a:rPr lang="en-IE" sz="1800" dirty="0"/>
              <a:t>Get the number of superheroes in </a:t>
            </a:r>
            <a:r>
              <a:rPr lang="en-IE" sz="1800" i="1" dirty="0"/>
              <a:t>Metropolis</a:t>
            </a:r>
            <a:endParaRPr lang="en-IE" sz="1800" dirty="0"/>
          </a:p>
          <a:p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</a:t>
            </a: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from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where city like 'Metropolis';</a:t>
            </a:r>
          </a:p>
          <a:p>
            <a:endParaRPr lang="en-I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21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9923768"/>
              </p:ext>
            </p:extLst>
          </p:nvPr>
        </p:nvGraphicFramePr>
        <p:xfrm>
          <a:off x="492224" y="1988841"/>
          <a:ext cx="8229600" cy="2880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489968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78698357"/>
                    </a:ext>
                  </a:extLst>
                </a:gridCol>
                <a:gridCol w="1256680">
                  <a:extLst>
                    <a:ext uri="{9D8B030D-6E8A-4147-A177-3AD203B41FA5}">
                      <a16:colId xmlns:a16="http://schemas.microsoft.com/office/drawing/2014/main" val="1546240403"/>
                    </a:ext>
                  </a:extLst>
                </a:gridCol>
              </a:tblGrid>
              <a:tr h="329722">
                <a:tc gridSpan="6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6157"/>
                  </a:ext>
                </a:extLst>
              </a:tr>
              <a:tr h="318825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36989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4946877"/>
            <a:ext cx="3168352" cy="161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– 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Group By clause groups rows into subgroups based on values of columns or expressions.</a:t>
            </a:r>
          </a:p>
          <a:p>
            <a:endParaRPr lang="en-IE" dirty="0"/>
          </a:p>
          <a:p>
            <a:r>
              <a:rPr lang="en-IE" dirty="0"/>
              <a:t>Usually used with Aggregate Functions.</a:t>
            </a:r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6075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– 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sz="1800" dirty="0"/>
              <a:t>Show the name of each </a:t>
            </a:r>
            <a:r>
              <a:rPr lang="en-IE" sz="1800" i="1" dirty="0"/>
              <a:t>city</a:t>
            </a:r>
            <a:r>
              <a:rPr lang="en-IE" sz="1800" dirty="0"/>
              <a:t> and the number of superheroes in the </a:t>
            </a:r>
            <a:r>
              <a:rPr lang="en-IE" sz="1800" i="1" dirty="0"/>
              <a:t>city</a:t>
            </a:r>
            <a:r>
              <a:rPr lang="en-IE" sz="1800" dirty="0"/>
              <a:t>.</a:t>
            </a:r>
          </a:p>
          <a:p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city, count(name)</a:t>
            </a: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from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group by city;</a:t>
            </a:r>
          </a:p>
          <a:p>
            <a:endParaRPr lang="en-I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23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271901"/>
              </p:ext>
            </p:extLst>
          </p:nvPr>
        </p:nvGraphicFramePr>
        <p:xfrm>
          <a:off x="457200" y="1268760"/>
          <a:ext cx="8229600" cy="297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489968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78698357"/>
                    </a:ext>
                  </a:extLst>
                </a:gridCol>
                <a:gridCol w="1256680">
                  <a:extLst>
                    <a:ext uri="{9D8B030D-6E8A-4147-A177-3AD203B41FA5}">
                      <a16:colId xmlns:a16="http://schemas.microsoft.com/office/drawing/2014/main" val="1546240403"/>
                    </a:ext>
                  </a:extLst>
                </a:gridCol>
              </a:tblGrid>
              <a:tr h="340003">
                <a:tc gridSpan="6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6157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36989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035" y="4788494"/>
            <a:ext cx="3073301" cy="200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3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– 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sz="1800" dirty="0"/>
              <a:t>Show the name of each </a:t>
            </a:r>
            <a:r>
              <a:rPr lang="en-IE" sz="1800" i="1" dirty="0"/>
              <a:t>city</a:t>
            </a:r>
            <a:r>
              <a:rPr lang="en-IE" sz="1800" dirty="0"/>
              <a:t> and the average </a:t>
            </a:r>
            <a:r>
              <a:rPr lang="en-IE" sz="1800" i="1" dirty="0"/>
              <a:t>powers</a:t>
            </a:r>
            <a:r>
              <a:rPr lang="en-IE" sz="1800" dirty="0"/>
              <a:t> of superheroes in the </a:t>
            </a:r>
            <a:r>
              <a:rPr lang="en-IE" sz="1800" i="1" dirty="0"/>
              <a:t>city</a:t>
            </a:r>
            <a:r>
              <a:rPr lang="en-IE" sz="1800" dirty="0"/>
              <a:t>.</a:t>
            </a:r>
          </a:p>
          <a:p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city,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(powers)</a:t>
            </a: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from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group by city;</a:t>
            </a:r>
          </a:p>
          <a:p>
            <a:endParaRPr lang="en-I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24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/>
          </p:nvPr>
        </p:nvGraphicFramePr>
        <p:xfrm>
          <a:off x="457200" y="1268760"/>
          <a:ext cx="8229600" cy="297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489968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78698357"/>
                    </a:ext>
                  </a:extLst>
                </a:gridCol>
                <a:gridCol w="1256680">
                  <a:extLst>
                    <a:ext uri="{9D8B030D-6E8A-4147-A177-3AD203B41FA5}">
                      <a16:colId xmlns:a16="http://schemas.microsoft.com/office/drawing/2014/main" val="1546240403"/>
                    </a:ext>
                  </a:extLst>
                </a:gridCol>
              </a:tblGrid>
              <a:tr h="340003">
                <a:tc gridSpan="6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6157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36989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372" y="4839897"/>
            <a:ext cx="2751932" cy="190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1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– Having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85000" lnSpcReduction="10000"/>
          </a:bodyPr>
          <a:lstStyle/>
          <a:p>
            <a:r>
              <a:rPr lang="en-IE" sz="1700" dirty="0"/>
              <a:t>The HAVING clause is used to specify conditions for a Group By clause.</a:t>
            </a:r>
          </a:p>
          <a:p>
            <a:r>
              <a:rPr lang="en-IE" sz="1700" dirty="0"/>
              <a:t>Similar to WHERE clause. </a:t>
            </a:r>
          </a:p>
          <a:p>
            <a:endParaRPr lang="en-IE" sz="1700" dirty="0"/>
          </a:p>
          <a:p>
            <a:endParaRPr lang="en-IE" sz="1700" dirty="0"/>
          </a:p>
          <a:p>
            <a:endParaRPr lang="en-IE" sz="17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endParaRPr lang="en-IE" sz="1800" dirty="0"/>
          </a:p>
          <a:p>
            <a:r>
              <a:rPr lang="en-IE" sz="1800" dirty="0"/>
              <a:t>Show the name of each </a:t>
            </a:r>
            <a:r>
              <a:rPr lang="en-IE" sz="1800" i="1" dirty="0"/>
              <a:t>city</a:t>
            </a:r>
            <a:r>
              <a:rPr lang="en-IE" sz="1800" dirty="0"/>
              <a:t> and the average </a:t>
            </a:r>
            <a:r>
              <a:rPr lang="en-IE" sz="1800" i="1" dirty="0"/>
              <a:t>powers</a:t>
            </a:r>
            <a:r>
              <a:rPr lang="en-IE" sz="1800" dirty="0"/>
              <a:t> of superheroes in the </a:t>
            </a:r>
            <a:r>
              <a:rPr lang="en-IE" sz="1800" i="1" dirty="0"/>
              <a:t>city </a:t>
            </a:r>
            <a:r>
              <a:rPr lang="en-IE" sz="1800" dirty="0"/>
              <a:t>for cities where the average </a:t>
            </a:r>
            <a:r>
              <a:rPr lang="en-IE" sz="1800" i="1" dirty="0"/>
              <a:t>powers &gt; 70.0.</a:t>
            </a:r>
          </a:p>
          <a:p>
            <a:r>
              <a:rPr lang="en-IE" sz="1800">
                <a:latin typeface="Courier New" panose="02070309020205020404" pitchFamily="49" charset="0"/>
                <a:cs typeface="Courier New" panose="02070309020205020404" pitchFamily="49" charset="0"/>
              </a:rPr>
              <a:t>select city,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(powers)</a:t>
            </a: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from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group by city</a:t>
            </a:r>
          </a:p>
          <a:p>
            <a:pPr marL="0" indent="0">
              <a:buNone/>
            </a:pP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having </a:t>
            </a:r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(powers) &gt; 70.0;</a:t>
            </a:r>
          </a:p>
          <a:p>
            <a:endParaRPr lang="en-IE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25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99447"/>
              </p:ext>
            </p:extLst>
          </p:nvPr>
        </p:nvGraphicFramePr>
        <p:xfrm>
          <a:off x="474712" y="1772816"/>
          <a:ext cx="8229600" cy="297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489968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278698357"/>
                    </a:ext>
                  </a:extLst>
                </a:gridCol>
                <a:gridCol w="1256680">
                  <a:extLst>
                    <a:ext uri="{9D8B030D-6E8A-4147-A177-3AD203B41FA5}">
                      <a16:colId xmlns:a16="http://schemas.microsoft.com/office/drawing/2014/main" val="1546240403"/>
                    </a:ext>
                  </a:extLst>
                </a:gridCol>
              </a:tblGrid>
              <a:tr h="340003">
                <a:tc gridSpan="6"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6157"/>
                  </a:ext>
                </a:extLst>
              </a:tr>
              <a:tr h="328766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36989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780" y="4927426"/>
            <a:ext cx="25908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6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866" y="1268760"/>
            <a:ext cx="8229600" cy="4525963"/>
          </a:xfrm>
        </p:spPr>
        <p:txBody>
          <a:bodyPr/>
          <a:lstStyle/>
          <a:p>
            <a:endParaRPr lang="en-IE" sz="2200" dirty="0"/>
          </a:p>
          <a:p>
            <a:r>
              <a:rPr lang="en-IE" sz="2000" dirty="0"/>
              <a:t>What are the problems with the following table structure?</a:t>
            </a:r>
            <a:endParaRPr lang="en-I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26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/>
          </p:nvPr>
        </p:nvGraphicFramePr>
        <p:xfrm>
          <a:off x="528382" y="2060848"/>
          <a:ext cx="8229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9897214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433701460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E" dirty="0" err="1"/>
                        <a:t>Superhero_Table</a:t>
                      </a:r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2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3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/>
                        <a:t>Batgirl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85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Radioactiveman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43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62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want to organise data efficiently and reduce the potential for data anomalies.</a:t>
            </a:r>
          </a:p>
          <a:p>
            <a:endParaRPr lang="en-IE" dirty="0"/>
          </a:p>
          <a:p>
            <a:r>
              <a:rPr lang="en-IE" dirty="0"/>
              <a:t>This is called </a:t>
            </a:r>
            <a:r>
              <a:rPr lang="en-IE" dirty="0">
                <a:hlinkClick r:id="rId2"/>
              </a:rPr>
              <a:t>Normalization</a:t>
            </a:r>
            <a:r>
              <a:rPr lang="en-IE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5483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“</a:t>
            </a:r>
            <a:r>
              <a:rPr lang="en-IE" dirty="0">
                <a:hlinkClick r:id="rId2"/>
              </a:rPr>
              <a:t>Normalization is the process of organizing the columns (attributes) and tables (relations) of a relational database to minimize data redundancy</a:t>
            </a:r>
            <a:r>
              <a:rPr lang="en-IE" dirty="0"/>
              <a:t>”.</a:t>
            </a:r>
          </a:p>
          <a:p>
            <a:r>
              <a:rPr lang="en-IE" dirty="0"/>
              <a:t>Normalization organises data efficiently</a:t>
            </a:r>
          </a:p>
          <a:p>
            <a:r>
              <a:rPr lang="en-IE" dirty="0"/>
              <a:t>Normalization reduces the potential for data anomalies</a:t>
            </a:r>
            <a:br>
              <a:rPr lang="en-IE" dirty="0"/>
            </a:br>
            <a:r>
              <a:rPr lang="en-IE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6511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 Forms – 1NF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Database is in 1</a:t>
            </a:r>
            <a:r>
              <a:rPr lang="en-IE" baseline="30000" dirty="0"/>
              <a:t>st</a:t>
            </a:r>
            <a:r>
              <a:rPr lang="en-IE" dirty="0"/>
              <a:t> Normal Form if it:</a:t>
            </a:r>
          </a:p>
          <a:p>
            <a:pPr lvl="1"/>
            <a:r>
              <a:rPr lang="en-IE" dirty="0"/>
              <a:t>Contains only atomic values (there are no repeating groups)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29</a:t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15216"/>
            <a:ext cx="3009900" cy="1266825"/>
          </a:xfrm>
          <a:prstGeom prst="rect">
            <a:avLst/>
          </a:prstGeom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74" y="4015216"/>
            <a:ext cx="3028950" cy="1628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9672" y="3471799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/>
              <a:t>0 NF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62936" y="3471799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/>
              <a:t>1 NF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407239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PK = </a:t>
            </a:r>
            <a:r>
              <a:rPr lang="en-IE" dirty="0" err="1"/>
              <a:t>ProductID</a:t>
            </a:r>
            <a:endParaRPr lang="en-IE" dirty="0"/>
          </a:p>
        </p:txBody>
      </p:sp>
      <p:sp>
        <p:nvSpPr>
          <p:cNvPr id="11" name="TextBox 10"/>
          <p:cNvSpPr txBox="1"/>
          <p:nvPr/>
        </p:nvSpPr>
        <p:spPr>
          <a:xfrm>
            <a:off x="5692874" y="5791989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PK = </a:t>
            </a:r>
            <a:r>
              <a:rPr lang="en-IE" dirty="0" err="1"/>
              <a:t>ProductID</a:t>
            </a:r>
            <a:r>
              <a:rPr lang="en-IE" dirty="0"/>
              <a:t>, Colour</a:t>
            </a:r>
          </a:p>
        </p:txBody>
      </p:sp>
    </p:spTree>
    <p:extLst>
      <p:ext uri="{BB962C8B-B14F-4D97-AF65-F5344CB8AC3E}">
        <p14:creationId xmlns:p14="http://schemas.microsoft.com/office/powerpoint/2010/main" val="107176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200" dirty="0"/>
              <a:t>How would you add a superhero called </a:t>
            </a:r>
            <a:r>
              <a:rPr lang="en-IE" sz="2200" i="1" dirty="0"/>
              <a:t>Joker</a:t>
            </a:r>
            <a:r>
              <a:rPr lang="en-IE" sz="2200" dirty="0"/>
              <a:t>, whose real name is </a:t>
            </a:r>
            <a:r>
              <a:rPr lang="en-IE" sz="2200" i="1" dirty="0"/>
              <a:t>Jack Nicholson </a:t>
            </a:r>
            <a:r>
              <a:rPr lang="en-IE" sz="2200" dirty="0"/>
              <a:t>and who lives in </a:t>
            </a:r>
            <a:r>
              <a:rPr lang="en-IE" sz="2200" i="1" dirty="0"/>
              <a:t>Gotham City</a:t>
            </a:r>
            <a:r>
              <a:rPr lang="en-IE" sz="2200" dirty="0"/>
              <a:t>?</a:t>
            </a:r>
          </a:p>
          <a:p>
            <a:endParaRPr lang="en-IE" sz="2200" dirty="0"/>
          </a:p>
          <a:p>
            <a:endParaRPr lang="en-IE" sz="2200" dirty="0"/>
          </a:p>
          <a:p>
            <a:endParaRPr lang="en-IE" sz="2200" dirty="0"/>
          </a:p>
          <a:p>
            <a:endParaRPr lang="en-IE" sz="2200" dirty="0"/>
          </a:p>
          <a:p>
            <a:endParaRPr lang="en-IE" sz="2200" dirty="0"/>
          </a:p>
          <a:p>
            <a:endParaRPr lang="en-I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Superhero_Table </a:t>
            </a:r>
          </a:p>
          <a:p>
            <a:pPr marL="0" indent="0">
              <a:buNone/>
            </a:pP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values (‘Joker’, ‘Gotham City’, ‘Jack’, ‘Nicholson’);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2511250"/>
              </p:ext>
            </p:extLst>
          </p:nvPr>
        </p:nvGraphicFramePr>
        <p:xfrm>
          <a:off x="457200" y="2492896"/>
          <a:ext cx="8229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IE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Kent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Wayne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62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 Forms – 2NF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A Database is in 2</a:t>
            </a:r>
            <a:r>
              <a:rPr lang="en-IE" baseline="30000" dirty="0"/>
              <a:t>nd</a:t>
            </a:r>
            <a:r>
              <a:rPr lang="en-IE" dirty="0"/>
              <a:t> Normal Form if:</a:t>
            </a:r>
          </a:p>
          <a:p>
            <a:pPr lvl="1"/>
            <a:r>
              <a:rPr lang="en-IE" dirty="0"/>
              <a:t>It is in 1NF</a:t>
            </a:r>
          </a:p>
          <a:p>
            <a:pPr lvl="1"/>
            <a:r>
              <a:rPr lang="en-IE" dirty="0"/>
              <a:t>Every non-key attribute is fully functionally dependent on the </a:t>
            </a:r>
            <a:r>
              <a:rPr lang="en-IE" i="1" dirty="0"/>
              <a:t>entire</a:t>
            </a:r>
            <a:r>
              <a:rPr lang="en-IE" dirty="0"/>
              <a:t> key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30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717032"/>
            <a:ext cx="3023878" cy="16277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9832" y="5527367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PK = </a:t>
            </a:r>
            <a:r>
              <a:rPr lang="en-IE" dirty="0" err="1"/>
              <a:t>ProductID</a:t>
            </a:r>
            <a:r>
              <a:rPr lang="en-IE" dirty="0"/>
              <a:t>, Colour</a:t>
            </a:r>
          </a:p>
        </p:txBody>
      </p:sp>
    </p:spTree>
    <p:extLst>
      <p:ext uri="{BB962C8B-B14F-4D97-AF65-F5344CB8AC3E}">
        <p14:creationId xmlns:p14="http://schemas.microsoft.com/office/powerpoint/2010/main" val="643848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 Forms – 2NF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75" y="4257004"/>
            <a:ext cx="2190750" cy="16002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31</a:t>
            </a:fld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52" y="4257004"/>
            <a:ext cx="1647825" cy="1257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8275" y="592778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PK = </a:t>
            </a:r>
            <a:r>
              <a:rPr lang="en-IE" dirty="0" err="1"/>
              <a:t>ProductID</a:t>
            </a:r>
            <a:r>
              <a:rPr lang="en-IE" dirty="0"/>
              <a:t>, Colour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7852" y="5927786"/>
            <a:ext cx="204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PK = </a:t>
            </a:r>
            <a:r>
              <a:rPr lang="en-IE" dirty="0" err="1"/>
              <a:t>ProductID</a:t>
            </a:r>
            <a:endParaRPr lang="en-I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258" y="1568142"/>
            <a:ext cx="3023878" cy="16277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75856" y="3203255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PK = </a:t>
            </a:r>
            <a:r>
              <a:rPr lang="en-IE" dirty="0" err="1"/>
              <a:t>ProductID</a:t>
            </a:r>
            <a:r>
              <a:rPr lang="en-IE" dirty="0"/>
              <a:t>, Colour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24157" y="117395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 NF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24157" y="3894108"/>
            <a:ext cx="64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 NF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716016" y="4149080"/>
            <a:ext cx="1721836" cy="266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919025" y="4173908"/>
            <a:ext cx="933943" cy="243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28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 Forms – 3NF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A Database is in 3</a:t>
            </a:r>
            <a:r>
              <a:rPr lang="en-IE" baseline="30000" dirty="0"/>
              <a:t>rd</a:t>
            </a:r>
            <a:r>
              <a:rPr lang="en-IE" dirty="0"/>
              <a:t> Normal Form if:</a:t>
            </a:r>
          </a:p>
          <a:p>
            <a:pPr lvl="1"/>
            <a:r>
              <a:rPr lang="en-IE" dirty="0"/>
              <a:t>It is in 2NF</a:t>
            </a:r>
          </a:p>
          <a:p>
            <a:pPr lvl="1"/>
            <a:r>
              <a:rPr lang="en-IE" dirty="0"/>
              <a:t>There is no transitive functional dependency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Functional Dependence</a:t>
            </a:r>
          </a:p>
          <a:p>
            <a:pPr lvl="2"/>
            <a:r>
              <a:rPr lang="en-IE" sz="2800" dirty="0"/>
              <a:t>B is dependent on A</a:t>
            </a:r>
          </a:p>
          <a:p>
            <a:pPr lvl="2"/>
            <a:r>
              <a:rPr lang="en-IE" sz="2800" dirty="0"/>
              <a:t>C is dependent on B</a:t>
            </a:r>
          </a:p>
          <a:p>
            <a:pPr lvl="2"/>
            <a:r>
              <a:rPr lang="en-IE" sz="2800" dirty="0"/>
              <a:t>Therefore C is transitively dependent on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1518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Normal Forms – 3NF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33</a:t>
            </a:fld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3952453" y="123237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 NF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2452" y="2687558"/>
            <a:ext cx="130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PK = Film ID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62538" y="3361163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3 NF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2000" y="3730495"/>
            <a:ext cx="339916" cy="778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739863" y="3718924"/>
            <a:ext cx="235306" cy="778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459" y="1539042"/>
            <a:ext cx="5857875" cy="1209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41" y="4515762"/>
            <a:ext cx="2924175" cy="1019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916" y="4517541"/>
            <a:ext cx="2162175" cy="800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33341" y="5554366"/>
            <a:ext cx="130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PK = Film 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11916" y="5534937"/>
            <a:ext cx="167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PK = Certificate</a:t>
            </a:r>
          </a:p>
        </p:txBody>
      </p:sp>
    </p:spTree>
    <p:extLst>
      <p:ext uri="{BB962C8B-B14F-4D97-AF65-F5344CB8AC3E}">
        <p14:creationId xmlns:p14="http://schemas.microsoft.com/office/powerpoint/2010/main" val="68727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866" y="1268760"/>
            <a:ext cx="8229600" cy="4525963"/>
          </a:xfrm>
        </p:spPr>
        <p:txBody>
          <a:bodyPr/>
          <a:lstStyle/>
          <a:p>
            <a:endParaRPr lang="en-I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34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/>
          </p:nvPr>
        </p:nvGraphicFramePr>
        <p:xfrm>
          <a:off x="179510" y="346503"/>
          <a:ext cx="8847114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519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333793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615245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474519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474519">
                  <a:extLst>
                    <a:ext uri="{9D8B030D-6E8A-4147-A177-3AD203B41FA5}">
                      <a16:colId xmlns:a16="http://schemas.microsoft.com/office/drawing/2014/main" val="1798972144"/>
                    </a:ext>
                  </a:extLst>
                </a:gridCol>
                <a:gridCol w="1474519">
                  <a:extLst>
                    <a:ext uri="{9D8B030D-6E8A-4147-A177-3AD203B41FA5}">
                      <a16:colId xmlns:a16="http://schemas.microsoft.com/office/drawing/2014/main" val="3433701460"/>
                    </a:ext>
                  </a:extLst>
                </a:gridCol>
              </a:tblGrid>
              <a:tr h="310600">
                <a:tc gridSpan="6">
                  <a:txBody>
                    <a:bodyPr/>
                    <a:lstStyle/>
                    <a:p>
                      <a:pPr algn="ctr"/>
                      <a:r>
                        <a:rPr lang="en-IE" sz="1500" dirty="0" err="1"/>
                        <a:t>Superhero_Table</a:t>
                      </a:r>
                      <a:endParaRPr lang="en-IE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10600">
                <a:tc>
                  <a:txBody>
                    <a:bodyPr/>
                    <a:lstStyle/>
                    <a:p>
                      <a:r>
                        <a:rPr lang="en-IE" sz="1500" b="1" dirty="0"/>
                        <a:t>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1" dirty="0"/>
                        <a:t>City*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1" dirty="0"/>
                        <a:t>Real_First</a:t>
                      </a:r>
                      <a:r>
                        <a:rPr lang="en-IE" sz="1500" b="1" baseline="0" dirty="0"/>
                        <a:t>_Name</a:t>
                      </a:r>
                      <a:endParaRPr lang="en-I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1" dirty="0" err="1"/>
                        <a:t>Real_Surname</a:t>
                      </a:r>
                      <a:endParaRPr lang="en-I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10600">
                <a:tc>
                  <a:txBody>
                    <a:bodyPr/>
                    <a:lstStyle/>
                    <a:p>
                      <a:r>
                        <a:rPr lang="en-IE" sz="15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71.04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10600">
                <a:tc>
                  <a:txBody>
                    <a:bodyPr/>
                    <a:lstStyle/>
                    <a:p>
                      <a:r>
                        <a:rPr lang="en-IE" sz="15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10600">
                <a:tc>
                  <a:txBody>
                    <a:bodyPr/>
                    <a:lstStyle/>
                    <a:p>
                      <a:r>
                        <a:rPr lang="en-IE" sz="15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10600">
                <a:tc>
                  <a:txBody>
                    <a:bodyPr/>
                    <a:lstStyle/>
                    <a:p>
                      <a:r>
                        <a:rPr lang="en-IE" sz="15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71.04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24502"/>
                  </a:ext>
                </a:extLst>
              </a:tr>
              <a:tr h="310600">
                <a:tc>
                  <a:txBody>
                    <a:bodyPr/>
                    <a:lstStyle/>
                    <a:p>
                      <a:r>
                        <a:rPr lang="en-IE" sz="15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39405"/>
                  </a:ext>
                </a:extLst>
              </a:tr>
              <a:tr h="310600">
                <a:tc>
                  <a:txBody>
                    <a:bodyPr/>
                    <a:lstStyle/>
                    <a:p>
                      <a:r>
                        <a:rPr lang="en-IE" sz="1500"/>
                        <a:t>Batgirl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855483"/>
                  </a:ext>
                </a:extLst>
              </a:tr>
              <a:tr h="310600">
                <a:tc>
                  <a:txBody>
                    <a:bodyPr/>
                    <a:lstStyle/>
                    <a:p>
                      <a:r>
                        <a:rPr lang="en-IE" sz="1500" dirty="0" err="1"/>
                        <a:t>Radioactiveman</a:t>
                      </a:r>
                      <a:endParaRPr lang="en-I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Alan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5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43706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/>
          </p:nvPr>
        </p:nvGraphicFramePr>
        <p:xfrm>
          <a:off x="131346" y="3849965"/>
          <a:ext cx="5664791" cy="282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958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219464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351513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096759">
                  <a:extLst>
                    <a:ext uri="{9D8B030D-6E8A-4147-A177-3AD203B41FA5}">
                      <a16:colId xmlns:a16="http://schemas.microsoft.com/office/drawing/2014/main" val="1798972144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val="3433701460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Superhero_Table</a:t>
                      </a:r>
                      <a:endParaRPr lang="en-I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85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Alan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43706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/>
          </p:nvPr>
        </p:nvGraphicFramePr>
        <p:xfrm>
          <a:off x="6283424" y="3426625"/>
          <a:ext cx="2743200" cy="32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Superhero_City_Table</a:t>
                      </a:r>
                      <a:endParaRPr lang="en-I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2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3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85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437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67269" y="-211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10" name="TextBox 9"/>
          <p:cNvSpPr txBox="1"/>
          <p:nvPr/>
        </p:nvSpPr>
        <p:spPr>
          <a:xfrm>
            <a:off x="4267269" y="336676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2 NF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419872" y="3561912"/>
            <a:ext cx="933943" cy="243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97548" y="3583976"/>
            <a:ext cx="1485876" cy="52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55576" y="4044955"/>
            <a:ext cx="5711517" cy="3201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1342199">
            <a:off x="3745540" y="3853409"/>
            <a:ext cx="121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59439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0" grpId="1"/>
      <p:bldP spid="15" grpId="0"/>
      <p:bldP spid="1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Foreign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 Foreign Key is a column in one table that references a column in another table.</a:t>
            </a:r>
          </a:p>
          <a:p>
            <a:endParaRPr lang="en-IE" dirty="0"/>
          </a:p>
          <a:p>
            <a:r>
              <a:rPr lang="en-IE" dirty="0"/>
              <a:t>The referenced column is usually the Primary Key column.</a:t>
            </a:r>
          </a:p>
          <a:p>
            <a:endParaRPr lang="en-IE" dirty="0"/>
          </a:p>
          <a:p>
            <a:r>
              <a:rPr lang="en-IE" dirty="0"/>
              <a:t>The Foreign Key ensures Referential Integrity</a:t>
            </a:r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1261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You can see the Foreign Keys in a Table using the </a:t>
            </a:r>
            <a:r>
              <a:rPr lang="en-I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show create table &lt;table&gt;</a:t>
            </a:r>
            <a:r>
              <a:rPr lang="en-IE" sz="2800" dirty="0"/>
              <a:t> command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36</a:t>
            </a:fld>
            <a:endParaRPr lang="en-I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564904"/>
            <a:ext cx="6381750" cy="3219450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>
            <a:off x="4139952" y="4869160"/>
            <a:ext cx="45719" cy="12570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/>
          <p:cNvSpPr txBox="1"/>
          <p:nvPr/>
        </p:nvSpPr>
        <p:spPr>
          <a:xfrm>
            <a:off x="3275856" y="6126163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Refers to column in </a:t>
            </a:r>
            <a:r>
              <a:rPr lang="en-IE" i="1" dirty="0"/>
              <a:t>this </a:t>
            </a:r>
            <a:r>
              <a:rPr lang="en-IE" dirty="0"/>
              <a:t>table</a:t>
            </a:r>
          </a:p>
        </p:txBody>
      </p:sp>
      <p:sp>
        <p:nvSpPr>
          <p:cNvPr id="10" name="Up Arrow 9"/>
          <p:cNvSpPr/>
          <p:nvPr/>
        </p:nvSpPr>
        <p:spPr>
          <a:xfrm rot="16877658">
            <a:off x="2834273" y="3465324"/>
            <a:ext cx="49311" cy="21978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Up Arrow 10"/>
          <p:cNvSpPr/>
          <p:nvPr/>
        </p:nvSpPr>
        <p:spPr>
          <a:xfrm>
            <a:off x="5750417" y="4869159"/>
            <a:ext cx="45719" cy="12570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4680012" y="612616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Refers to other table</a:t>
            </a:r>
          </a:p>
        </p:txBody>
      </p:sp>
      <p:sp>
        <p:nvSpPr>
          <p:cNvPr id="13" name="Up Arrow 12"/>
          <p:cNvSpPr/>
          <p:nvPr/>
        </p:nvSpPr>
        <p:spPr>
          <a:xfrm>
            <a:off x="7091620" y="4869159"/>
            <a:ext cx="45719" cy="12570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5021885" y="6119453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Refers to column in other table</a:t>
            </a:r>
          </a:p>
        </p:txBody>
      </p:sp>
    </p:spTree>
    <p:extLst>
      <p:ext uri="{BB962C8B-B14F-4D97-AF65-F5344CB8AC3E}">
        <p14:creationId xmlns:p14="http://schemas.microsoft.com/office/powerpoint/2010/main" val="139492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0" grpId="0" animBg="1"/>
      <p:bldP spid="10" grpId="1" animBg="1"/>
      <p:bldP spid="11" grpId="0" animBg="1"/>
      <p:bldP spid="11" grpId="1" animBg="1"/>
      <p:bldP spid="12" grpId="0"/>
      <p:bldP spid="12" grpId="1"/>
      <p:bldP spid="13" grpId="0" animBg="1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Foreign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800" dirty="0"/>
              <a:t>What happens if we try to delete </a:t>
            </a:r>
            <a:r>
              <a:rPr lang="en-IE" sz="2800" i="1" dirty="0"/>
              <a:t>Spiderman </a:t>
            </a:r>
            <a:r>
              <a:rPr lang="en-IE" sz="2800" dirty="0"/>
              <a:t>from the </a:t>
            </a:r>
            <a:r>
              <a:rPr lang="en-IE" sz="2800" dirty="0" err="1"/>
              <a:t>Superhero_Table</a:t>
            </a:r>
            <a:r>
              <a:rPr lang="en-IE" sz="2800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37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/>
          </p:nvPr>
        </p:nvGraphicFramePr>
        <p:xfrm>
          <a:off x="209224" y="3112490"/>
          <a:ext cx="5580110" cy="282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22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1798972144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3433701460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Superhero_Table</a:t>
                      </a:r>
                      <a:endParaRPr lang="en-I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85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Alan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43706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/>
          </p:nvPr>
        </p:nvGraphicFramePr>
        <p:xfrm>
          <a:off x="6191576" y="2729344"/>
          <a:ext cx="2743200" cy="32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Superhero_City_Table</a:t>
                      </a:r>
                      <a:endParaRPr lang="en-I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2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3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85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437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21342199">
            <a:off x="3963725" y="3039319"/>
            <a:ext cx="121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References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76708" y="3223985"/>
            <a:ext cx="5423484" cy="364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93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Foreign Keys – On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/>
              <a:t>3 Options when the Referenced Foreign Key is Deleted:</a:t>
            </a:r>
          </a:p>
          <a:p>
            <a:pPr lvl="1"/>
            <a:r>
              <a:rPr lang="en-IE" dirty="0"/>
              <a:t>Restrict</a:t>
            </a:r>
          </a:p>
          <a:p>
            <a:pPr lvl="2"/>
            <a:r>
              <a:rPr lang="en-IE" dirty="0"/>
              <a:t>The Referenced FK cannot be deleted.</a:t>
            </a:r>
          </a:p>
          <a:p>
            <a:pPr lvl="2"/>
            <a:r>
              <a:rPr lang="en-IE" dirty="0"/>
              <a:t>This is the default.</a:t>
            </a:r>
          </a:p>
          <a:p>
            <a:pPr lvl="1"/>
            <a:r>
              <a:rPr lang="en-IE" dirty="0"/>
              <a:t>Cascade</a:t>
            </a:r>
          </a:p>
          <a:p>
            <a:pPr lvl="2"/>
            <a:r>
              <a:rPr lang="en-IE" dirty="0"/>
              <a:t>The Row Referencing the FK to be deleted is also deleted.</a:t>
            </a:r>
          </a:p>
          <a:p>
            <a:pPr lvl="1"/>
            <a:r>
              <a:rPr lang="en-IE" dirty="0"/>
              <a:t>Set NULL</a:t>
            </a:r>
          </a:p>
          <a:p>
            <a:pPr lvl="2"/>
            <a:r>
              <a:rPr lang="en-IE" dirty="0"/>
              <a:t>The FK is set to NULL.</a:t>
            </a:r>
          </a:p>
          <a:p>
            <a:pPr lvl="2"/>
            <a:r>
              <a:rPr lang="en-IE" dirty="0"/>
              <a:t>Not allowed for Primary Keys.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270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Foreign Keys – On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39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/>
          </p:nvPr>
        </p:nvGraphicFramePr>
        <p:xfrm>
          <a:off x="209224" y="1196752"/>
          <a:ext cx="5580110" cy="282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22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1798972144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3433701460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Superhero_Table</a:t>
                      </a:r>
                      <a:endParaRPr lang="en-I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85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Alan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43706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/>
          </p:nvPr>
        </p:nvGraphicFramePr>
        <p:xfrm>
          <a:off x="6191576" y="2888970"/>
          <a:ext cx="2743200" cy="32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Superhero_City_Table</a:t>
                      </a:r>
                      <a:endParaRPr lang="en-I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2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3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85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43706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 flipV="1">
            <a:off x="827584" y="1678018"/>
            <a:ext cx="5472608" cy="1736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083987">
            <a:off x="4053038" y="2617177"/>
            <a:ext cx="2571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rgbClr val="FF0000"/>
                </a:solidFill>
              </a:rPr>
              <a:t>On Delete Cascade</a:t>
            </a:r>
          </a:p>
        </p:txBody>
      </p:sp>
    </p:spTree>
    <p:extLst>
      <p:ext uri="{BB962C8B-B14F-4D97-AF65-F5344CB8AC3E}">
        <p14:creationId xmlns:p14="http://schemas.microsoft.com/office/powerpoint/2010/main" val="357228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200" dirty="0"/>
              <a:t>How would you add a superhero called </a:t>
            </a:r>
            <a:r>
              <a:rPr lang="en-IE" sz="2200" i="1" dirty="0"/>
              <a:t>Joker</a:t>
            </a:r>
            <a:r>
              <a:rPr lang="en-IE" sz="2200" dirty="0"/>
              <a:t>, whose real name is </a:t>
            </a:r>
            <a:r>
              <a:rPr lang="en-IE" sz="2200" i="1" dirty="0"/>
              <a:t>Jack Nicholson </a:t>
            </a:r>
            <a:r>
              <a:rPr lang="en-IE" sz="2200" dirty="0"/>
              <a:t>but you want to leave the </a:t>
            </a:r>
            <a:r>
              <a:rPr lang="en-IE" sz="2200" i="1" dirty="0"/>
              <a:t>City </a:t>
            </a:r>
            <a:r>
              <a:rPr lang="en-IE" sz="2200" dirty="0"/>
              <a:t>blank?</a:t>
            </a:r>
          </a:p>
          <a:p>
            <a:endParaRPr lang="en-IE" sz="2200" dirty="0"/>
          </a:p>
          <a:p>
            <a:endParaRPr lang="en-IE" sz="2200" dirty="0"/>
          </a:p>
          <a:p>
            <a:endParaRPr lang="en-IE" sz="2200" dirty="0"/>
          </a:p>
          <a:p>
            <a:endParaRPr lang="en-IE" sz="2200" dirty="0"/>
          </a:p>
          <a:p>
            <a:endParaRPr lang="en-IE" sz="2200" dirty="0"/>
          </a:p>
          <a:p>
            <a:endParaRPr lang="en-IE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Superhero_Table (Name, Real_First_Name, </a:t>
            </a:r>
            <a:r>
              <a:rPr lang="en-I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Real_Surname</a:t>
            </a: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values (‘Joker’, ‘Jack’, ‘Nicholson’);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/>
          </p:nvPr>
        </p:nvGraphicFramePr>
        <p:xfrm>
          <a:off x="457200" y="2492896"/>
          <a:ext cx="8229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IE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Kent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Wayne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27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Foreign Keys – On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40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/>
          </p:nvPr>
        </p:nvGraphicFramePr>
        <p:xfrm>
          <a:off x="209224" y="1196752"/>
          <a:ext cx="5580110" cy="282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22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1798972144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3433701460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Superhero_Table</a:t>
                      </a:r>
                      <a:endParaRPr lang="en-I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85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Alan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43706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/>
          </p:nvPr>
        </p:nvGraphicFramePr>
        <p:xfrm>
          <a:off x="6191576" y="2888970"/>
          <a:ext cx="2743200" cy="32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Superhero_City_Table</a:t>
                      </a:r>
                      <a:endParaRPr lang="en-I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2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3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85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43706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 flipV="1">
            <a:off x="827584" y="1678018"/>
            <a:ext cx="5472608" cy="1736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083987">
            <a:off x="4086575" y="2617177"/>
            <a:ext cx="2504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b="1" dirty="0">
                <a:solidFill>
                  <a:srgbClr val="FF0000"/>
                </a:solidFill>
              </a:rPr>
              <a:t>On Delete Restrict</a:t>
            </a:r>
          </a:p>
        </p:txBody>
      </p:sp>
    </p:spTree>
    <p:extLst>
      <p:ext uri="{BB962C8B-B14F-4D97-AF65-F5344CB8AC3E}">
        <p14:creationId xmlns:p14="http://schemas.microsoft.com/office/powerpoint/2010/main" val="1168678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Foreign Keys – On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41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/>
          </p:nvPr>
        </p:nvGraphicFramePr>
        <p:xfrm>
          <a:off x="209224" y="1196752"/>
          <a:ext cx="5580110" cy="282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022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1798972144"/>
                    </a:ext>
                  </a:extLst>
                </a:gridCol>
                <a:gridCol w="1116022">
                  <a:extLst>
                    <a:ext uri="{9D8B030D-6E8A-4147-A177-3AD203B41FA5}">
                      <a16:colId xmlns:a16="http://schemas.microsoft.com/office/drawing/2014/main" val="3433701460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Superhero_Table</a:t>
                      </a:r>
                      <a:endParaRPr lang="en-I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Real_First</a:t>
                      </a:r>
                      <a:r>
                        <a:rPr lang="en-IE" sz="1400" b="1" baseline="0" dirty="0"/>
                        <a:t>_Name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 err="1"/>
                        <a:t>Real_Surname</a:t>
                      </a:r>
                      <a:endParaRPr lang="en-I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85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Alan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43706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/>
          </p:nvPr>
        </p:nvGraphicFramePr>
        <p:xfrm>
          <a:off x="6191576" y="2888970"/>
          <a:ext cx="2743200" cy="32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IE" sz="1400" dirty="0" err="1"/>
                        <a:t>Superhero_City_Table</a:t>
                      </a:r>
                      <a:endParaRPr lang="en-I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b="1" dirty="0"/>
                        <a:t>Name*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b="1" dirty="0"/>
                        <a:t>City*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New York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2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Metropolis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3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/>
                        <a:t>Batgirl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Gotham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85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400" dirty="0" err="1"/>
                        <a:t>Radioactiveman</a:t>
                      </a:r>
                      <a:endParaRPr lang="en-I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400" dirty="0"/>
                        <a:t>Springfield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43706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 flipV="1">
            <a:off x="827584" y="1678018"/>
            <a:ext cx="5472608" cy="1736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083987">
            <a:off x="2835096" y="2259258"/>
            <a:ext cx="49997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2400" b="1" dirty="0">
                <a:solidFill>
                  <a:srgbClr val="FF0000"/>
                </a:solidFill>
              </a:rPr>
              <a:t>On Delete Set NULL</a:t>
            </a:r>
          </a:p>
          <a:p>
            <a:r>
              <a:rPr lang="en-IE" b="1" dirty="0">
                <a:solidFill>
                  <a:srgbClr val="FF0000"/>
                </a:solidFill>
              </a:rPr>
              <a:t>(not allowed in this case as name is part of the PK)</a:t>
            </a:r>
          </a:p>
        </p:txBody>
      </p:sp>
    </p:spTree>
    <p:extLst>
      <p:ext uri="{BB962C8B-B14F-4D97-AF65-F5344CB8AC3E}">
        <p14:creationId xmlns:p14="http://schemas.microsoft.com/office/powerpoint/2010/main" val="60103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Deleting data from a table is done using the DELETE command.</a:t>
            </a:r>
          </a:p>
          <a:p>
            <a:endParaRPr lang="en-IE" dirty="0"/>
          </a:p>
          <a:p>
            <a:r>
              <a:rPr lang="en-IE" dirty="0"/>
              <a:t>Delete From </a:t>
            </a:r>
            <a:r>
              <a:rPr lang="en-IE" i="1" dirty="0"/>
              <a:t>&lt;table&gt;</a:t>
            </a:r>
            <a:r>
              <a:rPr lang="en-IE" dirty="0"/>
              <a:t>;</a:t>
            </a:r>
          </a:p>
          <a:p>
            <a:endParaRPr lang="en-IE" dirty="0"/>
          </a:p>
          <a:p>
            <a:r>
              <a:rPr lang="en-IE" dirty="0"/>
              <a:t>Delete From &lt;table&gt;</a:t>
            </a:r>
          </a:p>
          <a:p>
            <a:pPr marL="0" indent="0">
              <a:buNone/>
            </a:pPr>
            <a:r>
              <a:rPr lang="en-IE" dirty="0"/>
              <a:t>     Where </a:t>
            </a:r>
            <a:r>
              <a:rPr lang="en-IE" i="1" dirty="0"/>
              <a:t>&lt;condition&gt;</a:t>
            </a:r>
            <a:r>
              <a:rPr lang="en-IE" dirty="0"/>
              <a:t>;</a:t>
            </a: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496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Given the following table, how would you delete the superheroes with </a:t>
            </a:r>
            <a:r>
              <a:rPr lang="en-IE" sz="2000" i="1" dirty="0"/>
              <a:t>man</a:t>
            </a:r>
            <a:r>
              <a:rPr lang="en-IE" sz="2000" dirty="0"/>
              <a:t> at the end of their name?</a:t>
            </a:r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where name like '%man';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6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420772"/>
              </p:ext>
            </p:extLst>
          </p:nvPr>
        </p:nvGraphicFramePr>
        <p:xfrm>
          <a:off x="457200" y="2331542"/>
          <a:ext cx="8229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IE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Kent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Wayne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Joker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Nicholson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Gordon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34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sz="2000" dirty="0"/>
              <a:t>Given the following table, how would you delete the superheroes with </a:t>
            </a:r>
            <a:r>
              <a:rPr lang="en-IE" sz="2000" i="1" dirty="0"/>
              <a:t>man</a:t>
            </a:r>
            <a:r>
              <a:rPr lang="en-IE" sz="2000" dirty="0"/>
              <a:t> at the end of their name, and who live in </a:t>
            </a:r>
            <a:r>
              <a:rPr lang="en-IE" sz="2000" i="1" dirty="0"/>
              <a:t>Gotham City</a:t>
            </a:r>
            <a:r>
              <a:rPr lang="en-IE" sz="2000" dirty="0"/>
              <a:t>?</a:t>
            </a:r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superhero_table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where name like '%man‘</a:t>
            </a: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and city like ‘Gotham%’;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7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/>
          </p:nvPr>
        </p:nvGraphicFramePr>
        <p:xfrm>
          <a:off x="457200" y="2331542"/>
          <a:ext cx="8229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IE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Parker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Kent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Wayne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Joker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Nicholson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Gordon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2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Updating data in a table is done using the UPDATE command.</a:t>
            </a:r>
          </a:p>
          <a:p>
            <a:endParaRPr lang="en-IE" dirty="0"/>
          </a:p>
          <a:p>
            <a:r>
              <a:rPr lang="en-IE" dirty="0"/>
              <a:t>Update </a:t>
            </a:r>
            <a:r>
              <a:rPr lang="en-IE" i="1" dirty="0"/>
              <a:t>&lt;table&gt;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    Set </a:t>
            </a:r>
            <a:r>
              <a:rPr lang="en-IE" i="1" dirty="0"/>
              <a:t>&lt;</a:t>
            </a:r>
            <a:r>
              <a:rPr lang="en-IE" i="1" dirty="0" err="1"/>
              <a:t>column_name</a:t>
            </a:r>
            <a:r>
              <a:rPr lang="en-IE" i="1" dirty="0"/>
              <a:t>&gt;</a:t>
            </a:r>
            <a:r>
              <a:rPr lang="en-IE" dirty="0"/>
              <a:t> = </a:t>
            </a:r>
            <a:r>
              <a:rPr lang="en-IE" i="1" dirty="0"/>
              <a:t>&lt;value&gt;;</a:t>
            </a:r>
            <a:endParaRPr lang="en-IE" dirty="0"/>
          </a:p>
          <a:p>
            <a:endParaRPr lang="en-IE" dirty="0"/>
          </a:p>
          <a:p>
            <a:r>
              <a:rPr lang="en-IE" dirty="0"/>
              <a:t>Update </a:t>
            </a:r>
            <a:r>
              <a:rPr lang="en-IE" i="1" dirty="0"/>
              <a:t>&lt;table&gt;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    Set </a:t>
            </a:r>
            <a:r>
              <a:rPr lang="en-IE" i="1" dirty="0"/>
              <a:t>&lt;</a:t>
            </a:r>
            <a:r>
              <a:rPr lang="en-IE" i="1" dirty="0" err="1"/>
              <a:t>column_name</a:t>
            </a:r>
            <a:r>
              <a:rPr lang="en-IE" i="1" dirty="0"/>
              <a:t>&gt;</a:t>
            </a:r>
            <a:r>
              <a:rPr lang="en-IE" dirty="0"/>
              <a:t> = </a:t>
            </a:r>
            <a:r>
              <a:rPr lang="en-IE" i="1" dirty="0"/>
              <a:t>&lt;value&gt;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    Where </a:t>
            </a:r>
            <a:r>
              <a:rPr lang="en-IE" i="1" dirty="0"/>
              <a:t>&lt;condition&gt;</a:t>
            </a:r>
            <a:r>
              <a:rPr lang="en-IE" dirty="0"/>
              <a:t>;</a:t>
            </a: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00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 of MySQL -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endParaRPr lang="en-IE" sz="1900" dirty="0"/>
          </a:p>
          <a:p>
            <a:r>
              <a:rPr lang="en-IE" sz="1900" dirty="0"/>
              <a:t>Update the </a:t>
            </a:r>
            <a:r>
              <a:rPr lang="en-IE" sz="1900" i="1" dirty="0"/>
              <a:t>powers</a:t>
            </a:r>
            <a:r>
              <a:rPr lang="en-IE" sz="1900" dirty="0"/>
              <a:t> of all superheroes to </a:t>
            </a:r>
            <a:r>
              <a:rPr lang="en-IE" sz="1900" i="1" dirty="0"/>
              <a:t>55.01</a:t>
            </a:r>
            <a:r>
              <a:rPr lang="en-IE" sz="19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Gerard Harrison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9</a:t>
            </a:fld>
            <a:endParaRPr lang="en-I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/>
          </p:nvPr>
        </p:nvGraphicFramePr>
        <p:xfrm>
          <a:off x="457200" y="1196752"/>
          <a:ext cx="82296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337892241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6603042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12689003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365140986"/>
                    </a:ext>
                  </a:extLst>
                </a:gridCol>
                <a:gridCol w="1231032">
                  <a:extLst>
                    <a:ext uri="{9D8B030D-6E8A-4147-A177-3AD203B41FA5}">
                      <a16:colId xmlns:a16="http://schemas.microsoft.com/office/drawing/2014/main" val="22786983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46240403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E" dirty="0"/>
                        <a:t>Superhero_Table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Real_First</a:t>
                      </a:r>
                      <a:r>
                        <a:rPr lang="en-IE" b="1" baseline="0" dirty="0"/>
                        <a:t>_Name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err="1"/>
                        <a:t>Real_Surname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/>
                        <a:t>Powers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0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Superman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Kent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1980-11-22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9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97.45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7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Spiderman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1980-01-27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22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Metropolis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Bruce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Wayne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1960-11-12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4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/>
                        <a:t>Batgirl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600" dirty="0"/>
                        <a:t>Gotham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Gordon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1995-12-07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98.05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1600" dirty="0" err="1"/>
                        <a:t>Radioactiveman</a:t>
                      </a:r>
                      <a:endParaRPr lang="en-I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2000-07-04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1600" dirty="0"/>
                        <a:t>76.88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436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59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4633</TotalTime>
  <Words>2922</Words>
  <Application>Microsoft Office PowerPoint</Application>
  <PresentationFormat>On-screen Show (4:3)</PresentationFormat>
  <Paragraphs>1633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Courier New</vt:lpstr>
      <vt:lpstr>Office Theme</vt:lpstr>
      <vt:lpstr>Data Centric RAD</vt:lpstr>
      <vt:lpstr>Review of MySQL - Insert</vt:lpstr>
      <vt:lpstr>Review of MySQL - Insert</vt:lpstr>
      <vt:lpstr>Review of MySQL - Insert</vt:lpstr>
      <vt:lpstr>Review of MySQL - Delete</vt:lpstr>
      <vt:lpstr>Review of MySQL - Delete</vt:lpstr>
      <vt:lpstr>Review of MySQL - Delete</vt:lpstr>
      <vt:lpstr>Review of MySQL - Update</vt:lpstr>
      <vt:lpstr>Review of MySQL - Update</vt:lpstr>
      <vt:lpstr>Review of MySQL - Update</vt:lpstr>
      <vt:lpstr>Review of MySQL - Update</vt:lpstr>
      <vt:lpstr>Review of MySQL - Update</vt:lpstr>
      <vt:lpstr>Review of MySQL - Update</vt:lpstr>
      <vt:lpstr>Review of MySQL - Update</vt:lpstr>
      <vt:lpstr>Review of MySQL – Aggregate Functions</vt:lpstr>
      <vt:lpstr>Review of MySQL - MIN</vt:lpstr>
      <vt:lpstr>Review of MySQL - MAX</vt:lpstr>
      <vt:lpstr>Review of MySQL - SUM</vt:lpstr>
      <vt:lpstr>Review of MySQL - AVG</vt:lpstr>
      <vt:lpstr>Review of MySQL - COUNT</vt:lpstr>
      <vt:lpstr>Review of MySQL - COUNT</vt:lpstr>
      <vt:lpstr>Review of MySQL – Group By</vt:lpstr>
      <vt:lpstr>Review of MySQL – Group By</vt:lpstr>
      <vt:lpstr>Review of MySQL – Group By</vt:lpstr>
      <vt:lpstr>Review of MySQL – Having</vt:lpstr>
      <vt:lpstr>Review of MySQL</vt:lpstr>
      <vt:lpstr>Review of MySQL</vt:lpstr>
      <vt:lpstr>Normalization</vt:lpstr>
      <vt:lpstr>Normal Forms – 1NF</vt:lpstr>
      <vt:lpstr>Normal Forms – 2NF</vt:lpstr>
      <vt:lpstr>Normal Forms – 2NF</vt:lpstr>
      <vt:lpstr>Normal Forms – 3NF</vt:lpstr>
      <vt:lpstr>Normal Forms – 3NF</vt:lpstr>
      <vt:lpstr>PowerPoint Presentation</vt:lpstr>
      <vt:lpstr>Foreign Keys</vt:lpstr>
      <vt:lpstr>Foreign Key</vt:lpstr>
      <vt:lpstr>Foreign Keys</vt:lpstr>
      <vt:lpstr>Foreign Keys – On Delete</vt:lpstr>
      <vt:lpstr>Foreign Keys – On Delete</vt:lpstr>
      <vt:lpstr>Foreign Keys – On Delete</vt:lpstr>
      <vt:lpstr>Foreign Keys – On Delete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Gerard</cp:lastModifiedBy>
  <cp:revision>184</cp:revision>
  <dcterms:created xsi:type="dcterms:W3CDTF">2015-12-18T17:06:24Z</dcterms:created>
  <dcterms:modified xsi:type="dcterms:W3CDTF">2017-09-20T19:49:59Z</dcterms:modified>
</cp:coreProperties>
</file>