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65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84" d="100"/>
          <a:sy n="84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4096261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85680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94863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3157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453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36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3428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4413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0721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846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428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5759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825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3707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817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224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377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5263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2208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8581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264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035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371041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1028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2162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502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2290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7382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6764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2520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9257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77350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431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965946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5005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04522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581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9233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45258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72847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54780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101752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368197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244244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127790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377940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171770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err="1" smtClean="0"/>
              <a:t>Myclass</a:t>
            </a:r>
            <a:r>
              <a:rPr lang="en-US" sz="2000" dirty="0" smtClean="0"/>
              <a:t>(){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 smtClean="0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 smtClean="0"/>
              <a:t>este posibil sa dam valoarea unui obiect altui obiect</a:t>
            </a:r>
          </a:p>
          <a:p>
            <a:r>
              <a:rPr lang="en-US" altLang="ro-RO" smtClean="0"/>
              <a:t>trebuie sa fie de acelasi tip (aceeasi clasa)</a:t>
            </a:r>
          </a:p>
          <a:p>
            <a:endParaRPr lang="en-US" altLang="ro-RO" smtClean="0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un singur argument pentru ca avem </a:t>
            </a:r>
            <a:r>
              <a:rPr lang="en-US" altLang="en-US" sz="2400" b="1" smtClean="0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mtClean="0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 smtClean="0"/>
              <a:t>am vazut prefix, pentru postfix: definim un parametru int “dummy”</a:t>
            </a:r>
          </a:p>
          <a:p>
            <a:endParaRPr lang="en-US" altLang="en-US" smtClean="0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2400" dirty="0" smtClean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Recapitulare</a:t>
            </a:r>
            <a:r>
              <a:rPr lang="en-US" altLang="en-US" dirty="0" smtClean="0"/>
              <a:t> curs 3 (+ move constructor, </a:t>
            </a:r>
            <a:r>
              <a:rPr lang="en-US" altLang="en-US" smtClean="0"/>
              <a:t>move assignment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Static, </a:t>
            </a:r>
            <a:r>
              <a:rPr lang="en-US" altLang="en-US" dirty="0" err="1" smtClean="0"/>
              <a:t>clase</a:t>
            </a:r>
            <a:r>
              <a:rPr lang="en-US" altLang="en-US" dirty="0" smtClean="0"/>
              <a:t> locale</a:t>
            </a:r>
          </a:p>
          <a:p>
            <a:r>
              <a:rPr lang="en-US" altLang="en-US" dirty="0" err="1" smtClean="0"/>
              <a:t>Operatorul</a:t>
            </a:r>
            <a:r>
              <a:rPr lang="en-US" altLang="en-US" dirty="0" smtClean="0"/>
              <a:t> ::</a:t>
            </a:r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operatorilor</a:t>
            </a:r>
            <a:r>
              <a:rPr lang="en-US" altLang="en-US" dirty="0" smtClean="0"/>
              <a:t> in C++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precedenta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endParaRPr lang="en-US" altLang="en-US" sz="2800" dirty="0" smtClean="0"/>
          </a:p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numarul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operanzi</a:t>
            </a:r>
            <a:endParaRPr lang="en-US" altLang="en-US" sz="2800" dirty="0" smtClean="0"/>
          </a:p>
          <a:p>
            <a:pPr lvl="1"/>
            <a:r>
              <a:rPr lang="en-US" altLang="en-US" sz="2400" dirty="0" err="1" smtClean="0"/>
              <a:t>rezonabil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ca </a:t>
            </a:r>
            <a:r>
              <a:rPr lang="en-US" altLang="en-US" sz="2400" dirty="0" err="1" smtClean="0"/>
              <a:t>redefinim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lizibilitate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putem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ignora</a:t>
            </a:r>
            <a:r>
              <a:rPr lang="en-US" altLang="en-US" sz="2400" dirty="0" smtClean="0"/>
              <a:t> un operand </a:t>
            </a:r>
            <a:r>
              <a:rPr lang="en-US" altLang="en-US" sz="2400" dirty="0" err="1" smtClean="0"/>
              <a:t>daca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vrem</a:t>
            </a:r>
            <a:endParaRPr lang="en-US" altLang="en-US" sz="2400" dirty="0" smtClean="0"/>
          </a:p>
          <a:p>
            <a:r>
              <a:rPr lang="en-US" altLang="en-US" sz="2800" dirty="0" smtClean="0"/>
              <a:t>nu </a:t>
            </a:r>
            <a:r>
              <a:rPr lang="en-US" altLang="en-US" sz="2800" dirty="0" err="1" smtClean="0"/>
              <a:t>putem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avea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valori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implicite</a:t>
            </a:r>
            <a:r>
              <a:rPr lang="en-US" altLang="en-US" sz="2800" dirty="0" smtClean="0"/>
              <a:t>; </a:t>
            </a:r>
            <a:r>
              <a:rPr lang="en-US" altLang="en-US" sz="2800" dirty="0" err="1" smtClean="0"/>
              <a:t>exceptie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pentru</a:t>
            </a:r>
            <a:r>
              <a:rPr lang="en-US" altLang="en-US" sz="2800" dirty="0" smtClean="0"/>
              <a:t> ( )</a:t>
            </a:r>
          </a:p>
          <a:p>
            <a:r>
              <a:rPr lang="en-US" altLang="en-US" sz="2800" b="1" dirty="0" smtClean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putem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rezolutie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scop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prin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ternar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 smtClean="0"/>
              <a:t>e </a:t>
            </a:r>
            <a:r>
              <a:rPr lang="en-US" altLang="en-US" sz="2800" dirty="0" err="1" smtClean="0"/>
              <a:t>bine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facem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operatiuni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apropiate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intelesul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respectivi</a:t>
            </a:r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nu se pot </a:t>
            </a:r>
            <a:r>
              <a:rPr lang="en-US" altLang="en-US" dirty="0" err="1" smtClean="0">
                <a:solidFill>
                  <a:srgbClr val="FF0000"/>
                </a:solidFill>
              </a:rPr>
              <a:t>supraincarca</a:t>
            </a:r>
            <a:r>
              <a:rPr lang="en-US" altLang="en-US" dirty="0" smtClean="0">
                <a:solidFill>
                  <a:srgbClr val="FF0000"/>
                </a:solidFill>
              </a:rPr>
              <a:t> = () [] </a:t>
            </a:r>
            <a:r>
              <a:rPr lang="en-US" altLang="en-US" dirty="0" err="1" smtClean="0">
                <a:solidFill>
                  <a:srgbClr val="FF0000"/>
                </a:solidFill>
              </a:rPr>
              <a:t>sau</a:t>
            </a:r>
            <a:r>
              <a:rPr lang="en-US" altLang="en-US" dirty="0" smtClean="0">
                <a:solidFill>
                  <a:srgbClr val="FF0000"/>
                </a:solidFill>
              </a:rPr>
              <a:t> -&gt;</a:t>
            </a:r>
            <a:r>
              <a:rPr lang="en-US" altLang="en-US" dirty="0" smtClean="0"/>
              <a:t> cu </a:t>
            </a:r>
            <a:r>
              <a:rPr lang="en-US" altLang="en-US" dirty="0" err="1" smtClean="0"/>
              <a:t>functii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prieten</a:t>
            </a:r>
            <a:endParaRPr lang="en-US" altLang="en-US" dirty="0" smtClean="0"/>
          </a:p>
          <a:p>
            <a:r>
              <a:rPr lang="en-US" altLang="en-US" dirty="0" err="1" smtClean="0"/>
              <a:t>pentru</a:t>
            </a:r>
            <a:r>
              <a:rPr lang="en-US" altLang="en-US" dirty="0" smtClean="0"/>
              <a:t> ++ </a:t>
            </a:r>
            <a:r>
              <a:rPr lang="en-US" altLang="en-US" dirty="0" err="1" smtClean="0"/>
              <a:t>sau</a:t>
            </a:r>
            <a:r>
              <a:rPr lang="en-US" altLang="en-US" dirty="0" smtClean="0"/>
              <a:t> -- </a:t>
            </a:r>
            <a:r>
              <a:rPr lang="en-US" altLang="en-US" dirty="0" err="1" smtClean="0"/>
              <a:t>trebuie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folosim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referinte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pentru ++, -- folosim referinta pentru a transmite operandul </a:t>
            </a:r>
          </a:p>
          <a:p>
            <a:pPr lvl="1"/>
            <a:r>
              <a:rPr lang="en-US" altLang="en-US" smtClean="0"/>
              <a:t>pentru ca trebuie sa se modifice si nu avem pointerul this</a:t>
            </a:r>
          </a:p>
          <a:p>
            <a:pPr lvl="1"/>
            <a:r>
              <a:rPr lang="en-US" altLang="en-US" smtClean="0"/>
              <a:t>apel prin valoare: primim o copie a obiectului si nu putem modifica operandul (ci doar copia)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 smtClean="0"/>
              <a:t>de multe ori nu avem diferente, </a:t>
            </a:r>
          </a:p>
          <a:p>
            <a:pPr lvl="1"/>
            <a:r>
              <a:rPr lang="en-US" altLang="en-US" smtClean="0"/>
              <a:t>atunci e indicat sa folosim functii membru</a:t>
            </a:r>
          </a:p>
          <a:p>
            <a:r>
              <a:rPr lang="en-US" altLang="en-US" smtClean="0"/>
              <a:t>uneori avem insa diferente: pozitia operanzilor</a:t>
            </a:r>
          </a:p>
          <a:p>
            <a:pPr lvl="1"/>
            <a:r>
              <a:rPr lang="en-US" altLang="en-US" smtClean="0"/>
              <a:t>pentru functii membru operandul din stanga apeleaza functia operator supraincarcata</a:t>
            </a:r>
          </a:p>
          <a:p>
            <a:pPr lvl="1"/>
            <a:r>
              <a:rPr lang="en-US" altLang="en-US" smtClean="0"/>
              <a:t>daca vrem sa scriem expresie: 100+ob; probleme la compilare=&gt; functii prieten</a:t>
            </a:r>
          </a:p>
          <a:p>
            <a:endParaRPr lang="en-US" altLang="en-US" smtClean="0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aceste cazuri trebuie sa definim doua functii de supraincarcare: </a:t>
            </a:r>
          </a:p>
          <a:p>
            <a:pPr lvl="1"/>
            <a:r>
              <a:rPr lang="en-US" altLang="en-US" smtClean="0"/>
              <a:t>int + tipClasa </a:t>
            </a:r>
          </a:p>
          <a:p>
            <a:pPr lvl="1"/>
            <a:r>
              <a:rPr lang="en-US" altLang="en-US" smtClean="0"/>
              <a:t>tipClasa + int</a:t>
            </a:r>
          </a:p>
          <a:p>
            <a:pPr lvl="1"/>
            <a:endParaRPr lang="en-US" altLang="en-US" smtClean="0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 smtClean="0"/>
              <a:t>supraincarcare op. de folosire memorie in mod dinamic pentru cazuri speciale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size_t: predefinit</a:t>
            </a:r>
          </a:p>
          <a:p>
            <a:r>
              <a:rPr lang="en-US" altLang="en-US" sz="2800" smtClean="0"/>
              <a:t>pentru new: constructorul este chemat automat</a:t>
            </a:r>
          </a:p>
          <a:p>
            <a:r>
              <a:rPr lang="en-US" altLang="en-US" sz="2800" smtClean="0"/>
              <a:t>pentru delete: destructorul este chemat automat</a:t>
            </a:r>
          </a:p>
          <a:p>
            <a:r>
              <a:rPr lang="en-US" altLang="en-US" sz="2800" smtClean="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8229600" y="1828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</a:t>
            </a:r>
            <a:r>
              <a:rPr 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on </a:t>
            </a:r>
            <a:r>
              <a:rPr 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failure.Constructor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called automatically. */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pointer_to_memory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</a:t>
            </a:r>
            <a:r>
              <a:rPr 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p.Destructor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called automatically. */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8382000" y="233362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 dirty="0"/>
              <a:t>In overloaded new.</a:t>
            </a:r>
          </a:p>
          <a:p>
            <a:pPr marL="342900" indent="-342900"/>
            <a:r>
              <a:rPr lang="en-US" altLang="en-US" dirty="0"/>
              <a:t>In overloaded new.</a:t>
            </a:r>
          </a:p>
          <a:p>
            <a:pPr marL="342900" indent="-342900"/>
            <a:r>
              <a:rPr lang="en-US" altLang="en-US" dirty="0"/>
              <a:t>10 20</a:t>
            </a:r>
          </a:p>
          <a:p>
            <a:pPr marL="342900" indent="-342900"/>
            <a:r>
              <a:rPr lang="en-US" altLang="en-US" dirty="0"/>
              <a:t>-10 -20</a:t>
            </a:r>
          </a:p>
          <a:p>
            <a:pPr marL="342900" indent="-342900"/>
            <a:r>
              <a:rPr lang="en-US" altLang="en-US" dirty="0"/>
              <a:t>In overloaded delete.</a:t>
            </a:r>
          </a:p>
          <a:p>
            <a:pPr marL="342900" indent="-342900"/>
            <a:r>
              <a:rPr lang="en-US" altLang="en-US" dirty="0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 smtClean="0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trebuie sa fie functii membru, (nestatice)</a:t>
            </a:r>
          </a:p>
          <a:p>
            <a:r>
              <a:rPr lang="en-US" altLang="en-US" smtClean="0"/>
              <a:t>nu pot fi functii prieten</a:t>
            </a:r>
          </a:p>
          <a:p>
            <a:r>
              <a:rPr lang="en-US" altLang="en-US" smtClean="0"/>
              <a:t>este considerat operator binar</a:t>
            </a:r>
          </a:p>
          <a:p>
            <a:r>
              <a:rPr lang="en-US" altLang="en-US" smtClean="0"/>
              <a:t>o[3] se tranfsorma in</a:t>
            </a:r>
          </a:p>
          <a:p>
            <a:r>
              <a:rPr lang="en-US" altLang="en-US" smtClean="0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 smtClean="0"/>
              <a:t>putem in acest fel verifica array-urile</a:t>
            </a:r>
          </a:p>
          <a:p>
            <a:r>
              <a:rPr lang="en-US" altLang="en-US" smtClean="0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 creem un nou fel de a chema functii</a:t>
            </a:r>
          </a:p>
          <a:p>
            <a:r>
              <a:rPr lang="en-US" altLang="en-US" smtClean="0"/>
              <a:t>definim un mod de a chema functii cu numar arbitrar de parametrii</a:t>
            </a:r>
          </a:p>
          <a:p>
            <a:endParaRPr lang="en-US" altLang="en-US" smtClean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374333" y="770189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6593941" y="4648201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 dirty="0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 dirty="0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 dirty="0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unar</a:t>
            </a:r>
          </a:p>
          <a:p>
            <a:r>
              <a:rPr lang="en-US" altLang="en-US" smtClean="0"/>
              <a:t>obiect-&gt;element</a:t>
            </a:r>
          </a:p>
          <a:p>
            <a:pPr lvl="1"/>
            <a:r>
              <a:rPr lang="en-US" altLang="en-US" smtClean="0"/>
              <a:t>obiect genereaza apelul</a:t>
            </a:r>
          </a:p>
          <a:p>
            <a:pPr lvl="1"/>
            <a:r>
              <a:rPr lang="en-US" altLang="en-US" smtClean="0"/>
              <a:t>element trebuie sa fie accesibil</a:t>
            </a:r>
          </a:p>
          <a:p>
            <a:pPr lvl="1"/>
            <a:r>
              <a:rPr lang="en-US" altLang="en-US" smtClean="0"/>
              <a:t>intoarce un pointer catre un obiect din clasa</a:t>
            </a:r>
          </a:p>
          <a:p>
            <a:pPr lvl="1"/>
            <a:endParaRPr lang="en-US" altLang="en-US" smtClean="0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binar</a:t>
            </a:r>
          </a:p>
          <a:p>
            <a:r>
              <a:rPr lang="en-US" altLang="en-US" smtClean="0"/>
              <a:t>ar trebui ignorate toate valorile mai putin a celui mai din dreapta operand</a:t>
            </a:r>
          </a:p>
          <a:p>
            <a:endParaRPr lang="en-US" altLang="en-US" smtClean="0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9677400" y="3352800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>
              <a:buNone/>
              <a:defRPr/>
            </a:pPr>
            <a:endParaRPr lang="ro-RO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Recapitulare (static, parametrii </a:t>
            </a:r>
            <a:r>
              <a:rPr lang="ro-RO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</a:t>
            </a: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funcții) si</a:t>
            </a:r>
          </a:p>
          <a:p>
            <a:pPr lvl="0">
              <a:defRPr/>
            </a:pPr>
            <a:r>
              <a:rPr lang="ro-RO" altLang="en-US" sz="2800" dirty="0" smtClean="0"/>
              <a:t>supraîncărcarea funcțiilor in C++</a:t>
            </a:r>
          </a:p>
          <a:p>
            <a:pPr lvl="0">
              <a:defRPr/>
            </a:pPr>
            <a:r>
              <a:rPr lang="ro-RO" altLang="en-US" sz="2800" dirty="0" smtClean="0"/>
              <a:t>supraîncărcarea operatorilor in C++</a:t>
            </a:r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ro-RO" sz="2800" b="1" dirty="0" smtClean="0">
                <a:latin typeface="Arial"/>
                <a:ea typeface="Arial"/>
                <a:cs typeface="Arial"/>
                <a:sym typeface="Arial"/>
              </a:rPr>
              <a:t>4. Static, supraîncărcarea funcțiilor, pointeri către funcții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 smtClean="0">
                <a:solidFill>
                  <a:srgbClr val="800000"/>
                </a:solidFill>
              </a:rPr>
              <a:t>int</a:t>
            </a:r>
            <a:r>
              <a:rPr lang="ro-RO" sz="2400" dirty="0" smtClean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0000"/>
                </a:solidFill>
              </a:rPr>
              <a:t>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400" dirty="0" smtClean="0"/>
                <a:t> I</a:t>
              </a:r>
              <a:r>
                <a:rPr lang="en-US" sz="2400" dirty="0" smtClean="0"/>
                <a:t> = 7</a:t>
              </a:r>
              <a:r>
                <a:rPr lang="ro-RO" sz="2400" dirty="0" smtClean="0">
                  <a:solidFill>
                    <a:srgbClr val="800080"/>
                  </a:solidFill>
                </a:rPr>
                <a:t>;</a:t>
              </a:r>
              <a:r>
                <a:rPr lang="ro-RO" sz="2400" dirty="0" smtClean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</a:t>
              </a:r>
              <a:r>
                <a:rPr lang="ro-RO" sz="2400" dirty="0" smtClean="0">
                  <a:solidFill>
                    <a:srgbClr val="696969"/>
                  </a:solidFill>
                </a:rPr>
                <a:t>i</a:t>
              </a:r>
              <a:endParaRPr lang="en-US" sz="2400" dirty="0" smtClean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 smtClean="0">
                  <a:solidFill>
                    <a:srgbClr val="696969"/>
                  </a:solidFill>
                </a:rPr>
                <a:t>Cout</a:t>
              </a:r>
              <a:r>
                <a:rPr lang="en-US" dirty="0" smtClean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 smtClean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 smtClean="0"/>
              <a:t>putem defini clase in clase sau functii</a:t>
            </a:r>
          </a:p>
          <a:p>
            <a:r>
              <a:rPr lang="en-US" altLang="ro-RO" b="1" smtClean="0"/>
              <a:t>class</a:t>
            </a:r>
            <a:r>
              <a:rPr lang="en-US" altLang="ro-RO" smtClean="0"/>
              <a:t> este o declaratie, deci defineste un scop</a:t>
            </a:r>
          </a:p>
          <a:p>
            <a:r>
              <a:rPr lang="en-US" altLang="ro-RO" smtClean="0"/>
              <a:t>operatorul de rezolutie de scop ajuta in aceste cazuri</a:t>
            </a:r>
          </a:p>
          <a:p>
            <a:r>
              <a:rPr lang="en-US" altLang="ro-RO" smtClean="0"/>
              <a:t>rar utilizate clase in clase</a:t>
            </a:r>
          </a:p>
          <a:p>
            <a:endParaRPr lang="en-US" altLang="ro-RO" smtClean="0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 smtClean="0"/>
              <a:t>exemplu</a:t>
            </a:r>
            <a:r>
              <a:rPr lang="en-US" altLang="ro-RO" sz="2400" dirty="0" smtClean="0"/>
              <a:t> de </a:t>
            </a:r>
            <a:r>
              <a:rPr lang="en-US" altLang="ro-RO" sz="2400" dirty="0" err="1" smtClean="0"/>
              <a:t>clasa</a:t>
            </a:r>
            <a:r>
              <a:rPr lang="en-US" altLang="ro-RO" sz="2400" dirty="0" smtClean="0"/>
              <a:t> in </a:t>
            </a:r>
            <a:r>
              <a:rPr lang="en-US" altLang="ro-RO" sz="2400" dirty="0" err="1" smtClean="0"/>
              <a:t>functia</a:t>
            </a:r>
            <a:r>
              <a:rPr lang="en-US" altLang="ro-RO" sz="2400" dirty="0" smtClean="0"/>
              <a:t> f()</a:t>
            </a:r>
          </a:p>
          <a:p>
            <a:r>
              <a:rPr lang="en-US" altLang="ro-RO" sz="2400" dirty="0" err="1" smtClean="0"/>
              <a:t>restrictii</a:t>
            </a:r>
            <a:r>
              <a:rPr lang="en-US" altLang="ro-RO" sz="2400" dirty="0" smtClean="0"/>
              <a:t>: </a:t>
            </a:r>
            <a:r>
              <a:rPr lang="en-US" altLang="ro-RO" sz="2400" dirty="0" err="1" smtClean="0"/>
              <a:t>functii</a:t>
            </a:r>
            <a:r>
              <a:rPr lang="en-US" altLang="ro-RO" sz="2400" dirty="0" smtClean="0"/>
              <a:t>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  <a:p>
            <a:r>
              <a:rPr lang="en-US" altLang="ro-RO" sz="2400" dirty="0" smtClean="0"/>
              <a:t>nu </a:t>
            </a:r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locale ale </a:t>
            </a:r>
            <a:r>
              <a:rPr lang="en-US" altLang="ro-RO" sz="2400" dirty="0" err="1" smtClean="0"/>
              <a:t>functiei</a:t>
            </a:r>
            <a:endParaRPr lang="en-US" altLang="ro-RO" sz="2400" dirty="0" smtClean="0"/>
          </a:p>
          <a:p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definite static</a:t>
            </a:r>
          </a:p>
          <a:p>
            <a:r>
              <a:rPr lang="en-US" altLang="ro-RO" sz="2400" dirty="0" err="1" smtClean="0"/>
              <a:t>fara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</a:t>
            </a:r>
            <a:r>
              <a:rPr lang="en-US" altLang="ro-RO" sz="2400" dirty="0" smtClean="0"/>
              <a:t> static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 smtClean="0">
                  <a:solidFill>
                    <a:srgbClr val="800080"/>
                  </a:solidFill>
                </a:rPr>
                <a:t>}</a:t>
              </a:r>
              <a:endParaRPr lang="en-US" sz="1800" dirty="0" smtClean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 smtClean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 smtClean="0"/>
              <a:t>o </a:t>
            </a:r>
            <a:r>
              <a:rPr lang="en-US" altLang="ro-RO" sz="2800" dirty="0" err="1" smtClean="0"/>
              <a:t>functie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poate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obiecte</a:t>
            </a:r>
            <a:endParaRPr lang="en-US" altLang="ro-RO" sz="2800" dirty="0" smtClean="0"/>
          </a:p>
          <a:p>
            <a:r>
              <a:rPr lang="en-US" altLang="ro-RO" sz="2800" dirty="0" smtClean="0"/>
              <a:t>un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temporar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creat</a:t>
            </a:r>
            <a:r>
              <a:rPr lang="en-US" altLang="ro-RO" sz="2800" dirty="0" smtClean="0"/>
              <a:t> automat </a:t>
            </a:r>
            <a:r>
              <a:rPr lang="en-US" altLang="ro-RO" sz="2800" dirty="0" err="1" smtClean="0"/>
              <a:t>pentru</a:t>
            </a:r>
            <a:r>
              <a:rPr lang="en-US" altLang="ro-RO" sz="2800" dirty="0" smtClean="0"/>
              <a:t> a tine </a:t>
            </a:r>
            <a:r>
              <a:rPr lang="en-US" altLang="ro-RO" sz="2800" dirty="0" err="1" smtClean="0"/>
              <a:t>informatiile</a:t>
            </a:r>
            <a:r>
              <a:rPr lang="en-US" altLang="ro-RO" sz="2800" dirty="0" smtClean="0"/>
              <a:t> din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de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acesta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care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dupa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valoarea</a:t>
            </a:r>
            <a:r>
              <a:rPr lang="en-US" altLang="ro-RO" sz="2800" dirty="0" smtClean="0"/>
              <a:t> a </a:t>
            </a:r>
            <a:r>
              <a:rPr lang="en-US" altLang="ro-RO" sz="2800" dirty="0" err="1" smtClean="0"/>
              <a:t>fost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intoarsa</a:t>
            </a:r>
            <a:r>
              <a:rPr lang="en-US" altLang="ro-RO" sz="2800" dirty="0" smtClean="0"/>
              <a:t>, </a:t>
            </a:r>
            <a:r>
              <a:rPr lang="en-US" altLang="ro-RO" sz="2800" dirty="0" err="1" smtClean="0"/>
              <a:t>acest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distrus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probleme</a:t>
            </a:r>
            <a:r>
              <a:rPr lang="en-US" altLang="ro-RO" sz="2800" dirty="0" smtClean="0"/>
              <a:t> cu </a:t>
            </a:r>
            <a:r>
              <a:rPr lang="en-US" altLang="ro-RO" sz="2800" dirty="0" err="1" smtClean="0"/>
              <a:t>memoria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dinamica</a:t>
            </a:r>
            <a:r>
              <a:rPr lang="en-US" altLang="ro-RO" sz="2800" dirty="0" smtClean="0"/>
              <a:t>: </a:t>
            </a:r>
            <a:r>
              <a:rPr lang="en-US" altLang="ro-RO" sz="2800" dirty="0" err="1" smtClean="0"/>
              <a:t>solutie</a:t>
            </a:r>
            <a:r>
              <a:rPr lang="en-US" altLang="ro-RO" sz="2800" dirty="0" smtClean="0"/>
              <a:t> </a:t>
            </a:r>
            <a:r>
              <a:rPr lang="en-US" altLang="ro-RO" sz="2800" b="1" dirty="0" err="1" smtClean="0"/>
              <a:t>polimorfism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= </a:t>
            </a:r>
            <a:r>
              <a:rPr lang="en-US" altLang="ro-RO" sz="2800" b="1" dirty="0" err="1" smtClean="0"/>
              <a:t>si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constructorul</a:t>
            </a:r>
            <a:r>
              <a:rPr lang="en-US" altLang="ro-RO" sz="2800" b="1" dirty="0" smtClean="0"/>
              <a:t> de </a:t>
            </a:r>
            <a:r>
              <a:rPr lang="en-US" altLang="ro-RO" sz="2800" b="1" dirty="0" err="1" smtClean="0"/>
              <a:t>copiere</a:t>
            </a:r>
            <a:endParaRPr lang="en-US" altLang="ro-RO" sz="2800" b="1" dirty="0" smtClean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te a new document." ma:contentTypeScope="" ma:versionID="d3ebb084b3134ede63e2443a3606cb8f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a6d5cfd09020a7e22e3698184b9d1f00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7E7267-C0C2-42EB-8E50-BDD75D626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c7f5a-2f9d-4468-979b-07449d049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4632</TotalTime>
  <Words>4414</Words>
  <Application>Microsoft Office PowerPoint</Application>
  <PresentationFormat>On-screen Show (4:3)</PresentationFormat>
  <Paragraphs>741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Comic Sans MS</vt:lpstr>
      <vt:lpstr>Courier New</vt:lpstr>
      <vt:lpstr>Garamond</vt:lpstr>
      <vt:lpstr>Times New Roman</vt:lpstr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Stefan Tudose</cp:lastModifiedBy>
  <cp:revision>291</cp:revision>
  <dcterms:created xsi:type="dcterms:W3CDTF">1601-01-01T00:00:00Z</dcterms:created>
  <dcterms:modified xsi:type="dcterms:W3CDTF">2022-07-03T22:23:21Z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