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53"/>
  </p:notesMasterIdLst>
  <p:sldIdLst>
    <p:sldId id="256" r:id="rId5"/>
    <p:sldId id="257" r:id="rId6"/>
    <p:sldId id="322" r:id="rId7"/>
    <p:sldId id="328" r:id="rId8"/>
    <p:sldId id="262" r:id="rId9"/>
    <p:sldId id="325" r:id="rId10"/>
    <p:sldId id="267" r:id="rId11"/>
    <p:sldId id="269" r:id="rId12"/>
    <p:sldId id="276" r:id="rId13"/>
    <p:sldId id="277" r:id="rId14"/>
    <p:sldId id="278" r:id="rId15"/>
    <p:sldId id="279" r:id="rId16"/>
    <p:sldId id="330" r:id="rId17"/>
    <p:sldId id="281" r:id="rId18"/>
    <p:sldId id="282" r:id="rId19"/>
    <p:sldId id="283" r:id="rId20"/>
    <p:sldId id="284" r:id="rId21"/>
    <p:sldId id="285" r:id="rId22"/>
    <p:sldId id="286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31" r:id="rId32"/>
    <p:sldId id="335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</p:sldIdLst>
  <p:sldSz cx="10080625" cy="7559675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60"/>
  </p:normalViewPr>
  <p:slideViewPr>
    <p:cSldViewPr>
      <p:cViewPr varScale="1">
        <p:scale>
          <a:sx n="76" d="100"/>
          <a:sy n="76" d="100"/>
        </p:scale>
        <p:origin x="1358" y="7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2688" y="768350"/>
            <a:ext cx="4733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</p:spPr>
      </p:sp>
      <p:sp>
        <p:nvSpPr>
          <p:cNvPr id="68611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766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60;p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6E4444C-20E8-4981-9293-DDC652EEB19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9635" name="Google Shape;61;p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373FF23-0357-4B33-BC9B-975875C866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9636" name="Google Shape;62;p1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69637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69638" name="Google Shape;64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71947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Google Shape;318;g50e229d72d_0_33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A8BD1C9-409F-4481-9E06-AEF3B3F886A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90115" name="Google Shape;319;g50e229d72d_0_33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1753EC4-24DB-4DD4-945A-7520A636C84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90116" name="Google Shape;320;g50e229d72d_0_33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0117" name="Google Shape;321;g50e229d72d_0_3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0118" name="Google Shape;322;g50e229d72d_0_3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24320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Google Shape;330;g50e229d72d_0_36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E71FB74-F3F5-4770-91B4-07B3923A5E7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91139" name="Google Shape;331;g50e229d72d_0_36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67B52D4-8C50-4D36-A05A-8A1737D4206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91140" name="Google Shape;332;g50e229d72d_0_36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1141" name="Google Shape;333;g50e229d72d_0_36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1142" name="Google Shape;334;g50e229d72d_0_36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49458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Google Shape;343;g50e229d72d_0_37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8F53FC3-BA14-4391-B94A-C477517D252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92163" name="Google Shape;344;g50e229d72d_0_37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3131260-F313-4288-A566-506B9AAA5E1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92164" name="Google Shape;345;g50e229d72d_0_37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2165" name="Google Shape;346;g50e229d72d_0_37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2166" name="Google Shape;347;g50e229d72d_0_37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39612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Google Shape;343;g50e229d72d_0_37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698AF4-A911-4B02-8932-8E0BEEB7883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93187" name="Google Shape;344;g50e229d72d_0_37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A30E3C4-AEC9-451F-9304-868FDB92069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93188" name="Google Shape;345;g50e229d72d_0_37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3189" name="Google Shape;346;g50e229d72d_0_37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3190" name="Google Shape;347;g50e229d72d_0_37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42120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Google Shape;369;g50e229d72d_0_40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B19906B-940E-42D1-A911-565136FCCB5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94211" name="Google Shape;370;g50e229d72d_0_40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6D07AC5-1EF0-438A-A3B9-ACFB0768E02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94212" name="Google Shape;371;g50e229d72d_0_40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4213" name="Google Shape;372;g50e229d72d_0_40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4214" name="Google Shape;373;g50e229d72d_0_40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63220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Google Shape;381;g50e229d72d_0_41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58D79DC-E394-44E7-A570-4BEEE891D5B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95235" name="Google Shape;382;g50e229d72d_0_41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CE8815E-E1E6-40D8-BF01-00CEAE4238B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95236" name="Google Shape;383;g50e229d72d_0_41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5237" name="Google Shape;384;g50e229d72d_0_41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5238" name="Google Shape;385;g50e229d72d_0_41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72465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Google Shape;393;g50e229d72d_0_32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3145DF1-1F5D-4420-858B-C146D531ECB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96259" name="Google Shape;394;g50e229d72d_0_32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3F18D63-8B04-4688-A3E8-8C6BCE33884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96260" name="Google Shape;395;g50e229d72d_0_32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6261" name="Google Shape;396;g50e229d72d_0_32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6262" name="Google Shape;397;g50e229d72d_0_32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34685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405;g50e229d72d_0_42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C2CB6C0-375E-42F9-AC3E-EBFA8622397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97283" name="Google Shape;406;g50e229d72d_0_42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642711-33EB-4006-AF08-792A92100F6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97284" name="Google Shape;407;g50e229d72d_0_42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7285" name="Google Shape;408;g50e229d72d_0_4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7286" name="Google Shape;409;g50e229d72d_0_4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45657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Google Shape;417;g50e229d72d_0_44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ACC2340-91C3-4587-946F-925B25E2F64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98307" name="Google Shape;418;g50e229d72d_0_44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047C1A9-AC00-474A-A7A3-577E61E7F78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98308" name="Google Shape;419;g50e229d72d_0_44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8309" name="Google Shape;420;g50e229d72d_0_44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8310" name="Google Shape;421;g50e229d72d_0_4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626253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Google Shape;429;g50e229d72d_0_3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6C1FE9D-B4DD-4810-8FE9-5690584AF88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99331" name="Google Shape;430;g50e229d72d_0_3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BBFFCA0-96F4-494B-BADA-F20CBD36260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99332" name="Google Shape;431;g50e229d72d_0_3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9333" name="Google Shape;432;g50e229d72d_0_3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9334" name="Google Shape;433;g50e229d72d_0_3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44015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74;p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C5394E-49F3-4FAC-8FB4-FA293AF8078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70659" name="Google Shape;75;p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53390F-BB3D-4D6E-8EA5-E1E8D2AB70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70660" name="Google Shape;76;p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0661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70662" name="Google Shape;7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314363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Google Shape;516;g50e229d72d_0_49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99DAB44-08E1-44DD-B1B0-0976E207B81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107523" name="Google Shape;517;g50e229d72d_0_49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857C1D4-01EA-4511-98F4-02B03EF0575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107524" name="Google Shape;518;g50e229d72d_0_49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7525" name="Google Shape;519;g50e229d72d_0_49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07526" name="Google Shape;520;g50e229d72d_0_49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0054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Google Shape;528;g50e229d72d_0_53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B3567F1-47EC-4FBB-A798-24A701FF47B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108547" name="Google Shape;529;g50e229d72d_0_53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5930342-A646-43E7-AE1A-ABD39D93477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108548" name="Google Shape;530;g50e229d72d_0_53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8549" name="Google Shape;531;g50e229d72d_0_53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08550" name="Google Shape;532;g50e229d72d_0_5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0808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Google Shape;540;g50e229d72d_0_55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B0AE3B2-7E2C-4E96-8058-0847B7010A0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109571" name="Google Shape;541;g50e229d72d_0_55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8A94E29-EDF8-4202-9476-B998DA3A2D8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109572" name="Google Shape;542;g50e229d72d_0_55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9573" name="Google Shape;543;g50e229d72d_0_55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09574" name="Google Shape;544;g50e229d72d_0_55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65257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Google Shape;552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EA24532-E8ED-40CD-AAD7-E9BF6EE6F9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110595" name="Google Shape;553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1F50A34-36EB-40DB-A755-86AF595E16D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110596" name="Google Shape;554;g50e229d72d_0_57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0597" name="Google Shape;555;g50e229d72d_0_57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0598" name="Google Shape;556;g50e229d72d_0_5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267901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Google Shape;564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D627F6-EF3C-46AA-89DD-0409367656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111619" name="Google Shape;565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E6E1880-7B22-46BE-BAE8-4A70D3DFA93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111620" name="Google Shape;566;g50e229d72d_0_58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1621" name="Google Shape;567;g50e229d72d_0_58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1622" name="Google Shape;568;g50e229d72d_0_58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199040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Google Shape;576;g50e229d72d_0_61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FD71749-C938-4B72-9ECE-98E6F8E4E06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112643" name="Google Shape;577;g50e229d72d_0_61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19F94E7-1988-42DC-A47D-FFBA1DBF424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112644" name="Google Shape;578;g50e229d72d_0_61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2645" name="Google Shape;579;g50e229d72d_0_6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2646" name="Google Shape;580;g50e229d72d_0_6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769189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Google Shape;588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04A9ADE-3FA7-4DFD-966F-CB118514F5F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113667" name="Google Shape;589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AFAD66-EBE2-4A5A-9A27-A6DA394AA3F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113668" name="Google Shape;590;g50e229d72d_0_62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3669" name="Google Shape;591;g50e229d72d_0_6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3670" name="Google Shape;592;g50e229d72d_0_6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355322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Google Shape;600;g50e229d72d_0_65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B019173-A8FE-454A-B4F8-70357293C7E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114691" name="Google Shape;601;g50e229d72d_0_65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7C02DDA-7FAD-4E96-86BB-C3C368D3D0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114692" name="Google Shape;602;g50e229d72d_0_65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4693" name="Google Shape;603;g50e229d72d_0_65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4694" name="Google Shape;604;g50e229d72d_0_6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545822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Google Shape;588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82F9602-709D-4605-8CBB-BFA470BE98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115715" name="Google Shape;589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909CF8A-932E-42B4-A4AA-01BD3E0C03B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115716" name="Google Shape;590;g50e229d72d_0_62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5717" name="Google Shape;591;g50e229d72d_0_6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5718" name="Google Shape;592;g50e229d72d_0_6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567103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30925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Google Shape;243;g6ad14e0c7f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B9DE1D84-D7A4-436D-8556-BB30CE52BC2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3</a:t>
            </a:fld>
            <a:endParaRPr lang="en-US" sz="1800"/>
          </a:p>
        </p:txBody>
      </p:sp>
      <p:sp>
        <p:nvSpPr>
          <p:cNvPr id="71683" name="Google Shape;244;g6ad14e0c7f_0_0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A826EDB6-AE65-40FC-A06E-F23E66D55294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3</a:t>
            </a:fld>
            <a:endParaRPr lang="en-US" sz="1800"/>
          </a:p>
        </p:txBody>
      </p:sp>
      <p:sp>
        <p:nvSpPr>
          <p:cNvPr id="71684" name="Google Shape;245;g6ad14e0c7f_0_0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71685" name="Google Shape;246;g6ad14e0c7f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71686" name="Google Shape;247;g6ad14e0c7f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225305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Google Shape;636;g50e229d72d_0_64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3A91D9F-BD5D-4B0C-9108-735395C2B0B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116739" name="Google Shape;637;g50e229d72d_0_64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77CCECB-364F-456B-9FD9-E79E800DA5A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116740" name="Google Shape;638;g50e229d72d_0_64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6741" name="Google Shape;639;g50e229d72d_0_6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6742" name="Google Shape;640;g50e229d72d_0_6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40362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Google Shape;648;g50e229d72d_0_68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F2237C3-5A10-49A1-ABB0-9BC9EC5B4C8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117763" name="Google Shape;649;g50e229d72d_0_68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FED010E-0664-4F79-9619-2F379518F09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117764" name="Google Shape;650;g50e229d72d_0_68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7765" name="Google Shape;651;g50e229d72d_0_68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7766" name="Google Shape;652;g50e229d72d_0_68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75749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Google Shape;661;g50e229d72d_0_69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582761-7229-4F1F-AF90-874A043FBD8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118787" name="Google Shape;662;g50e229d72d_0_69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E0C567A-84A8-4700-B68E-9063D0B9894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118788" name="Google Shape;663;g50e229d72d_0_69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8789" name="Google Shape;664;g50e229d72d_0_69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8790" name="Google Shape;665;g50e229d72d_0_69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211228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Google Shape;673;g50e229d72d_0_71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CDA7A8B-9A4D-489D-B4F9-61FCCC7D95B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119811" name="Google Shape;674;g50e229d72d_0_71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80D79C1-D421-46D3-82D1-2EE04AF25D1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119812" name="Google Shape;675;g50e229d72d_0_71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9813" name="Google Shape;676;g50e229d72d_0_71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9814" name="Google Shape;677;g50e229d72d_0_7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83508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Google Shape;685;g50fc3a0ed1_1_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8849286-F5E2-45E5-AB1D-33DB7B5E16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120835" name="Google Shape;686;g50fc3a0ed1_1_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F62CB34-0033-4E38-9800-6B8F7CE51F5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120836" name="Google Shape;687;g50fc3a0ed1_1_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0837" name="Google Shape;688;g50fc3a0ed1_1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0838" name="Google Shape;689;g50fc3a0ed1_1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72286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Google Shape;697;g56345b4d2e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A9FC8E-9968-4D74-9D32-FFF6F791990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121859" name="Google Shape;698;g56345b4d2e_0_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6074B4F-4168-4E67-BE42-AE75F62D748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121860" name="Google Shape;699;g56345b4d2e_0_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1861" name="Google Shape;700;g56345b4d2e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1862" name="Google Shape;701;g56345b4d2e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834628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Google Shape;709;g56345b4d2e_0_1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0D25-9D95-47B7-8C0C-D5FE1B2498B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122883" name="Google Shape;710;g56345b4d2e_0_1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100DD75-544A-44D8-9B44-BFA07465EED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122884" name="Google Shape;711;g56345b4d2e_0_1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2885" name="Google Shape;712;g56345b4d2e_0_1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2886" name="Google Shape;713;g56345b4d2e_0_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251385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Google Shape;723;g50fc3a0ed1_1_1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50DDCFB-0803-4179-817F-4A05F535C17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123907" name="Google Shape;724;g50fc3a0ed1_1_1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C8BC14-99D1-4FFB-8BB5-16456B03EC5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123908" name="Google Shape;725;g50fc3a0ed1_1_1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3909" name="Google Shape;726;g50fc3a0ed1_1_1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3910" name="Google Shape;727;g50fc3a0ed1_1_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502771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Google Shape;735;g56345b4d2e_0_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3366462-21E9-4350-9B26-24EFEE40ABF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124931" name="Google Shape;736;g56345b4d2e_0_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2E2FD8E-9BC6-43A6-9E98-42199627492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124932" name="Google Shape;737;g56345b4d2e_0_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4933" name="Google Shape;738;g56345b4d2e_0_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4934" name="Google Shape;739;g56345b4d2e_0_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527465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Google Shape;749;g56345b4d2e_0_5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F4C410B-C074-44E8-93CF-F9CD2D16509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125955" name="Google Shape;750;g56345b4d2e_0_5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1CBED3B-1976-4DE0-A2F0-E27665C88C3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125956" name="Google Shape;751;g56345b4d2e_0_5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5957" name="Google Shape;752;g56345b4d2e_0_5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5958" name="Google Shape;753;g56345b4d2e_0_5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26529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Google Shape;400;g6ad14e0c7f_0_24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D93ABEFC-CD0F-4A55-96CF-92A942ED0459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4</a:t>
            </a:fld>
            <a:endParaRPr lang="en-US" sz="1800"/>
          </a:p>
        </p:txBody>
      </p:sp>
      <p:sp>
        <p:nvSpPr>
          <p:cNvPr id="80899" name="Google Shape;401;g6ad14e0c7f_0_240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9F1036CE-6270-4DFA-A3DE-88CF882F84E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4</a:t>
            </a:fld>
            <a:endParaRPr lang="en-US" sz="1800"/>
          </a:p>
        </p:txBody>
      </p:sp>
      <p:sp>
        <p:nvSpPr>
          <p:cNvPr id="80900" name="Google Shape;402;g6ad14e0c7f_0_240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80901" name="Google Shape;403;g6ad14e0c7f_0_2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80902" name="Google Shape;404;g6ad14e0c7f_0_2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94363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Google Shape;763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D62542-0B16-46B4-A855-00322342D5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126979" name="Google Shape;764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FABE49D-E9E7-43EB-88FA-4C74E8A0A8E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126980" name="Google Shape;765;g50fc3a0ed1_1_2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6981" name="Google Shape;766;g50fc3a0ed1_1_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6982" name="Google Shape;767;g50fc3a0ed1_1_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08059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Google Shape;775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8E0E48A-45B4-4B8A-86E9-6E26BA874AC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128003" name="Google Shape;776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C3DF96B-3B0F-4F23-AB20-FC7E00FA02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128004" name="Google Shape;777;g56345b4d2e_0_6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8005" name="Google Shape;778;g56345b4d2e_0_6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8006" name="Google Shape;779;g56345b4d2e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52562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Google Shape;787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3BF8CA8-19DF-4B1E-97EC-807DE5B7199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129027" name="Google Shape;788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D6A3F22-94E9-4296-8698-708AFF4C167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129028" name="Google Shape;789;g56345b4d2e_0_7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9029" name="Google Shape;790;g56345b4d2e_0_7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9030" name="Google Shape;791;g56345b4d2e_0_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915676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069F66D-DB4F-4A93-9944-087CD587FFF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3981522-945C-4988-948C-E147DAA2EE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604975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Google Shape;811;g56345b4d2e_0_9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25EACE3-C629-4101-ABAD-3C14A86B9F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131075" name="Google Shape;812;g56345b4d2e_0_9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DC549EA-536B-4D49-8E80-D8BDD8CF4C8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131076" name="Google Shape;813;g56345b4d2e_0_9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1077" name="Google Shape;814;g56345b4d2e_0_9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1078" name="Google Shape;815;g56345b4d2e_0_9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17154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Google Shape;823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0533D5-EA56-4959-8D6C-12D918F7BD2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132099" name="Google Shape;824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027A6EA-4AC4-4E8F-9FCE-24B09E30DC6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132100" name="Google Shape;825;g56345b4d2e_0_1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2101" name="Google Shape;826;g56345b4d2e_0_1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2102" name="Google Shape;827;g56345b4d2e_0_1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499053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Google Shape;835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6FC5743-BCF8-4D60-B584-00553AE1662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133123" name="Google Shape;836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7E49D78-0FD7-445D-B0CA-F4CC2A190E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133124" name="Google Shape;837;g56345b4d2e_0_13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3125" name="Google Shape;838;g56345b4d2e_0_1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3126" name="Google Shape;839;g56345b4d2e_0_1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274620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Google Shape;847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2676C4C-BE4B-4FB7-BA99-B1B9C35C4C5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134147" name="Google Shape;848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A8247C1-48B0-46E9-B2DA-68EC227ED4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134148" name="Google Shape;849;g56345b4d2e_0_14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4149" name="Google Shape;850;g56345b4d2e_0_14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4150" name="Google Shape;851;g56345b4d2e_0_14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753143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Google Shape;860;p4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DDBCF0-9982-4307-8E48-8E3B664222A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135171" name="Google Shape;861;p4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784CD89-6E8B-44B3-AD17-D8C80F0B361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135172" name="Google Shape;862;p47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5173" name="Google Shape;863;p4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5174" name="Google Shape;864;p4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80211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Google Shape;135;g50e229d72d_0_4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BB27428-0C9A-4017-8F37-52DB1B13AA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75779" name="Google Shape;136;g50e229d72d_0_4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FF4C502-B941-4E9A-80FC-3EB36B42E9F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75780" name="Google Shape;137;g50e229d72d_0_4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5781" name="Google Shape;138;g50e229d72d_0_4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75782" name="Google Shape;139;g50e229d72d_0_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89536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Google Shape;364;g6ad14e0c7f_0_20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CFFDB8DF-1151-4F31-8902-DC7FAC40DE3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6</a:t>
            </a:fld>
            <a:endParaRPr lang="en-US" sz="1800"/>
          </a:p>
        </p:txBody>
      </p:sp>
      <p:sp>
        <p:nvSpPr>
          <p:cNvPr id="77827" name="Google Shape;365;g6ad14e0c7f_0_207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C1C26524-2A6E-41D5-A2AB-1A987AD2A2A6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6</a:t>
            </a:fld>
            <a:endParaRPr lang="en-US" sz="1800"/>
          </a:p>
        </p:txBody>
      </p:sp>
      <p:sp>
        <p:nvSpPr>
          <p:cNvPr id="77828" name="Google Shape;366;g6ad14e0c7f_0_207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77829" name="Google Shape;367;g6ad14e0c7f_0_20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77830" name="Google Shape;368;g6ad14e0c7f_0_20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77518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196;g50e229d72d_0_20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E2B1FE8-5ED0-40C2-BB0E-75F159E3769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81923" name="Google Shape;197;g50e229d72d_0_20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0FA1532-6398-4A85-A736-B314890BFAC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81924" name="Google Shape;198;g50e229d72d_0_20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1925" name="Google Shape;199;g50e229d72d_0_20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81926" name="Google Shape;200;g50e229d72d_0_2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90204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220;g50e229d72d_0_22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08C58D9-1C9A-4032-B2A6-05B660AC71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82947" name="Google Shape;221;g50e229d72d_0_22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E6AB91A-6A2E-4510-8917-E9DD17953DE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82948" name="Google Shape;222;g50e229d72d_0_22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2949" name="Google Shape;223;g50e229d72d_0_22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82950" name="Google Shape;224;g50e229d72d_0_2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04435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Google Shape;306;g50e229d72d_0_34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4FA1252-9AAF-4881-8006-60934F5C6FC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89091" name="Google Shape;307;g50e229d72d_0_34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640BA88-A567-4E92-8741-78870C0F6B4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89092" name="Google Shape;308;g50e229d72d_0_34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9093" name="Google Shape;309;g50e229d72d_0_34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89094" name="Google Shape;310;g50e229d72d_0_34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8856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C4AA4-07FC-432D-A65B-2A4D92D2258F}" type="datetimeFigureOut">
              <a:rPr lang="en-US"/>
              <a:pPr>
                <a:defRPr/>
              </a:pPr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BED2A-6B6D-41AB-A94E-04BD437D5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00364-8615-4350-BA95-8B009F1C2015}" type="datetimeFigureOut">
              <a:rPr lang="en-US"/>
              <a:pPr>
                <a:defRPr/>
              </a:pPr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A7076-8E20-4406-A7D2-46D73E70E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FCA5F-9FF4-44A6-900E-D7967196CA21}" type="datetimeFigureOut">
              <a:rPr lang="en-US"/>
              <a:pPr>
                <a:defRPr/>
              </a:pPr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F1C6D-C919-43DB-9F69-3914DCA924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1F2C3-7C3E-4A20-8CF4-5A2F426936F5}" type="datetimeFigureOut">
              <a:rPr lang="en-US"/>
              <a:pPr>
                <a:defRPr/>
              </a:pPr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0457E-AF51-4920-9155-C30BCB02C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8ECAF-A980-4122-BF26-087FEB242873}" type="datetimeFigureOut">
              <a:rPr lang="en-US"/>
              <a:pPr>
                <a:defRPr/>
              </a:pPr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66A00-BA5F-44F4-B5CC-772FBE4A0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87C32-A2CA-421E-9D47-3BDC04294BCF}" type="datetimeFigureOut">
              <a:rPr lang="en-US"/>
              <a:pPr>
                <a:defRPr/>
              </a:pPr>
              <a:t>7/4/2022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77FE8-8A8E-4618-A961-98C561502F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CF995-2C77-4FFE-B8CE-7E53F712F63E}" type="datetimeFigureOut">
              <a:rPr lang="en-US"/>
              <a:pPr>
                <a:defRPr/>
              </a:pPr>
              <a:t>7/4/2022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51058-CFC7-48BC-B3FF-6AA12503F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83A8F-F6E0-422D-8C9D-F2BC32517929}" type="datetimeFigureOut">
              <a:rPr lang="en-US"/>
              <a:pPr>
                <a:defRPr/>
              </a:pPr>
              <a:t>7/4/2022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24FA4-112D-4B56-83EF-FDEC6BAFE4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014CE-DA1D-4335-84A0-1A770578444E}" type="datetimeFigureOut">
              <a:rPr lang="en-US"/>
              <a:pPr>
                <a:defRPr/>
              </a:pPr>
              <a:t>7/4/2022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28EF8-7E13-4C27-AB94-366B8B2B3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047CB-A139-44CA-9A7E-E6B8B5FA78C5}" type="datetimeFigureOut">
              <a:rPr lang="en-US"/>
              <a:pPr>
                <a:defRPr/>
              </a:pPr>
              <a:t>7/4/2022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4D1E8-6345-4D6C-ABBA-8D44B5168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C959C-16D6-4CE4-8B93-6894CB81FABB}" type="datetimeFigureOut">
              <a:rPr lang="en-US"/>
              <a:pPr>
                <a:defRPr/>
              </a:pPr>
              <a:t>7/4/2022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6A75C-69A6-4D24-9A51-D6DEE38CA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FC5DCE09-D7B5-4360-B1E7-A0152F68C6DC}" type="datetimeFigureOut">
              <a:rPr lang="en-US"/>
              <a:pPr>
                <a:defRPr/>
              </a:pPr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872B6BE7-3A59-488C-8FD1-F69981D7B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7;p1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en-US" sz="1800" b="1"/>
              <a:t>Facultatea de Matematic</a:t>
            </a:r>
            <a:r>
              <a:rPr lang="vi-VN" sz="1800" b="1"/>
              <a:t>ă</a:t>
            </a:r>
            <a:r>
              <a:rPr lang="en-US" sz="1800" b="1"/>
              <a:t> şi Informatic</a:t>
            </a:r>
            <a:r>
              <a:rPr lang="vi-VN" sz="1800" b="1"/>
              <a:t>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051" name="Google Shape;68;p1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Google Shape;71;p14"/>
          <p:cNvSpPr>
            <a:spLocks noChangeArrowheads="1"/>
          </p:cNvSpPr>
          <p:nvPr/>
        </p:nvSpPr>
        <p:spPr bwMode="auto">
          <a:xfrm>
            <a:off x="968375" y="1847850"/>
            <a:ext cx="8393113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239025" rIns="0" bIns="0" anchor="ctr"/>
          <a:lstStyle/>
          <a:p>
            <a:pPr algn="ctr">
              <a:lnSpc>
                <a:spcPct val="72000"/>
              </a:lnSpc>
              <a:buClr>
                <a:srgbClr val="000000"/>
              </a:buClr>
              <a:buSzPts val="4000"/>
              <a:buFont typeface="Arial" charset="0"/>
              <a:buNone/>
            </a:pPr>
            <a:r>
              <a:rPr lang="en-US" sz="4000" b="1"/>
              <a:t>Programare orientat</a:t>
            </a:r>
            <a:r>
              <a:rPr lang="vi-VN" sz="4000" b="1"/>
              <a:t>ă</a:t>
            </a:r>
            <a:r>
              <a:rPr lang="en-US" sz="4000" b="1"/>
              <a:t> pe obiecte</a:t>
            </a: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1800"/>
              <a:buFont typeface="Arial" charset="0"/>
              <a:buNone/>
            </a:pP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/>
              <a:t>- suport de curs -</a:t>
            </a:r>
            <a:endParaRPr lang="en-US" sz="1800"/>
          </a:p>
        </p:txBody>
      </p:sp>
      <p:grpSp>
        <p:nvGrpSpPr>
          <p:cNvPr id="8" name="Group 7"/>
          <p:cNvGrpSpPr/>
          <p:nvPr/>
        </p:nvGrpSpPr>
        <p:grpSpPr>
          <a:xfrm>
            <a:off x="3108324" y="3551237"/>
            <a:ext cx="6503988" cy="3429000"/>
            <a:chOff x="2355850" y="3124200"/>
            <a:chExt cx="6503988" cy="3429000"/>
          </a:xfrm>
        </p:grpSpPr>
        <p:sp>
          <p:nvSpPr>
            <p:cNvPr id="9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Andrei P</a:t>
              </a:r>
              <a:r>
                <a:rPr lang="ro-RO" altLang="ro-RO" sz="2600" b="1" dirty="0" smtClean="0">
                  <a:cs typeface="Arial" pitchFamily="34" charset="0"/>
                </a:rPr>
                <a:t>ă</a:t>
              </a:r>
              <a:r>
                <a:rPr lang="en-US" altLang="ro-RO" sz="2600" b="1" dirty="0" smtClean="0">
                  <a:cs typeface="Arial" pitchFamily="34" charset="0"/>
                </a:rPr>
                <a:t>un</a:t>
              </a:r>
            </a:p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 err="1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Anca</a:t>
              </a: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Dobrov</a:t>
              </a:r>
              <a:r>
                <a:rPr lang="ro-RO" altLang="ro-RO" sz="2600" b="1" dirty="0">
                  <a:latin typeface="+mn-lt"/>
                  <a:cs typeface="Arial" pitchFamily="34" charset="0"/>
                </a:rPr>
                <a:t>ăț</a:t>
              </a:r>
              <a:endParaRPr sz="1800" dirty="0">
                <a:latin typeface="+mn-lt"/>
                <a:cs typeface="Arial" pitchFamily="34" charset="0"/>
              </a:endParaRPr>
            </a:p>
          </p:txBody>
        </p:sp>
        <p:sp>
          <p:nvSpPr>
            <p:cNvPr id="10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2021 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–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</a:t>
              </a:r>
              <a:r>
                <a:rPr lang="en-US" sz="2000" b="1" dirty="0" smtClean="0">
                  <a:latin typeface="+mn-lt"/>
                  <a:cs typeface="Arial" pitchFamily="34" charset="0"/>
                </a:rPr>
                <a:t>22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II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Seriile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13, 14</a:t>
              </a:r>
              <a:r>
                <a:rPr lang="ro-RO" altLang="ro-RO" sz="2000" b="1" dirty="0" smtClean="0">
                  <a:latin typeface="+mn-lt"/>
                  <a:cs typeface="Arial" pitchFamily="34" charset="0"/>
                </a:rPr>
                <a:t> </a:t>
              </a:r>
              <a:r>
                <a:rPr lang="ro-RO" altLang="ro-RO" sz="2000" b="1" dirty="0">
                  <a:latin typeface="+mn-lt"/>
                  <a:cs typeface="Arial" pitchFamily="34" charset="0"/>
                </a:rPr>
                <a:t>şi </a:t>
              </a:r>
              <a:r>
                <a:rPr lang="en-US" altLang="ro-RO" sz="2000" b="1" dirty="0" smtClean="0">
                  <a:latin typeface="+mn-lt"/>
                  <a:cs typeface="Arial" pitchFamily="34" charset="0"/>
                </a:rPr>
                <a:t>15</a:t>
              </a:r>
              <a:endParaRPr sz="2000" b="1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7</a:t>
              </a:r>
              <a:endParaRPr sz="2000" dirty="0">
                <a:latin typeface="+mn-lt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324;p3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3A23FA4-DB06-4266-A844-DB8DFA350B96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22531" name="Google Shape;325;p3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2532" name="Google Shape;326;p3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Google Shape;327;p35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2534" name="Google Shape;328;p35"/>
          <p:cNvSpPr txBox="1">
            <a:spLocks noChangeArrowheads="1"/>
          </p:cNvSpPr>
          <p:nvPr/>
        </p:nvSpPr>
        <p:spPr bwMode="auto">
          <a:xfrm>
            <a:off x="274638" y="1189038"/>
            <a:ext cx="8931275" cy="1306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 dirty="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Exemplu</a:t>
            </a:r>
            <a:r>
              <a:rPr lang="en-US" sz="2000" b="1" dirty="0"/>
              <a:t>: - </a:t>
            </a:r>
            <a:r>
              <a:rPr lang="en-US" sz="2000" b="1" dirty="0" err="1"/>
              <a:t>pastrarea</a:t>
            </a:r>
            <a:r>
              <a:rPr lang="en-US" sz="2000" b="1" dirty="0"/>
              <a:t> </a:t>
            </a:r>
            <a:r>
              <a:rPr lang="en-US" sz="2000" b="1" dirty="0" err="1"/>
              <a:t>antetului</a:t>
            </a:r>
            <a:r>
              <a:rPr lang="en-US" sz="2000" b="1" dirty="0"/>
              <a:t>/</a:t>
            </a:r>
            <a:r>
              <a:rPr lang="en-US" sz="2000" b="1" dirty="0" err="1"/>
              <a:t>tipului</a:t>
            </a:r>
            <a:r>
              <a:rPr lang="en-US" sz="2000" b="1" dirty="0"/>
              <a:t> </a:t>
            </a:r>
            <a:r>
              <a:rPr lang="en-US" sz="2000" b="1" dirty="0" err="1"/>
              <a:t>returnat</a:t>
            </a:r>
            <a:endParaRPr lang="en-US" sz="2000" b="1" dirty="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/>
          </a:p>
        </p:txBody>
      </p:sp>
      <p:grpSp>
        <p:nvGrpSpPr>
          <p:cNvPr id="22535" name="Group 9"/>
          <p:cNvGrpSpPr>
            <a:grpSpLocks/>
          </p:cNvGrpSpPr>
          <p:nvPr/>
        </p:nvGrpSpPr>
        <p:grpSpPr bwMode="auto">
          <a:xfrm>
            <a:off x="1230313" y="2427288"/>
            <a:ext cx="7772400" cy="4400550"/>
            <a:chOff x="1230312" y="2360850"/>
            <a:chExt cx="7772400" cy="4401205"/>
          </a:xfrm>
        </p:grpSpPr>
        <p:sp>
          <p:nvSpPr>
            <p:cNvPr id="22536" name="Rectangle 6"/>
            <p:cNvSpPr>
              <a:spLocks noChangeArrowheads="1"/>
            </p:cNvSpPr>
            <p:nvPr/>
          </p:nvSpPr>
          <p:spPr bwMode="auto">
            <a:xfrm>
              <a:off x="1230312" y="2360850"/>
              <a:ext cx="7772400" cy="4401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Baza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Derivata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</a:t>
              </a:r>
              <a:r>
                <a:rPr lang="en-US" sz="2000" b="1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latin typeface="Times New Roman" pitchFamily="18" charset="0"/>
                </a:rPr>
                <a:t>        </a:t>
              </a:r>
              <a:r>
                <a:rPr lang="en-US" sz="2000">
                  <a:latin typeface="Times New Roman" pitchFamily="18" charset="0"/>
                </a:rPr>
                <a:t>Baza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si Derivata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Derivata d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it-IT" sz="2000">
                  <a:latin typeface="Times New Roman" pitchFamily="18" charset="0"/>
                </a:rPr>
                <a:t>d</a:t>
              </a:r>
              <a:r>
                <a:rPr lang="it-IT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it-IT" sz="2000">
                  <a:latin typeface="Times New Roman" pitchFamily="18" charset="0"/>
                </a:rPr>
                <a:t>afis</a:t>
              </a:r>
              <a:r>
                <a:rPr lang="it-IT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it-IT" sz="2000">
                  <a:latin typeface="Times New Roman" pitchFamily="18" charset="0"/>
                </a:rPr>
                <a:t> </a:t>
              </a:r>
              <a:r>
                <a:rPr lang="it-IT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it-IT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it-IT" sz="2000">
                  <a:latin typeface="Times New Roman" pitchFamily="18" charset="0"/>
                </a:rPr>
                <a:t> </a:t>
              </a:r>
              <a:r>
                <a:rPr lang="it-IT" sz="2000">
                  <a:solidFill>
                    <a:srgbClr val="696969"/>
                  </a:solidFill>
                  <a:latin typeface="Times New Roman" pitchFamily="18" charset="0"/>
                </a:rPr>
                <a:t>// se afiseaza “Baza si Derivata”</a:t>
              </a:r>
              <a:endParaRPr lang="it-IT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58912" y="3018173"/>
              <a:ext cx="1371600" cy="38105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458912" y="4542400"/>
              <a:ext cx="1371600" cy="38105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336;p3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F49C7FC-95D2-43BD-ADAD-0A2027DD276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23555" name="Google Shape;337;p3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3556" name="Google Shape;338;p3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Google Shape;339;p36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3558" name="Google Shape;340;p36"/>
          <p:cNvSpPr txBox="1">
            <a:spLocks noChangeArrowheads="1"/>
          </p:cNvSpPr>
          <p:nvPr/>
        </p:nvSpPr>
        <p:spPr bwMode="auto">
          <a:xfrm>
            <a:off x="274638" y="1112838"/>
            <a:ext cx="6342062" cy="7731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Exemplu</a:t>
            </a:r>
            <a:r>
              <a:rPr lang="en-US" sz="2000" b="1" dirty="0"/>
              <a:t>: - </a:t>
            </a:r>
            <a:r>
              <a:rPr lang="en-US" sz="2000" b="1" dirty="0" err="1"/>
              <a:t>nepastrarea</a:t>
            </a:r>
            <a:r>
              <a:rPr lang="en-US" sz="2000" b="1" dirty="0"/>
              <a:t> </a:t>
            </a:r>
            <a:r>
              <a:rPr lang="en-US" sz="2000" b="1" dirty="0" err="1"/>
              <a:t>antetului</a:t>
            </a:r>
            <a:r>
              <a:rPr lang="en-US" sz="2000" b="1" dirty="0"/>
              <a:t>/</a:t>
            </a:r>
            <a:r>
              <a:rPr lang="en-US" sz="2000" b="1" dirty="0" err="1"/>
              <a:t>tipului</a:t>
            </a:r>
            <a:r>
              <a:rPr lang="en-US" sz="2000" b="1" dirty="0"/>
              <a:t> </a:t>
            </a:r>
            <a:r>
              <a:rPr lang="en-US" sz="2000" b="1" dirty="0" err="1"/>
              <a:t>returnat</a:t>
            </a:r>
            <a:endParaRPr lang="en-US" sz="2000" b="1" dirty="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/>
          </a:p>
        </p:txBody>
      </p:sp>
      <p:sp>
        <p:nvSpPr>
          <p:cNvPr id="23559" name="Google Shape;340;p36"/>
          <p:cNvSpPr txBox="1">
            <a:spLocks noChangeArrowheads="1"/>
          </p:cNvSpPr>
          <p:nvPr/>
        </p:nvSpPr>
        <p:spPr bwMode="auto">
          <a:xfrm>
            <a:off x="6335713" y="3235325"/>
            <a:ext cx="3581400" cy="1916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Obs: la redefinirea unei funcţii din clasa de baza, toate celelalte versiuni sunt automat ascunse!</a:t>
            </a:r>
          </a:p>
        </p:txBody>
      </p:sp>
      <p:grpSp>
        <p:nvGrpSpPr>
          <p:cNvPr id="23560" name="Group 11"/>
          <p:cNvGrpSpPr>
            <a:grpSpLocks/>
          </p:cNvGrpSpPr>
          <p:nvPr/>
        </p:nvGrpSpPr>
        <p:grpSpPr bwMode="auto">
          <a:xfrm>
            <a:off x="468313" y="2144713"/>
            <a:ext cx="5038725" cy="5018087"/>
            <a:chOff x="468312" y="2145407"/>
            <a:chExt cx="5038725" cy="5016758"/>
          </a:xfrm>
        </p:grpSpPr>
        <p:sp>
          <p:nvSpPr>
            <p:cNvPr id="23561" name="Rectangle 8"/>
            <p:cNvSpPr>
              <a:spLocks noChangeArrowheads="1"/>
            </p:cNvSpPr>
            <p:nvPr/>
          </p:nvSpPr>
          <p:spPr bwMode="auto">
            <a:xfrm>
              <a:off x="468312" y="2145407"/>
              <a:ext cx="5038725" cy="5016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Baza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Derivata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>
                  <a:latin typeface="Times New Roman" pitchFamily="18" charset="0"/>
                </a:rPr>
                <a:t> x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Baza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si Derivata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Derivata d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d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696969"/>
                  </a:solidFill>
                  <a:latin typeface="Times New Roman" pitchFamily="18" charset="0"/>
                </a:rPr>
                <a:t>//nu exista Derivata::afis( )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d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>
                  <a:solidFill>
                    <a:srgbClr val="008C00"/>
                  </a:solidFill>
                  <a:latin typeface="Times New Roman" pitchFamily="18" charset="0"/>
                </a:rPr>
                <a:t>3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6912" y="2789761"/>
              <a:ext cx="1371600" cy="38089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3112" y="4313358"/>
              <a:ext cx="1752600" cy="38089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349;p3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CC86C09-9859-4442-A5F3-B2AF6D2258D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24579" name="Google Shape;350;p3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4580" name="Google Shape;351;p3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Google Shape;352;p3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4582" name="Google Shape;353;p37"/>
          <p:cNvSpPr txBox="1">
            <a:spLocks noChangeArrowheads="1"/>
          </p:cNvSpPr>
          <p:nvPr/>
        </p:nvSpPr>
        <p:spPr bwMode="auto">
          <a:xfrm>
            <a:off x="274638" y="1112838"/>
            <a:ext cx="5999162" cy="849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/>
              <a:t>Care </a:t>
            </a:r>
            <a:r>
              <a:rPr lang="en-US" sz="2000" b="1" dirty="0" err="1"/>
              <a:t>este</a:t>
            </a:r>
            <a:r>
              <a:rPr lang="en-US" sz="2000" b="1" dirty="0"/>
              <a:t> </a:t>
            </a:r>
            <a:r>
              <a:rPr lang="en-US" sz="2000" b="1" dirty="0" err="1"/>
              <a:t>efectul</a:t>
            </a:r>
            <a:r>
              <a:rPr lang="en-US" sz="2000" b="1" dirty="0"/>
              <a:t> </a:t>
            </a:r>
            <a:r>
              <a:rPr lang="en-US" sz="2000" b="1" dirty="0" err="1"/>
              <a:t>codului</a:t>
            </a:r>
            <a:r>
              <a:rPr lang="en-US" sz="2000" b="1" dirty="0"/>
              <a:t> </a:t>
            </a:r>
            <a:r>
              <a:rPr lang="en-US" sz="2000" b="1" dirty="0" err="1"/>
              <a:t>urmator</a:t>
            </a:r>
            <a:r>
              <a:rPr lang="en-US" sz="2000" b="1" dirty="0"/>
              <a:t>?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239713" y="2103438"/>
            <a:ext cx="57150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>
                <a:latin typeface="Times New Roman" pitchFamily="18" charset="0"/>
              </a:rPr>
              <a:t> 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>
                <a:solidFill>
                  <a:srgbClr val="E34ADC"/>
                </a:solidFill>
                <a:latin typeface="Times New Roman" pitchFamily="18" charset="0"/>
              </a:rPr>
              <a:t>:</a:t>
            </a: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>
                <a:latin typeface="Times New Roman" pitchFamily="18" charset="0"/>
              </a:rPr>
              <a:t> 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Redefinition: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Derived2::f()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2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24584" name="Rectangle 10"/>
          <p:cNvSpPr>
            <a:spLocks noChangeArrowheads="1"/>
          </p:cNvSpPr>
          <p:nvPr/>
        </p:nvSpPr>
        <p:spPr bwMode="auto">
          <a:xfrm>
            <a:off x="5868988" y="2438400"/>
            <a:ext cx="3895725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dirty="0">
                <a:latin typeface="Times New Roman" pitchFamily="18" charset="0"/>
              </a:rPr>
              <a:t> s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hello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Derived1 d1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x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d1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</a:rPr>
              <a:t>cout</a:t>
            </a:r>
            <a:r>
              <a:rPr lang="en-US" sz="2000" dirty="0" smtClean="0">
                <a:latin typeface="Times New Roman" pitchFamily="18" charset="0"/>
              </a:rPr>
              <a:t>&lt;&lt;d1</a:t>
            </a:r>
            <a:r>
              <a:rPr lang="en-US" sz="2000" dirty="0" smtClean="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dirty="0" smtClean="0">
                <a:latin typeface="Times New Roman" pitchFamily="18" charset="0"/>
              </a:rPr>
              <a:t>f</a:t>
            </a:r>
            <a:r>
              <a:rPr lang="en-US" sz="2000" dirty="0" smtClean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 smtClean="0">
                <a:latin typeface="Times New Roman" pitchFamily="18" charset="0"/>
              </a:rPr>
              <a:t>s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Derived2 d2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x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d2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//!  d2.f(s); // string version hidden</a:t>
            </a:r>
            <a:endParaRPr 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349;p3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BFAFEA2-4D9D-4D6A-9D3A-A4F218431D5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25603" name="Google Shape;350;p3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5604" name="Google Shape;351;p3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Google Shape;352;p3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5606" name="Google Shape;353;p37"/>
          <p:cNvSpPr txBox="1">
            <a:spLocks noChangeArrowheads="1"/>
          </p:cNvSpPr>
          <p:nvPr/>
        </p:nvSpPr>
        <p:spPr bwMode="auto">
          <a:xfrm>
            <a:off x="274638" y="1112838"/>
            <a:ext cx="5999162" cy="849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/>
              <a:t>Care </a:t>
            </a:r>
            <a:r>
              <a:rPr lang="en-US" sz="2000" b="1" dirty="0" err="1"/>
              <a:t>este</a:t>
            </a:r>
            <a:r>
              <a:rPr lang="en-US" sz="2000" b="1" dirty="0"/>
              <a:t> </a:t>
            </a:r>
            <a:r>
              <a:rPr lang="en-US" sz="2000" b="1" dirty="0" err="1"/>
              <a:t>efectul</a:t>
            </a:r>
            <a:r>
              <a:rPr lang="en-US" sz="2000" b="1" dirty="0"/>
              <a:t> </a:t>
            </a:r>
            <a:r>
              <a:rPr lang="en-US" sz="2000" b="1" dirty="0" err="1"/>
              <a:t>codului</a:t>
            </a:r>
            <a:r>
              <a:rPr lang="en-US" sz="2000" b="1" dirty="0"/>
              <a:t> </a:t>
            </a:r>
            <a:r>
              <a:rPr lang="en-US" sz="2000" b="1" dirty="0" err="1"/>
              <a:t>urmator</a:t>
            </a:r>
            <a:r>
              <a:rPr lang="en-US" sz="2000" b="1" dirty="0"/>
              <a:t>?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103624" y="2089673"/>
            <a:ext cx="5038725" cy="535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1800" b="1" dirty="0">
                <a:latin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</a:rPr>
              <a:t>Base </a:t>
            </a:r>
            <a:r>
              <a:rPr lang="en-US" sz="18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18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18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dirty="0">
                <a:latin typeface="Times New Roman" pitchFamily="18" charset="0"/>
              </a:rPr>
              <a:t>  </a:t>
            </a:r>
            <a:r>
              <a:rPr lang="en-US" sz="1800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 err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18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 dirty="0">
                <a:latin typeface="Times New Roman" pitchFamily="18" charset="0"/>
              </a:rPr>
              <a:t>  </a:t>
            </a:r>
            <a:r>
              <a:rPr lang="en-US" sz="1800" dirty="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 dirty="0">
                <a:latin typeface="Times New Roman" pitchFamily="18" charset="0"/>
              </a:rPr>
              <a:t>  </a:t>
            </a:r>
            <a:r>
              <a:rPr lang="en-US" sz="18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dirty="0">
                <a:latin typeface="Times New Roman" pitchFamily="18" charset="0"/>
              </a:rPr>
              <a:t>  </a:t>
            </a:r>
            <a:r>
              <a:rPr lang="en-US" sz="1800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1800" dirty="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18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 err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dirty="0">
                <a:latin typeface="Times New Roman" pitchFamily="18" charset="0"/>
              </a:rPr>
              <a:t>  </a:t>
            </a:r>
            <a:r>
              <a:rPr lang="en-US" sz="1800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1800" dirty="0">
                <a:latin typeface="Times New Roman" pitchFamily="18" charset="0"/>
              </a:rPr>
              <a:t> g</a:t>
            </a:r>
            <a:r>
              <a:rPr lang="en-US" sz="18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18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1800" b="1" dirty="0">
                <a:latin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</a:rPr>
              <a:t>Derived3</a:t>
            </a:r>
            <a:r>
              <a:rPr lang="en-US" sz="1800" b="1" dirty="0">
                <a:latin typeface="Times New Roman" pitchFamily="18" charset="0"/>
              </a:rPr>
              <a:t> </a:t>
            </a:r>
            <a:r>
              <a:rPr lang="en-US" sz="18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1800" b="1" dirty="0">
                <a:latin typeface="Times New Roman" pitchFamily="18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 b="1" dirty="0">
                <a:latin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</a:rPr>
              <a:t>Base </a:t>
            </a:r>
            <a:r>
              <a:rPr lang="en-US" sz="18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18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18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dirty="0">
                <a:latin typeface="Times New Roman" pitchFamily="18" charset="0"/>
              </a:rPr>
              <a:t>  </a:t>
            </a:r>
            <a:r>
              <a:rPr lang="en-US" sz="1800" dirty="0">
                <a:solidFill>
                  <a:srgbClr val="696969"/>
                </a:solidFill>
                <a:latin typeface="Times New Roman" pitchFamily="18" charset="0"/>
              </a:rPr>
              <a:t>// Change return type:</a:t>
            </a:r>
            <a:endParaRPr lang="en-US" sz="18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dirty="0">
                <a:latin typeface="Times New Roman" pitchFamily="18" charset="0"/>
              </a:rPr>
              <a:t>  </a:t>
            </a:r>
            <a:r>
              <a:rPr lang="en-US" sz="1800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1800" dirty="0">
                <a:latin typeface="Times New Roman" pitchFamily="18" charset="0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 err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Times New Roman" pitchFamily="18" charset="0"/>
              </a:rPr>
              <a:t>Derived3::f()</a:t>
            </a:r>
            <a:r>
              <a:rPr lang="en-US" sz="18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18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1800" b="1" dirty="0">
                <a:latin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</a:rPr>
              <a:t>Derived4</a:t>
            </a:r>
            <a:r>
              <a:rPr lang="en-US" sz="1800" b="1" dirty="0">
                <a:latin typeface="Times New Roman" pitchFamily="18" charset="0"/>
              </a:rPr>
              <a:t> </a:t>
            </a:r>
            <a:r>
              <a:rPr lang="en-US" sz="18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1800" b="1" dirty="0">
                <a:latin typeface="Times New Roman" pitchFamily="18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 b="1" dirty="0">
                <a:latin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</a:rPr>
              <a:t>Base</a:t>
            </a:r>
            <a:r>
              <a:rPr lang="en-US" sz="1800" b="1" dirty="0">
                <a:latin typeface="Times New Roman" pitchFamily="18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18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18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dirty="0">
                <a:latin typeface="Times New Roman" pitchFamily="18" charset="0"/>
              </a:rPr>
              <a:t>  </a:t>
            </a:r>
            <a:r>
              <a:rPr lang="en-US" sz="1800" dirty="0">
                <a:solidFill>
                  <a:srgbClr val="696969"/>
                </a:solidFill>
                <a:latin typeface="Times New Roman" pitchFamily="18" charset="0"/>
              </a:rPr>
              <a:t>// Change argument list:</a:t>
            </a:r>
            <a:endParaRPr lang="en-US" sz="18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dirty="0">
                <a:latin typeface="Times New Roman" pitchFamily="18" charset="0"/>
              </a:rPr>
              <a:t>  </a:t>
            </a:r>
            <a:r>
              <a:rPr lang="en-US" sz="1800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1800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18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 err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dirty="0">
                <a:latin typeface="Times New Roman" pitchFamily="18" charset="0"/>
              </a:rPr>
              <a:t>    </a:t>
            </a:r>
            <a:r>
              <a:rPr lang="en-US" sz="18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Times New Roman" pitchFamily="18" charset="0"/>
              </a:rPr>
              <a:t>Derived4::f()</a:t>
            </a:r>
            <a:r>
              <a:rPr lang="en-US" sz="18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dirty="0">
                <a:latin typeface="Times New Roman" pitchFamily="18" charset="0"/>
              </a:rPr>
              <a:t>    </a:t>
            </a:r>
            <a:r>
              <a:rPr lang="en-US" sz="1800" dirty="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Times New Roman" pitchFamily="18" charset="0"/>
              </a:rPr>
              <a:t>4</a:t>
            </a:r>
            <a:r>
              <a:rPr lang="en-US" sz="18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dirty="0">
                <a:latin typeface="Times New Roman" pitchFamily="18" charset="0"/>
              </a:rPr>
              <a:t>  </a:t>
            </a:r>
            <a:r>
              <a:rPr lang="en-US" sz="18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1800" dirty="0">
              <a:latin typeface="Times New Roman" pitchFamily="18" charset="0"/>
            </a:endParaRPr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5040313" y="2749550"/>
            <a:ext cx="4505325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Derived3 d3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//!  x = d3.f(); // return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int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 version hidden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Derived4 d4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//!  x = d4.f(); // f() version hidden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x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d4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375;p3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9D698EE-0EDA-416D-998B-ECC26560427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26627" name="Google Shape;376;p3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6628" name="Google Shape;377;p3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Google Shape;378;p39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79" name="Google Shape;379;p39"/>
          <p:cNvSpPr txBox="1"/>
          <p:nvPr/>
        </p:nvSpPr>
        <p:spPr>
          <a:xfrm>
            <a:off x="274638" y="1254125"/>
            <a:ext cx="9566275" cy="4964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Redefinirea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funcţiilor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membre</a:t>
            </a: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</a:t>
            </a:r>
            <a:r>
              <a:rPr lang="en-US" sz="2000" b="1" i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vi-VN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Schimbarea interfeței clasei de bază prin modificarea tipului returnat sau a signaturii unei funcții, înseamnă, de fapt, utilizarea clasei în alt mod.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vi-VN" sz="2400" kern="0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vi-VN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Scopul principal al moştenirii: polimorfismul.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vi-VN" sz="2400" kern="0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vi-VN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Schimbarea signaturii sau a tipului returnat = schimbarea interfeței = contravine exact polimorfismului (un aspect esențial este păstrarea interfeței clasei de bază).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b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Google Shape;387;p40"/>
          <p:cNvSpPr>
            <a:spLocks noChangeArrowheads="1"/>
          </p:cNvSpPr>
          <p:nvPr/>
        </p:nvSpPr>
        <p:spPr bwMode="auto">
          <a:xfrm>
            <a:off x="9393238" y="7062788"/>
            <a:ext cx="5397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E0D3A74-56D7-4926-8199-DCEF827297AF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27651" name="Google Shape;388;p4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7652" name="Google Shape;389;p4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Google Shape;390;p40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7654" name="Google Shape;391;p40"/>
          <p:cNvSpPr txBox="1">
            <a:spLocks noChangeArrowheads="1"/>
          </p:cNvSpPr>
          <p:nvPr/>
        </p:nvSpPr>
        <p:spPr bwMode="auto">
          <a:xfrm>
            <a:off x="274638" y="1406525"/>
            <a:ext cx="9531350" cy="53816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Redefinirea funcţiilor membre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s-ES" sz="2400" b="1" i="1">
                <a:latin typeface="Times New Roman" pitchFamily="18" charset="0"/>
                <a:cs typeface="Times New Roman" pitchFamily="18" charset="0"/>
              </a:rPr>
              <a:t>Particularități la funcții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s-E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s-ES" sz="2400">
                <a:latin typeface="Times New Roman" pitchFamily="18" charset="0"/>
                <a:cs typeface="Times New Roman" pitchFamily="18" charset="0"/>
              </a:rPr>
              <a:t>constructorii și destructorii nu sunt moșteniți (se redefiniesc noi constr. și destr. pentru clasa derivată)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s-E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s-ES" sz="2400">
                <a:latin typeface="Times New Roman" pitchFamily="18" charset="0"/>
                <a:cs typeface="Times New Roman" pitchFamily="18" charset="0"/>
              </a:rPr>
              <a:t>similar operatorul = (un fel de constructor)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s-E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Google Shape;399;p41"/>
          <p:cNvSpPr>
            <a:spLocks noChangeArrowheads="1"/>
          </p:cNvSpPr>
          <p:nvPr/>
        </p:nvSpPr>
        <p:spPr bwMode="auto">
          <a:xfrm>
            <a:off x="9205913" y="7062788"/>
            <a:ext cx="7270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B027865-D622-4740-B585-5C99EA0FF6D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28675" name="Google Shape;400;p4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8676" name="Google Shape;401;p4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Google Shape;402;p4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8678" name="Google Shape;403;p41"/>
          <p:cNvSpPr txBox="1">
            <a:spLocks noChangeArrowheads="1"/>
          </p:cNvSpPr>
          <p:nvPr/>
        </p:nvSpPr>
        <p:spPr bwMode="auto">
          <a:xfrm>
            <a:off x="274638" y="1112838"/>
            <a:ext cx="5222875" cy="6969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 care nu se moştenesc automat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/>
              <a:t>Operatorul=</a:t>
            </a:r>
          </a:p>
        </p:txBody>
      </p:sp>
      <p:grpSp>
        <p:nvGrpSpPr>
          <p:cNvPr id="28679" name="Group 8"/>
          <p:cNvGrpSpPr>
            <a:grpSpLocks/>
          </p:cNvGrpSpPr>
          <p:nvPr/>
        </p:nvGrpSpPr>
        <p:grpSpPr bwMode="auto">
          <a:xfrm>
            <a:off x="696913" y="2039938"/>
            <a:ext cx="8305800" cy="5016500"/>
            <a:chOff x="696912" y="2039679"/>
            <a:chExt cx="8305800" cy="5016758"/>
          </a:xfrm>
        </p:grpSpPr>
        <p:sp>
          <p:nvSpPr>
            <p:cNvPr id="28680" name="Rectangle 6"/>
            <p:cNvSpPr>
              <a:spLocks noChangeArrowheads="1"/>
            </p:cNvSpPr>
            <p:nvPr/>
          </p:nvSpPr>
          <p:spPr bwMode="auto">
            <a:xfrm>
              <a:off x="696912" y="2039679"/>
              <a:ext cx="8305800" cy="5016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Forma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protected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h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Forma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operator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=(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>
                  <a:latin typeface="Times New Roman" pitchFamily="18" charset="0"/>
                </a:rPr>
                <a:t> Forma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 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if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!=&amp;</a:t>
              </a:r>
              <a:r>
                <a:rPr lang="en-US" sz="2000">
                  <a:latin typeface="Times New Roman" pitchFamily="18" charset="0"/>
                </a:rPr>
                <a:t>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   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          h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=</a:t>
              </a:r>
              <a:r>
                <a:rPr lang="en-US" sz="2000">
                  <a:latin typeface="Times New Roman" pitchFamily="18" charset="0"/>
                </a:rPr>
                <a:t> 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</a:rPr>
                <a:t>h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return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*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Cerc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latin typeface="Times New Roman" pitchFamily="18" charset="0"/>
                </a:rPr>
                <a:t> Forma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protected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float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raza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Cerc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operator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=(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>
                  <a:latin typeface="Times New Roman" pitchFamily="18" charset="0"/>
                </a:rPr>
                <a:t> Cerc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 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if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!=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   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  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-&gt;</a:t>
              </a:r>
              <a:r>
                <a:rPr lang="en-US" sz="2000">
                  <a:latin typeface="Times New Roman" pitchFamily="18" charset="0"/>
                </a:rPr>
                <a:t>Forma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operator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=(</a:t>
              </a:r>
              <a:r>
                <a:rPr lang="en-US" sz="2000">
                  <a:latin typeface="Times New Roman" pitchFamily="18" charset="0"/>
                </a:rPr>
                <a:t>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return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*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78312" y="5989582"/>
              <a:ext cx="3124200" cy="457224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Google Shape;411;p42"/>
          <p:cNvSpPr>
            <a:spLocks noChangeArrowheads="1"/>
          </p:cNvSpPr>
          <p:nvPr/>
        </p:nvSpPr>
        <p:spPr bwMode="auto">
          <a:xfrm>
            <a:off x="9205913" y="7062788"/>
            <a:ext cx="7270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4869FCF-9873-4AC4-BBC6-573290FEE9C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29699" name="Google Shape;412;p4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9700" name="Google Shape;413;p4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Google Shape;414;p42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9702" name="Google Shape;415;p42"/>
          <p:cNvSpPr txBox="1">
            <a:spLocks noChangeArrowheads="1"/>
          </p:cNvSpPr>
          <p:nvPr/>
        </p:nvSpPr>
        <p:spPr bwMode="auto">
          <a:xfrm>
            <a:off x="274638" y="1406525"/>
            <a:ext cx="9531350" cy="4930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ea typeface="Arial" charset="0"/>
                <a:cs typeface="Times New Roman" pitchFamily="18" charset="0"/>
              </a:rPr>
              <a:t>Moştenirea si funcţiile statice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  <a:ea typeface="Arial" charset="0"/>
                <a:cs typeface="Times New Roman" pitchFamily="18" charset="0"/>
              </a:rPr>
              <a:t>Funcțiile membre statice se comportă exact ca și funcțiile nemembre: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  <a:ea typeface="Arial" charset="0"/>
                <a:cs typeface="Times New Roman" pitchFamily="18" charset="0"/>
              </a:rPr>
              <a:t>Se moștenesc în clasa derivată.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  <a:ea typeface="Arial" charset="0"/>
                <a:cs typeface="Times New Roman" pitchFamily="18" charset="0"/>
              </a:rPr>
              <a:t>Redefinirea unei funcții membre statice duce la ascunderea celorlalte supraîncărcări.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  <a:ea typeface="Arial" charset="0"/>
                <a:cs typeface="Times New Roman" pitchFamily="18" charset="0"/>
              </a:rPr>
              <a:t>Schimbarea signaturii unei funcții din clasa de bază duce la ascunderea celorlalte versiuni ale funcției.</a:t>
            </a:r>
            <a:endParaRPr lang="en-US" sz="2400">
              <a:latin typeface="Calibri" pitchFamily="34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 b="1">
                <a:latin typeface="Times New Roman" pitchFamily="18" charset="0"/>
                <a:ea typeface="Arial" charset="0"/>
                <a:cs typeface="Times New Roman" pitchFamily="18" charset="0"/>
              </a:rPr>
              <a:t>Dar: O funcție membră statică nu poate fi virtuală.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000" b="1" i="1"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>
              <a:ea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Google Shape;423;p43"/>
          <p:cNvSpPr>
            <a:spLocks noChangeArrowheads="1"/>
          </p:cNvSpPr>
          <p:nvPr/>
        </p:nvSpPr>
        <p:spPr bwMode="auto">
          <a:xfrm>
            <a:off x="9205913" y="7062788"/>
            <a:ext cx="7270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F6D1254-F78F-4133-86BD-90B089A78F4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30723" name="Google Shape;424;p4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0724" name="Google Shape;425;p4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Google Shape;426;p43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0726" name="Google Shape;427;p43"/>
          <p:cNvSpPr txBox="1">
            <a:spLocks noChangeArrowheads="1"/>
          </p:cNvSpPr>
          <p:nvPr/>
        </p:nvSpPr>
        <p:spPr bwMode="auto">
          <a:xfrm>
            <a:off x="274638" y="1177925"/>
            <a:ext cx="9531350" cy="544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Moştenirea si funcţiile statice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b="1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/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1535113" y="1798638"/>
            <a:ext cx="6557962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static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   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static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g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   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E34ADC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Change argument list: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static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x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   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Derived::f(x)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   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x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ascunsa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 de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supradefinirea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 f(x)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  Derived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x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  Derived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 dirty="0">
                <a:latin typeface="Times New Roman" pitchFamily="18" charset="0"/>
              </a:rPr>
              <a:t>g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435;p44"/>
          <p:cNvSpPr>
            <a:spLocks noChangeArrowheads="1"/>
          </p:cNvSpPr>
          <p:nvPr/>
        </p:nvSpPr>
        <p:spPr bwMode="auto">
          <a:xfrm>
            <a:off x="9359900" y="7062788"/>
            <a:ext cx="573088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ABC63F6-1F3C-42F3-8C7D-6831CFC0EAC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31747" name="Google Shape;436;p4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1748" name="Google Shape;437;p4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Google Shape;438;p4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1750" name="Google Shape;439;p44"/>
          <p:cNvSpPr txBox="1">
            <a:spLocks noChangeArrowheads="1"/>
          </p:cNvSpPr>
          <p:nvPr/>
        </p:nvSpPr>
        <p:spPr bwMode="auto">
          <a:xfrm>
            <a:off x="274638" y="1406525"/>
            <a:ext cx="9531350" cy="54689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Modificatorii de acces la moştenire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/>
              <a:t>class A : 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/>
              <a:t> B { /* declaraţii */};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/>
              <a:t>class A : 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en-US" sz="2000"/>
              <a:t> B { /* declaraţii */};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/>
              <a:t>class A : 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US" sz="2000"/>
              <a:t> B { /* declaraţii */};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000"/>
              <a:t>Dacă modificatorul de acces la moştenire este </a:t>
            </a:r>
            <a:r>
              <a:rPr lang="vi-VN" sz="2000" b="1"/>
              <a:t>public</a:t>
            </a:r>
            <a:r>
              <a:rPr lang="vi-VN" sz="2000"/>
              <a:t>, membrii din clasa de bază își păstrează tipul de acces și în derivată.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000"/>
              <a:t>Dacă modificatorul de acces la moştenire este </a:t>
            </a:r>
            <a:r>
              <a:rPr lang="vi-VN" sz="2000" b="1"/>
              <a:t>private</a:t>
            </a:r>
            <a:r>
              <a:rPr lang="vi-VN" sz="2000"/>
              <a:t>, toți membrii din clasa de bază vor avea tipul de acces “private” în derivată, indiferent de tipul avut în bază.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000"/>
              <a:t>Dacă modificatorul de acces la moştenire este </a:t>
            </a:r>
            <a:r>
              <a:rPr lang="vi-VN" sz="2000" b="1"/>
              <a:t>protected</a:t>
            </a:r>
            <a:r>
              <a:rPr lang="vi-VN" sz="2000"/>
              <a:t>, membrii “publici” din clasa de bază devin “protected” în clasa derivată, restul nu se modifică.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076" name="Google Shape;82;p1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Google Shape;83;p15"/>
          <p:cNvSpPr>
            <a:spLocks noChangeArrowheads="1"/>
          </p:cNvSpPr>
          <p:nvPr/>
        </p:nvSpPr>
        <p:spPr bwMode="auto">
          <a:xfrm>
            <a:off x="2322513" y="9794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800"/>
              <a:buFont typeface="Arial" charset="0"/>
              <a:buNone/>
            </a:pPr>
            <a:r>
              <a:rPr lang="en-US" sz="2800" b="1">
                <a:solidFill>
                  <a:srgbClr val="0C1C1D"/>
                </a:solidFill>
              </a:rPr>
              <a:t>Agenda cursului</a:t>
            </a:r>
            <a:endParaRPr lang="en-US" sz="1800"/>
          </a:p>
        </p:txBody>
      </p:sp>
      <p:sp>
        <p:nvSpPr>
          <p:cNvPr id="84" name="Google Shape;84;p15"/>
          <p:cNvSpPr/>
          <p:nvPr/>
        </p:nvSpPr>
        <p:spPr>
          <a:xfrm>
            <a:off x="457200" y="1933559"/>
            <a:ext cx="9233640" cy="4970477"/>
          </a:xfrm>
          <a:prstGeom prst="rect">
            <a:avLst/>
          </a:prstGeom>
          <a:noFill/>
          <a:ln>
            <a:noFill/>
          </a:ln>
        </p:spPr>
        <p:txBody>
          <a:bodyPr spcFirstLastPara="1" lIns="90000" tIns="45000" rIns="90000" bIns="45000"/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Proiectarea descendentă a claselor. Moștenirea în C++ (recapitulare și completări 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cursul 6)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	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Controlul accesului la clasa de bază.</a:t>
            </a: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Constructori, destructori şi moştenire.</a:t>
            </a: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Redefinirea membrilor unei clase de bază într-o clasă derivată.</a:t>
            </a: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Declaraţii de acces.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2.   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Polimorfims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execuție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funcții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C++.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Parametrizarea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metodelor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execuție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Funcții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C++. 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abstracte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Overloading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funcții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Destructori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și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virtualizare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522;p5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A2D4ACB-E0C1-4E16-BAAE-F70FA9362421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39939" name="Google Shape;523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9940" name="Google Shape;524;p5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Google Shape;525;p5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526" name="Google Shape;526;p51"/>
          <p:cNvSpPr txBox="1"/>
          <p:nvPr/>
        </p:nvSpPr>
        <p:spPr>
          <a:xfrm>
            <a:off x="273925" y="1405750"/>
            <a:ext cx="9034200" cy="520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vi-VN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multiplă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(MM)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en-US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putine limbaje au MM;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moştenirea multiplă e complicată: </a:t>
            </a:r>
            <a:r>
              <a:rPr lang="vi-VN" sz="2400" kern="0" dirty="0" smtClea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ambiguitate</a:t>
            </a:r>
            <a:r>
              <a:rPr lang="en-US" sz="2400" kern="0" dirty="0" smtClea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MOSTENIREA IN ROMB / IN DIAMANT</a:t>
            </a:r>
            <a:r>
              <a:rPr lang="vi-VN" sz="2400" kern="0" dirty="0" smtClea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nu e nevoie de MM (se simulează cu moştenire simplă);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 moşteneste in acelaşi timp din mai multe clase;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endParaRPr lang="en-US" sz="2400" b="1" i="1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Sintaxa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</a:t>
            </a:r>
            <a:r>
              <a:rPr lang="vi-VN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lass Clasa_Derivată : [modificatori de acces] Clasa_de_Bază1, [modificatori de acces] Clasa_de_Bază2, [modificatori de acces] Clasa_de_Bază3 ........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kern="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Google Shape;534;p5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F7F52CC-B301-4CA0-8778-462AFDDD70E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40963" name="Google Shape;535;p5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0964" name="Google Shape;536;p5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Google Shape;537;p52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538" name="Google Shape;538;p52"/>
          <p:cNvSpPr txBox="1"/>
          <p:nvPr/>
        </p:nvSpPr>
        <p:spPr>
          <a:xfrm>
            <a:off x="273925" y="1405750"/>
            <a:ext cx="9034200" cy="520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vi-VN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multiplă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(MM)</a:t>
            </a:r>
            <a:endParaRPr lang="vi-VN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i="1" kern="0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i="1" kern="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2000" b="1" i="1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Imprimanta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 };</a:t>
            </a: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Scaner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 };</a:t>
            </a: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Multifuncţionala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Imprimanta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public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Scaner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  };</a:t>
            </a: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ar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putea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crea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probleme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cazul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urmator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000" b="1" i="1" kern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Derivata_1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b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Derivata_2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b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Derivata_3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Derivata_1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public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Derivata_2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Derivata_3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avem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variabilele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000" b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!!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Google Shape;546;p5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2D6F2E5-C9F2-4E99-913B-AA64DAE1869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41987" name="Google Shape;547;p5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1988" name="Google Shape;548;p5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9" name="Google Shape;549;p53"/>
          <p:cNvSpPr txBox="1"/>
          <p:nvPr/>
        </p:nvSpPr>
        <p:spPr>
          <a:xfrm>
            <a:off x="273925" y="1253350"/>
            <a:ext cx="9034200" cy="572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vi-VN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multiplă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: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ambiguitati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problema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diamantului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base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 </a:t>
            </a: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derived1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base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 </a:t>
            </a: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derived2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base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  </a:t>
            </a: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derived3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derived1</a:t>
            </a:r>
            <a:r>
              <a:rPr lang="en-US" sz="2000" b="1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,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derived2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</a:t>
            </a: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sum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4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main</a:t>
            </a:r>
            <a:r>
              <a:rPr lang="en-US" sz="2000" b="1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()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derived3 ob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10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this is ambiguous, which </a:t>
            </a:r>
            <a:r>
              <a:rPr lang="en-US" sz="2000" kern="0" dirty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solidFill>
                  <a:srgbClr val="FFFF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???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// </a:t>
            </a:r>
            <a:r>
              <a:rPr lang="en-US" sz="2000" b="1" kern="0" dirty="0" err="1">
                <a:solidFill>
                  <a:srgbClr val="0070C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expl</a:t>
            </a:r>
            <a:r>
              <a:rPr lang="en-US" sz="2000" b="1" kern="0" dirty="0">
                <a:solidFill>
                  <a:srgbClr val="0070C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ob.derived1::</a:t>
            </a:r>
            <a:r>
              <a:rPr lang="en-US" sz="2000" b="1" kern="0" dirty="0" err="1">
                <a:solidFill>
                  <a:srgbClr val="0070C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endParaRPr lang="en-US" sz="2000" b="1" kern="0" dirty="0">
              <a:solidFill>
                <a:srgbClr val="0070C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20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30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sum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+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+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</a:t>
            </a:r>
            <a:r>
              <a:rPr lang="en-US" sz="2000" kern="0" dirty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ambiguous here, too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cout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also ambiguous, which </a:t>
            </a:r>
            <a:r>
              <a:rPr lang="en-US" sz="2000" kern="0" dirty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?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cout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cout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ob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sum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return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0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90" name="Google Shape;550;p53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558;p5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05E3A1A-B149-4444-B1FA-55C629D37A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43011" name="Google Shape;559;p5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3012" name="Google Shape;560;p5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Google Shape;562;p5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grpSp>
        <p:nvGrpSpPr>
          <p:cNvPr id="43014" name="Group 7"/>
          <p:cNvGrpSpPr>
            <a:grpSpLocks/>
          </p:cNvGrpSpPr>
          <p:nvPr/>
        </p:nvGrpSpPr>
        <p:grpSpPr bwMode="auto">
          <a:xfrm>
            <a:off x="274638" y="1254125"/>
            <a:ext cx="9032875" cy="5808663"/>
            <a:chOff x="273925" y="1253350"/>
            <a:chExt cx="9034200" cy="5809500"/>
          </a:xfrm>
        </p:grpSpPr>
        <p:sp>
          <p:nvSpPr>
            <p:cNvPr id="561" name="Google Shape;561;p54"/>
            <p:cNvSpPr txBox="1"/>
            <p:nvPr/>
          </p:nvSpPr>
          <p:spPr>
            <a:xfrm>
              <a:off x="273925" y="1253350"/>
              <a:ext cx="9034200" cy="5809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defRPr/>
              </a:pPr>
              <a:r>
                <a:rPr lang="en-US" sz="2400" b="1" i="1" kern="0" dirty="0" err="1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Moştenire</a:t>
              </a:r>
              <a:r>
                <a:rPr lang="en-US" sz="2400" b="1" i="1" kern="0" dirty="0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vi-VN" sz="2400" b="1" i="1" kern="0" dirty="0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multiplă</a:t>
              </a:r>
              <a:r>
                <a:rPr lang="en-US" sz="2400" b="1" i="1" kern="0" dirty="0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(MM)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-"/>
                <a:defRPr/>
              </a:pP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dar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dac</a:t>
              </a:r>
              <a:r>
                <a:rPr lang="vi-VN" sz="2000" kern="0" dirty="0"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avem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nevoie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doar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de o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copie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lui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-"/>
                <a:defRPr/>
              </a:pP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nu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vrem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s</a:t>
              </a:r>
              <a:r>
                <a:rPr lang="vi-VN" sz="2000" kern="0" dirty="0"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consum</a:t>
              </a:r>
              <a:r>
                <a:rPr lang="vi-VN" sz="2000" kern="0" dirty="0"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m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spaţiu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în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memorie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-"/>
                <a:defRPr/>
              </a:pPr>
              <a:r>
                <a:rPr lang="en-US" sz="2000" b="1" i="1" kern="0" dirty="0" err="1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folosim</a:t>
              </a:r>
              <a:r>
                <a:rPr lang="en-US" sz="2000" b="1" i="1" kern="0" dirty="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b="1" i="1" kern="0" dirty="0" err="1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moştenire</a:t>
              </a:r>
              <a:r>
                <a:rPr lang="en-US" sz="2000" b="1" i="1" kern="0" dirty="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virtual</a:t>
              </a:r>
              <a:r>
                <a:rPr lang="vi-VN" sz="2000" b="1" i="1" kern="0" dirty="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base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derived1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virtual public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base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j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derived2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virtual public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base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k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derived3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derived1</a:t>
              </a:r>
              <a:r>
                <a:rPr lang="en-US" sz="2000" b="1" kern="0" dirty="0">
                  <a:solidFill>
                    <a:srgbClr val="80803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,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derived2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sum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sz="2000" kern="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itchFamily="34" charset="0"/>
                <a:buChar char="•"/>
                <a:defRPr/>
              </a:pPr>
              <a:r>
                <a:rPr lang="vi-VN" sz="2000" kern="0" dirty="0">
                  <a:solidFill>
                    <a:schemeClr val="tx1"/>
                  </a:solidFill>
                  <a:highlight>
                    <a:srgbClr val="FFFFFF"/>
                  </a:highlight>
                  <a:latin typeface="+mj-lt"/>
                  <a:ea typeface="Arial"/>
                  <a:cs typeface="Arial"/>
                  <a:sym typeface="Arial"/>
                </a:rPr>
                <a:t>Dacă avem moştenire de două sau mai multe ori dintr-o clasă de bază (fiecare moştenire trebuie să fie virtuală) atunci compilatorul alocă spaţiu pentru o singură copie;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itchFamily="34" charset="0"/>
                <a:buChar char="•"/>
                <a:defRPr/>
              </a:pPr>
              <a:r>
                <a:rPr lang="vi-VN" sz="2000" kern="0" dirty="0">
                  <a:solidFill>
                    <a:schemeClr val="tx1"/>
                  </a:solidFill>
                  <a:highlight>
                    <a:srgbClr val="FFFFFF"/>
                  </a:highlight>
                  <a:latin typeface="+mj-lt"/>
                  <a:ea typeface="Arial"/>
                  <a:cs typeface="Arial"/>
                  <a:sym typeface="Arial"/>
                </a:rPr>
                <a:t>În clasele derived1 şi 2 moştenirea e la fel ca mai înainte (niciun efect pentru virtual în acel caz)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91852" y="4084271"/>
              <a:ext cx="838323" cy="609688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570;p5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8165F1E-3F2F-4140-AA36-0F4EB688066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44035" name="Google Shape;571;p5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4036" name="Google Shape;572;p5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" name="Google Shape;573;p55"/>
          <p:cNvSpPr txBox="1"/>
          <p:nvPr/>
        </p:nvSpPr>
        <p:spPr>
          <a:xfrm>
            <a:off x="274638" y="1254125"/>
            <a:ext cx="9566275" cy="55165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felul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lor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folosire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component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IMPORTANTĂ 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limbajului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OOP.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Folosit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execuţie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---&gt; cod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bine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organizat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Codul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creşte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f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schimb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semnificative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programe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extensibile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definite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Pointer de tip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care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arat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obiect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tip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cheam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din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vazuta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exemplu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separare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dintre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interfata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implementare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4038" name="Google Shape;574;p5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Google Shape;582;p5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2F92D1A-5E33-4A8E-9CD1-822AD9C23F1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45059" name="Google Shape;583;p5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5060" name="Google Shape;584;p5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5" name="Google Shape;585;p56"/>
          <p:cNvSpPr txBox="1"/>
          <p:nvPr/>
        </p:nvSpPr>
        <p:spPr>
          <a:xfrm>
            <a:off x="273925" y="1253350"/>
            <a:ext cx="9034200" cy="486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Decuplare</a:t>
            </a:r>
            <a:r>
              <a:rPr lang="en-US" sz="2400" b="1" i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in </a:t>
            </a: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privinţa</a:t>
            </a:r>
            <a:r>
              <a:rPr lang="en-US" sz="2400" b="1" i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tipurilor</a:t>
            </a: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kern="0" dirty="0">
              <a:solidFill>
                <a:srgbClr val="FF000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kern="0" dirty="0" err="1">
                <a:solidFill>
                  <a:srgbClr val="FF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Upcasting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-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lua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locul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400" kern="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foarte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important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procesarea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multor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acela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cod).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las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s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chem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Problem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apel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pointer (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pointerului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apelat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  <a:endParaRPr sz="2400" kern="0">
              <a:highlight>
                <a:srgbClr val="FFFFFF"/>
              </a:highlight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5062" name="Google Shape;586;p5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594;p5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7E83594-7B5F-4634-A17F-34D262A636C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46083" name="Google Shape;595;p5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6084" name="Google Shape;596;p5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Google Shape;597;p57"/>
          <p:cNvSpPr txBox="1">
            <a:spLocks noChangeArrowheads="1"/>
          </p:cNvSpPr>
          <p:nvPr/>
        </p:nvSpPr>
        <p:spPr bwMode="auto">
          <a:xfrm>
            <a:off x="274638" y="1271588"/>
            <a:ext cx="9032875" cy="6210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enum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note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middleC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Csharp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Eflat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Etc.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Instrument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play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note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Instrument::play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Wind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Instrument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E34ADC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Redefine interface function: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play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note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Wind::play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tune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Instrument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i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</a:rPr>
              <a:t>i</a:t>
            </a:r>
            <a:r>
              <a:rPr lang="en-US" sz="2000" dirty="0" err="1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dirty="0" err="1">
                <a:latin typeface="Times New Roman" pitchFamily="18" charset="0"/>
              </a:rPr>
              <a:t>play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</a:rPr>
              <a:t>middleC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Wind flute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tune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flute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Upcasting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 ===&gt; se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afiseaza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 Instrument::play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</p:txBody>
      </p:sp>
      <p:sp>
        <p:nvSpPr>
          <p:cNvPr id="46086" name="Google Shape;598;p5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606;p5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AEC1FA8-BBCC-450A-B369-231D9A12DC2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47107" name="Google Shape;607;p5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7108" name="Google Shape;608;p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Google Shape;609;p58"/>
          <p:cNvSpPr txBox="1">
            <a:spLocks noChangeArrowheads="1"/>
          </p:cNvSpPr>
          <p:nvPr/>
        </p:nvSpPr>
        <p:spPr bwMode="auto">
          <a:xfrm>
            <a:off x="274638" y="1254125"/>
            <a:ext cx="9032875" cy="6210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In C ---&gt; early binding la apel de funcţii - se face la compilare.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In C++ ---&gt; putem defini late binding prin funcţii virtuale (late, dynamic, runtime binding) - se face apel de funcţie bazat pe tipul obiectului, la rulare (nu se poate face la compilare).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Late binding ===&gt; prin pointeri!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Late binding pentru o funcţie: se scrie virtual inainte de definirea funcţiei.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Pentru clasa de baz</a:t>
            </a:r>
            <a:r>
              <a:rPr lang="vi-VN" sz="2000"/>
              <a:t>ă</a:t>
            </a:r>
            <a:r>
              <a:rPr lang="en-US" sz="2000"/>
              <a:t>: nu se schimb</a:t>
            </a:r>
            <a:r>
              <a:rPr lang="vi-VN" sz="2000"/>
              <a:t>ă</a:t>
            </a:r>
            <a:r>
              <a:rPr lang="en-US" sz="2000"/>
              <a:t> nimic!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Pentru clasa derivat</a:t>
            </a:r>
            <a:r>
              <a:rPr lang="vi-VN" sz="2000"/>
              <a:t>ă</a:t>
            </a:r>
            <a:r>
              <a:rPr lang="en-US" sz="2000"/>
              <a:t>: late binding însemn</a:t>
            </a:r>
            <a:r>
              <a:rPr lang="vi-VN" sz="2000"/>
              <a:t>ă</a:t>
            </a:r>
            <a:r>
              <a:rPr lang="en-US" sz="2000"/>
              <a:t> c</a:t>
            </a:r>
            <a:r>
              <a:rPr lang="vi-VN" sz="2000"/>
              <a:t>ă</a:t>
            </a:r>
            <a:r>
              <a:rPr lang="en-US" sz="2000"/>
              <a:t> un obiect derivat folosit în locul obiectului de baz</a:t>
            </a:r>
            <a:r>
              <a:rPr lang="vi-VN" sz="2000"/>
              <a:t>ă</a:t>
            </a:r>
            <a:r>
              <a:rPr lang="en-US" sz="2000"/>
              <a:t> îşi va folosi funcţia sa, nu cea din baz</a:t>
            </a:r>
            <a:r>
              <a:rPr lang="vi-VN" sz="2000"/>
              <a:t>ă</a:t>
            </a:r>
            <a:r>
              <a:rPr lang="en-US" sz="2000"/>
              <a:t> (din cauz</a:t>
            </a:r>
            <a:r>
              <a:rPr lang="vi-VN" sz="2000"/>
              <a:t>ă</a:t>
            </a:r>
            <a:r>
              <a:rPr lang="en-US" sz="2000"/>
              <a:t> de late binding).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b="1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Utilitate: putem extinde codul precedent fara schimbari in codul deja scris.</a:t>
            </a:r>
            <a:endParaRPr lang="en-US" sz="2400" b="1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47110" name="Google Shape;610;p5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594;p5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E2DA89F-19E3-4E30-BA3F-1E0AB82D648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48131" name="Google Shape;595;p5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8132" name="Google Shape;596;p5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Google Shape;598;p5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grpSp>
        <p:nvGrpSpPr>
          <p:cNvPr id="48134" name="Group 7"/>
          <p:cNvGrpSpPr>
            <a:grpSpLocks/>
          </p:cNvGrpSpPr>
          <p:nvPr/>
        </p:nvGrpSpPr>
        <p:grpSpPr bwMode="auto">
          <a:xfrm>
            <a:off x="274638" y="1254125"/>
            <a:ext cx="9032875" cy="6210300"/>
            <a:chOff x="273925" y="1253350"/>
            <a:chExt cx="9034200" cy="6210300"/>
          </a:xfrm>
        </p:grpSpPr>
        <p:sp>
          <p:nvSpPr>
            <p:cNvPr id="48135" name="Google Shape;597;p57"/>
            <p:cNvSpPr txBox="1">
              <a:spLocks noChangeArrowheads="1"/>
            </p:cNvSpPr>
            <p:nvPr/>
          </p:nvSpPr>
          <p:spPr bwMode="auto">
            <a:xfrm>
              <a:off x="273925" y="1253350"/>
              <a:ext cx="9034200" cy="62103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 err="1">
                  <a:solidFill>
                    <a:srgbClr val="800000"/>
                  </a:solidFill>
                  <a:latin typeface="Times New Roman" pitchFamily="18" charset="0"/>
                </a:rPr>
                <a:t>enum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note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middleC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,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Csharp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,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Eflat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696969"/>
                  </a:solidFill>
                  <a:latin typeface="Times New Roman" pitchFamily="18" charset="0"/>
                </a:rPr>
                <a:t>// Etc.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Instrument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virtual void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play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>
                  <a:latin typeface="Times New Roman" pitchFamily="18" charset="0"/>
                </a:rPr>
                <a:t>note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  </a:t>
              </a:r>
              <a:r>
                <a:rPr lang="en-US" sz="2000" dirty="0" err="1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dirty="0">
                  <a:solidFill>
                    <a:srgbClr val="0000E6"/>
                  </a:solidFill>
                  <a:latin typeface="Times New Roman" pitchFamily="18" charset="0"/>
                </a:rPr>
                <a:t>Instrument::play</a:t>
              </a:r>
              <a:r>
                <a:rPr lang="en-US" sz="2000" dirty="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latin typeface="Times New Roman" pitchFamily="18" charset="0"/>
                </a:rPr>
                <a:t>endl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Wind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Instrument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r>
                <a:rPr lang="en-US" sz="2000" b="1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696969"/>
                  </a:solidFill>
                  <a:latin typeface="Times New Roman" pitchFamily="18" charset="0"/>
                </a:rPr>
                <a:t>// Redefine interface </a:t>
              </a:r>
              <a:r>
                <a:rPr lang="en-US" sz="2000" b="1" dirty="0" err="1">
                  <a:solidFill>
                    <a:srgbClr val="696969"/>
                  </a:solidFill>
                  <a:latin typeface="Times New Roman" pitchFamily="18" charset="0"/>
                </a:rPr>
                <a:t>funcţion</a:t>
              </a:r>
              <a:r>
                <a:rPr lang="en-US" sz="2000" b="1" dirty="0">
                  <a:solidFill>
                    <a:srgbClr val="696969"/>
                  </a:solidFill>
                  <a:latin typeface="Times New Roman" pitchFamily="18" charset="0"/>
                </a:rPr>
                <a:t>: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play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>
                  <a:latin typeface="Times New Roman" pitchFamily="18" charset="0"/>
                </a:rPr>
                <a:t>note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  </a:t>
              </a:r>
              <a:r>
                <a:rPr lang="en-US" sz="2000" dirty="0" err="1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dirty="0">
                  <a:solidFill>
                    <a:srgbClr val="0000E6"/>
                  </a:solidFill>
                  <a:latin typeface="Times New Roman" pitchFamily="18" charset="0"/>
                </a:rPr>
                <a:t>Wind::play</a:t>
              </a:r>
              <a:r>
                <a:rPr lang="en-US" sz="2000" dirty="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latin typeface="Times New Roman" pitchFamily="18" charset="0"/>
                </a:rPr>
                <a:t>endl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tune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>
                  <a:latin typeface="Times New Roman" pitchFamily="18" charset="0"/>
                </a:rPr>
                <a:t>Instrument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i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dirty="0" err="1">
                  <a:latin typeface="Times New Roman" pitchFamily="18" charset="0"/>
                </a:rPr>
                <a:t>i</a:t>
              </a:r>
              <a:r>
                <a:rPr lang="en-US" sz="2000" dirty="0" err="1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 dirty="0" err="1">
                  <a:latin typeface="Times New Roman" pitchFamily="18" charset="0"/>
                </a:rPr>
                <a:t>play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 err="1">
                  <a:latin typeface="Times New Roman" pitchFamily="18" charset="0"/>
                </a:rPr>
                <a:t>middleC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 err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Wind flute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tune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>
                  <a:latin typeface="Times New Roman" pitchFamily="18" charset="0"/>
                </a:rPr>
                <a:t>flute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696969"/>
                  </a:solidFill>
                  <a:latin typeface="Times New Roman" pitchFamily="18" charset="0"/>
                </a:rPr>
                <a:t>// se </a:t>
              </a:r>
              <a:r>
                <a:rPr lang="en-US" sz="2000" dirty="0" err="1">
                  <a:solidFill>
                    <a:srgbClr val="696969"/>
                  </a:solidFill>
                  <a:latin typeface="Times New Roman" pitchFamily="18" charset="0"/>
                </a:rPr>
                <a:t>afiseaza</a:t>
              </a:r>
              <a:r>
                <a:rPr lang="en-US" sz="2000" dirty="0">
                  <a:solidFill>
                    <a:srgbClr val="696969"/>
                  </a:solidFill>
                  <a:latin typeface="Times New Roman" pitchFamily="18" charset="0"/>
                </a:rPr>
                <a:t> Wind::play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1417" y="2255063"/>
              <a:ext cx="914534" cy="3048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0" y="1"/>
            <a:ext cx="5040313" cy="72421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marL="377979" indent="-377979"/>
            <a:r>
              <a:rPr lang="en-US" altLang="en-US" sz="1800" dirty="0"/>
              <a:t>#include &lt;</a:t>
            </a:r>
            <a:r>
              <a:rPr lang="en-US" altLang="en-US" sz="1800" dirty="0" err="1"/>
              <a:t>iostream</a:t>
            </a:r>
            <a:r>
              <a:rPr lang="en-US" altLang="en-US" sz="1800" dirty="0"/>
              <a:t>&gt;</a:t>
            </a:r>
          </a:p>
          <a:p>
            <a:pPr marL="377979" indent="-377979"/>
            <a:r>
              <a:rPr lang="en-US" altLang="en-US" sz="1800" dirty="0"/>
              <a:t>using namespace std;</a:t>
            </a:r>
          </a:p>
          <a:p>
            <a:pPr marL="377979" indent="-377979"/>
            <a:r>
              <a:rPr lang="en-US" altLang="en-US" sz="1800" dirty="0" err="1"/>
              <a:t>enum</a:t>
            </a:r>
            <a:r>
              <a:rPr lang="en-US" altLang="en-US" sz="1800" dirty="0"/>
              <a:t> note { </a:t>
            </a:r>
            <a:r>
              <a:rPr lang="en-US" altLang="en-US" sz="1800" dirty="0" err="1"/>
              <a:t>middleC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Csharp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Eflat</a:t>
            </a:r>
            <a:r>
              <a:rPr lang="en-US" altLang="en-US" sz="1800" dirty="0"/>
              <a:t> }; // Etc.</a:t>
            </a:r>
          </a:p>
          <a:p>
            <a:pPr marL="377979" indent="-377979"/>
            <a:endParaRPr lang="en-US" altLang="en-US" sz="1800" dirty="0"/>
          </a:p>
          <a:p>
            <a:pPr marL="377979" indent="-377979"/>
            <a:r>
              <a:rPr lang="en-US" altLang="en-US" sz="1800" dirty="0"/>
              <a:t>class Instrument {</a:t>
            </a:r>
          </a:p>
          <a:p>
            <a:pPr marL="377979" indent="-377979"/>
            <a:r>
              <a:rPr lang="en-US" altLang="en-US" sz="1800" dirty="0"/>
              <a:t>public:</a:t>
            </a:r>
          </a:p>
          <a:p>
            <a:pPr marL="377979" indent="-377979"/>
            <a:r>
              <a:rPr lang="en-US" altLang="en-US" sz="1800" dirty="0"/>
              <a:t>  </a:t>
            </a:r>
            <a:r>
              <a:rPr lang="en-US" altLang="en-US" sz="1800" dirty="0">
                <a:solidFill>
                  <a:srgbClr val="FF0000"/>
                </a:solidFill>
              </a:rPr>
              <a:t>virtual</a:t>
            </a:r>
            <a:r>
              <a:rPr lang="en-US" altLang="en-US" sz="1800" dirty="0"/>
              <a:t> void play(note) const {</a:t>
            </a:r>
          </a:p>
          <a:p>
            <a:pPr marL="377979" indent="-377979"/>
            <a:r>
              <a:rPr lang="en-US" altLang="en-US" sz="1800" dirty="0"/>
              <a:t>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"Instrument::play"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</a:t>
            </a:r>
          </a:p>
          <a:p>
            <a:pPr marL="377979" indent="-377979"/>
            <a:r>
              <a:rPr lang="en-US" altLang="en-US" sz="1800" dirty="0"/>
              <a:t>  }</a:t>
            </a:r>
          </a:p>
          <a:p>
            <a:pPr marL="377979" indent="-377979"/>
            <a:r>
              <a:rPr lang="en-US" altLang="en-US" sz="1800" dirty="0"/>
              <a:t>};</a:t>
            </a:r>
          </a:p>
          <a:p>
            <a:pPr marL="377979" indent="-377979"/>
            <a:endParaRPr lang="en-US" altLang="en-US" sz="1800" dirty="0"/>
          </a:p>
          <a:p>
            <a:pPr marL="377979" indent="-377979"/>
            <a:r>
              <a:rPr lang="en-US" altLang="en-US" sz="1800" dirty="0"/>
              <a:t>// Wind objects are Instruments</a:t>
            </a:r>
          </a:p>
          <a:p>
            <a:pPr marL="377979" indent="-377979"/>
            <a:r>
              <a:rPr lang="en-US" altLang="en-US" sz="1800" dirty="0"/>
              <a:t>// because they have the same interface:</a:t>
            </a:r>
          </a:p>
          <a:p>
            <a:pPr marL="377979" indent="-377979"/>
            <a:r>
              <a:rPr lang="en-US" altLang="en-US" sz="1800" dirty="0"/>
              <a:t>class Wind : public Instrument {</a:t>
            </a:r>
          </a:p>
          <a:p>
            <a:pPr marL="377979" indent="-377979"/>
            <a:r>
              <a:rPr lang="en-US" altLang="en-US" sz="1800" dirty="0"/>
              <a:t>public:</a:t>
            </a:r>
          </a:p>
          <a:p>
            <a:pPr marL="377979" indent="-377979"/>
            <a:r>
              <a:rPr lang="en-US" altLang="en-US" sz="1800" dirty="0"/>
              <a:t>  // Override interface function:</a:t>
            </a:r>
          </a:p>
          <a:p>
            <a:pPr marL="377979" indent="-377979"/>
            <a:r>
              <a:rPr lang="en-US" altLang="en-US" sz="1800" dirty="0"/>
              <a:t>  void play(note) const {</a:t>
            </a:r>
          </a:p>
          <a:p>
            <a:pPr marL="377979" indent="-377979"/>
            <a:r>
              <a:rPr lang="en-US" altLang="en-US" sz="1800" dirty="0"/>
              <a:t>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"Wind::play"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</a:t>
            </a:r>
          </a:p>
          <a:p>
            <a:pPr marL="377979" indent="-377979"/>
            <a:r>
              <a:rPr lang="en-US" altLang="en-US" sz="1800" dirty="0"/>
              <a:t>  }</a:t>
            </a:r>
          </a:p>
          <a:p>
            <a:pPr marL="377979" indent="-377979"/>
            <a:r>
              <a:rPr lang="en-US" altLang="en-US" sz="1800" dirty="0"/>
              <a:t>};</a:t>
            </a:r>
          </a:p>
          <a:p>
            <a:pPr marL="377979" indent="-377979"/>
            <a:endParaRPr lang="en-US" altLang="en-US" sz="1800" dirty="0"/>
          </a:p>
          <a:p>
            <a:pPr marL="377979" indent="-377979"/>
            <a:r>
              <a:rPr lang="en-US" altLang="en-US" sz="1800" dirty="0"/>
              <a:t>void tune(Instrument&amp;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) {</a:t>
            </a:r>
          </a:p>
          <a:p>
            <a:pPr marL="377979" indent="-377979"/>
            <a:r>
              <a:rPr lang="en-US" altLang="en-US" sz="1800" dirty="0"/>
              <a:t>  // ...</a:t>
            </a:r>
          </a:p>
          <a:p>
            <a:pPr marL="377979" indent="-377979"/>
            <a:r>
              <a:rPr lang="en-US" altLang="en-US" sz="1800" dirty="0"/>
              <a:t>  </a:t>
            </a:r>
            <a:r>
              <a:rPr lang="en-US" altLang="en-US" sz="1800" dirty="0" err="1"/>
              <a:t>i.play</a:t>
            </a:r>
            <a:r>
              <a:rPr lang="en-US" altLang="en-US" sz="1800" dirty="0"/>
              <a:t>(</a:t>
            </a:r>
            <a:r>
              <a:rPr lang="en-US" altLang="en-US" sz="1800" dirty="0" err="1"/>
              <a:t>middleC</a:t>
            </a:r>
            <a:r>
              <a:rPr lang="en-US" altLang="en-US" sz="1800" dirty="0"/>
              <a:t>);</a:t>
            </a:r>
          </a:p>
          <a:p>
            <a:pPr marL="377979" indent="-377979"/>
            <a:r>
              <a:rPr lang="en-US" altLang="en-US" sz="1800" dirty="0"/>
              <a:t>}</a:t>
            </a:r>
          </a:p>
          <a:p>
            <a:pPr marL="377979" indent="-377979"/>
            <a:endParaRPr lang="en-US" altLang="en-US" dirty="0"/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5040312" y="167993"/>
            <a:ext cx="5040313" cy="7303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marL="377979" indent="-377979"/>
            <a:r>
              <a:rPr lang="en-US" altLang="en-US" sz="1800" dirty="0"/>
              <a:t>class Percussion : public Instrument { </a:t>
            </a:r>
          </a:p>
          <a:p>
            <a:pPr marL="377979" indent="-377979"/>
            <a:r>
              <a:rPr lang="en-US" altLang="en-US" sz="1800" dirty="0"/>
              <a:t>public: </a:t>
            </a:r>
          </a:p>
          <a:p>
            <a:pPr marL="377979" indent="-377979"/>
            <a:r>
              <a:rPr lang="en-US" altLang="en-US" sz="1800" dirty="0"/>
              <a:t>    void play(note) const {</a:t>
            </a:r>
          </a:p>
          <a:p>
            <a:pPr marL="377979" indent="-377979"/>
            <a:r>
              <a:rPr lang="en-US" altLang="en-US" sz="1800" dirty="0"/>
              <a:t>    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"Percussion::play"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 } }; </a:t>
            </a:r>
          </a:p>
          <a:p>
            <a:pPr marL="377979" indent="-377979"/>
            <a:r>
              <a:rPr lang="en-US" altLang="en-US" sz="1800" dirty="0"/>
              <a:t>class Stringed : public Instrument { </a:t>
            </a:r>
          </a:p>
          <a:p>
            <a:pPr marL="377979" indent="-377979"/>
            <a:r>
              <a:rPr lang="en-US" altLang="en-US" sz="1800" dirty="0"/>
              <a:t>public: </a:t>
            </a:r>
          </a:p>
          <a:p>
            <a:pPr marL="377979" indent="-377979"/>
            <a:r>
              <a:rPr lang="en-US" altLang="en-US" sz="1800" dirty="0"/>
              <a:t>     void play(note) const { </a:t>
            </a:r>
          </a:p>
          <a:p>
            <a:pPr marL="377979" indent="-377979"/>
            <a:r>
              <a:rPr lang="en-US" altLang="en-US" sz="1800" dirty="0"/>
              <a:t>     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"Stringed::play"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 } }; </a:t>
            </a:r>
          </a:p>
          <a:p>
            <a:pPr marL="377979" indent="-377979"/>
            <a:r>
              <a:rPr lang="en-US" altLang="en-US" sz="1800" dirty="0"/>
              <a:t>class Brass : public Wind { </a:t>
            </a:r>
          </a:p>
          <a:p>
            <a:pPr marL="377979" indent="-377979"/>
            <a:r>
              <a:rPr lang="en-US" altLang="en-US" sz="1800" dirty="0"/>
              <a:t>public: </a:t>
            </a:r>
          </a:p>
          <a:p>
            <a:pPr marL="377979" indent="-377979"/>
            <a:r>
              <a:rPr lang="en-US" altLang="en-US" sz="1800" dirty="0"/>
              <a:t>      void play(note) const { </a:t>
            </a:r>
          </a:p>
          <a:p>
            <a:pPr marL="377979" indent="-377979"/>
            <a:r>
              <a:rPr lang="en-US" altLang="en-US" sz="1800" dirty="0"/>
              <a:t>       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"Brass::play"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 }}; </a:t>
            </a:r>
          </a:p>
          <a:p>
            <a:pPr marL="377979" indent="-377979"/>
            <a:r>
              <a:rPr lang="en-US" altLang="en-US" sz="1800" dirty="0"/>
              <a:t>class Woodwind : public Wind { </a:t>
            </a:r>
          </a:p>
          <a:p>
            <a:pPr marL="377979" indent="-377979"/>
            <a:r>
              <a:rPr lang="en-US" altLang="en-US" sz="1800" dirty="0"/>
              <a:t>public: </a:t>
            </a:r>
          </a:p>
          <a:p>
            <a:pPr marL="377979" indent="-377979"/>
            <a:r>
              <a:rPr lang="en-US" altLang="en-US" sz="1800" dirty="0"/>
              <a:t>       void play(note) const { </a:t>
            </a:r>
          </a:p>
          <a:p>
            <a:pPr marL="377979" indent="-377979"/>
            <a:r>
              <a:rPr lang="en-US" altLang="en-US" sz="1800" dirty="0"/>
              <a:t>      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"Woodwind::play"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 } }; </a:t>
            </a:r>
            <a:br>
              <a:rPr lang="en-US" altLang="en-US" sz="1800" dirty="0"/>
            </a:br>
            <a:endParaRPr lang="en-US" altLang="en-US" sz="1800" dirty="0"/>
          </a:p>
          <a:p>
            <a:pPr marL="377979" indent="-377979"/>
            <a:endParaRPr lang="en-US" altLang="en-US" sz="1800" dirty="0"/>
          </a:p>
          <a:p>
            <a:pPr marL="377979" indent="-377979"/>
            <a:r>
              <a:rPr lang="en-US" altLang="en-US" sz="1800" dirty="0" err="1"/>
              <a:t>int</a:t>
            </a:r>
            <a:r>
              <a:rPr lang="en-US" altLang="en-US" sz="1800" dirty="0"/>
              <a:t> main() {</a:t>
            </a:r>
          </a:p>
          <a:p>
            <a:pPr marL="377979" indent="-377979"/>
            <a:r>
              <a:rPr lang="en-US" altLang="en-US" sz="1800" dirty="0"/>
              <a:t>   Wind flute; </a:t>
            </a:r>
          </a:p>
          <a:p>
            <a:pPr marL="377979" indent="-377979"/>
            <a:r>
              <a:rPr lang="en-US" altLang="en-US" sz="1800" dirty="0"/>
              <a:t>   Percussion drum; </a:t>
            </a:r>
          </a:p>
          <a:p>
            <a:pPr marL="377979" indent="-377979"/>
            <a:r>
              <a:rPr lang="en-US" altLang="en-US" sz="1800" dirty="0"/>
              <a:t>   Stringed violin; </a:t>
            </a:r>
          </a:p>
          <a:p>
            <a:pPr marL="377979" indent="-377979"/>
            <a:r>
              <a:rPr lang="en-US" altLang="en-US" sz="1800" dirty="0"/>
              <a:t>   Brass flugelhorn; </a:t>
            </a:r>
          </a:p>
          <a:p>
            <a:pPr marL="377979" indent="-377979"/>
            <a:r>
              <a:rPr lang="en-US" altLang="en-US" sz="1800" dirty="0"/>
              <a:t>   Woodwind recorder;</a:t>
            </a:r>
          </a:p>
          <a:p>
            <a:pPr marL="377979" indent="-377979"/>
            <a:r>
              <a:rPr lang="en-US" altLang="en-US" sz="1800" dirty="0"/>
              <a:t>  tune(flute); tune(</a:t>
            </a:r>
            <a:r>
              <a:rPr lang="en-US" altLang="en-US" sz="1800" dirty="0" err="1"/>
              <a:t>flugehorn</a:t>
            </a:r>
            <a:r>
              <a:rPr lang="en-US" altLang="en-US" sz="1800" dirty="0"/>
              <a:t>); tune(violin); </a:t>
            </a:r>
          </a:p>
          <a:p>
            <a:pPr marL="377979" indent="-377979"/>
            <a:r>
              <a:rPr lang="en-US" altLang="en-US" sz="1800" dirty="0"/>
              <a:t>}</a:t>
            </a:r>
          </a:p>
        </p:txBody>
      </p:sp>
      <p:pic>
        <p:nvPicPr>
          <p:cNvPr id="4" name="Google Shape;596;p5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96387" y="0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Google Shape;251;p2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3" name="Google Shape;253;p29"/>
          <p:cNvSpPr txBox="1"/>
          <p:nvPr/>
        </p:nvSpPr>
        <p:spPr>
          <a:xfrm>
            <a:off x="274638" y="1404938"/>
            <a:ext cx="9531350" cy="480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16" tIns="91416" rIns="91416" bIns="91416"/>
          <a:lstStyle/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important in C++ - 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reutilizare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cod;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reutilizare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cod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creare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noi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(nu se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doreşte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crearea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la zero);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2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modalit</a:t>
            </a:r>
            <a:r>
              <a:rPr lang="vi-VN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ţi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compunere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);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“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compunere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-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noua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</a:t>
            </a:r>
            <a:r>
              <a:rPr lang="vi-VN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este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compus</a:t>
            </a:r>
            <a:r>
              <a:rPr lang="vi-VN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din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obiecte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reprezentând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instanţe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ale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claselor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deja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create;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“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- se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creeaz</a:t>
            </a:r>
            <a:r>
              <a:rPr lang="vi-VN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ă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un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nou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tip al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unei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deja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existente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101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4102" name="Google Shape;107;p1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642;p6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EEC218A-D5A3-458D-AA7A-2DF5B46AF5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49155" name="Google Shape;643;p6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9156" name="Google Shape;644;p6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Google Shape;645;p61"/>
          <p:cNvSpPr txBox="1">
            <a:spLocks noChangeArrowheads="1"/>
          </p:cNvSpPr>
          <p:nvPr/>
        </p:nvSpPr>
        <p:spPr bwMode="auto">
          <a:xfrm>
            <a:off x="274638" y="1254125"/>
            <a:ext cx="9032875" cy="4659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Cum se face late binding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Tipul</a:t>
            </a:r>
            <a:r>
              <a:rPr lang="en-US" sz="2000" dirty="0"/>
              <a:t> </a:t>
            </a:r>
            <a:r>
              <a:rPr lang="en-US" sz="2000" dirty="0" err="1"/>
              <a:t>obiectului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ţinut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clasele</a:t>
            </a:r>
            <a:r>
              <a:rPr lang="en-US" sz="2000" dirty="0"/>
              <a:t> cu </a:t>
            </a:r>
            <a:r>
              <a:rPr lang="en-US" sz="2000" dirty="0" err="1"/>
              <a:t>funcţii</a:t>
            </a:r>
            <a:r>
              <a:rPr lang="en-US" sz="2000" dirty="0"/>
              <a:t> </a:t>
            </a:r>
            <a:r>
              <a:rPr lang="en-US" sz="2000" dirty="0" err="1"/>
              <a:t>virtuale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/>
              <a:t>Late binding se face (</a:t>
            </a:r>
            <a:r>
              <a:rPr lang="en-US" sz="2000" dirty="0" err="1"/>
              <a:t>uzual</a:t>
            </a:r>
            <a:r>
              <a:rPr lang="en-US" sz="2000" dirty="0"/>
              <a:t>) cu o </a:t>
            </a:r>
            <a:r>
              <a:rPr lang="en-US" sz="2000" dirty="0" err="1"/>
              <a:t>tabel</a:t>
            </a:r>
            <a:r>
              <a:rPr lang="vi-VN" sz="2000" dirty="0"/>
              <a:t>ă</a:t>
            </a:r>
            <a:r>
              <a:rPr lang="en-US" sz="2000" dirty="0"/>
              <a:t> de </a:t>
            </a:r>
            <a:r>
              <a:rPr lang="en-US" sz="2000" dirty="0" err="1"/>
              <a:t>pointeri</a:t>
            </a:r>
            <a:r>
              <a:rPr lang="en-US" sz="2000" dirty="0"/>
              <a:t>: </a:t>
            </a:r>
            <a:r>
              <a:rPr lang="en-US" sz="2000" dirty="0" err="1"/>
              <a:t>vptr</a:t>
            </a:r>
            <a:r>
              <a:rPr lang="en-US" sz="2000" dirty="0"/>
              <a:t> c</a:t>
            </a:r>
            <a:r>
              <a:rPr lang="vi-VN" sz="2000" dirty="0"/>
              <a:t>ă</a:t>
            </a:r>
            <a:r>
              <a:rPr lang="en-US" sz="2000" dirty="0" err="1"/>
              <a:t>tre</a:t>
            </a:r>
            <a:r>
              <a:rPr lang="en-US" sz="2000" dirty="0"/>
              <a:t> </a:t>
            </a:r>
            <a:r>
              <a:rPr lang="en-US" sz="2000" dirty="0" err="1"/>
              <a:t>funcţii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vi-VN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adresele</a:t>
            </a:r>
            <a:r>
              <a:rPr lang="en-US" sz="2000" dirty="0"/>
              <a:t> </a:t>
            </a:r>
            <a:r>
              <a:rPr lang="en-US" sz="2000" dirty="0" err="1"/>
              <a:t>funcţiilor</a:t>
            </a:r>
            <a:r>
              <a:rPr lang="en-US" sz="2000" dirty="0"/>
              <a:t> </a:t>
            </a:r>
            <a:r>
              <a:rPr lang="en-US" sz="2000" dirty="0" err="1"/>
              <a:t>clasei</a:t>
            </a:r>
            <a:r>
              <a:rPr lang="en-US" sz="2000" dirty="0"/>
              <a:t> respective (</a:t>
            </a:r>
            <a:r>
              <a:rPr lang="en-US" sz="2000" dirty="0" err="1"/>
              <a:t>funcţiile</a:t>
            </a:r>
            <a:r>
              <a:rPr lang="en-US" sz="2000" dirty="0"/>
              <a:t> </a:t>
            </a:r>
            <a:r>
              <a:rPr lang="en-US" sz="2000" dirty="0" err="1"/>
              <a:t>virtuale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din </a:t>
            </a:r>
            <a:r>
              <a:rPr lang="en-US" sz="2000" dirty="0" err="1"/>
              <a:t>clasa</a:t>
            </a:r>
            <a:r>
              <a:rPr lang="en-US" sz="2000" dirty="0"/>
              <a:t>, </a:t>
            </a:r>
            <a:r>
              <a:rPr lang="en-US" sz="2000" dirty="0" err="1"/>
              <a:t>celelalte</a:t>
            </a:r>
            <a:r>
              <a:rPr lang="en-US" sz="2000" dirty="0"/>
              <a:t> pot </a:t>
            </a:r>
            <a:r>
              <a:rPr lang="en-US" sz="2000" dirty="0" err="1"/>
              <a:t>fi</a:t>
            </a:r>
            <a:r>
              <a:rPr lang="en-US" sz="2000" dirty="0"/>
              <a:t> mo</a:t>
            </a:r>
            <a:r>
              <a:rPr lang="vi-VN" sz="2000" dirty="0"/>
              <a:t>ş</a:t>
            </a:r>
            <a:r>
              <a:rPr lang="en-US" sz="2000" dirty="0" err="1"/>
              <a:t>tenite</a:t>
            </a:r>
            <a:r>
              <a:rPr lang="en-US" sz="2000" dirty="0"/>
              <a:t>, etc.).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 din </a:t>
            </a:r>
            <a:r>
              <a:rPr lang="en-US" sz="2000" dirty="0" err="1"/>
              <a:t>clas</a:t>
            </a:r>
            <a:r>
              <a:rPr lang="vi-VN" sz="2000" dirty="0"/>
              <a:t>ă</a:t>
            </a:r>
            <a:r>
              <a:rPr lang="en-US" sz="2000" dirty="0"/>
              <a:t> are </a:t>
            </a:r>
            <a:r>
              <a:rPr lang="en-US" sz="2000" dirty="0" err="1"/>
              <a:t>pointerul</a:t>
            </a:r>
            <a:r>
              <a:rPr lang="en-US" sz="2000" dirty="0"/>
              <a:t> </a:t>
            </a:r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componenţ</a:t>
            </a:r>
            <a:r>
              <a:rPr lang="vi-VN" sz="2000" dirty="0"/>
              <a:t>ă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/>
              <a:t>La </a:t>
            </a:r>
            <a:r>
              <a:rPr lang="en-US" sz="2000" dirty="0" err="1"/>
              <a:t>apel</a:t>
            </a:r>
            <a:r>
              <a:rPr lang="en-US" sz="2000" dirty="0"/>
              <a:t> de </a:t>
            </a:r>
            <a:r>
              <a:rPr lang="en-US" sz="2000" dirty="0" err="1"/>
              <a:t>funcţie</a:t>
            </a:r>
            <a:r>
              <a:rPr lang="en-US" sz="2000" dirty="0"/>
              <a:t> </a:t>
            </a:r>
            <a:r>
              <a:rPr lang="en-US" sz="2000" dirty="0" err="1"/>
              <a:t>membru</a:t>
            </a:r>
            <a:r>
              <a:rPr lang="en-US" sz="2000" dirty="0"/>
              <a:t> se merge la </a:t>
            </a:r>
            <a:r>
              <a:rPr lang="en-US" sz="2000" dirty="0" err="1"/>
              <a:t>obiect</a:t>
            </a:r>
            <a:r>
              <a:rPr lang="en-US" sz="2000" dirty="0"/>
              <a:t>, se </a:t>
            </a:r>
            <a:r>
              <a:rPr lang="en-US" sz="2000" dirty="0" err="1"/>
              <a:t>apeleaz</a:t>
            </a:r>
            <a:r>
              <a:rPr lang="vi-VN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funcţia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vptr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Vptr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iniţializat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constructor (automat).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</p:txBody>
      </p:sp>
      <p:sp>
        <p:nvSpPr>
          <p:cNvPr id="49158" name="Google Shape;646;p61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654;p6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31F5939-3DE0-49D4-8298-EE632B87CEB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50179" name="Google Shape;655;p6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0180" name="Google Shape;656;p6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Google Shape;657;p62"/>
          <p:cNvSpPr txBox="1">
            <a:spLocks noChangeArrowheads="1"/>
          </p:cNvSpPr>
          <p:nvPr/>
        </p:nvSpPr>
        <p:spPr bwMode="auto">
          <a:xfrm>
            <a:off x="274638" y="1254125"/>
            <a:ext cx="4456112" cy="5688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Cum se face late binding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NoVirtual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OneVirtual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TwoVirtuals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0182" name="Google Shape;658;p62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0183" name="Google Shape;659;p62"/>
          <p:cNvSpPr txBox="1">
            <a:spLocks noChangeArrowheads="1"/>
          </p:cNvSpPr>
          <p:nvPr/>
        </p:nvSpPr>
        <p:spPr bwMode="auto">
          <a:xfrm>
            <a:off x="4049713" y="2484438"/>
            <a:ext cx="556736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int: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NoVirtual: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NoVirtual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void* 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OneVirtual: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OneVirtual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TwoVirtuals: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TwoVirtuals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667;p6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1B01B0F-638E-41D7-815F-4CE0D46056F6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51203" name="Google Shape;668;p6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1204" name="Google Shape;669;p6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0" name="Google Shape;670;p63"/>
          <p:cNvSpPr txBox="1"/>
          <p:nvPr/>
        </p:nvSpPr>
        <p:spPr>
          <a:xfrm>
            <a:off x="274638" y="1254125"/>
            <a:ext cx="6351587" cy="6107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Cum se face late binding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 dirty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class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Pet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virtual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string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b="1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const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return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};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class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Dog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Pet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string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const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return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Bark!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};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 err="1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int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400000"/>
                </a:solidFill>
                <a:latin typeface="Times New Roman"/>
                <a:ea typeface="Arial"/>
                <a:cs typeface="Arial"/>
                <a:sym typeface="Arial"/>
              </a:rPr>
              <a:t>main</a:t>
            </a:r>
            <a:r>
              <a:rPr lang="en-US" sz="2000" b="1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Dog 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*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p1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=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&amp;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&amp;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p2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=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 p3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96969"/>
                </a:solidFill>
                <a:latin typeface="Times New Roman"/>
                <a:ea typeface="Arial"/>
                <a:cs typeface="Arial"/>
                <a:sym typeface="Arial"/>
              </a:rPr>
              <a:t>// Late binding for both: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p1-&gt;speak()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p1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-&gt;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p2.speak()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p2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.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96969"/>
                </a:solidFill>
                <a:latin typeface="Times New Roman"/>
                <a:ea typeface="Arial"/>
                <a:cs typeface="Arial"/>
                <a:sym typeface="Arial"/>
              </a:rPr>
              <a:t>// Early binding (probably):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p3.speak()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p3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.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 dirty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06" name="Google Shape;671;p63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Google Shape;679;p6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AC670DC-F5E3-4E97-89C5-0FCD9E8EE49F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52227" name="Google Shape;680;p6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2228" name="Google Shape;681;p6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2" name="Google Shape;682;p64"/>
          <p:cNvSpPr txBox="1"/>
          <p:nvPr/>
        </p:nvSpPr>
        <p:spPr>
          <a:xfrm>
            <a:off x="152400" y="1625600"/>
            <a:ext cx="9764713" cy="33734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Daca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aşa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importante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nu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toate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definite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(din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oficiu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)?</a:t>
            </a: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Deoarece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“cost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viteza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programului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Java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“default”,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dar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Java 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lent.</a:t>
            </a: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Nu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putem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avea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inline (ne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trebuie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adresa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vptr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52230" name="Google Shape;683;p64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691;p6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A8B5B9A-DBC3-42A1-9D50-B41992499E3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53251" name="Google Shape;692;p6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3252" name="Google Shape;693;p6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Google Shape;694;p65"/>
          <p:cNvSpPr txBox="1">
            <a:spLocks noChangeArrowheads="1"/>
          </p:cNvSpPr>
          <p:nvPr/>
        </p:nvSpPr>
        <p:spPr bwMode="auto">
          <a:xfrm>
            <a:off x="274638" y="1254125"/>
            <a:ext cx="9032875" cy="5345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 dirty="0">
                <a:solidFill>
                  <a:srgbClr val="0070C0"/>
                </a:solidFill>
                <a:latin typeface="Times New Roman" pitchFamily="18" charset="0"/>
              </a:rPr>
              <a:t>Clase abstracte și funcții virtuale pure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</a:t>
            </a:r>
            <a:r>
              <a:rPr lang="vi-VN" sz="2400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Clasă abstractă = clasă care are cel puțin o funcție virtuală PURĂ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Necesitate: clase care dau doar interfață (nu vrem obiecte din clasă abstractă ci upcasting la ea).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Eroare la instantierea unei clase abstracte (nu se pot defini obiecte de tipul respectiv).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Permisă utilizarea de pointeri și referințe către clasă abstractă (pentru upcasting).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Nu pot fi trimise către funcții (prin valoare). 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53254" name="Google Shape;695;p6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703;p6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470154E-80FE-421E-B6F5-078121884E6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54275" name="Google Shape;704;p6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4276" name="Google Shape;705;p6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Google Shape;706;p66"/>
          <p:cNvSpPr txBox="1">
            <a:spLocks noChangeArrowheads="1"/>
          </p:cNvSpPr>
          <p:nvPr/>
        </p:nvSpPr>
        <p:spPr bwMode="auto">
          <a:xfrm>
            <a:off x="274638" y="1254125"/>
            <a:ext cx="9032875" cy="4430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 virtuale pure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Sintaxa: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tip_returnat nume_funcţie(lista_parametri) =0;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Ex: virtual int pura(int i)=0;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Obs: La moștenire, dacă în clasa derivată nu se definește funcția pură, clasa derivată este și ea clasă abstractă ---&gt; nu trebuie definită funcție care nu se execută niciodată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 UTILIZARE IMPORTANTĂ: prevenirea “object slicing”.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</p:txBody>
      </p:sp>
      <p:sp>
        <p:nvSpPr>
          <p:cNvPr id="54278" name="Google Shape;707;p6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Google Shape;715;p6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CFBACD2-DF08-4E72-A110-4A25A55A963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55299" name="Google Shape;716;p6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5300" name="Google Shape;717;p6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" name="Google Shape;718;p67"/>
          <p:cNvSpPr txBox="1"/>
          <p:nvPr/>
        </p:nvSpPr>
        <p:spPr>
          <a:xfrm>
            <a:off x="274638" y="1254125"/>
            <a:ext cx="5037137" cy="54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abstracte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pure</a:t>
            </a: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02" name="Google Shape;719;p6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5303" name="Google Shape;720;p67"/>
          <p:cNvSpPr txBox="1">
            <a:spLocks noChangeArrowheads="1"/>
          </p:cNvSpPr>
          <p:nvPr/>
        </p:nvSpPr>
        <p:spPr bwMode="auto">
          <a:xfrm>
            <a:off x="274638" y="1725613"/>
            <a:ext cx="6170612" cy="534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pname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Pet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name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pname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name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name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pname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description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 dirty="0">
                <a:solidFill>
                  <a:srgbClr val="0000E6"/>
                </a:solidFill>
                <a:latin typeface="Times New Roman" pitchFamily="18" charset="0"/>
              </a:rPr>
              <a:t>This is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+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pname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Dog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favoriteActivity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Dog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name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activity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dirty="0">
                <a:latin typeface="Times New Roman" pitchFamily="18" charset="0"/>
              </a:rPr>
              <a:t> Pet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name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),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favoriteActivity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activity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dirty="0">
                <a:latin typeface="Times New Roman" pitchFamily="18" charset="0"/>
              </a:rPr>
              <a:t> description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 dirty="0">
                <a:latin typeface="Times New Roman" pitchFamily="18" charset="0"/>
              </a:rPr>
              <a:t>name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+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 dirty="0">
                <a:solidFill>
                  <a:srgbClr val="0000E6"/>
                </a:solidFill>
                <a:latin typeface="Times New Roman" pitchFamily="18" charset="0"/>
              </a:rPr>
              <a:t> likes to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+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favoriteActivity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</p:txBody>
      </p:sp>
      <p:sp>
        <p:nvSpPr>
          <p:cNvPr id="55304" name="Google Shape;721;p67"/>
          <p:cNvSpPr txBox="1">
            <a:spLocks noChangeArrowheads="1"/>
          </p:cNvSpPr>
          <p:nvPr/>
        </p:nvSpPr>
        <p:spPr bwMode="auto">
          <a:xfrm>
            <a:off x="5927760" y="1800225"/>
            <a:ext cx="3719512" cy="389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describe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Pet p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Slicing 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p</a:t>
            </a:r>
            <a:r>
              <a:rPr lang="en-US" sz="2000" dirty="0" err="1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dirty="0" err="1">
                <a:latin typeface="Times New Roman" pitchFamily="18" charset="0"/>
              </a:rPr>
              <a:t>description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Pet p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Alfred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Dog d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Fluffy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sleep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describe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p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describe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d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8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800" dirty="0">
                <a:latin typeface="Times New Roman" pitchFamily="18" charset="0"/>
              </a:rPr>
              <a:t>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729;p6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76111D91-B3CA-4CC4-B551-73955B4668E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56323" name="Google Shape;730;p6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6324" name="Google Shape;731;p6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Google Shape;732;p68"/>
          <p:cNvSpPr txBox="1">
            <a:spLocks noChangeArrowheads="1"/>
          </p:cNvSpPr>
          <p:nvPr/>
        </p:nvSpPr>
        <p:spPr bwMode="auto">
          <a:xfrm>
            <a:off x="274638" y="1254125"/>
            <a:ext cx="9032875" cy="3973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Overload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virtuale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Obs. Nu e posibil overload prin schimbarea tipului param. de întoarcere (e posibil pentru ne-virtuale)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De ce. Pentru că se vrea să se garanteze că se poate chema baza prin apelul respectiv.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Excepție: pointer către bază întors în bază, pointer către derivată în derivată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326" name="Google Shape;733;p6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741;p69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4E147D6-8CA5-4965-85E2-84E3C53253D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57347" name="Google Shape;742;p6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7348" name="Google Shape;743;p6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9" name="Google Shape;744;p69"/>
          <p:cNvSpPr txBox="1">
            <a:spLocks noChangeArrowheads="1"/>
          </p:cNvSpPr>
          <p:nvPr/>
        </p:nvSpPr>
        <p:spPr bwMode="auto">
          <a:xfrm>
            <a:off x="274638" y="1254125"/>
            <a:ext cx="3822700" cy="5286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Overload pe funcţii virtuale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57350" name="Google Shape;745;p69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7351" name="Google Shape;746;p69"/>
          <p:cNvSpPr txBox="1">
            <a:spLocks noChangeArrowheads="1"/>
          </p:cNvSpPr>
          <p:nvPr/>
        </p:nvSpPr>
        <p:spPr bwMode="auto">
          <a:xfrm>
            <a:off x="274638" y="1782763"/>
            <a:ext cx="4748212" cy="54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Base::f()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Derived1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Derived2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  <a:cs typeface="Times New Roman" pitchFamily="18" charset="0"/>
              </a:rPr>
              <a:t>// Overriding a virtual funcţion: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Derived2::f()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7352" name="Google Shape;747;p69"/>
          <p:cNvSpPr txBox="1">
            <a:spLocks noChangeArrowheads="1"/>
          </p:cNvSpPr>
          <p:nvPr/>
        </p:nvSpPr>
        <p:spPr bwMode="auto">
          <a:xfrm>
            <a:off x="5948363" y="1271588"/>
            <a:ext cx="38227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latin typeface="Times New Roman" pitchFamily="18" charset="0"/>
              </a:rPr>
              <a:t> 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hello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Derived1 d1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Derived2 d2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d2.f(s); // string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755;p70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18D459A-3152-4729-95AD-76A1C87BEF4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58371" name="Google Shape;756;p7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8372" name="Google Shape;757;p7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3" name="Google Shape;758;p70"/>
          <p:cNvSpPr txBox="1">
            <a:spLocks noChangeArrowheads="1"/>
          </p:cNvSpPr>
          <p:nvPr/>
        </p:nvSpPr>
        <p:spPr bwMode="auto">
          <a:xfrm>
            <a:off x="274638" y="1254125"/>
            <a:ext cx="3822700" cy="5286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Overload pe funcţii virtuale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58374" name="Google Shape;759;p70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8375" name="Google Shape;760;p70"/>
          <p:cNvSpPr txBox="1">
            <a:spLocks noChangeArrowheads="1"/>
          </p:cNvSpPr>
          <p:nvPr/>
        </p:nvSpPr>
        <p:spPr bwMode="auto">
          <a:xfrm>
            <a:off x="274638" y="1782763"/>
            <a:ext cx="5141912" cy="54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 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 dirty="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g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Derived3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//! void f()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const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{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 &lt;&lt; "Derived3::f()\n";}};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Derived4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// Change argument list: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        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“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Derived4::f()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008C00"/>
                </a:solidFill>
                <a:latin typeface="Times New Roman" pitchFamily="18" charset="0"/>
              </a:rPr>
              <a:t>4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</p:txBody>
      </p:sp>
      <p:sp>
        <p:nvSpPr>
          <p:cNvPr id="58376" name="Google Shape;761;p70"/>
          <p:cNvSpPr txBox="1">
            <a:spLocks noChangeArrowheads="1"/>
          </p:cNvSpPr>
          <p:nvPr/>
        </p:nvSpPr>
        <p:spPr bwMode="auto">
          <a:xfrm>
            <a:off x="5593111" y="1874837"/>
            <a:ext cx="4044950" cy="500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dirty="0">
                <a:latin typeface="Times New Roman" pitchFamily="18" charset="0"/>
              </a:rPr>
              <a:t> s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hello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Derived4 d4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x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d4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//!  x = d4.f(); // f() version hidden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//!  d4.f(s); // string version hidden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Base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br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d4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Upcast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//! 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br.f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(1); // Derived version unavailable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</a:rPr>
              <a:t>br</a:t>
            </a:r>
            <a:r>
              <a:rPr lang="en-US" sz="2000" dirty="0" err="1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dirty="0" err="1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</a:rPr>
              <a:t>br</a:t>
            </a:r>
            <a:r>
              <a:rPr lang="en-US" sz="2000" dirty="0" err="1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dirty="0" err="1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s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// Base version available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Google Shape;408;p4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336550" y="1314450"/>
            <a:ext cx="5040313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Exemple: compoziţie şi moştenire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587375" y="2095500"/>
            <a:ext cx="3613150" cy="45037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class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A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 dirty="0">
                <a:solidFill>
                  <a:srgbClr val="E34ADC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A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~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A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void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const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en-US" sz="2200" kern="0" dirty="0">
              <a:latin typeface="+mn-lt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class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B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 dirty="0">
                <a:solidFill>
                  <a:srgbClr val="E34ADC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B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~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B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void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const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};</a:t>
            </a:r>
            <a:endParaRPr lang="en-US" sz="2200" kern="0" dirty="0"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4535488" y="1941513"/>
            <a:ext cx="5124450" cy="48101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class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C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B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A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a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 dirty="0">
                <a:solidFill>
                  <a:srgbClr val="E34ADC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C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B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),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a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    ~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C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696969"/>
                </a:solidFill>
                <a:latin typeface="+mn-lt"/>
                <a:ea typeface="Arial"/>
                <a:cs typeface="Arial"/>
                <a:sym typeface="Arial"/>
              </a:rPr>
              <a:t>// Calls ~A() and ~B()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void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const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     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696969"/>
                </a:solidFill>
                <a:latin typeface="+mn-lt"/>
                <a:ea typeface="Arial"/>
                <a:cs typeface="Arial"/>
                <a:sym typeface="Arial"/>
              </a:rPr>
              <a:t>// Redefinition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           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a</a:t>
            </a:r>
            <a:r>
              <a:rPr lang="en-US" sz="2200" kern="0" dirty="0" err="1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.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            B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     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400000"/>
                </a:solidFill>
                <a:latin typeface="+mn-lt"/>
                <a:ea typeface="Arial"/>
                <a:cs typeface="Arial"/>
                <a:sym typeface="Arial"/>
              </a:rPr>
              <a:t>main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C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c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solidFill>
                  <a:srgbClr val="008C00"/>
                </a:solidFill>
                <a:latin typeface="+mn-lt"/>
                <a:ea typeface="Arial"/>
                <a:cs typeface="Arial"/>
                <a:sym typeface="Arial"/>
              </a:rPr>
              <a:t>47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3318" name="Google Shape;154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13319" name="Google Shape;156;p2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769;p7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855E53A-211D-4DD6-8683-DE146CBA8CB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59395" name="Google Shape;770;p7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9396" name="Google Shape;771;p7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Google Shape;772;p71"/>
          <p:cNvSpPr txBox="1">
            <a:spLocks noChangeArrowheads="1"/>
          </p:cNvSpPr>
          <p:nvPr/>
        </p:nvSpPr>
        <p:spPr bwMode="auto">
          <a:xfrm>
            <a:off x="274638" y="1254125"/>
            <a:ext cx="9032875" cy="47291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Obs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 NU putem avea constructori virtuali.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În general pentru funcțiile virtuale se utilizează late binding, dar în utilizarea funcțiilor virtuale în constructori, varianta locală este folosită (early binding)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De ce?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Pentru că funcția virtuală din clasa derivată ar putea crede că obiectul e inițializat deja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Pentru că la nivel de compilator în acel moment doar VPTR local este cunoscut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9398" name="Google Shape;773;p71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781;p7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BDD3C65-1497-4051-B05C-02EF82B0664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60419" name="Google Shape;782;p7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0420" name="Google Shape;783;p7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Google Shape;784;p72"/>
          <p:cNvSpPr txBox="1">
            <a:spLocks noChangeArrowheads="1"/>
          </p:cNvSpPr>
          <p:nvPr/>
        </p:nvSpPr>
        <p:spPr bwMode="auto">
          <a:xfrm>
            <a:off x="274638" y="1254125"/>
            <a:ext cx="9032875" cy="33734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 uzual să se întâlnească.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cheamă în ordine inversă decât constructorii.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Dacă vrem să eliminăm porțiuni alocate dinamic și pentru clasa derivată dar facem upcasting trebuie să folosim destructori virtuali. </a:t>
            </a: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22" name="Google Shape;785;p72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793;p7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0C6C2A5-7F3D-4DD2-8015-B3805DF5E4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61443" name="Google Shape;794;p7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1444" name="Google Shape;795;p7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796;p73"/>
          <p:cNvSpPr txBox="1">
            <a:spLocks noChangeArrowheads="1"/>
          </p:cNvSpPr>
          <p:nvPr/>
        </p:nvSpPr>
        <p:spPr bwMode="auto">
          <a:xfrm>
            <a:off x="274638" y="1254125"/>
            <a:ext cx="9634537" cy="5619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800000"/>
              </a:solidFill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~Base1()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~Derived1()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Base2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pt-BR" sz="2000">
                <a:latin typeface="Times New Roman" pitchFamily="18" charset="0"/>
              </a:rPr>
              <a:t>  </a:t>
            </a:r>
            <a:r>
              <a:rPr lang="pt-BR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pt-BR" sz="2000">
                <a:latin typeface="Times New Roman" pitchFamily="18" charset="0"/>
              </a:rPr>
              <a:t>Base2</a:t>
            </a:r>
            <a:r>
              <a:rPr lang="pt-BR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pt-BR" sz="2000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pt-BR" sz="2000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>
                <a:solidFill>
                  <a:srgbClr val="0000E6"/>
                </a:solidFill>
                <a:latin typeface="Times New Roman" pitchFamily="18" charset="0"/>
              </a:rPr>
              <a:t>~Base2()</a:t>
            </a:r>
            <a:r>
              <a:rPr lang="pt-BR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pt-BR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pt-BR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~Derived2()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bp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bp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Afis: ~Base1()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b2p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b2p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Afis: ~Derived2()  ~Base2()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1446" name="Google Shape;797;p73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21CDE78-C7C1-4250-B45F-831A8C5D634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Google Shape;809;p74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grpSp>
        <p:nvGrpSpPr>
          <p:cNvPr id="62470" name="Group 8"/>
          <p:cNvGrpSpPr>
            <a:grpSpLocks/>
          </p:cNvGrpSpPr>
          <p:nvPr/>
        </p:nvGrpSpPr>
        <p:grpSpPr bwMode="auto">
          <a:xfrm>
            <a:off x="274638" y="1254125"/>
            <a:ext cx="9634537" cy="5619750"/>
            <a:chOff x="274638" y="1254125"/>
            <a:chExt cx="9634537" cy="5619750"/>
          </a:xfrm>
        </p:grpSpPr>
        <p:sp>
          <p:nvSpPr>
            <p:cNvPr id="61445" name="Google Shape;808;p74"/>
            <p:cNvSpPr txBox="1">
              <a:spLocks noChangeArrowheads="1"/>
            </p:cNvSpPr>
            <p:nvPr/>
          </p:nvSpPr>
          <p:spPr bwMode="auto">
            <a:xfrm>
              <a:off x="274638" y="1254125"/>
              <a:ext cx="9634537" cy="56197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Destructori</a:t>
              </a:r>
              <a:r>
                <a:rPr lang="en-US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virtuali</a:t>
              </a:r>
              <a:r>
                <a:rPr lang="en-US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puri</a:t>
              </a:r>
              <a:endPara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b="1" dirty="0">
                <a:solidFill>
                  <a:srgbClr val="0000FF"/>
                </a:solidFill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b="1" dirty="0">
                  <a:latin typeface="+mj-lt"/>
                </a:rPr>
                <a:t>Utilizare</a:t>
              </a:r>
              <a:r>
                <a:rPr lang="vi-VN" sz="2000" dirty="0">
                  <a:latin typeface="+mj-lt"/>
                </a:rPr>
                <a:t>: recomandat să fie utilizat dacă mai sunt și alte funcții virtuale.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b="1" dirty="0">
                  <a:latin typeface="+mj-lt"/>
                </a:rPr>
                <a:t> Restricție</a:t>
              </a:r>
              <a:r>
                <a:rPr lang="vi-VN" sz="2000" dirty="0">
                  <a:latin typeface="+mj-lt"/>
                </a:rPr>
                <a:t>: trebuiesc definiți în clasă (chiar dacă este abstractă).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La moștenire nu mai trebuiesc redefiniti (se construiește un destructor din oficiu)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De ce? Pentru a preveni instantierea clasei.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</a:t>
              </a:r>
              <a:r>
                <a:rPr lang="vi-VN" sz="2000" b="1" dirty="0">
                  <a:latin typeface="+mj-lt"/>
                </a:rPr>
                <a:t>Obs</a:t>
              </a:r>
              <a:r>
                <a:rPr lang="vi-VN" sz="2000" dirty="0">
                  <a:latin typeface="+mj-lt"/>
                </a:rPr>
                <a:t>. Nu are nici un efect dacă nu se face upcasting.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virtual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~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=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008C00"/>
                  </a:solidFill>
                  <a:latin typeface="Times New Roman" pitchFamily="18" charset="0"/>
                </a:rPr>
                <a:t>0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~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{}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Derived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{};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solidFill>
                    <a:srgbClr val="696969"/>
                  </a:solidFill>
                  <a:latin typeface="Times New Roman" pitchFamily="18" charset="0"/>
                </a:rPr>
                <a:t>// No overriding of destructor necessary?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 err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Derived d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92113" y="4465638"/>
              <a:ext cx="3200400" cy="3810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15913" y="5303838"/>
              <a:ext cx="3733800" cy="3810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817;p7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DFA8A5A-D5FC-4967-9BB3-02F2267AFC4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63491" name="Google Shape;818;p7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3492" name="Google Shape;819;p7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Google Shape;820;p75"/>
          <p:cNvSpPr txBox="1">
            <a:spLocks noChangeArrowheads="1"/>
          </p:cNvSpPr>
          <p:nvPr/>
        </p:nvSpPr>
        <p:spPr bwMode="auto">
          <a:xfrm>
            <a:off x="274638" y="1254125"/>
            <a:ext cx="9634537" cy="5997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virtuale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La apel de funcție virtuală din funcții normale se apelează conform VPTR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În destructori se face early binding! (apeluri locale)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De ce? Pentru că acel apel poate să se bazeze pe porțiuni deja distruse din obiect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</a:t>
            </a: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pt-BR" sz="2000" dirty="0">
                <a:latin typeface="Times New Roman" pitchFamily="18" charset="0"/>
              </a:rPr>
              <a:t>  </a:t>
            </a:r>
            <a:r>
              <a:rPr lang="pt-BR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pt-BR" sz="2000" b="1" dirty="0">
                <a:latin typeface="Times New Roman" pitchFamily="18" charset="0"/>
              </a:rPr>
              <a:t> </a:t>
            </a:r>
            <a:r>
              <a:rPr lang="pt-BR" sz="2000" b="1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pt-BR" sz="2000" dirty="0">
                <a:latin typeface="Times New Roman" pitchFamily="18" charset="0"/>
              </a:rPr>
              <a:t>Base</a:t>
            </a:r>
            <a:r>
              <a:rPr lang="pt-BR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b="1" dirty="0">
                <a:latin typeface="Times New Roman" pitchFamily="18" charset="0"/>
              </a:rPr>
              <a:t> </a:t>
            </a:r>
            <a:r>
              <a:rPr lang="pt-BR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pt-BR" sz="2000" b="1" dirty="0">
                <a:latin typeface="Times New Roman" pitchFamily="18" charset="0"/>
              </a:rPr>
              <a:t>  </a:t>
            </a:r>
            <a:r>
              <a:rPr lang="pt-BR" sz="2000" dirty="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 smtClean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 smtClean="0">
                <a:solidFill>
                  <a:srgbClr val="0000E6"/>
                </a:solidFill>
                <a:latin typeface="Times New Roman" pitchFamily="18" charset="0"/>
              </a:rPr>
              <a:t>~</a:t>
            </a:r>
            <a:r>
              <a:rPr lang="pt-BR" sz="2000" dirty="0" smtClean="0">
                <a:solidFill>
                  <a:srgbClr val="0000E6"/>
                </a:solidFill>
                <a:latin typeface="Times New Roman" pitchFamily="18" charset="0"/>
              </a:rPr>
              <a:t>Base1</a:t>
            </a:r>
            <a:r>
              <a:rPr lang="pt-BR" sz="2000" dirty="0">
                <a:solidFill>
                  <a:srgbClr val="0000E6"/>
                </a:solidFill>
                <a:latin typeface="Times New Roman" pitchFamily="18" charset="0"/>
              </a:rPr>
              <a:t>()</a:t>
            </a:r>
            <a:r>
              <a:rPr lang="pt-BR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pt-BR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 smtClean="0">
                <a:latin typeface="Times New Roman" pitchFamily="18" charset="0"/>
              </a:rPr>
              <a:t> this-&gt;f</a:t>
            </a:r>
            <a:r>
              <a:rPr lang="pt-BR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b="1" dirty="0">
                <a:latin typeface="Times New Roman" pitchFamily="18" charset="0"/>
              </a:rPr>
              <a:t>   </a:t>
            </a:r>
            <a:r>
              <a:rPr lang="pt-BR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pt-BR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~Derived()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Derived::f()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Base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bp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bp</a:t>
            </a:r>
            <a:r>
              <a:rPr lang="en-US" sz="2000" b="1" dirty="0" smtClean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 smtClean="0">
                <a:solidFill>
                  <a:srgbClr val="696969"/>
                </a:solidFill>
                <a:latin typeface="Times New Roman" pitchFamily="18" charset="0"/>
              </a:rPr>
              <a:t> // </a:t>
            </a:r>
            <a:r>
              <a:rPr lang="en-US" sz="2000" b="1" dirty="0" err="1" smtClean="0">
                <a:solidFill>
                  <a:srgbClr val="696969"/>
                </a:solidFill>
                <a:latin typeface="Times New Roman" pitchFamily="18" charset="0"/>
              </a:rPr>
              <a:t>Afis</a:t>
            </a:r>
            <a:r>
              <a:rPr lang="en-US" sz="2000" b="1" dirty="0" smtClean="0">
                <a:solidFill>
                  <a:srgbClr val="696969"/>
                </a:solidFill>
                <a:latin typeface="Times New Roman" pitchFamily="18" charset="0"/>
              </a:rPr>
              <a:t>: ~Derived() ~Base1() Base::f()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3494" name="Google Shape;821;p7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29;p7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F966405-5F24-4A18-B561-AF9D60785515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64515" name="Google Shape;830;p7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31;p7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32;p76"/>
          <p:cNvSpPr txBox="1">
            <a:spLocks noChangeArrowheads="1"/>
          </p:cNvSpPr>
          <p:nvPr/>
        </p:nvSpPr>
        <p:spPr bwMode="auto">
          <a:xfrm>
            <a:off x="274638" y="1254125"/>
            <a:ext cx="9634537" cy="4505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Folosit in ierarhii polimorfice (cu funcţii virtuale).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/>
              <a:t>Problema</a:t>
            </a:r>
            <a:r>
              <a:rPr lang="en-US" sz="2000"/>
              <a:t>: upcasting e sigur pentru c</a:t>
            </a:r>
            <a:r>
              <a:rPr lang="vi-VN" sz="2000"/>
              <a:t>ă</a:t>
            </a:r>
            <a:r>
              <a:rPr lang="en-US" sz="2000"/>
              <a:t> respectivele funcţii trebuie s</a:t>
            </a:r>
            <a:r>
              <a:rPr lang="vi-VN" sz="2000"/>
              <a:t>ă</a:t>
            </a:r>
            <a:r>
              <a:rPr lang="en-US" sz="2000"/>
              <a:t> fie definite în baz</a:t>
            </a:r>
            <a:r>
              <a:rPr lang="vi-VN" sz="2000"/>
              <a:t>ă</a:t>
            </a:r>
            <a:r>
              <a:rPr lang="en-US" sz="2000"/>
              <a:t>, downcasting e problematic.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Explicit cast prin: </a:t>
            </a:r>
            <a:r>
              <a:rPr lang="en-US" sz="2000" b="1">
                <a:solidFill>
                  <a:srgbClr val="FF0000"/>
                </a:solidFill>
              </a:rPr>
              <a:t>dynamic_cast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i="1"/>
              <a:t>Dac</a:t>
            </a:r>
            <a:r>
              <a:rPr lang="vi-VN" sz="2000" b="1" i="1"/>
              <a:t>ă</a:t>
            </a:r>
            <a:r>
              <a:rPr lang="en-US" sz="2000" b="1" i="1"/>
              <a:t> ştim cu siguranţ</a:t>
            </a:r>
            <a:r>
              <a:rPr lang="vi-VN" sz="2000" b="1" i="1"/>
              <a:t>ă</a:t>
            </a:r>
            <a:r>
              <a:rPr lang="en-US" sz="2000" b="1" i="1"/>
              <a:t> tipul obiectului putem folosi “static_cast”.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i="1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FF0000"/>
                </a:solidFill>
              </a:rPr>
              <a:t>Static_cast</a:t>
            </a:r>
            <a:r>
              <a:rPr lang="en-US" sz="2000"/>
              <a:t> întoarce pointer c</a:t>
            </a:r>
            <a:r>
              <a:rPr lang="vi-VN" sz="2000"/>
              <a:t>ă</a:t>
            </a:r>
            <a:r>
              <a:rPr lang="en-US" sz="2000"/>
              <a:t>tre obiectul care satisface cerinţele sau 0.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Foloseşte tabelele VTABLE pentru determinarea tipului.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4518" name="Google Shape;833;p7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841;p7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A4F806F-29A3-4E3C-9A32-6320A37DA46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65539" name="Google Shape;842;p7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5540" name="Google Shape;843;p7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1" name="Google Shape;844;p77"/>
          <p:cNvSpPr txBox="1">
            <a:spLocks noChangeArrowheads="1"/>
          </p:cNvSpPr>
          <p:nvPr/>
        </p:nvSpPr>
        <p:spPr bwMode="auto">
          <a:xfrm>
            <a:off x="274638" y="1254125"/>
            <a:ext cx="96345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Dog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Pet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b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Upcast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Dog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d1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dynamic_cast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</a:rPr>
              <a:t>Dog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b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Afis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 - 0; Try to cast it to Dog*: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Cat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d2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dynamic_cast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b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Try to cast it to Cat*: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it-IT" sz="2000" dirty="0">
                <a:latin typeface="Times New Roman" pitchFamily="18" charset="0"/>
              </a:rPr>
              <a:t>  </a:t>
            </a:r>
            <a:r>
              <a:rPr lang="it-IT" sz="2000" dirty="0">
                <a:solidFill>
                  <a:srgbClr val="696969"/>
                </a:solidFill>
                <a:latin typeface="Times New Roman" pitchFamily="18" charset="0"/>
              </a:rPr>
              <a:t>// b si d2 retin aceeasi adresa</a:t>
            </a:r>
            <a:endParaRPr lang="it-IT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d1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d1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d2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d2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 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b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5542" name="Google Shape;845;p7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853;p7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4D5952D-40C9-4162-89EC-BFE2559DB2B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66563" name="Google Shape;854;p7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6564" name="Google Shape;855;p7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5" name="Google Shape;856;p78"/>
          <p:cNvSpPr txBox="1">
            <a:spLocks noChangeArrowheads="1"/>
          </p:cNvSpPr>
          <p:nvPr/>
        </p:nvSpPr>
        <p:spPr bwMode="auto">
          <a:xfrm>
            <a:off x="274638" y="1254125"/>
            <a:ext cx="52276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800000"/>
              </a:solidFill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Circle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Square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Other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Circle c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Shape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s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>
                <a:latin typeface="Times New Roman" pitchFamily="18" charset="0"/>
              </a:rPr>
              <a:t>c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Upcast: normal and OK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More explicit but unnecessary: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(&amp;</a:t>
            </a:r>
            <a:r>
              <a:rPr lang="en-US" sz="2000" b="1">
                <a:latin typeface="Times New Roman" pitchFamily="18" charset="0"/>
              </a:rPr>
              <a:t>c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(Since upcasting is such a safe and common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operation, the cast becomes cluttering)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Circle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cp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Square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sp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66566" name="Google Shape;857;p7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66567" name="Google Shape;858;p78"/>
          <p:cNvSpPr txBox="1">
            <a:spLocks noChangeArrowheads="1"/>
          </p:cNvSpPr>
          <p:nvPr/>
        </p:nvSpPr>
        <p:spPr bwMode="auto">
          <a:xfrm>
            <a:off x="5245100" y="1371600"/>
            <a:ext cx="4665663" cy="584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Static Navigation of class hierarchies requires extra type information: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  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==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(c</a:t>
            </a:r>
            <a:r>
              <a:rPr lang="en-US" sz="2000" b="1">
                <a:latin typeface="Times New Roman" pitchFamily="18" charset="0"/>
              </a:rPr>
              <a:t>p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))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 // C++ RTTI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cp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Circle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==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sp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sp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Square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cp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!=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It's a circle!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sp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!=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It's a square!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Static navigation is ONLY an efficiency hack;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dynamic_cast is always safer. However: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Other* op = static_cast&lt;Other*&gt;(s);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Conveniently gives an error message, while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Other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op2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Other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*)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does not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866;p79"/>
          <p:cNvSpPr>
            <a:spLocks noChangeArrowheads="1"/>
          </p:cNvSpPr>
          <p:nvPr/>
        </p:nvSpPr>
        <p:spPr bwMode="auto">
          <a:xfrm>
            <a:off x="9236075" y="7062788"/>
            <a:ext cx="6985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54B7120-4842-49D8-B105-2E9BDCFA285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67587" name="Google Shape;867;p7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7588" name="Google Shape;868;p7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Google Shape;869;p79"/>
          <p:cNvSpPr>
            <a:spLocks noChangeArrowheads="1"/>
          </p:cNvSpPr>
          <p:nvPr/>
        </p:nvSpPr>
        <p:spPr bwMode="auto">
          <a:xfrm>
            <a:off x="2322513" y="836613"/>
            <a:ext cx="55403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>
                <a:solidFill>
                  <a:srgbClr val="0C1C1D"/>
                </a:solidFill>
              </a:rPr>
              <a:t>Perspective</a:t>
            </a:r>
            <a:endParaRPr lang="en-US" sz="1800"/>
          </a:p>
        </p:txBody>
      </p:sp>
      <p:sp>
        <p:nvSpPr>
          <p:cNvPr id="67590" name="Google Shape;870;p79"/>
          <p:cNvSpPr>
            <a:spLocks noChangeArrowheads="1"/>
          </p:cNvSpPr>
          <p:nvPr/>
        </p:nvSpPr>
        <p:spPr bwMode="auto">
          <a:xfrm>
            <a:off x="1136650" y="1879600"/>
            <a:ext cx="8232775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Cursul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8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Operatorii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 cast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Downcasting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Upcasting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Tratarea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exceptiilor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Google Shape;142;p2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8196" name="Google Shape;143;p2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Google Shape;144;p20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8198" name="Google Shape;145;p20"/>
          <p:cNvSpPr txBox="1">
            <a:spLocks noChangeArrowheads="1"/>
          </p:cNvSpPr>
          <p:nvPr/>
        </p:nvSpPr>
        <p:spPr bwMode="auto">
          <a:xfrm>
            <a:off x="274638" y="1330325"/>
            <a:ext cx="9050337" cy="5497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Inițializare de obiecte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Foarte important în C++: garantarea inițializării corecte =&gt; trebuie să fie asigurată și la compoziție și moștenire.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La crearea unui obiect, compilatorul trebuie să garanteze apelul TUTUROR subobiectelor.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>
                <a:latin typeface="Times New Roman" pitchFamily="18" charset="0"/>
                <a:cs typeface="Times New Roman" pitchFamily="18" charset="0"/>
              </a:rPr>
              <a:t>Problema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: - cazul subobiectelor care nu au constructori impliciți sau schimbarea valorii unui argument default în constructor.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>
                <a:latin typeface="Times New Roman" pitchFamily="18" charset="0"/>
                <a:cs typeface="Times New Roman" pitchFamily="18" charset="0"/>
              </a:rPr>
              <a:t>De ce?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 - constructorul noii clase nu are permisiunea să acceseze datele private ale subobiectelor, deci nu le pot inițializa direct.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>
                <a:latin typeface="Times New Roman" pitchFamily="18" charset="0"/>
                <a:cs typeface="Times New Roman" pitchFamily="18" charset="0"/>
              </a:rPr>
              <a:t>Rezolvare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: - o sintaxă specială: </a:t>
            </a: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listă de inițializare pentru constructori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Google Shape;372;p3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7"/>
          <p:cNvSpPr>
            <a:spLocks noChangeArrowheads="1"/>
          </p:cNvSpPr>
          <p:nvPr/>
        </p:nvSpPr>
        <p:spPr bwMode="auto">
          <a:xfrm>
            <a:off x="252413" y="1390650"/>
            <a:ext cx="62166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2000" b="1" i="1"/>
              <a:t>Exemple: lista de iniţializare pentru constructori</a:t>
            </a:r>
          </a:p>
        </p:txBody>
      </p:sp>
      <p:grpSp>
        <p:nvGrpSpPr>
          <p:cNvPr id="10244" name="Group 11"/>
          <p:cNvGrpSpPr>
            <a:grpSpLocks/>
          </p:cNvGrpSpPr>
          <p:nvPr/>
        </p:nvGrpSpPr>
        <p:grpSpPr bwMode="auto">
          <a:xfrm>
            <a:off x="392113" y="1951038"/>
            <a:ext cx="9220200" cy="5334000"/>
            <a:chOff x="1066799" y="1538164"/>
            <a:chExt cx="7652399" cy="4838264"/>
          </a:xfrm>
        </p:grpSpPr>
        <p:sp>
          <p:nvSpPr>
            <p:cNvPr id="227329" name="Rectangle 1"/>
            <p:cNvSpPr>
              <a:spLocks noChangeArrowheads="1"/>
            </p:cNvSpPr>
            <p:nvPr/>
          </p:nvSpPr>
          <p:spPr bwMode="auto">
            <a:xfrm>
              <a:off x="1066799" y="1538164"/>
              <a:ext cx="7652399" cy="482962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Alta_clasa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a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Alta_clasa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a 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=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;}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};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Bar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x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    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Bar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x 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=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;}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};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MyType2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Bar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it-IT" sz="2000" b="1" i="1" kern="0" dirty="0">
                  <a:solidFill>
                    <a:schemeClr val="dk1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Alta_clasa m;</a:t>
              </a:r>
              <a:r>
                <a:rPr lang="it-IT" sz="2000" kern="0" dirty="0">
                  <a:solidFill>
                    <a:schemeClr val="dk1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// obiect m = subobiect in cadrul clasei MyType2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    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MyType2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};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endParaRPr lang="en-US" sz="2200" kern="0" dirty="0">
                <a:latin typeface="+mn-lt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MyType2 :: MyType2 </a:t>
              </a:r>
              <a:r>
                <a:rPr lang="en-US" sz="3200" kern="0" dirty="0">
                  <a:solidFill>
                    <a:srgbClr val="80803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(</a:t>
              </a:r>
              <a:r>
                <a:rPr lang="en-US" sz="3200" b="1" kern="0" dirty="0" err="1">
                  <a:solidFill>
                    <a:srgbClr val="80000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int</a:t>
              </a: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</a:t>
              </a:r>
              <a:r>
                <a:rPr lang="en-US" sz="3200" kern="0" dirty="0" err="1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i</a:t>
              </a:r>
              <a:r>
                <a:rPr lang="en-US" sz="3200" kern="0" dirty="0">
                  <a:solidFill>
                    <a:srgbClr val="80803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)</a:t>
              </a:r>
              <a:r>
                <a:rPr lang="en-US" sz="3200" kern="0" dirty="0">
                  <a:solidFill>
                    <a:srgbClr val="80008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:</a:t>
              </a: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Bar (</a:t>
              </a:r>
              <a:r>
                <a:rPr lang="en-US" sz="3200" kern="0" dirty="0" err="1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i</a:t>
              </a: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), m(i+1) </a:t>
              </a:r>
              <a:r>
                <a:rPr lang="en-US" sz="3200" kern="0" dirty="0">
                  <a:solidFill>
                    <a:srgbClr val="80008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{</a:t>
              </a: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… </a:t>
              </a:r>
              <a:r>
                <a:rPr lang="en-US" sz="3200" kern="0" dirty="0">
                  <a:solidFill>
                    <a:srgbClr val="80008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}</a:t>
              </a:r>
              <a:endParaRPr lang="en-US" sz="3200" kern="0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48875" y="5614689"/>
              <a:ext cx="3054108" cy="761739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10245" name="Google Shape;154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10246" name="Google Shape;156;p2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oogle Shape;202;p25"/>
          <p:cNvSpPr>
            <a:spLocks noChangeArrowheads="1"/>
          </p:cNvSpPr>
          <p:nvPr/>
        </p:nvSpPr>
        <p:spPr bwMode="auto">
          <a:xfrm>
            <a:off x="9393238" y="7062788"/>
            <a:ext cx="5397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00976FB-0119-442B-AF17-9E729B643A0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14339" name="Google Shape;203;p2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4340" name="Google Shape;204;p2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Google Shape;205;p25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14342" name="Google Shape;206;p25"/>
          <p:cNvSpPr txBox="1">
            <a:spLocks noChangeArrowheads="1"/>
          </p:cNvSpPr>
          <p:nvPr/>
        </p:nvSpPr>
        <p:spPr bwMode="auto">
          <a:xfrm>
            <a:off x="274638" y="1265238"/>
            <a:ext cx="9531350" cy="594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 dirty="0" err="1">
                <a:solidFill>
                  <a:srgbClr val="0000FF"/>
                </a:solidFill>
              </a:rPr>
              <a:t>Constructorii</a:t>
            </a:r>
            <a:r>
              <a:rPr lang="en-US" sz="2000" b="1" i="1" dirty="0">
                <a:solidFill>
                  <a:srgbClr val="0000FF"/>
                </a:solidFill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</a:rPr>
              <a:t>clasei</a:t>
            </a:r>
            <a:r>
              <a:rPr lang="en-US" sz="2000" b="1" i="1" dirty="0">
                <a:solidFill>
                  <a:srgbClr val="0000FF"/>
                </a:solidFill>
              </a:rPr>
              <a:t> derivate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crearea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obiect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clase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derivate,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creează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iniţial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obiect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apelul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constructorului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acesteia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apoi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adaugă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elementele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specifice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derivate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apelul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constructorului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derivate.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Declaraţia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obiectului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derivat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conţină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valorile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iniţializare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atât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elementele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specifice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cât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obiectul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specificare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ataşează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antetul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funcţiei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constructor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derivate.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situaţia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clasele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au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definit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constructor implicit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constructor cu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parametri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impliciţi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nu se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impune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specificarea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parametrilor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care se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transferă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către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obiectul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226;p27"/>
          <p:cNvSpPr>
            <a:spLocks noChangeArrowheads="1"/>
          </p:cNvSpPr>
          <p:nvPr/>
        </p:nvSpPr>
        <p:spPr bwMode="auto">
          <a:xfrm>
            <a:off x="9393238" y="7062788"/>
            <a:ext cx="5397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F78B6C5-B84E-4231-BCC1-DC4F9AA51F2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15363" name="Google Shape;227;p2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5364" name="Google Shape;228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Google Shape;229;p2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15366" name="Google Shape;230;p27"/>
          <p:cNvSpPr txBox="1">
            <a:spLocks noChangeArrowheads="1"/>
          </p:cNvSpPr>
          <p:nvPr/>
        </p:nvSpPr>
        <p:spPr bwMode="auto">
          <a:xfrm>
            <a:off x="274638" y="1265238"/>
            <a:ext cx="9531350" cy="594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Constructorii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derivate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copiere</a:t>
            </a:r>
            <a:endParaRPr lang="en-US" sz="20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 pot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distinge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multe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situaţii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AutoNum type="arabicParenR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ambele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atât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cât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nu au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definit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constructor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se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apelează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implicit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creat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compilator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se face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membru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membru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sz="20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0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definit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nu,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compilatorul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creează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un constructor implicit care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apelează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considerata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particular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al primei situații, deoarece și partea de bază poate fi privită ca un fel de membru, iar la copiere se apelează cc pentru fiecare membru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3)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defineşte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constructor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acestuia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îi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revine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totalitate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sarcina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transferării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valorilor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membrilor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aparţin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312;p3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4C347C1-B4E0-4C94-A8E7-C241B9AB515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21507" name="Google Shape;313;p3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1508" name="Google Shape;314;p3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Google Shape;315;p3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1510" name="Google Shape;316;p34"/>
          <p:cNvSpPr txBox="1">
            <a:spLocks noChangeArrowheads="1"/>
          </p:cNvSpPr>
          <p:nvPr/>
        </p:nvSpPr>
        <p:spPr bwMode="auto">
          <a:xfrm>
            <a:off x="274638" y="1406525"/>
            <a:ext cx="8931275" cy="5810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Redefinirea funcţiilor membre</a:t>
            </a:r>
            <a:endParaRPr lang="vi-VN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Clasa derivată are acces la toţi membrii cu acces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sau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ai clasei de bază.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Este permisă supradefinirea funcţiilor membre clasei de bază cu funcţii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membre ale clasei derivate.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2 modalităţi de a redefini o funcţie membră:</a:t>
            </a:r>
          </a:p>
          <a:p>
            <a:pPr marL="914400" lvl="1" indent="-355600">
              <a:lnSpc>
                <a:spcPct val="115000"/>
              </a:lnSpc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cu acelasi antet ca în clasa de baz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ă (“redefining” - în cazul funcţiilor oarecare / “overloading” - în cazul funcţiilor virtuale);</a:t>
            </a:r>
          </a:p>
          <a:p>
            <a:pPr marL="914400" lvl="1" indent="-355600">
              <a:lnSpc>
                <a:spcPct val="115000"/>
              </a:lnSpc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cu schimbarea listei de argumente sau a tipului returnat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03E7E4E3923C42A9BBD5B5439166A1" ma:contentTypeVersion="2" ma:contentTypeDescription="Creați un document nou." ma:contentTypeScope="" ma:versionID="b125ad363606fae0bb3801c905242008">
  <xsd:schema xmlns:xsd="http://www.w3.org/2001/XMLSchema" xmlns:xs="http://www.w3.org/2001/XMLSchema" xmlns:p="http://schemas.microsoft.com/office/2006/metadata/properties" xmlns:ns2="cdec7f5a-2f9d-4468-979b-07449d049927" targetNamespace="http://schemas.microsoft.com/office/2006/metadata/properties" ma:root="true" ma:fieldsID="e990025a2074818286aaf58b32dc2476" ns2:_="">
    <xsd:import namespace="cdec7f5a-2f9d-4468-979b-07449d0499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ec7f5a-2f9d-4468-979b-07449d0499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D1AEAC-39BC-4314-A20F-3B85927ED92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A4C9BD-D821-4C40-99ED-869F6130E7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ec7f5a-2f9d-4468-979b-07449d0499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5F0668-CCE0-4DF5-8EC8-D6946AAA88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</TotalTime>
  <Words>5688</Words>
  <Application>Microsoft Office PowerPoint</Application>
  <PresentationFormat>Custom</PresentationFormat>
  <Paragraphs>1020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Stefan Tudose</cp:lastModifiedBy>
  <cp:revision>176</cp:revision>
  <dcterms:modified xsi:type="dcterms:W3CDTF">2022-07-04T04:10:56Z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0x010100A603E7E4E3923C42A9BBD5B5439166A1</vt:lpwstr>
  </property>
</Properties>
</file>