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1" y="1768357"/>
            <a:ext cx="10175780" cy="24432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C39C5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0" y="4427465"/>
            <a:ext cx="10175781" cy="856529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81" y="374805"/>
            <a:ext cx="10972800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5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82" y="759186"/>
            <a:ext cx="8336919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482" y="1573613"/>
            <a:ext cx="8336919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39" y="462295"/>
            <a:ext cx="1076919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C39C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85879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15741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85879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15741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EE31-8A3B-4456-B64C-9AEB838898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478A-C269-414B-B1C0-4903824C1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476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Java_Database_Connectivity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6E0A-DF8E-4EF5-B7AD-43164F88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Libraria</a:t>
            </a:r>
            <a:r>
              <a:rPr lang="en-US" dirty="0"/>
              <a:t> SQL </a:t>
            </a:r>
            <a:br>
              <a:rPr lang="en-US" dirty="0"/>
            </a:br>
            <a:r>
              <a:rPr lang="en-US" dirty="0"/>
              <a:t>(Java)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7F62-F0A2-4AC7-8FFC-0F4C6BB7F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Ce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librarie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11089341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viața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reală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ori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câte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mergi</a:t>
            </a:r>
            <a:r>
              <a:rPr lang="en-US" dirty="0">
                <a:solidFill>
                  <a:srgbClr val="FFC000"/>
                </a:solidFill>
              </a:rPr>
              <a:t> la o </a:t>
            </a:r>
            <a:r>
              <a:rPr lang="en-US" dirty="0" err="1">
                <a:solidFill>
                  <a:srgbClr val="FFC000"/>
                </a:solidFill>
              </a:rPr>
              <a:t>bibliotecă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vezi</a:t>
            </a:r>
            <a:r>
              <a:rPr lang="en-US" dirty="0">
                <a:solidFill>
                  <a:srgbClr val="FFC000"/>
                </a:solidFill>
              </a:rPr>
              <a:t> un </a:t>
            </a:r>
            <a:r>
              <a:rPr lang="en-US" dirty="0" err="1">
                <a:solidFill>
                  <a:srgbClr val="FFC000"/>
                </a:solidFill>
              </a:rPr>
              <a:t>număr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foarte</a:t>
            </a:r>
            <a:r>
              <a:rPr lang="en-US" dirty="0">
                <a:solidFill>
                  <a:srgbClr val="FFC000"/>
                </a:solidFill>
              </a:rPr>
              <a:t> mare de </a:t>
            </a:r>
            <a:r>
              <a:rPr lang="en-US" dirty="0" err="1">
                <a:solidFill>
                  <a:srgbClr val="FFC000"/>
                </a:solidFill>
              </a:rPr>
              <a:t>cărți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acestea</a:t>
            </a:r>
            <a:r>
              <a:rPr lang="en-US" dirty="0">
                <a:solidFill>
                  <a:srgbClr val="FFC000"/>
                </a:solidFill>
              </a:rPr>
              <a:t> sunt </a:t>
            </a:r>
            <a:r>
              <a:rPr lang="en-US" dirty="0" err="1">
                <a:solidFill>
                  <a:srgbClr val="FFC000"/>
                </a:solidFill>
              </a:rPr>
              <a:t>împărțite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diferite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secțiuni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 err="1">
                <a:solidFill>
                  <a:srgbClr val="FFC000"/>
                </a:solidFill>
              </a:rPr>
              <a:t>istorie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matematică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chimie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sociologie</a:t>
            </a:r>
            <a:r>
              <a:rPr lang="en-US" dirty="0">
                <a:solidFill>
                  <a:srgbClr val="FFC000"/>
                </a:solidFill>
              </a:rPr>
              <a:t> etc. </a:t>
            </a:r>
            <a:r>
              <a:rPr lang="en-US" dirty="0" err="1">
                <a:solidFill>
                  <a:srgbClr val="FFC000"/>
                </a:solidFill>
              </a:rPr>
              <a:t>Aceste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cărți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vă</a:t>
            </a:r>
            <a:r>
              <a:rPr lang="en-US" dirty="0">
                <a:solidFill>
                  <a:srgbClr val="FFC000"/>
                </a:solidFill>
              </a:rPr>
              <a:t> pot </a:t>
            </a:r>
            <a:r>
              <a:rPr lang="en-US" dirty="0" err="1">
                <a:solidFill>
                  <a:srgbClr val="FFC000"/>
                </a:solidFill>
              </a:rPr>
              <a:t>răspunde</a:t>
            </a:r>
            <a:r>
              <a:rPr lang="en-US" dirty="0">
                <a:solidFill>
                  <a:srgbClr val="FFC000"/>
                </a:solidFill>
              </a:rPr>
              <a:t> la </a:t>
            </a:r>
            <a:r>
              <a:rPr lang="en-US" dirty="0" err="1">
                <a:solidFill>
                  <a:srgbClr val="FFC000"/>
                </a:solidFill>
              </a:rPr>
              <a:t>orice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întrebări</a:t>
            </a:r>
            <a:r>
              <a:rPr lang="en-US" dirty="0">
                <a:solidFill>
                  <a:srgbClr val="FFC000"/>
                </a:solidFill>
              </a:rPr>
              <a:t> pe care le </a:t>
            </a:r>
            <a:r>
              <a:rPr lang="en-US" dirty="0" err="1">
                <a:solidFill>
                  <a:srgbClr val="FFC000"/>
                </a:solidFill>
              </a:rPr>
              <a:t>aveți</a:t>
            </a:r>
            <a:r>
              <a:rPr lang="en-US" dirty="0">
                <a:solidFill>
                  <a:srgbClr val="FFC000"/>
                </a:solidFill>
              </a:rPr>
              <a:t>. Deci nu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nevoie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descoperi</a:t>
            </a:r>
            <a:r>
              <a:rPr lang="en-US" dirty="0">
                <a:solidFill>
                  <a:srgbClr val="FFC000"/>
                </a:solidFill>
              </a:rPr>
              <a:t> din </a:t>
            </a:r>
            <a:r>
              <a:rPr lang="en-US" dirty="0" err="1">
                <a:solidFill>
                  <a:srgbClr val="FFC000"/>
                </a:solidFill>
              </a:rPr>
              <a:t>nou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continentele</a:t>
            </a:r>
            <a:r>
              <a:rPr lang="en-US" dirty="0">
                <a:solidFill>
                  <a:srgbClr val="FFC000"/>
                </a:solidFill>
              </a:rPr>
              <a:t> – </a:t>
            </a:r>
            <a:r>
              <a:rPr lang="en-US" dirty="0" err="1">
                <a:solidFill>
                  <a:srgbClr val="FFC000"/>
                </a:solidFill>
              </a:rPr>
              <a:t>poți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pur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simplu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iei</a:t>
            </a:r>
            <a:r>
              <a:rPr lang="en-US" dirty="0">
                <a:solidFill>
                  <a:srgbClr val="FFC000"/>
                </a:solidFill>
              </a:rPr>
              <a:t> o carte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găsești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ceea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ce</a:t>
            </a:r>
            <a:r>
              <a:rPr lang="en-US" dirty="0">
                <a:solidFill>
                  <a:srgbClr val="FFC000"/>
                </a:solidFill>
              </a:rPr>
              <a:t> ai </a:t>
            </a:r>
            <a:r>
              <a:rPr lang="en-US" dirty="0" err="1">
                <a:solidFill>
                  <a:srgbClr val="FFC000"/>
                </a:solidFill>
              </a:rPr>
              <a:t>nevoie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toate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cărțile</a:t>
            </a:r>
            <a:r>
              <a:rPr lang="en-US" dirty="0">
                <a:solidFill>
                  <a:srgbClr val="FFC000"/>
                </a:solidFill>
              </a:rPr>
              <a:t> sunt strict </a:t>
            </a:r>
            <a:r>
              <a:rPr lang="en-US" dirty="0" err="1">
                <a:solidFill>
                  <a:srgbClr val="FFC000"/>
                </a:solidFill>
              </a:rPr>
              <a:t>organizate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Pe </a:t>
            </a:r>
            <a:r>
              <a:rPr lang="en-US" dirty="0" err="1">
                <a:solidFill>
                  <a:srgbClr val="FFC000"/>
                </a:solidFill>
              </a:rPr>
              <a:t>acest</a:t>
            </a:r>
            <a:r>
              <a:rPr lang="en-US" dirty="0">
                <a:solidFill>
                  <a:srgbClr val="FFC000"/>
                </a:solidFill>
              </a:rPr>
              <a:t> raft, </a:t>
            </a:r>
            <a:r>
              <a:rPr lang="en-US" dirty="0" err="1">
                <a:solidFill>
                  <a:srgbClr val="FFC000"/>
                </a:solidFill>
              </a:rPr>
              <a:t>puteți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găsi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cărți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algebră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Pe </a:t>
            </a:r>
            <a:r>
              <a:rPr lang="en-US" dirty="0" err="1">
                <a:solidFill>
                  <a:srgbClr val="FFC000"/>
                </a:solidFill>
              </a:rPr>
              <a:t>acest</a:t>
            </a:r>
            <a:r>
              <a:rPr lang="en-US" dirty="0">
                <a:solidFill>
                  <a:srgbClr val="FFC000"/>
                </a:solidFill>
              </a:rPr>
              <a:t> raft, </a:t>
            </a:r>
            <a:r>
              <a:rPr lang="en-US" dirty="0" err="1">
                <a:solidFill>
                  <a:srgbClr val="FFC000"/>
                </a:solidFill>
              </a:rPr>
              <a:t>cărți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geometrie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Pe </a:t>
            </a:r>
            <a:r>
              <a:rPr lang="en-US" dirty="0" err="1">
                <a:solidFill>
                  <a:srgbClr val="FFC000"/>
                </a:solidFill>
              </a:rPr>
              <a:t>acest</a:t>
            </a:r>
            <a:r>
              <a:rPr lang="en-US" dirty="0">
                <a:solidFill>
                  <a:srgbClr val="FFC000"/>
                </a:solidFill>
              </a:rPr>
              <a:t> raft, </a:t>
            </a:r>
            <a:r>
              <a:rPr lang="en-US" dirty="0" err="1">
                <a:solidFill>
                  <a:srgbClr val="FFC000"/>
                </a:solidFill>
              </a:rPr>
              <a:t>cărți</a:t>
            </a:r>
            <a:r>
              <a:rPr lang="en-US" dirty="0">
                <a:solidFill>
                  <a:srgbClr val="FFC000"/>
                </a:solidFill>
              </a:rPr>
              <a:t> dedicate </a:t>
            </a:r>
            <a:r>
              <a:rPr lang="en-US" dirty="0" err="1">
                <a:solidFill>
                  <a:srgbClr val="FFC000"/>
                </a:solidFill>
              </a:rPr>
              <a:t>analizei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matematice</a:t>
            </a: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488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Libraria</a:t>
            </a:r>
            <a:r>
              <a:rPr lang="en-US" dirty="0">
                <a:solidFill>
                  <a:srgbClr val="FFC000"/>
                </a:solidFill>
              </a:rPr>
              <a:t> din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11089341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Java, </a:t>
            </a:r>
            <a:r>
              <a:rPr lang="en-US" dirty="0" err="1">
                <a:solidFill>
                  <a:srgbClr val="FFC000"/>
                </a:solidFill>
              </a:rPr>
              <a:t>există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bibliotecă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similară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virtuală</a:t>
            </a:r>
            <a:r>
              <a:rPr lang="en-US" dirty="0">
                <a:solidFill>
                  <a:srgbClr val="FFC000"/>
                </a:solidFill>
              </a:rPr>
              <a:t>) de cod </a:t>
            </a:r>
            <a:r>
              <a:rPr lang="en-US" dirty="0" err="1">
                <a:solidFill>
                  <a:srgbClr val="FFC000"/>
                </a:solidFill>
              </a:rPr>
              <a:t>testat</a:t>
            </a:r>
            <a:r>
              <a:rPr lang="en-US" dirty="0">
                <a:solidFill>
                  <a:srgbClr val="FFC000"/>
                </a:solidFill>
              </a:rPr>
              <a:t>, care include cadre </a:t>
            </a:r>
            <a:r>
              <a:rPr lang="en-US" dirty="0" err="1">
                <a:solidFill>
                  <a:srgbClr val="FFC000"/>
                </a:solidFill>
              </a:rPr>
              <a:t>gata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făcute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pentru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probleme</a:t>
            </a:r>
            <a:r>
              <a:rPr lang="en-US" dirty="0">
                <a:solidFill>
                  <a:srgbClr val="FFC000"/>
                </a:solidFill>
              </a:rPr>
              <a:t> cu care se </a:t>
            </a:r>
            <a:r>
              <a:rPr lang="en-US" dirty="0" err="1">
                <a:solidFill>
                  <a:srgbClr val="FFC000"/>
                </a:solidFill>
              </a:rPr>
              <a:t>confruntă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programatorii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munca</a:t>
            </a:r>
            <a:r>
              <a:rPr lang="en-US" dirty="0">
                <a:solidFill>
                  <a:srgbClr val="FFC000"/>
                </a:solidFill>
              </a:rPr>
              <a:t> lor </a:t>
            </a:r>
            <a:r>
              <a:rPr lang="en-US" dirty="0" err="1">
                <a:solidFill>
                  <a:srgbClr val="FFC000"/>
                </a:solidFill>
              </a:rPr>
              <a:t>zilnică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Asta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înseamnă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poți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lua</a:t>
            </a:r>
            <a:r>
              <a:rPr lang="en-US" dirty="0">
                <a:solidFill>
                  <a:srgbClr val="FFC000"/>
                </a:solidFill>
              </a:rPr>
              <a:t> cu </a:t>
            </a:r>
            <a:r>
              <a:rPr lang="en-US" dirty="0" err="1">
                <a:solidFill>
                  <a:srgbClr val="FFC000"/>
                </a:solidFill>
              </a:rPr>
              <a:t>ușurință</a:t>
            </a:r>
            <a:r>
              <a:rPr lang="en-US" dirty="0">
                <a:solidFill>
                  <a:srgbClr val="FFC000"/>
                </a:solidFill>
              </a:rPr>
              <a:t> un cod din </a:t>
            </a:r>
            <a:r>
              <a:rPr lang="en-US" dirty="0" err="1">
                <a:solidFill>
                  <a:srgbClr val="FFC000"/>
                </a:solidFill>
              </a:rPr>
              <a:t>bibliotecă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poți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folosi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acest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lucru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poate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economisi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timp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unui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programator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deoarece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codul</a:t>
            </a:r>
            <a:r>
              <a:rPr lang="en-US" dirty="0">
                <a:solidFill>
                  <a:srgbClr val="FFC000"/>
                </a:solidFill>
              </a:rPr>
              <a:t> nu </a:t>
            </a:r>
            <a:r>
              <a:rPr lang="en-US" dirty="0" err="1">
                <a:solidFill>
                  <a:srgbClr val="FFC000"/>
                </a:solidFill>
              </a:rPr>
              <a:t>trebuie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fie </a:t>
            </a:r>
            <a:r>
              <a:rPr lang="en-US" dirty="0" err="1">
                <a:solidFill>
                  <a:srgbClr val="FFC000"/>
                </a:solidFill>
              </a:rPr>
              <a:t>scris</a:t>
            </a:r>
            <a:r>
              <a:rPr lang="en-US" dirty="0">
                <a:solidFill>
                  <a:srgbClr val="FFC000"/>
                </a:solidFill>
              </a:rPr>
              <a:t> de la zero.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Informațiile</a:t>
            </a:r>
            <a:r>
              <a:rPr lang="en-US" dirty="0">
                <a:solidFill>
                  <a:srgbClr val="FFC000"/>
                </a:solidFill>
              </a:rPr>
              <a:t> din </a:t>
            </a:r>
            <a:r>
              <a:rPr lang="en-US" dirty="0" err="1">
                <a:solidFill>
                  <a:srgbClr val="FFC000"/>
                </a:solidFill>
              </a:rPr>
              <a:t>biblioteca</a:t>
            </a:r>
            <a:r>
              <a:rPr lang="en-US" dirty="0">
                <a:solidFill>
                  <a:srgbClr val="FFC000"/>
                </a:solidFill>
              </a:rPr>
              <a:t> Java sunt </a:t>
            </a:r>
            <a:r>
              <a:rPr lang="en-US" dirty="0" err="1">
                <a:solidFill>
                  <a:srgbClr val="FFC000"/>
                </a:solidFill>
              </a:rPr>
              <a:t>împărțite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„</a:t>
            </a:r>
            <a:r>
              <a:rPr lang="en-US" dirty="0" err="1">
                <a:solidFill>
                  <a:srgbClr val="FFC000"/>
                </a:solidFill>
              </a:rPr>
              <a:t>pachete</a:t>
            </a:r>
            <a:r>
              <a:rPr lang="en-US" dirty="0">
                <a:solidFill>
                  <a:srgbClr val="FFC000"/>
                </a:solidFill>
              </a:rPr>
              <a:t>” – un </a:t>
            </a:r>
            <a:r>
              <a:rPr lang="en-US" dirty="0" err="1">
                <a:solidFill>
                  <a:srgbClr val="FFC000"/>
                </a:solidFill>
              </a:rPr>
              <a:t>fel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rafturi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într</a:t>
            </a:r>
            <a:r>
              <a:rPr lang="en-US" dirty="0">
                <a:solidFill>
                  <a:srgbClr val="FFC000"/>
                </a:solidFill>
              </a:rPr>
              <a:t>-o </a:t>
            </a:r>
            <a:r>
              <a:rPr lang="en-US" dirty="0" err="1">
                <a:solidFill>
                  <a:srgbClr val="FFC000"/>
                </a:solidFill>
              </a:rPr>
              <a:t>bibliotecă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fiecare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pachet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puteți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găsi</a:t>
            </a:r>
            <a:r>
              <a:rPr lang="en-US" dirty="0">
                <a:solidFill>
                  <a:srgbClr val="FFC000"/>
                </a:solidFill>
              </a:rPr>
              <a:t> un cod </a:t>
            </a:r>
            <a:r>
              <a:rPr lang="en-US" dirty="0" err="1">
                <a:solidFill>
                  <a:srgbClr val="FFC000"/>
                </a:solidFill>
              </a:rPr>
              <a:t>testat</a:t>
            </a:r>
            <a:r>
              <a:rPr lang="en-US" dirty="0">
                <a:solidFill>
                  <a:srgbClr val="FFC000"/>
                </a:solidFill>
              </a:rPr>
              <a:t>. De </a:t>
            </a:r>
            <a:r>
              <a:rPr lang="en-US" dirty="0" err="1">
                <a:solidFill>
                  <a:srgbClr val="FFC000"/>
                </a:solidFill>
              </a:rPr>
              <a:t>exemplu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există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astfel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pachete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java.applet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java.lang</a:t>
            </a:r>
            <a:r>
              <a:rPr lang="en-US" dirty="0">
                <a:solidFill>
                  <a:srgbClr val="FFC000"/>
                </a:solidFill>
              </a:rPr>
              <a:t> – </a:t>
            </a:r>
            <a:r>
              <a:rPr lang="en-US" dirty="0" err="1">
                <a:solidFill>
                  <a:srgbClr val="FFC000"/>
                </a:solidFill>
              </a:rPr>
              <a:t>acesta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pachetul</a:t>
            </a:r>
            <a:r>
              <a:rPr lang="en-US" dirty="0">
                <a:solidFill>
                  <a:srgbClr val="FFC000"/>
                </a:solidFill>
              </a:rPr>
              <a:t> principal al </a:t>
            </a:r>
            <a:r>
              <a:rPr lang="en-US" dirty="0" err="1">
                <a:solidFill>
                  <a:srgbClr val="FFC000"/>
                </a:solidFill>
              </a:rPr>
              <a:t>limbajului</a:t>
            </a:r>
            <a:r>
              <a:rPr lang="en-US" dirty="0">
                <a:solidFill>
                  <a:srgbClr val="FFC000"/>
                </a:solidFill>
              </a:rPr>
              <a:t> Java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java.util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java.io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java.net</a:t>
            </a:r>
          </a:p>
        </p:txBody>
      </p:sp>
      <p:pic>
        <p:nvPicPr>
          <p:cNvPr id="2050" name="Picture 2" descr="java-class-library_vertex-academy">
            <a:extLst>
              <a:ext uri="{FF2B5EF4-FFF2-40B4-BE49-F238E27FC236}">
                <a16:creationId xmlns:a16="http://schemas.microsoft.com/office/drawing/2014/main" id="{919BE441-90F4-4B81-8F63-369D9850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9" b="96304" l="885" r="94912">
                        <a14:foregroundMark x1="23009" y1="26957" x2="23009" y2="26957"/>
                        <a14:foregroundMark x1="26549" y1="40870" x2="26549" y2="40870"/>
                        <a14:foregroundMark x1="26327" y1="51739" x2="26327" y2="51739"/>
                        <a14:foregroundMark x1="25664" y1="68261" x2="25664" y2="68261"/>
                        <a14:foregroundMark x1="26106" y1="79565" x2="26106" y2="79565"/>
                        <a14:foregroundMark x1="26991" y1="94565" x2="26991" y2="94565"/>
                        <a14:foregroundMark x1="50000" y1="39565" x2="50000" y2="39565"/>
                        <a14:foregroundMark x1="88053" y1="40435" x2="88053" y2="40435"/>
                        <a14:foregroundMark x1="83850" y1="52174" x2="83850" y2="52174"/>
                        <a14:foregroundMark x1="83407" y1="64783" x2="83407" y2="64783"/>
                        <a14:foregroundMark x1="21460" y1="38478" x2="21460" y2="38478"/>
                        <a14:foregroundMark x1="21239" y1="53696" x2="21239" y2="53696"/>
                        <a14:foregroundMark x1="56416" y1="39130" x2="56416" y2="39130"/>
                        <a14:foregroundMark x1="84513" y1="78261" x2="84513" y2="7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96" y="3275028"/>
            <a:ext cx="2391204" cy="297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7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Libraria</a:t>
            </a:r>
            <a:r>
              <a:rPr lang="en-US" dirty="0">
                <a:solidFill>
                  <a:srgbClr val="FFC000"/>
                </a:solidFill>
              </a:rPr>
              <a:t> SQL din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11089341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Ori de </a:t>
            </a:r>
            <a:r>
              <a:rPr lang="en-US" dirty="0" err="1">
                <a:solidFill>
                  <a:srgbClr val="FFC000"/>
                </a:solidFill>
              </a:rPr>
              <a:t>câte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ori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doriți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accesați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bază</a:t>
            </a:r>
            <a:r>
              <a:rPr lang="en-US" dirty="0">
                <a:solidFill>
                  <a:srgbClr val="FFC000"/>
                </a:solidFill>
              </a:rPr>
              <a:t> de date cu </a:t>
            </a:r>
            <a:r>
              <a:rPr lang="en-US" dirty="0" err="1">
                <a:solidFill>
                  <a:srgbClr val="FFC000"/>
                </a:solidFill>
              </a:rPr>
              <a:t>aplicația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dvs</a:t>
            </a:r>
            <a:r>
              <a:rPr lang="en-US" dirty="0">
                <a:solidFill>
                  <a:srgbClr val="FFC000"/>
                </a:solidFill>
              </a:rPr>
              <a:t>. Java (server </a:t>
            </a:r>
            <a:r>
              <a:rPr lang="en-US" dirty="0" err="1">
                <a:solidFill>
                  <a:srgbClr val="FFC000"/>
                </a:solidFill>
              </a:rPr>
              <a:t>sau</a:t>
            </a:r>
            <a:r>
              <a:rPr lang="en-US" dirty="0">
                <a:solidFill>
                  <a:srgbClr val="FFC000"/>
                </a:solidFill>
              </a:rPr>
              <a:t> desktop) apar </a:t>
            </a:r>
            <a:r>
              <a:rPr lang="en-US" dirty="0" err="1">
                <a:solidFill>
                  <a:srgbClr val="FFC000"/>
                </a:solidFill>
              </a:rPr>
              <a:t>trei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întrebări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Abordați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aplicația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dvs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dintr</a:t>
            </a:r>
            <a:r>
              <a:rPr lang="en-US" dirty="0">
                <a:solidFill>
                  <a:srgbClr val="FFC000"/>
                </a:solidFill>
              </a:rPr>
              <a:t>-o </a:t>
            </a:r>
            <a:r>
              <a:rPr lang="en-US" dirty="0" err="1">
                <a:solidFill>
                  <a:srgbClr val="FFC000"/>
                </a:solidFill>
              </a:rPr>
              <a:t>perspectivă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întâi</a:t>
            </a:r>
            <a:r>
              <a:rPr lang="en-US" dirty="0">
                <a:solidFill>
                  <a:srgbClr val="FFC000"/>
                </a:solidFill>
              </a:rPr>
              <a:t> Java </a:t>
            </a:r>
            <a:r>
              <a:rPr lang="en-US" dirty="0" err="1">
                <a:solidFill>
                  <a:srgbClr val="FFC000"/>
                </a:solidFill>
              </a:rPr>
              <a:t>sau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baza</a:t>
            </a:r>
            <a:r>
              <a:rPr lang="en-US" dirty="0">
                <a:solidFill>
                  <a:srgbClr val="FFC000"/>
                </a:solidFill>
              </a:rPr>
              <a:t> de date </a:t>
            </a:r>
            <a:r>
              <a:rPr lang="en-US" dirty="0" err="1">
                <a:solidFill>
                  <a:srgbClr val="FFC000"/>
                </a:solidFill>
              </a:rPr>
              <a:t>mai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întâi</a:t>
            </a:r>
            <a:r>
              <a:rPr lang="en-US" dirty="0">
                <a:solidFill>
                  <a:srgbClr val="FFC000"/>
                </a:solidFill>
              </a:rPr>
              <a:t>? </a:t>
            </a:r>
            <a:r>
              <a:rPr lang="en-US" dirty="0" err="1">
                <a:solidFill>
                  <a:srgbClr val="FFC000"/>
                </a:solidFill>
              </a:rPr>
              <a:t>Doriți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scrieți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întâi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clase</a:t>
            </a:r>
            <a:r>
              <a:rPr lang="en-US" dirty="0">
                <a:solidFill>
                  <a:srgbClr val="FFC000"/>
                </a:solidFill>
              </a:rPr>
              <a:t> Java </a:t>
            </a:r>
            <a:r>
              <a:rPr lang="en-US" dirty="0" err="1">
                <a:solidFill>
                  <a:srgbClr val="FFC000"/>
                </a:solidFill>
              </a:rPr>
              <a:t>sau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instrucțiuni</a:t>
            </a:r>
            <a:r>
              <a:rPr lang="en-US" dirty="0">
                <a:solidFill>
                  <a:srgbClr val="FFC000"/>
                </a:solidFill>
              </a:rPr>
              <a:t> SQL? </a:t>
            </a:r>
            <a:r>
              <a:rPr lang="en-US" dirty="0" err="1">
                <a:solidFill>
                  <a:srgbClr val="FFC000"/>
                </a:solidFill>
              </a:rPr>
              <a:t>Trebuie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integrați</a:t>
            </a:r>
            <a:r>
              <a:rPr lang="en-US" dirty="0">
                <a:solidFill>
                  <a:srgbClr val="FFC000"/>
                </a:solidFill>
              </a:rPr>
              <a:t> cu o </a:t>
            </a:r>
            <a:r>
              <a:rPr lang="en-US" dirty="0" err="1">
                <a:solidFill>
                  <a:srgbClr val="FFC000"/>
                </a:solidFill>
              </a:rPr>
              <a:t>bază</a:t>
            </a:r>
            <a:r>
              <a:rPr lang="en-US" dirty="0">
                <a:solidFill>
                  <a:srgbClr val="FFC000"/>
                </a:solidFill>
              </a:rPr>
              <a:t> de date </a:t>
            </a:r>
            <a:r>
              <a:rPr lang="en-US" dirty="0" err="1">
                <a:solidFill>
                  <a:srgbClr val="FFC000"/>
                </a:solidFill>
              </a:rPr>
              <a:t>existentă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Cum </a:t>
            </a:r>
            <a:r>
              <a:rPr lang="en-US" dirty="0" err="1">
                <a:solidFill>
                  <a:srgbClr val="FFC000"/>
                </a:solidFill>
              </a:rPr>
              <a:t>executați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instrucțiunile</a:t>
            </a:r>
            <a:r>
              <a:rPr lang="en-US" dirty="0">
                <a:solidFill>
                  <a:srgbClr val="FFC000"/>
                </a:solidFill>
              </a:rPr>
              <a:t> SQL? De la </a:t>
            </a:r>
            <a:r>
              <a:rPr lang="en-US" dirty="0" err="1">
                <a:solidFill>
                  <a:srgbClr val="FFC000"/>
                </a:solidFill>
              </a:rPr>
              <a:t>operațiuni</a:t>
            </a:r>
            <a:r>
              <a:rPr lang="en-US" dirty="0">
                <a:solidFill>
                  <a:srgbClr val="FFC000"/>
                </a:solidFill>
              </a:rPr>
              <a:t> CRUD </a:t>
            </a:r>
            <a:r>
              <a:rPr lang="en-US" dirty="0" err="1">
                <a:solidFill>
                  <a:srgbClr val="FFC000"/>
                </a:solidFill>
              </a:rPr>
              <a:t>mici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selectați</a:t>
            </a:r>
            <a:r>
              <a:rPr lang="en-US" dirty="0">
                <a:solidFill>
                  <a:srgbClr val="FFC000"/>
                </a:solidFill>
              </a:rPr>
              <a:t> din, </a:t>
            </a:r>
            <a:r>
              <a:rPr lang="en-US" dirty="0" err="1">
                <a:solidFill>
                  <a:srgbClr val="FFC000"/>
                </a:solidFill>
              </a:rPr>
              <a:t>inserați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actualizați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unde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 err="1">
                <a:solidFill>
                  <a:srgbClr val="FFC000"/>
                </a:solidFill>
              </a:rPr>
              <a:t>până</a:t>
            </a:r>
            <a:r>
              <a:rPr lang="en-US" dirty="0">
                <a:solidFill>
                  <a:srgbClr val="FFC000"/>
                </a:solidFill>
              </a:rPr>
              <a:t> la </a:t>
            </a:r>
            <a:r>
              <a:rPr lang="en-US" dirty="0" err="1">
                <a:solidFill>
                  <a:srgbClr val="FFC000"/>
                </a:solidFill>
              </a:rPr>
              <a:t>interogări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raportare</a:t>
            </a:r>
            <a:r>
              <a:rPr lang="en-US" dirty="0">
                <a:solidFill>
                  <a:srgbClr val="FFC000"/>
                </a:solidFill>
              </a:rPr>
              <a:t> SQL </a:t>
            </a:r>
            <a:r>
              <a:rPr lang="en-US" dirty="0" err="1">
                <a:solidFill>
                  <a:srgbClr val="FFC000"/>
                </a:solidFill>
              </a:rPr>
              <a:t>mai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complexe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funcții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analiză</a:t>
            </a:r>
            <a:r>
              <a:rPr lang="en-US" dirty="0">
                <a:solidFill>
                  <a:srgbClr val="FFC000"/>
                </a:solidFill>
              </a:rPr>
              <a:t>)?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FFC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Cât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ușor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poți</a:t>
            </a:r>
            <a:r>
              <a:rPr lang="en-US" dirty="0">
                <a:solidFill>
                  <a:srgbClr val="FFC000"/>
                </a:solidFill>
              </a:rPr>
              <a:t> face </a:t>
            </a:r>
            <a:r>
              <a:rPr lang="en-US" dirty="0" err="1">
                <a:solidFill>
                  <a:srgbClr val="FFC000"/>
                </a:solidFill>
              </a:rPr>
              <a:t>maparea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obiect-relațională</a:t>
            </a:r>
            <a:r>
              <a:rPr lang="en-US" dirty="0">
                <a:solidFill>
                  <a:srgbClr val="FFC000"/>
                </a:solidFill>
              </a:rPr>
              <a:t>? </a:t>
            </a:r>
            <a:r>
              <a:rPr lang="en-US" dirty="0" err="1">
                <a:solidFill>
                  <a:srgbClr val="FFC000"/>
                </a:solidFill>
              </a:rPr>
              <a:t>Ceea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înseamnă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maparea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dintre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obiectele</a:t>
            </a:r>
            <a:r>
              <a:rPr lang="en-US" dirty="0">
                <a:solidFill>
                  <a:srgbClr val="FFC000"/>
                </a:solidFill>
              </a:rPr>
              <a:t> Java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tabelele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rândurile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bazei</a:t>
            </a:r>
            <a:r>
              <a:rPr lang="en-US" dirty="0">
                <a:solidFill>
                  <a:srgbClr val="FFC000"/>
                </a:solidFill>
              </a:rPr>
              <a:t> de date?</a:t>
            </a:r>
          </a:p>
        </p:txBody>
      </p:sp>
    </p:spTree>
    <p:extLst>
      <p:ext uri="{BB962C8B-B14F-4D97-AF65-F5344CB8AC3E}">
        <p14:creationId xmlns:p14="http://schemas.microsoft.com/office/powerpoint/2010/main" val="40048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Libraria</a:t>
            </a:r>
            <a:r>
              <a:rPr lang="en-US" dirty="0">
                <a:solidFill>
                  <a:srgbClr val="FFC000"/>
                </a:solidFill>
              </a:rPr>
              <a:t> SQL din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4242344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FFC000"/>
                </a:solidFill>
                <a:effectLst/>
                <a:latin typeface="system-ui"/>
              </a:rPr>
              <a:t>Pentru a ilustra conceptul de mapare relatie-obiect, imaginați-vă o clasă Java ca aceasta:</a:t>
            </a:r>
          </a:p>
          <a:p>
            <a:pPr algn="ctr"/>
            <a:endParaRPr lang="pt-BR" dirty="0">
              <a:solidFill>
                <a:srgbClr val="FFC000"/>
              </a:solidFill>
              <a:latin typeface="system-ui"/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Pe </a:t>
            </a:r>
            <a:r>
              <a:rPr lang="en-US" dirty="0" err="1">
                <a:solidFill>
                  <a:srgbClr val="FFC000"/>
                </a:solidFill>
              </a:rPr>
              <a:t>lângă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clasa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dvs</a:t>
            </a:r>
            <a:r>
              <a:rPr lang="en-US" dirty="0">
                <a:solidFill>
                  <a:srgbClr val="FFC000"/>
                </a:solidFill>
              </a:rPr>
              <a:t>. Java, </a:t>
            </a:r>
            <a:r>
              <a:rPr lang="en-US" dirty="0" err="1">
                <a:solidFill>
                  <a:srgbClr val="FFC000"/>
                </a:solidFill>
              </a:rPr>
              <a:t>aveți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un </a:t>
            </a:r>
            <a:r>
              <a:rPr lang="en-US" dirty="0" err="1">
                <a:solidFill>
                  <a:srgbClr val="FFC000"/>
                </a:solidFill>
              </a:rPr>
              <a:t>tabel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bază</a:t>
            </a:r>
            <a:r>
              <a:rPr lang="en-US" dirty="0">
                <a:solidFill>
                  <a:srgbClr val="FFC000"/>
                </a:solidFill>
              </a:rPr>
              <a:t> de date USERS. </a:t>
            </a:r>
            <a:r>
              <a:rPr lang="en-US" dirty="0" err="1">
                <a:solidFill>
                  <a:srgbClr val="FFC000"/>
                </a:solidFill>
              </a:rPr>
              <a:t>Imaginați-vă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aveți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trei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utilizatori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adică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rânduri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 err="1">
                <a:solidFill>
                  <a:srgbClr val="FFC000"/>
                </a:solidFill>
              </a:rPr>
              <a:t>salvați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tabelul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dvs</a:t>
            </a:r>
            <a:r>
              <a:rPr lang="en-US" dirty="0">
                <a:solidFill>
                  <a:srgbClr val="FFC000"/>
                </a:solidFill>
              </a:rPr>
              <a:t>., </a:t>
            </a:r>
            <a:r>
              <a:rPr lang="en-US" dirty="0" err="1">
                <a:solidFill>
                  <a:srgbClr val="FFC000"/>
                </a:solidFill>
              </a:rPr>
              <a:t>ceea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înseamnă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arată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aproximativ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astfel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CD3F8-8CB5-4789-BA90-021091C5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96" y="1846729"/>
            <a:ext cx="2364514" cy="183627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4482C-7079-48D8-9C53-FD510F12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96" y="4412127"/>
            <a:ext cx="6438104" cy="18362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28102-E0D5-4B10-A75D-BE4202806B39}"/>
              </a:ext>
            </a:extLst>
          </p:cNvPr>
          <p:cNvCxnSpPr>
            <a:cxnSpLocks/>
          </p:cNvCxnSpPr>
          <p:nvPr/>
        </p:nvCxnSpPr>
        <p:spPr>
          <a:xfrm flipV="1">
            <a:off x="3195782" y="3429000"/>
            <a:ext cx="2013527" cy="9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49552B-5A77-4E41-AC15-C355DC8E8F7F}"/>
              </a:ext>
            </a:extLst>
          </p:cNvPr>
          <p:cNvCxnSpPr>
            <a:endCxn id="7" idx="1"/>
          </p:cNvCxnSpPr>
          <p:nvPr/>
        </p:nvCxnSpPr>
        <p:spPr>
          <a:xfrm>
            <a:off x="3620655" y="5172364"/>
            <a:ext cx="1523641" cy="157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2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Libraria</a:t>
            </a:r>
            <a:r>
              <a:rPr lang="en-US" dirty="0">
                <a:solidFill>
                  <a:srgbClr val="FFC000"/>
                </a:solidFill>
              </a:rPr>
              <a:t> SQL din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11089341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Cum </a:t>
            </a:r>
            <a:r>
              <a:rPr lang="en-US" dirty="0" err="1">
                <a:solidFill>
                  <a:srgbClr val="FFC000"/>
                </a:solidFill>
              </a:rPr>
              <a:t>mapati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acum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clasa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dvs</a:t>
            </a:r>
            <a:r>
              <a:rPr lang="en-US" dirty="0">
                <a:solidFill>
                  <a:srgbClr val="FFC000"/>
                </a:solidFill>
              </a:rPr>
              <a:t>. din Java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acel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tabel</a:t>
            </a:r>
            <a:r>
              <a:rPr lang="en-US" dirty="0">
                <a:solidFill>
                  <a:srgbClr val="FFC000"/>
                </a:solidFill>
              </a:rPr>
              <a:t>? 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Se pare </a:t>
            </a:r>
            <a:r>
              <a:rPr lang="en-US" dirty="0" err="1">
                <a:solidFill>
                  <a:srgbClr val="FFC000"/>
                </a:solidFill>
              </a:rPr>
              <a:t>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există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multe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moduri</a:t>
            </a:r>
            <a:r>
              <a:rPr lang="en-US" dirty="0">
                <a:solidFill>
                  <a:srgbClr val="FFC000"/>
                </a:solidFill>
              </a:rPr>
              <a:t> de a face </a:t>
            </a:r>
            <a:r>
              <a:rPr lang="en-US" dirty="0" err="1">
                <a:solidFill>
                  <a:srgbClr val="FFC000"/>
                </a:solidFill>
              </a:rPr>
              <a:t>acest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lucru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Java:</a:t>
            </a:r>
          </a:p>
          <a:p>
            <a:pPr algn="just"/>
            <a:endParaRPr lang="en-US" dirty="0">
              <a:solidFill>
                <a:srgbClr val="FFC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JDBC,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alegerea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de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nivel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scăzut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jOOQ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 ,JDBC de la Spring.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ORM-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uri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complete, cum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ar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fi Hibernate 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sau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orice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altă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implementare</a:t>
            </a:r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 JPA.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JDBC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8" y="1846729"/>
            <a:ext cx="4113035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	Java database connectivity (JDBC)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specificația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JavaSoft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unei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interfețe</a:t>
            </a:r>
            <a:r>
              <a:rPr lang="en-US" dirty="0">
                <a:solidFill>
                  <a:srgbClr val="FFC000"/>
                </a:solidFill>
              </a:rPr>
              <a:t> standard de </a:t>
            </a:r>
            <a:r>
              <a:rPr lang="en-US" dirty="0" err="1">
                <a:solidFill>
                  <a:srgbClr val="FFC000"/>
                </a:solidFill>
              </a:rPr>
              <a:t>programare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aplicațiilor</a:t>
            </a:r>
            <a:r>
              <a:rPr lang="en-US" dirty="0">
                <a:solidFill>
                  <a:srgbClr val="FFC000"/>
                </a:solidFill>
              </a:rPr>
              <a:t> (API) care </a:t>
            </a:r>
            <a:r>
              <a:rPr lang="en-US" dirty="0" err="1">
                <a:solidFill>
                  <a:srgbClr val="FFC000"/>
                </a:solidFill>
              </a:rPr>
              <a:t>permite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programelor</a:t>
            </a:r>
            <a:r>
              <a:rPr lang="en-US" dirty="0">
                <a:solidFill>
                  <a:srgbClr val="FFC000"/>
                </a:solidFill>
              </a:rPr>
              <a:t> Java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acceseze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sistemele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gestionare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bazelor</a:t>
            </a:r>
            <a:r>
              <a:rPr lang="en-US" dirty="0">
                <a:solidFill>
                  <a:srgbClr val="FFC000"/>
                </a:solidFill>
              </a:rPr>
              <a:t> de date. API-ul JDBC </a:t>
            </a:r>
            <a:r>
              <a:rPr lang="en-US" dirty="0" err="1">
                <a:solidFill>
                  <a:srgbClr val="FFC000"/>
                </a:solidFill>
              </a:rPr>
              <a:t>constă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dintr</a:t>
            </a:r>
            <a:r>
              <a:rPr lang="en-US" dirty="0">
                <a:solidFill>
                  <a:srgbClr val="FFC000"/>
                </a:solidFill>
              </a:rPr>
              <a:t>-un set de </a:t>
            </a:r>
            <a:r>
              <a:rPr lang="en-US" dirty="0" err="1">
                <a:solidFill>
                  <a:srgbClr val="FFC000"/>
                </a:solidFill>
              </a:rPr>
              <a:t>interfețe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clase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scrise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limbajul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programare</a:t>
            </a:r>
            <a:r>
              <a:rPr lang="en-US" dirty="0">
                <a:solidFill>
                  <a:srgbClr val="FFC000"/>
                </a:solidFill>
              </a:rPr>
              <a:t> Java.</a:t>
            </a:r>
          </a:p>
        </p:txBody>
      </p:sp>
      <p:pic>
        <p:nvPicPr>
          <p:cNvPr id="3074" name="Picture 2" descr="Java Database Connectivity (JDBC) - Network Encyclopedia">
            <a:extLst>
              <a:ext uri="{FF2B5EF4-FFF2-40B4-BE49-F238E27FC236}">
                <a16:creationId xmlns:a16="http://schemas.microsoft.com/office/drawing/2014/main" id="{2E0C8BEB-4F4C-4DA5-B968-9171E2AF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6" b="89931" l="4590" r="89941">
                        <a14:foregroundMark x1="12402" y1="39583" x2="12402" y2="39583"/>
                        <a14:foregroundMark x1="30273" y1="38194" x2="30273" y2="38194"/>
                        <a14:foregroundMark x1="35059" y1="36111" x2="35059" y2="36111"/>
                        <a14:foregroundMark x1="48633" y1="32639" x2="48633" y2="32639"/>
                        <a14:foregroundMark x1="65820" y1="33160" x2="65820" y2="33160"/>
                        <a14:foregroundMark x1="49902" y1="49132" x2="49902" y2="49132"/>
                        <a14:foregroundMark x1="68848" y1="50000" x2="68848" y2="50000"/>
                        <a14:foregroundMark x1="48828" y1="72049" x2="48828" y2="72049"/>
                        <a14:foregroundMark x1="68359" y1="69618" x2="68359" y2="69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491" y="2307664"/>
            <a:ext cx="6186311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76A6B-AE10-4CB9-BC4E-CC4B56175B94}"/>
              </a:ext>
            </a:extLst>
          </p:cNvPr>
          <p:cNvCxnSpPr>
            <a:cxnSpLocks/>
          </p:cNvCxnSpPr>
          <p:nvPr/>
        </p:nvCxnSpPr>
        <p:spPr>
          <a:xfrm>
            <a:off x="6534150" y="4110038"/>
            <a:ext cx="338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425CA-C761-4E1A-A439-CC5BA114435A}"/>
              </a:ext>
            </a:extLst>
          </p:cNvPr>
          <p:cNvCxnSpPr>
            <a:cxnSpLocks/>
          </p:cNvCxnSpPr>
          <p:nvPr/>
        </p:nvCxnSpPr>
        <p:spPr>
          <a:xfrm flipV="1">
            <a:off x="7600950" y="3501794"/>
            <a:ext cx="483394" cy="260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D6C33E-1D58-48CA-8620-EA0F0EE46881}"/>
              </a:ext>
            </a:extLst>
          </p:cNvPr>
          <p:cNvCxnSpPr>
            <a:cxnSpLocks/>
          </p:cNvCxnSpPr>
          <p:nvPr/>
        </p:nvCxnSpPr>
        <p:spPr>
          <a:xfrm>
            <a:off x="7600950" y="4110038"/>
            <a:ext cx="509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603F6-5257-4220-8B6A-B57A83C8FF9D}"/>
              </a:ext>
            </a:extLst>
          </p:cNvPr>
          <p:cNvCxnSpPr>
            <a:cxnSpLocks/>
          </p:cNvCxnSpPr>
          <p:nvPr/>
        </p:nvCxnSpPr>
        <p:spPr>
          <a:xfrm>
            <a:off x="7600950" y="4452939"/>
            <a:ext cx="604838" cy="383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5470B6-9732-454C-9374-4434742D50C9}"/>
              </a:ext>
            </a:extLst>
          </p:cNvPr>
          <p:cNvCxnSpPr>
            <a:cxnSpLocks/>
          </p:cNvCxnSpPr>
          <p:nvPr/>
        </p:nvCxnSpPr>
        <p:spPr>
          <a:xfrm>
            <a:off x="8963025" y="3452813"/>
            <a:ext cx="233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CEB25D-BDE1-4D93-AC17-CDABAACD663B}"/>
              </a:ext>
            </a:extLst>
          </p:cNvPr>
          <p:cNvCxnSpPr>
            <a:cxnSpLocks/>
          </p:cNvCxnSpPr>
          <p:nvPr/>
        </p:nvCxnSpPr>
        <p:spPr>
          <a:xfrm>
            <a:off x="9001125" y="4110038"/>
            <a:ext cx="233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384D9A-98F3-4836-8570-62813BFAC805}"/>
              </a:ext>
            </a:extLst>
          </p:cNvPr>
          <p:cNvCxnSpPr>
            <a:cxnSpLocks/>
          </p:cNvCxnSpPr>
          <p:nvPr/>
        </p:nvCxnSpPr>
        <p:spPr>
          <a:xfrm>
            <a:off x="8863012" y="4817782"/>
            <a:ext cx="333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FFC000"/>
                </a:solidFill>
                <a:effectLst/>
                <a:latin typeface="system-ui"/>
              </a:rPr>
              <a:t>jOOQ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4035185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jOOQ</a:t>
            </a:r>
            <a:r>
              <a:rPr lang="en-US" dirty="0">
                <a:solidFill>
                  <a:srgbClr val="FFC000"/>
                </a:solidFill>
              </a:rPr>
              <a:t> Object Oriented Querying, </a:t>
            </a:r>
            <a:r>
              <a:rPr lang="en-US" dirty="0" err="1">
                <a:solidFill>
                  <a:srgbClr val="FFC000"/>
                </a:solidFill>
              </a:rPr>
              <a:t>cunoscut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mod </a:t>
            </a:r>
            <a:r>
              <a:rPr lang="en-US" dirty="0" err="1">
                <a:solidFill>
                  <a:srgbClr val="FFC000"/>
                </a:solidFill>
              </a:rPr>
              <a:t>obișnuit</a:t>
            </a:r>
            <a:r>
              <a:rPr lang="en-US" dirty="0">
                <a:solidFill>
                  <a:srgbClr val="FFC000"/>
                </a:solidFill>
              </a:rPr>
              <a:t> ca </a:t>
            </a:r>
            <a:r>
              <a:rPr lang="en-US" dirty="0" err="1">
                <a:solidFill>
                  <a:srgbClr val="FFC000"/>
                </a:solidFill>
              </a:rPr>
              <a:t>jOOQ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o </a:t>
            </a:r>
            <a:r>
              <a:rPr lang="en-US" dirty="0" err="1">
                <a:solidFill>
                  <a:srgbClr val="FFC000"/>
                </a:solidFill>
              </a:rPr>
              <a:t>bibliotecă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ușoară</a:t>
            </a:r>
            <a:r>
              <a:rPr lang="en-US" dirty="0">
                <a:solidFill>
                  <a:srgbClr val="FFC000"/>
                </a:solidFill>
              </a:rPr>
              <a:t> de software de </a:t>
            </a:r>
            <a:r>
              <a:rPr lang="en-US" dirty="0" err="1">
                <a:solidFill>
                  <a:srgbClr val="FFC000"/>
                </a:solidFill>
              </a:rPr>
              <a:t>cartografiere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bazelor</a:t>
            </a:r>
            <a:r>
              <a:rPr lang="en-US" dirty="0">
                <a:solidFill>
                  <a:srgbClr val="FFC000"/>
                </a:solidFill>
              </a:rPr>
              <a:t> de date </a:t>
            </a:r>
            <a:r>
              <a:rPr lang="en-US" dirty="0" err="1">
                <a:solidFill>
                  <a:srgbClr val="FFC000"/>
                </a:solidFill>
              </a:rPr>
              <a:t>în</a:t>
            </a:r>
            <a:r>
              <a:rPr lang="en-US" dirty="0">
                <a:solidFill>
                  <a:srgbClr val="FFC000"/>
                </a:solidFill>
              </a:rPr>
              <a:t> Java care </a:t>
            </a:r>
            <a:r>
              <a:rPr lang="en-US" dirty="0" err="1">
                <a:solidFill>
                  <a:srgbClr val="FFC000"/>
                </a:solidFill>
              </a:rPr>
              <a:t>implementează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modelul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înregistrare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activ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Scopul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să</a:t>
            </a:r>
            <a:r>
              <a:rPr lang="en-US" dirty="0">
                <a:solidFill>
                  <a:srgbClr val="FFC000"/>
                </a:solidFill>
              </a:rPr>
              <a:t> fie </a:t>
            </a:r>
            <a:r>
              <a:rPr lang="en-US" dirty="0" err="1">
                <a:solidFill>
                  <a:srgbClr val="FFC000"/>
                </a:solidFill>
              </a:rPr>
              <a:t>atât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relațional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cât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orientat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oferind</a:t>
            </a:r>
            <a:r>
              <a:rPr lang="en-US" dirty="0">
                <a:solidFill>
                  <a:srgbClr val="FFC000"/>
                </a:solidFill>
              </a:rPr>
              <a:t> un </a:t>
            </a:r>
            <a:r>
              <a:rPr lang="en-US" dirty="0" err="1">
                <a:solidFill>
                  <a:srgbClr val="FFC000"/>
                </a:solidFill>
              </a:rPr>
              <a:t>limbaj</a:t>
            </a:r>
            <a:r>
              <a:rPr lang="en-US" dirty="0">
                <a:solidFill>
                  <a:srgbClr val="FFC000"/>
                </a:solidFill>
              </a:rPr>
              <a:t> specific </a:t>
            </a:r>
            <a:r>
              <a:rPr lang="en-US" dirty="0" err="1">
                <a:solidFill>
                  <a:srgbClr val="FFC000"/>
                </a:solidFill>
              </a:rPr>
              <a:t>domeniului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pentru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construi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interogări</a:t>
            </a:r>
            <a:r>
              <a:rPr lang="en-US" dirty="0">
                <a:solidFill>
                  <a:srgbClr val="FFC000"/>
                </a:solidFill>
              </a:rPr>
              <a:t> din </a:t>
            </a:r>
            <a:r>
              <a:rPr lang="en-US" dirty="0" err="1">
                <a:solidFill>
                  <a:srgbClr val="FFC000"/>
                </a:solidFill>
              </a:rPr>
              <a:t>clase</a:t>
            </a:r>
            <a:r>
              <a:rPr lang="en-US" dirty="0">
                <a:solidFill>
                  <a:srgbClr val="FFC000"/>
                </a:solidFill>
              </a:rPr>
              <a:t> generate </a:t>
            </a:r>
            <a:r>
              <a:rPr lang="en-US" dirty="0" err="1">
                <a:solidFill>
                  <a:srgbClr val="FFC000"/>
                </a:solidFill>
              </a:rPr>
              <a:t>dintr</a:t>
            </a:r>
            <a:r>
              <a:rPr lang="en-US" dirty="0">
                <a:solidFill>
                  <a:srgbClr val="FFC000"/>
                </a:solidFill>
              </a:rPr>
              <a:t>-o </a:t>
            </a:r>
            <a:r>
              <a:rPr lang="en-US" dirty="0" err="1">
                <a:solidFill>
                  <a:srgbClr val="FFC000"/>
                </a:solidFill>
              </a:rPr>
              <a:t>schemă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bază</a:t>
            </a:r>
            <a:r>
              <a:rPr lang="en-US" dirty="0">
                <a:solidFill>
                  <a:srgbClr val="FFC000"/>
                </a:solidFill>
              </a:rPr>
              <a:t> de date.</a:t>
            </a:r>
          </a:p>
        </p:txBody>
      </p:sp>
      <p:pic>
        <p:nvPicPr>
          <p:cNvPr id="4102" name="Picture 6" descr="World Economic Outlook Database: October 2021">
            <a:extLst>
              <a:ext uri="{FF2B5EF4-FFF2-40B4-BE49-F238E27FC236}">
                <a16:creationId xmlns:a16="http://schemas.microsoft.com/office/drawing/2014/main" id="{EB2CAE7A-1895-4D84-A9B9-162550C4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22" l="9778" r="89778">
                        <a14:foregroundMark x1="14222" y1="17333" x2="14222" y2="17333"/>
                        <a14:foregroundMark x1="84000" y1="16000" x2="84000" y2="16000"/>
                        <a14:foregroundMark x1="86222" y1="25333" x2="86222" y2="2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56" y="3348038"/>
            <a:ext cx="1385888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A32D70-2042-4014-9A54-C802E070DAA7}"/>
              </a:ext>
            </a:extLst>
          </p:cNvPr>
          <p:cNvSpPr/>
          <p:nvPr/>
        </p:nvSpPr>
        <p:spPr>
          <a:xfrm>
            <a:off x="7043511" y="3048000"/>
            <a:ext cx="11239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7580D-05FE-4092-BF4C-8AA2B57A614C}"/>
              </a:ext>
            </a:extLst>
          </p:cNvPr>
          <p:cNvSpPr/>
          <p:nvPr/>
        </p:nvSpPr>
        <p:spPr>
          <a:xfrm>
            <a:off x="7043511" y="4614863"/>
            <a:ext cx="11239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40FEF-6747-4427-B203-51BBB164CC5D}"/>
              </a:ext>
            </a:extLst>
          </p:cNvPr>
          <p:cNvSpPr/>
          <p:nvPr/>
        </p:nvSpPr>
        <p:spPr>
          <a:xfrm>
            <a:off x="8715375" y="1846729"/>
            <a:ext cx="3114675" cy="466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BBD4-F38F-464B-BA41-F862446ACBA7}"/>
              </a:ext>
            </a:extLst>
          </p:cNvPr>
          <p:cNvSpPr/>
          <p:nvPr/>
        </p:nvSpPr>
        <p:spPr>
          <a:xfrm>
            <a:off x="8801100" y="1943100"/>
            <a:ext cx="2781300" cy="314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Schema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12E5E-1D67-4FD5-9BBA-D18D5A493458}"/>
              </a:ext>
            </a:extLst>
          </p:cNvPr>
          <p:cNvSpPr/>
          <p:nvPr/>
        </p:nvSpPr>
        <p:spPr>
          <a:xfrm>
            <a:off x="8886825" y="2257425"/>
            <a:ext cx="2781300" cy="408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C70AC-B881-4ED3-85D3-9607DE698F4A}"/>
              </a:ext>
            </a:extLst>
          </p:cNvPr>
          <p:cNvSpPr/>
          <p:nvPr/>
        </p:nvSpPr>
        <p:spPr>
          <a:xfrm>
            <a:off x="9039225" y="2353797"/>
            <a:ext cx="1914525" cy="2179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C384F3-BAD5-4D12-AE81-040FE07D48C5}"/>
              </a:ext>
            </a:extLst>
          </p:cNvPr>
          <p:cNvGrpSpPr/>
          <p:nvPr/>
        </p:nvGrpSpPr>
        <p:grpSpPr>
          <a:xfrm>
            <a:off x="9039225" y="2828925"/>
            <a:ext cx="2466975" cy="1171575"/>
            <a:chOff x="9039225" y="2828925"/>
            <a:chExt cx="2466975" cy="11715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A03570-8838-4DB6-B4F6-32C9CF267899}"/>
                </a:ext>
              </a:extLst>
            </p:cNvPr>
            <p:cNvSpPr/>
            <p:nvPr/>
          </p:nvSpPr>
          <p:spPr>
            <a:xfrm>
              <a:off x="9039225" y="2828925"/>
              <a:ext cx="24669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ADCA6-55CA-48C4-80D0-4DE746229C10}"/>
                </a:ext>
              </a:extLst>
            </p:cNvPr>
            <p:cNvSpPr/>
            <p:nvPr/>
          </p:nvSpPr>
          <p:spPr>
            <a:xfrm>
              <a:off x="9744075" y="3429000"/>
              <a:ext cx="176212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 details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16B721-CAC2-4892-ACB3-D9FB27D5AA89}"/>
              </a:ext>
            </a:extLst>
          </p:cNvPr>
          <p:cNvGrpSpPr/>
          <p:nvPr/>
        </p:nvGrpSpPr>
        <p:grpSpPr>
          <a:xfrm>
            <a:off x="9039224" y="4614863"/>
            <a:ext cx="2466975" cy="1171575"/>
            <a:chOff x="9039225" y="2828925"/>
            <a:chExt cx="2466975" cy="11715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EF4639-90BF-4311-9A15-584341CE773E}"/>
                </a:ext>
              </a:extLst>
            </p:cNvPr>
            <p:cNvSpPr/>
            <p:nvPr/>
          </p:nvSpPr>
          <p:spPr>
            <a:xfrm>
              <a:off x="9039225" y="2828925"/>
              <a:ext cx="2466975" cy="600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FEB36C-483D-4796-89BF-CFB95B0AB3EE}"/>
                </a:ext>
              </a:extLst>
            </p:cNvPr>
            <p:cNvSpPr/>
            <p:nvPr/>
          </p:nvSpPr>
          <p:spPr>
            <a:xfrm>
              <a:off x="9744075" y="3429000"/>
              <a:ext cx="176212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 details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D6A305-22E6-48FC-ADF8-B546996DDB9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635750" y="3238500"/>
            <a:ext cx="407761" cy="812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E1FDB-B297-453F-A4BE-3ADBCDFB746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35750" y="4051300"/>
            <a:ext cx="407761" cy="754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38CF30-3EC4-422D-90A9-E3A9D8ECA3F0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8167461" y="4805363"/>
            <a:ext cx="871763" cy="10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817E31-AE5A-46B8-8328-C283FDE5047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167461" y="3128963"/>
            <a:ext cx="871764" cy="10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6B7-FE9E-4B1D-9E95-2B517BF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C000"/>
                </a:solidFill>
                <a:effectLst/>
                <a:latin typeface="system-ui"/>
              </a:rPr>
              <a:t>Hibernate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BA06E-D2CA-46EB-B0D5-E1E81A82D82A}"/>
              </a:ext>
            </a:extLst>
          </p:cNvPr>
          <p:cNvSpPr/>
          <p:nvPr/>
        </p:nvSpPr>
        <p:spPr>
          <a:xfrm>
            <a:off x="551329" y="1846729"/>
            <a:ext cx="5544671" cy="44016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	Hibernate ORM (</a:t>
            </a:r>
            <a:r>
              <a:rPr lang="en-US" dirty="0" err="1">
                <a:solidFill>
                  <a:srgbClr val="FFC000"/>
                </a:solidFill>
              </a:rPr>
              <a:t>sau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pur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simplu</a:t>
            </a:r>
            <a:r>
              <a:rPr lang="en-US" dirty="0">
                <a:solidFill>
                  <a:srgbClr val="FFC000"/>
                </a:solidFill>
              </a:rPr>
              <a:t> Hibernate)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un instrument de </a:t>
            </a:r>
            <a:r>
              <a:rPr lang="en-US" dirty="0" err="1">
                <a:solidFill>
                  <a:srgbClr val="FFC000"/>
                </a:solidFill>
              </a:rPr>
              <a:t>mapare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obiect-relațională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pentru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limbajul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programare</a:t>
            </a:r>
            <a:r>
              <a:rPr lang="en-US" dirty="0">
                <a:solidFill>
                  <a:srgbClr val="FFC000"/>
                </a:solidFill>
              </a:rPr>
              <a:t> Java. </a:t>
            </a:r>
            <a:r>
              <a:rPr lang="en-US" dirty="0" err="1">
                <a:solidFill>
                  <a:srgbClr val="FFC000"/>
                </a:solidFill>
              </a:rPr>
              <a:t>Acesta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oferă</a:t>
            </a:r>
            <a:r>
              <a:rPr lang="en-US" dirty="0">
                <a:solidFill>
                  <a:srgbClr val="FFC000"/>
                </a:solidFill>
              </a:rPr>
              <a:t> un </a:t>
            </a:r>
            <a:r>
              <a:rPr lang="en-US" dirty="0" err="1">
                <a:solidFill>
                  <a:srgbClr val="FFC000"/>
                </a:solidFill>
              </a:rPr>
              <a:t>cadru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pentru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maparea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unui</a:t>
            </a:r>
            <a:r>
              <a:rPr lang="en-US" dirty="0">
                <a:solidFill>
                  <a:srgbClr val="FFC000"/>
                </a:solidFill>
              </a:rPr>
              <a:t> model de </a:t>
            </a:r>
            <a:r>
              <a:rPr lang="en-US" dirty="0" err="1">
                <a:solidFill>
                  <a:srgbClr val="FFC000"/>
                </a:solidFill>
              </a:rPr>
              <a:t>domeniu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orientat</a:t>
            </a:r>
            <a:r>
              <a:rPr lang="en-US" dirty="0">
                <a:solidFill>
                  <a:srgbClr val="FFC000"/>
                </a:solidFill>
              </a:rPr>
              <a:t> pe </a:t>
            </a:r>
            <a:r>
              <a:rPr lang="en-US" dirty="0" err="1">
                <a:solidFill>
                  <a:srgbClr val="FFC000"/>
                </a:solidFill>
              </a:rPr>
              <a:t>obiecte</a:t>
            </a:r>
            <a:r>
              <a:rPr lang="en-US" dirty="0">
                <a:solidFill>
                  <a:srgbClr val="FFC000"/>
                </a:solidFill>
              </a:rPr>
              <a:t> la o </a:t>
            </a:r>
            <a:r>
              <a:rPr lang="en-US" dirty="0" err="1">
                <a:solidFill>
                  <a:srgbClr val="FFC000"/>
                </a:solidFill>
              </a:rPr>
              <a:t>bază</a:t>
            </a:r>
            <a:r>
              <a:rPr lang="en-US" dirty="0">
                <a:solidFill>
                  <a:srgbClr val="FFC000"/>
                </a:solidFill>
              </a:rPr>
              <a:t> de date </a:t>
            </a:r>
            <a:r>
              <a:rPr lang="en-US" dirty="0" err="1">
                <a:solidFill>
                  <a:srgbClr val="FFC000"/>
                </a:solidFill>
              </a:rPr>
              <a:t>relațională</a:t>
            </a:r>
            <a:r>
              <a:rPr lang="en-US" dirty="0">
                <a:solidFill>
                  <a:srgbClr val="FFC000"/>
                </a:solidFill>
              </a:rPr>
              <a:t>. Hibernate </a:t>
            </a:r>
            <a:r>
              <a:rPr lang="en-US" dirty="0" err="1">
                <a:solidFill>
                  <a:srgbClr val="FFC000"/>
                </a:solidFill>
              </a:rPr>
              <a:t>tratează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problemele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nepotrivire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impedanței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relaționale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înlocuind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accesele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directe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persistente</a:t>
            </a:r>
            <a:r>
              <a:rPr lang="en-US" dirty="0">
                <a:solidFill>
                  <a:srgbClr val="FFC000"/>
                </a:solidFill>
              </a:rPr>
              <a:t> la </a:t>
            </a:r>
            <a:r>
              <a:rPr lang="en-US" dirty="0" err="1">
                <a:solidFill>
                  <a:srgbClr val="FFC000"/>
                </a:solidFill>
              </a:rPr>
              <a:t>baze</a:t>
            </a:r>
            <a:r>
              <a:rPr lang="en-US" dirty="0">
                <a:solidFill>
                  <a:srgbClr val="FFC000"/>
                </a:solidFill>
              </a:rPr>
              <a:t> de date cu </a:t>
            </a:r>
            <a:r>
              <a:rPr lang="en-US" dirty="0" err="1">
                <a:solidFill>
                  <a:srgbClr val="FFC000"/>
                </a:solidFill>
              </a:rPr>
              <a:t>funcții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nivel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înalt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manipulare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obiectelor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Caracteristica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principală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lui</a:t>
            </a:r>
            <a:r>
              <a:rPr lang="en-US" dirty="0">
                <a:solidFill>
                  <a:srgbClr val="FFC000"/>
                </a:solidFill>
              </a:rPr>
              <a:t> Hibernate </a:t>
            </a:r>
            <a:r>
              <a:rPr lang="en-US" dirty="0" err="1">
                <a:solidFill>
                  <a:srgbClr val="FFC000"/>
                </a:solidFill>
              </a:rPr>
              <a:t>este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maparea</a:t>
            </a:r>
            <a:r>
              <a:rPr lang="en-US" dirty="0">
                <a:solidFill>
                  <a:srgbClr val="FFC000"/>
                </a:solidFill>
              </a:rPr>
              <a:t> de la </a:t>
            </a:r>
            <a:r>
              <a:rPr lang="en-US" dirty="0" err="1">
                <a:solidFill>
                  <a:srgbClr val="FFC000"/>
                </a:solidFill>
              </a:rPr>
              <a:t>clase</a:t>
            </a:r>
            <a:r>
              <a:rPr lang="en-US" dirty="0">
                <a:solidFill>
                  <a:srgbClr val="FFC000"/>
                </a:solidFill>
              </a:rPr>
              <a:t> Java la </a:t>
            </a:r>
            <a:r>
              <a:rPr lang="en-US" dirty="0" err="1">
                <a:solidFill>
                  <a:srgbClr val="FFC000"/>
                </a:solidFill>
              </a:rPr>
              <a:t>tabelele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bazei</a:t>
            </a:r>
            <a:r>
              <a:rPr lang="en-US" dirty="0">
                <a:solidFill>
                  <a:srgbClr val="FFC000"/>
                </a:solidFill>
              </a:rPr>
              <a:t> de date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maparea</a:t>
            </a:r>
            <a:r>
              <a:rPr lang="en-US" dirty="0">
                <a:solidFill>
                  <a:srgbClr val="FFC000"/>
                </a:solidFill>
              </a:rPr>
              <a:t> de la </a:t>
            </a:r>
            <a:r>
              <a:rPr lang="en-US" dirty="0" err="1">
                <a:solidFill>
                  <a:srgbClr val="FFC000"/>
                </a:solidFill>
              </a:rPr>
              <a:t>tipuri</a:t>
            </a:r>
            <a:r>
              <a:rPr lang="en-US" dirty="0">
                <a:solidFill>
                  <a:srgbClr val="FFC000"/>
                </a:solidFill>
              </a:rPr>
              <a:t> de date Java la </a:t>
            </a:r>
            <a:r>
              <a:rPr lang="en-US" dirty="0" err="1">
                <a:solidFill>
                  <a:srgbClr val="FFC000"/>
                </a:solidFill>
              </a:rPr>
              <a:t>tipuri</a:t>
            </a:r>
            <a:r>
              <a:rPr lang="en-US" dirty="0">
                <a:solidFill>
                  <a:srgbClr val="FFC000"/>
                </a:solidFill>
              </a:rPr>
              <a:t> de date SQL. Hibernate </a:t>
            </a:r>
            <a:r>
              <a:rPr lang="en-US" dirty="0" err="1">
                <a:solidFill>
                  <a:srgbClr val="FFC000"/>
                </a:solidFill>
              </a:rPr>
              <a:t>oferă</a:t>
            </a:r>
            <a:r>
              <a:rPr lang="en-US" dirty="0">
                <a:solidFill>
                  <a:srgbClr val="FFC000"/>
                </a:solidFill>
              </a:rPr>
              <a:t>, de </a:t>
            </a:r>
            <a:r>
              <a:rPr lang="en-US" dirty="0" err="1">
                <a:solidFill>
                  <a:srgbClr val="FFC000"/>
                </a:solidFill>
              </a:rPr>
              <a:t>asemenea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facilități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interogare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recuperare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datelor</a:t>
            </a:r>
            <a:r>
              <a:rPr lang="en-US" dirty="0">
                <a:solidFill>
                  <a:srgbClr val="FFC000"/>
                </a:solidFill>
              </a:rPr>
              <a:t>. </a:t>
            </a:r>
            <a:r>
              <a:rPr lang="en-US" dirty="0" err="1">
                <a:solidFill>
                  <a:srgbClr val="FFC000"/>
                </a:solidFill>
              </a:rPr>
              <a:t>Acesta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generează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apeluri</a:t>
            </a:r>
            <a:r>
              <a:rPr lang="en-US" dirty="0">
                <a:solidFill>
                  <a:srgbClr val="FFC000"/>
                </a:solidFill>
              </a:rPr>
              <a:t> SQL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scutește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dezvoltatorul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manipularea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manuală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și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conversia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obiectelor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setului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rezultate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5132" name="Picture 12" descr="Hibernate ORM Generation Tool">
            <a:extLst>
              <a:ext uri="{FF2B5EF4-FFF2-40B4-BE49-F238E27FC236}">
                <a16:creationId xmlns:a16="http://schemas.microsoft.com/office/drawing/2014/main" id="{DC4035F6-68A4-4BF7-BA10-4A792289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59" y="2271151"/>
            <a:ext cx="5386541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27915"/>
      </p:ext>
    </p:extLst>
  </p:cSld>
  <p:clrMapOvr>
    <a:masterClrMapping/>
  </p:clrMapOvr>
</p:sld>
</file>

<file path=ppt/theme/theme1.xml><?xml version="1.0" encoding="utf-8"?>
<a:theme xmlns:a="http://schemas.openxmlformats.org/drawingml/2006/main" name="161621-ornamen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161621-ornament-template-16x9</Template>
  <TotalTime>154</TotalTime>
  <Words>755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system-ui</vt:lpstr>
      <vt:lpstr>161621-ornament-template-16x9</vt:lpstr>
      <vt:lpstr>Libraria SQL  (Java)</vt:lpstr>
      <vt:lpstr>Ce este o librarie?</vt:lpstr>
      <vt:lpstr>Libraria din Java</vt:lpstr>
      <vt:lpstr>Libraria SQL din Java</vt:lpstr>
      <vt:lpstr>Libraria SQL din Java</vt:lpstr>
      <vt:lpstr>Libraria SQL din Java</vt:lpstr>
      <vt:lpstr>JDBC</vt:lpstr>
      <vt:lpstr>jOOQ</vt:lpstr>
      <vt:lpstr>Hibernate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Libraria SQL  (Java)</dc:title>
  <dc:creator>Alex Morariu</dc:creator>
  <cp:lastModifiedBy>Alex Morariu</cp:lastModifiedBy>
  <cp:revision>2</cp:revision>
  <dcterms:created xsi:type="dcterms:W3CDTF">2021-12-17T18:19:19Z</dcterms:created>
  <dcterms:modified xsi:type="dcterms:W3CDTF">2021-12-17T20:53:45Z</dcterms:modified>
</cp:coreProperties>
</file>