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7664450"/>
  <p:notesSz cx="11430000" cy="7664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33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6F68F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27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6F68F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27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6F68F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6F68F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314" y="444500"/>
            <a:ext cx="10315371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6F68F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43564" y="2343975"/>
            <a:ext cx="6019800" cy="3063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27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530225"/>
            <a:ext cx="4815205" cy="16160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115"/>
              </a:spcBef>
            </a:pPr>
            <a:r>
              <a:rPr spc="-285" dirty="0"/>
              <a:t>Company </a:t>
            </a:r>
            <a:r>
              <a:rPr spc="-140" dirty="0"/>
              <a:t>Classification:</a:t>
            </a:r>
            <a:r>
              <a:rPr spc="-260" dirty="0"/>
              <a:t> </a:t>
            </a:r>
            <a:r>
              <a:rPr spc="-30" dirty="0"/>
              <a:t>A</a:t>
            </a:r>
            <a:r>
              <a:rPr spc="-260" dirty="0"/>
              <a:t> </a:t>
            </a:r>
            <a:r>
              <a:rPr spc="-235" dirty="0"/>
              <a:t>Machine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204" dirty="0"/>
              <a:t>Learning</a:t>
            </a:r>
            <a:r>
              <a:rPr spc="-26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25120">
              <a:lnSpc>
                <a:spcPct val="136000"/>
              </a:lnSpc>
              <a:spcBef>
                <a:spcPts val="75"/>
              </a:spcBef>
            </a:pPr>
            <a:r>
              <a:rPr dirty="0"/>
              <a:t>This presentation</a:t>
            </a:r>
            <a:r>
              <a:rPr spc="5" dirty="0"/>
              <a:t> </a:t>
            </a:r>
            <a:r>
              <a:rPr dirty="0"/>
              <a:t>outlines</a:t>
            </a:r>
            <a:r>
              <a:rPr spc="5" dirty="0"/>
              <a:t> </a:t>
            </a:r>
            <a:r>
              <a:rPr dirty="0"/>
              <a:t>our</a:t>
            </a:r>
            <a:r>
              <a:rPr spc="5" dirty="0"/>
              <a:t> </a:t>
            </a:r>
            <a:r>
              <a:rPr dirty="0"/>
              <a:t>project</a:t>
            </a:r>
            <a:r>
              <a:rPr spc="5" dirty="0"/>
              <a:t> </a:t>
            </a:r>
            <a:r>
              <a:rPr dirty="0"/>
              <a:t>to develop</a:t>
            </a:r>
            <a:r>
              <a:rPr spc="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system</a:t>
            </a:r>
            <a:r>
              <a:rPr spc="5" dirty="0"/>
              <a:t> </a:t>
            </a:r>
            <a:r>
              <a:rPr spc="-20" dirty="0"/>
              <a:t>that </a:t>
            </a:r>
            <a:r>
              <a:rPr spc="10" dirty="0"/>
              <a:t>automatically </a:t>
            </a:r>
            <a:r>
              <a:rPr dirty="0"/>
              <a:t>classifies</a:t>
            </a:r>
            <a:r>
              <a:rPr spc="10" dirty="0"/>
              <a:t> companies into</a:t>
            </a:r>
            <a:r>
              <a:rPr spc="15" dirty="0"/>
              <a:t> </a:t>
            </a:r>
            <a:r>
              <a:rPr dirty="0"/>
              <a:t>relevant</a:t>
            </a:r>
            <a:r>
              <a:rPr spc="10" dirty="0"/>
              <a:t> insurance </a:t>
            </a:r>
            <a:r>
              <a:rPr spc="-10" dirty="0"/>
              <a:t>taxonomy </a:t>
            </a:r>
            <a:r>
              <a:rPr spc="-20" dirty="0"/>
              <a:t>labels.</a:t>
            </a:r>
            <a:r>
              <a:rPr spc="40" dirty="0"/>
              <a:t> </a:t>
            </a:r>
            <a:r>
              <a:rPr dirty="0"/>
              <a:t>Using</a:t>
            </a:r>
            <a:r>
              <a:rPr spc="45" dirty="0"/>
              <a:t> </a:t>
            </a:r>
            <a:r>
              <a:rPr dirty="0"/>
              <a:t>techniques</a:t>
            </a:r>
            <a:r>
              <a:rPr spc="40" dirty="0"/>
              <a:t> </a:t>
            </a:r>
            <a:r>
              <a:rPr dirty="0"/>
              <a:t>in</a:t>
            </a:r>
            <a:r>
              <a:rPr spc="45" dirty="0"/>
              <a:t> </a:t>
            </a:r>
            <a:r>
              <a:rPr dirty="0"/>
              <a:t>natural</a:t>
            </a:r>
            <a:r>
              <a:rPr spc="40" dirty="0"/>
              <a:t> </a:t>
            </a:r>
            <a:r>
              <a:rPr spc="50" dirty="0"/>
              <a:t>language</a:t>
            </a:r>
            <a:r>
              <a:rPr spc="45" dirty="0"/>
              <a:t> </a:t>
            </a:r>
            <a:r>
              <a:rPr dirty="0"/>
              <a:t>processing</a:t>
            </a:r>
            <a:r>
              <a:rPr spc="40" dirty="0"/>
              <a:t> </a:t>
            </a:r>
            <a:r>
              <a:rPr spc="50" dirty="0"/>
              <a:t>and</a:t>
            </a:r>
            <a:r>
              <a:rPr spc="45" dirty="0"/>
              <a:t> </a:t>
            </a:r>
            <a:r>
              <a:rPr spc="40" dirty="0"/>
              <a:t>machine </a:t>
            </a:r>
            <a:r>
              <a:rPr dirty="0"/>
              <a:t>learning, we</a:t>
            </a:r>
            <a:r>
              <a:rPr spc="5" dirty="0"/>
              <a:t> </a:t>
            </a:r>
            <a:r>
              <a:rPr dirty="0"/>
              <a:t>created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scalable</a:t>
            </a:r>
            <a:r>
              <a:rPr spc="5" dirty="0"/>
              <a:t> </a:t>
            </a:r>
            <a:r>
              <a:rPr dirty="0"/>
              <a:t>solution</a:t>
            </a:r>
            <a:r>
              <a:rPr spc="5" dirty="0"/>
              <a:t> </a:t>
            </a:r>
            <a:r>
              <a:rPr dirty="0"/>
              <a:t>that</a:t>
            </a:r>
            <a:r>
              <a:rPr spc="5" dirty="0"/>
              <a:t> </a:t>
            </a:r>
            <a:r>
              <a:rPr spc="-10" dirty="0"/>
              <a:t>analyzes</a:t>
            </a:r>
            <a:r>
              <a:rPr spc="5" dirty="0"/>
              <a:t> </a:t>
            </a:r>
            <a:r>
              <a:rPr spc="35" dirty="0"/>
              <a:t>company </a:t>
            </a:r>
            <a:r>
              <a:rPr dirty="0"/>
              <a:t>descriptions,</a:t>
            </a:r>
            <a:r>
              <a:rPr spc="15" dirty="0"/>
              <a:t> </a:t>
            </a:r>
            <a:r>
              <a:rPr dirty="0"/>
              <a:t>business</a:t>
            </a:r>
            <a:r>
              <a:rPr spc="20" dirty="0"/>
              <a:t> </a:t>
            </a:r>
            <a:r>
              <a:rPr spc="-30" dirty="0"/>
              <a:t>tags,</a:t>
            </a:r>
            <a:r>
              <a:rPr spc="20" dirty="0"/>
              <a:t> </a:t>
            </a:r>
            <a:r>
              <a:rPr spc="50" dirty="0"/>
              <a:t>and</a:t>
            </a:r>
            <a:r>
              <a:rPr spc="20" dirty="0"/>
              <a:t> </a:t>
            </a:r>
            <a:r>
              <a:rPr dirty="0"/>
              <a:t>sector</a:t>
            </a:r>
            <a:r>
              <a:rPr spc="20" dirty="0"/>
              <a:t> </a:t>
            </a:r>
            <a:r>
              <a:rPr dirty="0"/>
              <a:t>information</a:t>
            </a:r>
            <a:r>
              <a:rPr spc="20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10" dirty="0"/>
              <a:t>suggest </a:t>
            </a:r>
            <a:r>
              <a:rPr dirty="0"/>
              <a:t>appropriate</a:t>
            </a:r>
            <a:r>
              <a:rPr spc="135" dirty="0"/>
              <a:t> </a:t>
            </a:r>
            <a:r>
              <a:rPr dirty="0"/>
              <a:t>insurance</a:t>
            </a:r>
            <a:r>
              <a:rPr spc="135" dirty="0"/>
              <a:t> </a:t>
            </a:r>
            <a:r>
              <a:rPr spc="-10" dirty="0"/>
              <a:t>categories.</a:t>
            </a:r>
          </a:p>
          <a:p>
            <a:pPr marL="12700" marR="217804">
              <a:lnSpc>
                <a:spcPct val="137500"/>
              </a:lnSpc>
              <a:spcBef>
                <a:spcPts val="1465"/>
              </a:spcBef>
            </a:pPr>
            <a:r>
              <a:rPr dirty="0"/>
              <a:t>Our</a:t>
            </a:r>
            <a:r>
              <a:rPr spc="15" dirty="0"/>
              <a:t> </a:t>
            </a:r>
            <a:r>
              <a:rPr dirty="0"/>
              <a:t>approach</a:t>
            </a:r>
            <a:r>
              <a:rPr spc="15" dirty="0"/>
              <a:t> </a:t>
            </a:r>
            <a:r>
              <a:rPr spc="50" dirty="0"/>
              <a:t>combines</a:t>
            </a:r>
            <a:r>
              <a:rPr spc="15" dirty="0"/>
              <a:t> </a:t>
            </a:r>
            <a:r>
              <a:rPr dirty="0"/>
              <a:t>traditional</a:t>
            </a:r>
            <a:r>
              <a:rPr spc="20" dirty="0"/>
              <a:t> </a:t>
            </a:r>
            <a:r>
              <a:rPr spc="-10" dirty="0"/>
              <a:t>text</a:t>
            </a:r>
            <a:r>
              <a:rPr spc="15" dirty="0"/>
              <a:t> </a:t>
            </a:r>
            <a:r>
              <a:rPr spc="-10" dirty="0"/>
              <a:t>analysis</a:t>
            </a:r>
            <a:r>
              <a:rPr spc="15" dirty="0"/>
              <a:t> </a:t>
            </a:r>
            <a:r>
              <a:rPr spc="50" dirty="0"/>
              <a:t>methods</a:t>
            </a:r>
            <a:r>
              <a:rPr spc="15" dirty="0"/>
              <a:t> </a:t>
            </a:r>
            <a:r>
              <a:rPr dirty="0"/>
              <a:t>with</a:t>
            </a:r>
            <a:r>
              <a:rPr spc="20" dirty="0"/>
              <a:t> </a:t>
            </a:r>
            <a:r>
              <a:rPr spc="45" dirty="0"/>
              <a:t>modern </a:t>
            </a:r>
            <a:r>
              <a:rPr dirty="0"/>
              <a:t>data</a:t>
            </a:r>
            <a:r>
              <a:rPr spc="25" dirty="0"/>
              <a:t> </a:t>
            </a:r>
            <a:r>
              <a:rPr dirty="0"/>
              <a:t>science</a:t>
            </a:r>
            <a:r>
              <a:rPr spc="30" dirty="0"/>
              <a:t> </a:t>
            </a:r>
            <a:r>
              <a:rPr spc="-10" dirty="0"/>
              <a:t>practices,</a:t>
            </a:r>
            <a:r>
              <a:rPr spc="30" dirty="0"/>
              <a:t> </a:t>
            </a:r>
            <a:r>
              <a:rPr dirty="0"/>
              <a:t>offering</a:t>
            </a:r>
            <a:r>
              <a:rPr spc="30" dirty="0"/>
              <a:t> </a:t>
            </a:r>
            <a:r>
              <a:rPr dirty="0"/>
              <a:t>insights</a:t>
            </a:r>
            <a:r>
              <a:rPr spc="30" dirty="0"/>
              <a:t> </a:t>
            </a:r>
            <a:r>
              <a:rPr dirty="0"/>
              <a:t>into</a:t>
            </a:r>
            <a:r>
              <a:rPr spc="25" dirty="0"/>
              <a:t> </a:t>
            </a:r>
            <a:r>
              <a:rPr spc="55" dirty="0"/>
              <a:t>both</a:t>
            </a:r>
            <a:r>
              <a:rPr spc="30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-10" dirty="0"/>
              <a:t>technical </a:t>
            </a:r>
            <a:r>
              <a:rPr dirty="0"/>
              <a:t>implementation</a:t>
            </a:r>
            <a:r>
              <a:rPr spc="114" dirty="0"/>
              <a:t> </a:t>
            </a:r>
            <a:r>
              <a:rPr spc="50" dirty="0"/>
              <a:t>and</a:t>
            </a:r>
            <a:r>
              <a:rPr spc="120" dirty="0"/>
              <a:t> </a:t>
            </a:r>
            <a:r>
              <a:rPr dirty="0"/>
              <a:t>practical</a:t>
            </a:r>
            <a:r>
              <a:rPr spc="120" dirty="0"/>
              <a:t> </a:t>
            </a:r>
            <a:r>
              <a:rPr dirty="0"/>
              <a:t>applications</a:t>
            </a:r>
            <a:r>
              <a:rPr spc="120" dirty="0"/>
              <a:t> </a:t>
            </a:r>
            <a:r>
              <a:rPr spc="-10" dirty="0"/>
              <a:t>for</a:t>
            </a:r>
            <a:r>
              <a:rPr spc="120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dirty="0"/>
              <a:t>insurance</a:t>
            </a:r>
            <a:r>
              <a:rPr spc="120" dirty="0"/>
              <a:t> </a:t>
            </a:r>
            <a:r>
              <a:rPr spc="-10" dirty="0"/>
              <a:t>industry.</a:t>
            </a:r>
          </a:p>
          <a:p>
            <a:pPr marL="12700" marR="5080">
              <a:lnSpc>
                <a:spcPct val="135000"/>
              </a:lnSpc>
            </a:pPr>
            <a:r>
              <a:rPr dirty="0"/>
              <a:t>Through</a:t>
            </a:r>
            <a:r>
              <a:rPr spc="20" dirty="0"/>
              <a:t> </a:t>
            </a:r>
            <a:r>
              <a:rPr dirty="0"/>
              <a:t>this</a:t>
            </a:r>
            <a:r>
              <a:rPr spc="25" dirty="0"/>
              <a:t> </a:t>
            </a:r>
            <a:r>
              <a:rPr spc="-10" dirty="0"/>
              <a:t>project,</a:t>
            </a:r>
            <a:r>
              <a:rPr spc="25" dirty="0"/>
              <a:t> </a:t>
            </a:r>
            <a:r>
              <a:rPr spc="-20" dirty="0"/>
              <a:t>we've</a:t>
            </a:r>
            <a:r>
              <a:rPr spc="25" dirty="0"/>
              <a:t> </a:t>
            </a:r>
            <a:r>
              <a:rPr dirty="0"/>
              <a:t>developed</a:t>
            </a:r>
            <a:r>
              <a:rPr spc="25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dirty="0"/>
              <a:t>robust</a:t>
            </a:r>
            <a:r>
              <a:rPr spc="25" dirty="0"/>
              <a:t> </a:t>
            </a:r>
            <a:r>
              <a:rPr dirty="0"/>
              <a:t>classification</a:t>
            </a:r>
            <a:r>
              <a:rPr spc="25" dirty="0"/>
              <a:t> </a:t>
            </a:r>
            <a:r>
              <a:rPr dirty="0"/>
              <a:t>system</a:t>
            </a:r>
            <a:r>
              <a:rPr spc="25" dirty="0"/>
              <a:t> </a:t>
            </a:r>
            <a:r>
              <a:rPr spc="-10" dirty="0"/>
              <a:t>while </a:t>
            </a:r>
            <a:r>
              <a:rPr dirty="0"/>
              <a:t>identifying</a:t>
            </a:r>
            <a:r>
              <a:rPr spc="40" dirty="0"/>
              <a:t> </a:t>
            </a:r>
            <a:r>
              <a:rPr dirty="0"/>
              <a:t>clear</a:t>
            </a:r>
            <a:r>
              <a:rPr spc="45" dirty="0"/>
              <a:t> </a:t>
            </a:r>
            <a:r>
              <a:rPr dirty="0"/>
              <a:t>paths</a:t>
            </a:r>
            <a:r>
              <a:rPr spc="45" dirty="0"/>
              <a:t> </a:t>
            </a:r>
            <a:r>
              <a:rPr spc="-10" dirty="0"/>
              <a:t>for</a:t>
            </a:r>
            <a:r>
              <a:rPr spc="45" dirty="0"/>
              <a:t> </a:t>
            </a:r>
            <a:r>
              <a:rPr dirty="0"/>
              <a:t>future</a:t>
            </a:r>
            <a:r>
              <a:rPr spc="40" dirty="0"/>
              <a:t> </a:t>
            </a:r>
            <a:r>
              <a:rPr spc="-10" dirty="0"/>
              <a:t>improvements.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7439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444500"/>
            <a:ext cx="54540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85" dirty="0"/>
              <a:t>Key</a:t>
            </a:r>
            <a:r>
              <a:rPr spc="-295" dirty="0"/>
              <a:t> </a:t>
            </a:r>
            <a:r>
              <a:rPr spc="-265" dirty="0"/>
              <a:t>Takeaways</a:t>
            </a:r>
            <a:r>
              <a:rPr spc="-295" dirty="0"/>
              <a:t> </a:t>
            </a:r>
            <a:r>
              <a:rPr spc="-245" dirty="0"/>
              <a:t>&amp;</a:t>
            </a:r>
            <a:r>
              <a:rPr spc="-290" dirty="0"/>
              <a:t> </a:t>
            </a:r>
            <a:r>
              <a:rPr spc="-240" dirty="0"/>
              <a:t>Next</a:t>
            </a:r>
            <a:r>
              <a:rPr spc="-295" dirty="0"/>
              <a:t> </a:t>
            </a:r>
            <a:r>
              <a:rPr spc="-85" dirty="0"/>
              <a:t>Steps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49" y="1228725"/>
            <a:ext cx="123825" cy="1152525"/>
            <a:chOff x="4857749" y="1228725"/>
            <a:chExt cx="123825" cy="1152525"/>
          </a:xfrm>
        </p:grpSpPr>
        <p:sp>
          <p:nvSpPr>
            <p:cNvPr id="5" name="object 5"/>
            <p:cNvSpPr/>
            <p:nvPr/>
          </p:nvSpPr>
          <p:spPr>
            <a:xfrm>
              <a:off x="4857749" y="1228725"/>
              <a:ext cx="123825" cy="1152525"/>
            </a:xfrm>
            <a:custGeom>
              <a:avLst/>
              <a:gdLst/>
              <a:ahLst/>
              <a:cxnLst/>
              <a:rect l="l" t="t" r="r" b="b"/>
              <a:pathLst>
                <a:path w="123825" h="11525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695"/>
                  </a:lnTo>
                  <a:lnTo>
                    <a:pt x="0" y="1098816"/>
                  </a:lnTo>
                  <a:lnTo>
                    <a:pt x="23939" y="1140193"/>
                  </a:lnTo>
                  <a:lnTo>
                    <a:pt x="53708" y="1152524"/>
                  </a:lnTo>
                  <a:lnTo>
                    <a:pt x="70116" y="1152524"/>
                  </a:lnTo>
                  <a:lnTo>
                    <a:pt x="111493" y="1128585"/>
                  </a:lnTo>
                  <a:lnTo>
                    <a:pt x="123824" y="1098816"/>
                  </a:lnTo>
                  <a:lnTo>
                    <a:pt x="123824" y="53695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7749" y="1228725"/>
              <a:ext cx="123825" cy="1152525"/>
            </a:xfrm>
            <a:custGeom>
              <a:avLst/>
              <a:gdLst/>
              <a:ahLst/>
              <a:cxnLst/>
              <a:rect l="l" t="t" r="r" b="b"/>
              <a:pathLst>
                <a:path w="123825" h="11525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695"/>
                  </a:lnTo>
                  <a:lnTo>
                    <a:pt x="0" y="1098816"/>
                  </a:lnTo>
                  <a:lnTo>
                    <a:pt x="23939" y="1140193"/>
                  </a:lnTo>
                  <a:lnTo>
                    <a:pt x="53708" y="1152524"/>
                  </a:lnTo>
                  <a:lnTo>
                    <a:pt x="70116" y="1152524"/>
                  </a:lnTo>
                  <a:lnTo>
                    <a:pt x="111493" y="1128585"/>
                  </a:lnTo>
                  <a:lnTo>
                    <a:pt x="123824" y="1098816"/>
                  </a:lnTo>
                  <a:lnTo>
                    <a:pt x="123824" y="53695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95874" y="2543175"/>
            <a:ext cx="123825" cy="1143000"/>
            <a:chOff x="5095874" y="2543175"/>
            <a:chExt cx="123825" cy="1143000"/>
          </a:xfrm>
        </p:grpSpPr>
        <p:sp>
          <p:nvSpPr>
            <p:cNvPr id="8" name="object 8"/>
            <p:cNvSpPr/>
            <p:nvPr/>
          </p:nvSpPr>
          <p:spPr>
            <a:xfrm>
              <a:off x="5095874" y="2543175"/>
              <a:ext cx="123825" cy="1143000"/>
            </a:xfrm>
            <a:custGeom>
              <a:avLst/>
              <a:gdLst/>
              <a:ahLst/>
              <a:cxnLst/>
              <a:rect l="l" t="t" r="r" b="b"/>
              <a:pathLst>
                <a:path w="123825" h="1143000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695"/>
                  </a:lnTo>
                  <a:lnTo>
                    <a:pt x="0" y="1089291"/>
                  </a:lnTo>
                  <a:lnTo>
                    <a:pt x="23939" y="1130668"/>
                  </a:lnTo>
                  <a:lnTo>
                    <a:pt x="53708" y="1142999"/>
                  </a:lnTo>
                  <a:lnTo>
                    <a:pt x="70116" y="1142999"/>
                  </a:lnTo>
                  <a:lnTo>
                    <a:pt x="111493" y="1119060"/>
                  </a:lnTo>
                  <a:lnTo>
                    <a:pt x="123824" y="1089291"/>
                  </a:lnTo>
                  <a:lnTo>
                    <a:pt x="123824" y="53695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5874" y="2543175"/>
              <a:ext cx="123825" cy="1143000"/>
            </a:xfrm>
            <a:custGeom>
              <a:avLst/>
              <a:gdLst/>
              <a:ahLst/>
              <a:cxnLst/>
              <a:rect l="l" t="t" r="r" b="b"/>
              <a:pathLst>
                <a:path w="123825" h="1143000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695"/>
                  </a:lnTo>
                  <a:lnTo>
                    <a:pt x="0" y="1089291"/>
                  </a:lnTo>
                  <a:lnTo>
                    <a:pt x="23939" y="1130668"/>
                  </a:lnTo>
                  <a:lnTo>
                    <a:pt x="53708" y="1142999"/>
                  </a:lnTo>
                  <a:lnTo>
                    <a:pt x="70116" y="1142999"/>
                  </a:lnTo>
                  <a:lnTo>
                    <a:pt x="111493" y="1119060"/>
                  </a:lnTo>
                  <a:lnTo>
                    <a:pt x="123824" y="1089291"/>
                  </a:lnTo>
                  <a:lnTo>
                    <a:pt x="123824" y="53695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43524" y="3848100"/>
            <a:ext cx="123825" cy="1409700"/>
            <a:chOff x="5343524" y="3848100"/>
            <a:chExt cx="123825" cy="1409700"/>
          </a:xfrm>
        </p:grpSpPr>
        <p:sp>
          <p:nvSpPr>
            <p:cNvPr id="11" name="object 11"/>
            <p:cNvSpPr/>
            <p:nvPr/>
          </p:nvSpPr>
          <p:spPr>
            <a:xfrm>
              <a:off x="5343524" y="3848100"/>
              <a:ext cx="123825" cy="1409700"/>
            </a:xfrm>
            <a:custGeom>
              <a:avLst/>
              <a:gdLst/>
              <a:ahLst/>
              <a:cxnLst/>
              <a:rect l="l" t="t" r="r" b="b"/>
              <a:pathLst>
                <a:path w="123825" h="1409700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695"/>
                  </a:lnTo>
                  <a:lnTo>
                    <a:pt x="0" y="1355991"/>
                  </a:lnTo>
                  <a:lnTo>
                    <a:pt x="23939" y="1397368"/>
                  </a:lnTo>
                  <a:lnTo>
                    <a:pt x="53708" y="1409699"/>
                  </a:lnTo>
                  <a:lnTo>
                    <a:pt x="70116" y="1409699"/>
                  </a:lnTo>
                  <a:lnTo>
                    <a:pt x="111493" y="1385760"/>
                  </a:lnTo>
                  <a:lnTo>
                    <a:pt x="123824" y="1355991"/>
                  </a:lnTo>
                  <a:lnTo>
                    <a:pt x="123824" y="53695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3524" y="3848100"/>
              <a:ext cx="123825" cy="1409700"/>
            </a:xfrm>
            <a:custGeom>
              <a:avLst/>
              <a:gdLst/>
              <a:ahLst/>
              <a:cxnLst/>
              <a:rect l="l" t="t" r="r" b="b"/>
              <a:pathLst>
                <a:path w="123825" h="1409700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695"/>
                  </a:lnTo>
                  <a:lnTo>
                    <a:pt x="0" y="1355991"/>
                  </a:lnTo>
                  <a:lnTo>
                    <a:pt x="23939" y="1397368"/>
                  </a:lnTo>
                  <a:lnTo>
                    <a:pt x="53708" y="1409699"/>
                  </a:lnTo>
                  <a:lnTo>
                    <a:pt x="70116" y="1409699"/>
                  </a:lnTo>
                  <a:lnTo>
                    <a:pt x="111493" y="1385760"/>
                  </a:lnTo>
                  <a:lnTo>
                    <a:pt x="123824" y="1355991"/>
                  </a:lnTo>
                  <a:lnTo>
                    <a:pt x="123824" y="53695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591174" y="5419725"/>
            <a:ext cx="123825" cy="1409700"/>
            <a:chOff x="5591174" y="5419725"/>
            <a:chExt cx="123825" cy="1409700"/>
          </a:xfrm>
        </p:grpSpPr>
        <p:sp>
          <p:nvSpPr>
            <p:cNvPr id="14" name="object 14"/>
            <p:cNvSpPr/>
            <p:nvPr/>
          </p:nvSpPr>
          <p:spPr>
            <a:xfrm>
              <a:off x="5591174" y="5419725"/>
              <a:ext cx="123825" cy="1409700"/>
            </a:xfrm>
            <a:custGeom>
              <a:avLst/>
              <a:gdLst/>
              <a:ahLst/>
              <a:cxnLst/>
              <a:rect l="l" t="t" r="r" b="b"/>
              <a:pathLst>
                <a:path w="123825" h="1409700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695"/>
                  </a:lnTo>
                  <a:lnTo>
                    <a:pt x="0" y="1355996"/>
                  </a:lnTo>
                  <a:lnTo>
                    <a:pt x="23939" y="1397370"/>
                  </a:lnTo>
                  <a:lnTo>
                    <a:pt x="53708" y="1409698"/>
                  </a:lnTo>
                  <a:lnTo>
                    <a:pt x="70116" y="1409698"/>
                  </a:lnTo>
                  <a:lnTo>
                    <a:pt x="111493" y="1385757"/>
                  </a:lnTo>
                  <a:lnTo>
                    <a:pt x="123824" y="1355996"/>
                  </a:lnTo>
                  <a:lnTo>
                    <a:pt x="123824" y="53695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1174" y="5419725"/>
              <a:ext cx="123825" cy="1409700"/>
            </a:xfrm>
            <a:custGeom>
              <a:avLst/>
              <a:gdLst/>
              <a:ahLst/>
              <a:cxnLst/>
              <a:rect l="l" t="t" r="r" b="b"/>
              <a:pathLst>
                <a:path w="123825" h="1409700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695"/>
                  </a:lnTo>
                  <a:lnTo>
                    <a:pt x="0" y="1355996"/>
                  </a:lnTo>
                  <a:lnTo>
                    <a:pt x="23939" y="1397370"/>
                  </a:lnTo>
                  <a:lnTo>
                    <a:pt x="53708" y="1409698"/>
                  </a:lnTo>
                  <a:lnTo>
                    <a:pt x="70116" y="1409698"/>
                  </a:lnTo>
                  <a:lnTo>
                    <a:pt x="111493" y="1385757"/>
                  </a:lnTo>
                  <a:lnTo>
                    <a:pt x="123824" y="1355996"/>
                  </a:lnTo>
                  <a:lnTo>
                    <a:pt x="123824" y="53695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09831" y="1220787"/>
            <a:ext cx="5610860" cy="5577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5" dirty="0">
                <a:solidFill>
                  <a:srgbClr val="272424"/>
                </a:solidFill>
                <a:latin typeface="Tahoma"/>
                <a:cs typeface="Tahoma"/>
              </a:rPr>
              <a:t>Successful</a:t>
            </a:r>
            <a:r>
              <a:rPr sz="1650" b="1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80" dirty="0">
                <a:solidFill>
                  <a:srgbClr val="272424"/>
                </a:solidFill>
                <a:latin typeface="Tahoma"/>
                <a:cs typeface="Tahoma"/>
              </a:rPr>
              <a:t>Base</a:t>
            </a:r>
            <a:r>
              <a:rPr sz="1650" b="1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System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500"/>
              </a:lnSpc>
              <a:spcBef>
                <a:spcPts val="484"/>
              </a:spcBef>
            </a:pP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We've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developed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functional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classifier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that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effectively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categorizes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companies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into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relevant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taxonomy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labels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using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text-based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features</a:t>
            </a:r>
            <a:r>
              <a:rPr sz="125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similarity</a:t>
            </a:r>
            <a:r>
              <a:rPr sz="125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matching</a:t>
            </a:r>
            <a:r>
              <a:rPr sz="125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techniques.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50">
              <a:latin typeface="Verdana"/>
              <a:cs typeface="Verdana"/>
            </a:endParaRPr>
          </a:p>
          <a:p>
            <a:pPr marR="2871470" algn="r">
              <a:lnSpc>
                <a:spcPct val="100000"/>
              </a:lnSpc>
            </a:pPr>
            <a:r>
              <a:rPr sz="1650" b="1" spc="-125" dirty="0">
                <a:solidFill>
                  <a:srgbClr val="272424"/>
                </a:solidFill>
                <a:latin typeface="Tahoma"/>
                <a:cs typeface="Tahoma"/>
              </a:rPr>
              <a:t>Domain-</a:t>
            </a:r>
            <a:r>
              <a:rPr sz="1650" b="1" spc="-40" dirty="0">
                <a:solidFill>
                  <a:srgbClr val="272424"/>
                </a:solidFill>
                <a:latin typeface="Tahoma"/>
                <a:cs typeface="Tahoma"/>
              </a:rPr>
              <a:t>Specific</a:t>
            </a:r>
            <a:r>
              <a:rPr sz="1650" b="1" spc="-3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Strength</a:t>
            </a:r>
            <a:endParaRPr sz="1650">
              <a:latin typeface="Tahoma"/>
              <a:cs typeface="Tahoma"/>
            </a:endParaRPr>
          </a:p>
          <a:p>
            <a:pPr marL="256540" marR="104775">
              <a:lnSpc>
                <a:spcPct val="137500"/>
              </a:lnSpc>
              <a:spcBef>
                <a:spcPts val="48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performs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exceptionally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well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on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specialized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industries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distinctive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terminology,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providing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immediate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value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72424"/>
                </a:solidFill>
                <a:latin typeface="Verdana"/>
                <a:cs typeface="Verdana"/>
              </a:rPr>
              <a:t>a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significant</a:t>
            </a:r>
            <a:r>
              <a:rPr sz="1250" spc="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portion</a:t>
            </a:r>
            <a:r>
              <a:rPr sz="1250" spc="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applications.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50">
              <a:latin typeface="Verdana"/>
              <a:cs typeface="Verdana"/>
            </a:endParaRPr>
          </a:p>
          <a:p>
            <a:pPr marR="2820670" algn="r">
              <a:lnSpc>
                <a:spcPct val="100000"/>
              </a:lnSpc>
              <a:spcBef>
                <a:spcPts val="5"/>
              </a:spcBef>
            </a:pPr>
            <a:r>
              <a:rPr sz="1650" b="1" spc="-90" dirty="0">
                <a:solidFill>
                  <a:srgbClr val="272424"/>
                </a:solidFill>
                <a:latin typeface="Tahoma"/>
                <a:cs typeface="Tahoma"/>
              </a:rPr>
              <a:t>Clear</a:t>
            </a:r>
            <a:r>
              <a:rPr sz="1650" b="1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40" dirty="0">
                <a:solidFill>
                  <a:srgbClr val="272424"/>
                </a:solidFill>
                <a:latin typeface="Tahoma"/>
                <a:cs typeface="Tahoma"/>
              </a:rPr>
              <a:t>Improvement</a:t>
            </a:r>
            <a:r>
              <a:rPr sz="1650" b="1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272424"/>
                </a:solidFill>
                <a:latin typeface="Tahoma"/>
                <a:cs typeface="Tahoma"/>
              </a:rPr>
              <a:t>Path</a:t>
            </a:r>
            <a:endParaRPr sz="1650">
              <a:latin typeface="Tahoma"/>
              <a:cs typeface="Tahoma"/>
            </a:endParaRPr>
          </a:p>
          <a:p>
            <a:pPr marL="501015" marR="38100">
              <a:lnSpc>
                <a:spcPct val="138300"/>
              </a:lnSpc>
              <a:spcBef>
                <a:spcPts val="470"/>
              </a:spcBef>
            </a:pP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We've</a:t>
            </a:r>
            <a:r>
              <a:rPr sz="1250" spc="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identified</a:t>
            </a:r>
            <a:r>
              <a:rPr sz="1250" spc="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specific</a:t>
            </a:r>
            <a:r>
              <a:rPr sz="1250" spc="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enhancements</a:t>
            </a:r>
            <a:r>
              <a:rPr sz="1250" spc="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that</a:t>
            </a:r>
            <a:r>
              <a:rPr sz="1250" spc="1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will</a:t>
            </a:r>
            <a:r>
              <a:rPr sz="1250" spc="1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address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current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limitations,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including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implementing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semantic 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understanding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through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modern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0" dirty="0">
                <a:solidFill>
                  <a:srgbClr val="272424"/>
                </a:solidFill>
                <a:latin typeface="Verdana"/>
                <a:cs typeface="Verdana"/>
              </a:rPr>
              <a:t>NLP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techniques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building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feedback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loop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continuous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improvement.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50">
              <a:latin typeface="Verdana"/>
              <a:cs typeface="Verdana"/>
            </a:endParaRPr>
          </a:p>
          <a:p>
            <a:pPr marR="2766060" algn="r">
              <a:lnSpc>
                <a:spcPct val="100000"/>
              </a:lnSpc>
            </a:pPr>
            <a:r>
              <a:rPr sz="1650" b="1" spc="-114" dirty="0">
                <a:solidFill>
                  <a:srgbClr val="272424"/>
                </a:solidFill>
                <a:latin typeface="Tahoma"/>
                <a:cs typeface="Tahoma"/>
              </a:rPr>
              <a:t>Ready</a:t>
            </a:r>
            <a:r>
              <a:rPr sz="1650" b="1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70" dirty="0">
                <a:solidFill>
                  <a:srgbClr val="272424"/>
                </a:solidFill>
                <a:latin typeface="Tahoma"/>
                <a:cs typeface="Tahoma"/>
              </a:rPr>
              <a:t>for</a:t>
            </a:r>
            <a:r>
              <a:rPr sz="1650" b="1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Deployment</a:t>
            </a:r>
            <a:endParaRPr sz="1650">
              <a:latin typeface="Tahoma"/>
              <a:cs typeface="Tahoma"/>
            </a:endParaRPr>
          </a:p>
          <a:p>
            <a:pPr marL="745490" marR="243840">
              <a:lnSpc>
                <a:spcPct val="136700"/>
              </a:lnSpc>
              <a:spcBef>
                <a:spcPts val="49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is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ready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initial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deployment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as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an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assistive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tool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underwriters,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appropriate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communication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about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its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strengths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limitations,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while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develop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next</a:t>
            </a:r>
            <a:r>
              <a:rPr sz="1250" spc="-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iteration</a:t>
            </a:r>
            <a:r>
              <a:rPr sz="1250" spc="-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-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enhancements.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8005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444499"/>
            <a:ext cx="569595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75" dirty="0"/>
              <a:t>Project</a:t>
            </a:r>
            <a:r>
              <a:rPr spc="-265" dirty="0"/>
              <a:t> </a:t>
            </a:r>
            <a:r>
              <a:rPr spc="-204" dirty="0"/>
              <a:t>Objectives</a:t>
            </a:r>
            <a:r>
              <a:rPr spc="-260" dirty="0"/>
              <a:t> </a:t>
            </a:r>
            <a:r>
              <a:rPr spc="-245" dirty="0"/>
              <a:t>&amp;</a:t>
            </a:r>
            <a:r>
              <a:rPr spc="-260" dirty="0"/>
              <a:t> </a:t>
            </a:r>
            <a:r>
              <a:rPr spc="-155" dirty="0"/>
              <a:t>Business </a:t>
            </a:r>
            <a:r>
              <a:rPr spc="-65" dirty="0"/>
              <a:t>Context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49" y="1762125"/>
            <a:ext cx="2914650" cy="2257425"/>
            <a:chOff x="4857749" y="1762125"/>
            <a:chExt cx="2914650" cy="2257425"/>
          </a:xfrm>
        </p:grpSpPr>
        <p:sp>
          <p:nvSpPr>
            <p:cNvPr id="5" name="object 5"/>
            <p:cNvSpPr/>
            <p:nvPr/>
          </p:nvSpPr>
          <p:spPr>
            <a:xfrm>
              <a:off x="4857749" y="1762125"/>
              <a:ext cx="2914650" cy="2257425"/>
            </a:xfrm>
            <a:custGeom>
              <a:avLst/>
              <a:gdLst/>
              <a:ahLst/>
              <a:cxnLst/>
              <a:rect l="l" t="t" r="r" b="b"/>
              <a:pathLst>
                <a:path w="2914650" h="2257425">
                  <a:moveTo>
                    <a:pt x="27924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135263"/>
                  </a:lnTo>
                  <a:lnTo>
                    <a:pt x="9296" y="2182012"/>
                  </a:lnTo>
                  <a:lnTo>
                    <a:pt x="35775" y="2221648"/>
                  </a:lnTo>
                  <a:lnTo>
                    <a:pt x="75412" y="2248128"/>
                  </a:lnTo>
                  <a:lnTo>
                    <a:pt x="122161" y="2257424"/>
                  </a:lnTo>
                  <a:lnTo>
                    <a:pt x="2792488" y="2257424"/>
                  </a:lnTo>
                  <a:lnTo>
                    <a:pt x="2839237" y="2248128"/>
                  </a:lnTo>
                  <a:lnTo>
                    <a:pt x="2878873" y="2221648"/>
                  </a:lnTo>
                  <a:lnTo>
                    <a:pt x="2905353" y="2182012"/>
                  </a:lnTo>
                  <a:lnTo>
                    <a:pt x="2914649" y="2135263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7749" y="1762125"/>
              <a:ext cx="2914650" cy="2257425"/>
            </a:xfrm>
            <a:custGeom>
              <a:avLst/>
              <a:gdLst/>
              <a:ahLst/>
              <a:cxnLst/>
              <a:rect l="l" t="t" r="r" b="b"/>
              <a:pathLst>
                <a:path w="2914650" h="2257425">
                  <a:moveTo>
                    <a:pt x="27924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135263"/>
                  </a:lnTo>
                  <a:lnTo>
                    <a:pt x="9296" y="2182012"/>
                  </a:lnTo>
                  <a:lnTo>
                    <a:pt x="35775" y="2221648"/>
                  </a:lnTo>
                  <a:lnTo>
                    <a:pt x="75412" y="2248128"/>
                  </a:lnTo>
                  <a:lnTo>
                    <a:pt x="122161" y="2257424"/>
                  </a:lnTo>
                  <a:lnTo>
                    <a:pt x="2792488" y="2257424"/>
                  </a:lnTo>
                  <a:lnTo>
                    <a:pt x="2839237" y="2248128"/>
                  </a:lnTo>
                  <a:lnTo>
                    <a:pt x="2878873" y="2221648"/>
                  </a:lnTo>
                  <a:lnTo>
                    <a:pt x="2905353" y="2182012"/>
                  </a:lnTo>
                  <a:lnTo>
                    <a:pt x="2914649" y="2135263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06378" y="1916112"/>
            <a:ext cx="2523490" cy="19107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272424"/>
                </a:solidFill>
                <a:latin typeface="Tahoma"/>
                <a:cs typeface="Tahoma"/>
              </a:rPr>
              <a:t>Primary </a:t>
            </a:r>
            <a:r>
              <a:rPr sz="1650" b="1" spc="-20" dirty="0">
                <a:solidFill>
                  <a:srgbClr val="272424"/>
                </a:solidFill>
                <a:latin typeface="Tahoma"/>
                <a:cs typeface="Tahoma"/>
              </a:rPr>
              <a:t>Goal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000"/>
              </a:lnSpc>
              <a:spcBef>
                <a:spcPts val="580"/>
              </a:spcBef>
            </a:pP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Develop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an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automated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system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classify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companies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into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relevant insurance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taxonomy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labels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using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company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descriptions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business metadata.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43849" y="1762125"/>
            <a:ext cx="2914650" cy="2257425"/>
            <a:chOff x="7943849" y="1762125"/>
            <a:chExt cx="2914650" cy="2257425"/>
          </a:xfrm>
        </p:grpSpPr>
        <p:sp>
          <p:nvSpPr>
            <p:cNvPr id="9" name="object 9"/>
            <p:cNvSpPr/>
            <p:nvPr/>
          </p:nvSpPr>
          <p:spPr>
            <a:xfrm>
              <a:off x="7943849" y="1762125"/>
              <a:ext cx="2914650" cy="2257425"/>
            </a:xfrm>
            <a:custGeom>
              <a:avLst/>
              <a:gdLst/>
              <a:ahLst/>
              <a:cxnLst/>
              <a:rect l="l" t="t" r="r" b="b"/>
              <a:pathLst>
                <a:path w="2914650" h="2257425">
                  <a:moveTo>
                    <a:pt x="27924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135263"/>
                  </a:lnTo>
                  <a:lnTo>
                    <a:pt x="9296" y="2182012"/>
                  </a:lnTo>
                  <a:lnTo>
                    <a:pt x="35775" y="2221648"/>
                  </a:lnTo>
                  <a:lnTo>
                    <a:pt x="75412" y="2248128"/>
                  </a:lnTo>
                  <a:lnTo>
                    <a:pt x="122161" y="2257424"/>
                  </a:lnTo>
                  <a:lnTo>
                    <a:pt x="2792488" y="2257424"/>
                  </a:lnTo>
                  <a:lnTo>
                    <a:pt x="2839237" y="2248128"/>
                  </a:lnTo>
                  <a:lnTo>
                    <a:pt x="2878873" y="2221648"/>
                  </a:lnTo>
                  <a:lnTo>
                    <a:pt x="2905353" y="2182012"/>
                  </a:lnTo>
                  <a:lnTo>
                    <a:pt x="2914649" y="2135263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3849" y="1762125"/>
              <a:ext cx="2914650" cy="2257425"/>
            </a:xfrm>
            <a:custGeom>
              <a:avLst/>
              <a:gdLst/>
              <a:ahLst/>
              <a:cxnLst/>
              <a:rect l="l" t="t" r="r" b="b"/>
              <a:pathLst>
                <a:path w="2914650" h="2257425">
                  <a:moveTo>
                    <a:pt x="27924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135263"/>
                  </a:lnTo>
                  <a:lnTo>
                    <a:pt x="9296" y="2182012"/>
                  </a:lnTo>
                  <a:lnTo>
                    <a:pt x="35775" y="2221648"/>
                  </a:lnTo>
                  <a:lnTo>
                    <a:pt x="75412" y="2248128"/>
                  </a:lnTo>
                  <a:lnTo>
                    <a:pt x="122161" y="2257424"/>
                  </a:lnTo>
                  <a:lnTo>
                    <a:pt x="2792488" y="2257424"/>
                  </a:lnTo>
                  <a:lnTo>
                    <a:pt x="2839237" y="2248128"/>
                  </a:lnTo>
                  <a:lnTo>
                    <a:pt x="2878873" y="2221648"/>
                  </a:lnTo>
                  <a:lnTo>
                    <a:pt x="2905353" y="2182012"/>
                  </a:lnTo>
                  <a:lnTo>
                    <a:pt x="2914649" y="2135263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89645" y="1916112"/>
            <a:ext cx="2369820" cy="16535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272424"/>
                </a:solidFill>
                <a:latin typeface="Tahoma"/>
                <a:cs typeface="Tahoma"/>
              </a:rPr>
              <a:t>Business</a:t>
            </a:r>
            <a:r>
              <a:rPr sz="1650" b="1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272424"/>
                </a:solidFill>
                <a:latin typeface="Tahoma"/>
                <a:cs typeface="Tahoma"/>
              </a:rPr>
              <a:t>Value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200"/>
              </a:lnSpc>
              <a:spcBef>
                <a:spcPts val="58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Streamline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underwriting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processes</a:t>
            </a:r>
            <a:r>
              <a:rPr sz="1250" spc="-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sz="1250" spc="-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automatically 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suggesting</a:t>
            </a:r>
            <a:r>
              <a:rPr sz="1250" spc="1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appropriate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categories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new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business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applications.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57749" y="4181475"/>
            <a:ext cx="6000750" cy="1209675"/>
            <a:chOff x="4857749" y="4181475"/>
            <a:chExt cx="6000750" cy="1209675"/>
          </a:xfrm>
        </p:grpSpPr>
        <p:sp>
          <p:nvSpPr>
            <p:cNvPr id="13" name="object 13"/>
            <p:cNvSpPr/>
            <p:nvPr/>
          </p:nvSpPr>
          <p:spPr>
            <a:xfrm>
              <a:off x="4857749" y="4181475"/>
              <a:ext cx="6000750" cy="1209675"/>
            </a:xfrm>
            <a:custGeom>
              <a:avLst/>
              <a:gdLst/>
              <a:ahLst/>
              <a:cxnLst/>
              <a:rect l="l" t="t" r="r" b="b"/>
              <a:pathLst>
                <a:path w="6000750" h="1209675">
                  <a:moveTo>
                    <a:pt x="58785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087513"/>
                  </a:lnTo>
                  <a:lnTo>
                    <a:pt x="9296" y="1134262"/>
                  </a:lnTo>
                  <a:lnTo>
                    <a:pt x="35775" y="1173886"/>
                  </a:lnTo>
                  <a:lnTo>
                    <a:pt x="75412" y="1200378"/>
                  </a:lnTo>
                  <a:lnTo>
                    <a:pt x="122161" y="1209674"/>
                  </a:lnTo>
                  <a:lnTo>
                    <a:pt x="5878588" y="1209674"/>
                  </a:lnTo>
                  <a:lnTo>
                    <a:pt x="5925337" y="1200378"/>
                  </a:lnTo>
                  <a:lnTo>
                    <a:pt x="5964973" y="1173886"/>
                  </a:lnTo>
                  <a:lnTo>
                    <a:pt x="5991453" y="1134262"/>
                  </a:lnTo>
                  <a:lnTo>
                    <a:pt x="6000749" y="1087513"/>
                  </a:lnTo>
                  <a:lnTo>
                    <a:pt x="6000749" y="122161"/>
                  </a:lnTo>
                  <a:lnTo>
                    <a:pt x="5991453" y="75412"/>
                  </a:lnTo>
                  <a:lnTo>
                    <a:pt x="5964973" y="35775"/>
                  </a:lnTo>
                  <a:lnTo>
                    <a:pt x="5925337" y="9296"/>
                  </a:lnTo>
                  <a:lnTo>
                    <a:pt x="5878588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57749" y="4181475"/>
              <a:ext cx="6000750" cy="1209675"/>
            </a:xfrm>
            <a:custGeom>
              <a:avLst/>
              <a:gdLst/>
              <a:ahLst/>
              <a:cxnLst/>
              <a:rect l="l" t="t" r="r" b="b"/>
              <a:pathLst>
                <a:path w="6000750" h="1209675">
                  <a:moveTo>
                    <a:pt x="58785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087513"/>
                  </a:lnTo>
                  <a:lnTo>
                    <a:pt x="9296" y="1134262"/>
                  </a:lnTo>
                  <a:lnTo>
                    <a:pt x="35775" y="1173886"/>
                  </a:lnTo>
                  <a:lnTo>
                    <a:pt x="75412" y="1200378"/>
                  </a:lnTo>
                  <a:lnTo>
                    <a:pt x="122161" y="1209674"/>
                  </a:lnTo>
                  <a:lnTo>
                    <a:pt x="5878588" y="1209674"/>
                  </a:lnTo>
                  <a:lnTo>
                    <a:pt x="5925337" y="1200378"/>
                  </a:lnTo>
                  <a:lnTo>
                    <a:pt x="5964973" y="1173886"/>
                  </a:lnTo>
                  <a:lnTo>
                    <a:pt x="5991453" y="1134262"/>
                  </a:lnTo>
                  <a:lnTo>
                    <a:pt x="6000749" y="1087513"/>
                  </a:lnTo>
                  <a:lnTo>
                    <a:pt x="6000749" y="122161"/>
                  </a:lnTo>
                  <a:lnTo>
                    <a:pt x="5991453" y="75412"/>
                  </a:lnTo>
                  <a:lnTo>
                    <a:pt x="5964973" y="35775"/>
                  </a:lnTo>
                  <a:lnTo>
                    <a:pt x="5925337" y="9296"/>
                  </a:lnTo>
                  <a:lnTo>
                    <a:pt x="5878588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43551" y="4335462"/>
            <a:ext cx="5796915" cy="19964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35"/>
              </a:spcBef>
            </a:pPr>
            <a:r>
              <a:rPr sz="1650" b="1" spc="-85" dirty="0">
                <a:solidFill>
                  <a:srgbClr val="272424"/>
                </a:solidFill>
                <a:latin typeface="Tahoma"/>
                <a:cs typeface="Tahoma"/>
              </a:rPr>
              <a:t>Technical</a:t>
            </a:r>
            <a:r>
              <a:rPr sz="1650" b="1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Challenge</a:t>
            </a:r>
            <a:endParaRPr sz="1650">
              <a:latin typeface="Tahoma"/>
              <a:cs typeface="Tahoma"/>
            </a:endParaRPr>
          </a:p>
          <a:p>
            <a:pPr marL="175260" marR="156210">
              <a:lnSpc>
                <a:spcPct val="140000"/>
              </a:lnSpc>
              <a:spcBef>
                <a:spcPts val="44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Create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scalable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that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works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limited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labeled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data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while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accommodating</a:t>
            </a:r>
            <a:r>
              <a:rPr sz="1250" spc="-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sz="12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wide</a:t>
            </a:r>
            <a:r>
              <a:rPr sz="12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range</a:t>
            </a:r>
            <a:r>
              <a:rPr sz="12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industry</a:t>
            </a:r>
            <a:r>
              <a:rPr sz="12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types</a:t>
            </a:r>
            <a:r>
              <a:rPr sz="12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descriptions.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7500"/>
              </a:lnSpc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This classification system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serves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as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 a foundation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 more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sophisticated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risk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assessment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policy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recommendation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engines,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potentially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reducing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manual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classification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efforts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professionals.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76578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98315">
              <a:lnSpc>
                <a:spcPct val="100000"/>
              </a:lnSpc>
              <a:spcBef>
                <a:spcPts val="125"/>
              </a:spcBef>
            </a:pPr>
            <a:r>
              <a:rPr spc="-270" dirty="0"/>
              <a:t>Data</a:t>
            </a:r>
            <a:r>
              <a:rPr spc="-275" dirty="0"/>
              <a:t> </a:t>
            </a:r>
            <a:r>
              <a:rPr spc="-170" dirty="0"/>
              <a:t>Processing</a:t>
            </a:r>
            <a:r>
              <a:rPr spc="-270" dirty="0"/>
              <a:t> </a:t>
            </a:r>
            <a:r>
              <a:rPr spc="-245" dirty="0"/>
              <a:t>&amp;</a:t>
            </a:r>
            <a:r>
              <a:rPr spc="-270" dirty="0"/>
              <a:t> </a:t>
            </a:r>
            <a:r>
              <a:rPr spc="-185" dirty="0"/>
              <a:t>Preparation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5514" y="1238249"/>
            <a:ext cx="838200" cy="4743450"/>
            <a:chOff x="4855514" y="1238249"/>
            <a:chExt cx="838200" cy="4743450"/>
          </a:xfrm>
        </p:grpSpPr>
        <p:sp>
          <p:nvSpPr>
            <p:cNvPr id="5" name="object 5"/>
            <p:cNvSpPr/>
            <p:nvPr/>
          </p:nvSpPr>
          <p:spPr>
            <a:xfrm>
              <a:off x="5038725" y="1238249"/>
              <a:ext cx="655320" cy="4743450"/>
            </a:xfrm>
            <a:custGeom>
              <a:avLst/>
              <a:gdLst/>
              <a:ahLst/>
              <a:cxnLst/>
              <a:rect l="l" t="t" r="r" b="b"/>
              <a:pathLst>
                <a:path w="655320" h="474345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733925"/>
                  </a:lnTo>
                  <a:lnTo>
                    <a:pt x="0" y="4736554"/>
                  </a:lnTo>
                  <a:lnTo>
                    <a:pt x="927" y="4738802"/>
                  </a:lnTo>
                  <a:lnTo>
                    <a:pt x="4648" y="4742523"/>
                  </a:lnTo>
                  <a:lnTo>
                    <a:pt x="6896" y="4743450"/>
                  </a:lnTo>
                  <a:lnTo>
                    <a:pt x="12153" y="4743450"/>
                  </a:lnTo>
                  <a:lnTo>
                    <a:pt x="14401" y="4742523"/>
                  </a:lnTo>
                  <a:lnTo>
                    <a:pt x="18122" y="4738802"/>
                  </a:lnTo>
                  <a:lnTo>
                    <a:pt x="19050" y="4736554"/>
                  </a:lnTo>
                  <a:lnTo>
                    <a:pt x="19050" y="6896"/>
                  </a:lnTo>
                  <a:close/>
                </a:path>
                <a:path w="655320" h="4743450">
                  <a:moveTo>
                    <a:pt x="654989" y="359321"/>
                  </a:moveTo>
                  <a:lnTo>
                    <a:pt x="654062" y="357073"/>
                  </a:lnTo>
                  <a:lnTo>
                    <a:pt x="650341" y="353352"/>
                  </a:lnTo>
                  <a:lnTo>
                    <a:pt x="648093" y="352425"/>
                  </a:lnTo>
                  <a:lnTo>
                    <a:pt x="176110" y="352425"/>
                  </a:lnTo>
                  <a:lnTo>
                    <a:pt x="173863" y="353352"/>
                  </a:lnTo>
                  <a:lnTo>
                    <a:pt x="170141" y="357073"/>
                  </a:lnTo>
                  <a:lnTo>
                    <a:pt x="169214" y="359321"/>
                  </a:lnTo>
                  <a:lnTo>
                    <a:pt x="169214" y="361950"/>
                  </a:lnTo>
                  <a:lnTo>
                    <a:pt x="169214" y="364578"/>
                  </a:lnTo>
                  <a:lnTo>
                    <a:pt x="170141" y="366826"/>
                  </a:lnTo>
                  <a:lnTo>
                    <a:pt x="173863" y="370547"/>
                  </a:lnTo>
                  <a:lnTo>
                    <a:pt x="176110" y="371475"/>
                  </a:lnTo>
                  <a:lnTo>
                    <a:pt x="648093" y="371475"/>
                  </a:lnTo>
                  <a:lnTo>
                    <a:pt x="650341" y="370547"/>
                  </a:lnTo>
                  <a:lnTo>
                    <a:pt x="654062" y="366826"/>
                  </a:lnTo>
                  <a:lnTo>
                    <a:pt x="654989" y="364578"/>
                  </a:lnTo>
                  <a:lnTo>
                    <a:pt x="654989" y="359321"/>
                  </a:lnTo>
                  <a:close/>
                </a:path>
              </a:pathLst>
            </a:custGeom>
            <a:solidFill>
              <a:srgbClr val="C1C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5514" y="1419224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257340" y="0"/>
                  </a:moveTo>
                  <a:lnTo>
                    <a:pt x="114134" y="0"/>
                  </a:lnTo>
                  <a:lnTo>
                    <a:pt x="106197" y="774"/>
                  </a:lnTo>
                  <a:lnTo>
                    <a:pt x="68008" y="12369"/>
                  </a:lnTo>
                  <a:lnTo>
                    <a:pt x="30111" y="41452"/>
                  </a:lnTo>
                  <a:lnTo>
                    <a:pt x="6235" y="82816"/>
                  </a:lnTo>
                  <a:lnTo>
                    <a:pt x="0" y="114134"/>
                  </a:lnTo>
                  <a:lnTo>
                    <a:pt x="0" y="239788"/>
                  </a:lnTo>
                  <a:lnTo>
                    <a:pt x="0" y="247815"/>
                  </a:lnTo>
                  <a:lnTo>
                    <a:pt x="12369" y="293954"/>
                  </a:lnTo>
                  <a:lnTo>
                    <a:pt x="41452" y="331838"/>
                  </a:lnTo>
                  <a:lnTo>
                    <a:pt x="82829" y="355714"/>
                  </a:lnTo>
                  <a:lnTo>
                    <a:pt x="114134" y="361950"/>
                  </a:lnTo>
                  <a:lnTo>
                    <a:pt x="257340" y="361950"/>
                  </a:lnTo>
                  <a:lnTo>
                    <a:pt x="303479" y="349580"/>
                  </a:lnTo>
                  <a:lnTo>
                    <a:pt x="341376" y="320497"/>
                  </a:lnTo>
                  <a:lnTo>
                    <a:pt x="365252" y="279133"/>
                  </a:lnTo>
                  <a:lnTo>
                    <a:pt x="371475" y="247815"/>
                  </a:lnTo>
                  <a:lnTo>
                    <a:pt x="371475" y="114134"/>
                  </a:lnTo>
                  <a:lnTo>
                    <a:pt x="359105" y="67995"/>
                  </a:lnTo>
                  <a:lnTo>
                    <a:pt x="330022" y="30111"/>
                  </a:lnTo>
                  <a:lnTo>
                    <a:pt x="288658" y="6223"/>
                  </a:lnTo>
                  <a:lnTo>
                    <a:pt x="265290" y="774"/>
                  </a:lnTo>
                  <a:lnTo>
                    <a:pt x="257340" y="0"/>
                  </a:lnTo>
                  <a:close/>
                </a:path>
              </a:pathLst>
            </a:custGeom>
            <a:solidFill>
              <a:srgbClr val="EEE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55514" y="141922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249313" y="0"/>
                  </a:moveTo>
                  <a:lnTo>
                    <a:pt x="122161" y="0"/>
                  </a:lnTo>
                  <a:lnTo>
                    <a:pt x="110129" y="581"/>
                  </a:lnTo>
                  <a:lnTo>
                    <a:pt x="64518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39788"/>
                  </a:lnTo>
                  <a:lnTo>
                    <a:pt x="9296" y="286537"/>
                  </a:lnTo>
                  <a:lnTo>
                    <a:pt x="35775" y="326161"/>
                  </a:lnTo>
                  <a:lnTo>
                    <a:pt x="75412" y="352653"/>
                  </a:lnTo>
                  <a:lnTo>
                    <a:pt x="122161" y="361949"/>
                  </a:lnTo>
                  <a:lnTo>
                    <a:pt x="249313" y="361949"/>
                  </a:lnTo>
                  <a:lnTo>
                    <a:pt x="296062" y="352653"/>
                  </a:lnTo>
                  <a:lnTo>
                    <a:pt x="335699" y="326161"/>
                  </a:lnTo>
                  <a:lnTo>
                    <a:pt x="362178" y="286537"/>
                  </a:lnTo>
                  <a:lnTo>
                    <a:pt x="371474" y="239788"/>
                  </a:lnTo>
                  <a:lnTo>
                    <a:pt x="371474" y="122161"/>
                  </a:lnTo>
                  <a:lnTo>
                    <a:pt x="362178" y="75412"/>
                  </a:lnTo>
                  <a:lnTo>
                    <a:pt x="335699" y="35775"/>
                  </a:lnTo>
                  <a:lnTo>
                    <a:pt x="296062" y="9296"/>
                  </a:lnTo>
                  <a:lnTo>
                    <a:pt x="249313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5514" y="141922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249313" y="0"/>
                  </a:moveTo>
                  <a:lnTo>
                    <a:pt x="122161" y="0"/>
                  </a:lnTo>
                  <a:lnTo>
                    <a:pt x="110129" y="581"/>
                  </a:lnTo>
                  <a:lnTo>
                    <a:pt x="64518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39788"/>
                  </a:lnTo>
                  <a:lnTo>
                    <a:pt x="9296" y="286537"/>
                  </a:lnTo>
                  <a:lnTo>
                    <a:pt x="35775" y="326161"/>
                  </a:lnTo>
                  <a:lnTo>
                    <a:pt x="75412" y="352653"/>
                  </a:lnTo>
                  <a:lnTo>
                    <a:pt x="122161" y="361949"/>
                  </a:lnTo>
                  <a:lnTo>
                    <a:pt x="249313" y="361949"/>
                  </a:lnTo>
                  <a:lnTo>
                    <a:pt x="296062" y="352653"/>
                  </a:lnTo>
                  <a:lnTo>
                    <a:pt x="335699" y="326161"/>
                  </a:lnTo>
                  <a:lnTo>
                    <a:pt x="362178" y="286537"/>
                  </a:lnTo>
                  <a:lnTo>
                    <a:pt x="371474" y="239788"/>
                  </a:lnTo>
                  <a:lnTo>
                    <a:pt x="371474" y="122161"/>
                  </a:lnTo>
                  <a:lnTo>
                    <a:pt x="362178" y="75412"/>
                  </a:lnTo>
                  <a:lnTo>
                    <a:pt x="335699" y="35775"/>
                  </a:lnTo>
                  <a:lnTo>
                    <a:pt x="296062" y="9296"/>
                  </a:lnTo>
                  <a:lnTo>
                    <a:pt x="249313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81231" y="1436293"/>
            <a:ext cx="116839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615" dirty="0">
                <a:solidFill>
                  <a:srgbClr val="272424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41161" y="1392237"/>
            <a:ext cx="4677410" cy="1129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30" dirty="0">
                <a:solidFill>
                  <a:srgbClr val="272424"/>
                </a:solidFill>
                <a:latin typeface="Tahoma"/>
                <a:cs typeface="Tahoma"/>
              </a:rPr>
              <a:t>Data</a:t>
            </a:r>
            <a:r>
              <a:rPr sz="1650" b="1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Collection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500"/>
              </a:lnSpc>
              <a:spcBef>
                <a:spcPts val="484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Gathered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company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descriptions,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business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tags,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sector/category/niche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information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from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various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sources,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organizing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them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into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structured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dataset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processing.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55514" y="3057525"/>
            <a:ext cx="838200" cy="361950"/>
            <a:chOff x="4855514" y="3057525"/>
            <a:chExt cx="838200" cy="361950"/>
          </a:xfrm>
        </p:grpSpPr>
        <p:sp>
          <p:nvSpPr>
            <p:cNvPr id="12" name="object 12"/>
            <p:cNvSpPr/>
            <p:nvPr/>
          </p:nvSpPr>
          <p:spPr>
            <a:xfrm>
              <a:off x="5207940" y="3228974"/>
              <a:ext cx="485775" cy="19050"/>
            </a:xfrm>
            <a:custGeom>
              <a:avLst/>
              <a:gdLst/>
              <a:ahLst/>
              <a:cxnLst/>
              <a:rect l="l" t="t" r="r" b="b"/>
              <a:pathLst>
                <a:path w="485775" h="19050">
                  <a:moveTo>
                    <a:pt x="478878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478878" y="19050"/>
                  </a:lnTo>
                  <a:lnTo>
                    <a:pt x="481126" y="18122"/>
                  </a:lnTo>
                  <a:lnTo>
                    <a:pt x="484847" y="14401"/>
                  </a:lnTo>
                  <a:lnTo>
                    <a:pt x="485775" y="12153"/>
                  </a:lnTo>
                  <a:lnTo>
                    <a:pt x="485775" y="6896"/>
                  </a:lnTo>
                  <a:lnTo>
                    <a:pt x="484847" y="4648"/>
                  </a:lnTo>
                  <a:lnTo>
                    <a:pt x="481126" y="927"/>
                  </a:lnTo>
                  <a:lnTo>
                    <a:pt x="478878" y="0"/>
                  </a:lnTo>
                  <a:close/>
                </a:path>
              </a:pathLst>
            </a:custGeom>
            <a:solidFill>
              <a:srgbClr val="C1C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55514" y="305752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257340" y="0"/>
                  </a:moveTo>
                  <a:lnTo>
                    <a:pt x="114134" y="0"/>
                  </a:lnTo>
                  <a:lnTo>
                    <a:pt x="106197" y="774"/>
                  </a:lnTo>
                  <a:lnTo>
                    <a:pt x="68008" y="12369"/>
                  </a:lnTo>
                  <a:lnTo>
                    <a:pt x="30111" y="41452"/>
                  </a:lnTo>
                  <a:lnTo>
                    <a:pt x="6235" y="82816"/>
                  </a:lnTo>
                  <a:lnTo>
                    <a:pt x="0" y="114134"/>
                  </a:lnTo>
                  <a:lnTo>
                    <a:pt x="0" y="239788"/>
                  </a:lnTo>
                  <a:lnTo>
                    <a:pt x="0" y="247815"/>
                  </a:lnTo>
                  <a:lnTo>
                    <a:pt x="12369" y="293954"/>
                  </a:lnTo>
                  <a:lnTo>
                    <a:pt x="41452" y="331838"/>
                  </a:lnTo>
                  <a:lnTo>
                    <a:pt x="82829" y="355714"/>
                  </a:lnTo>
                  <a:lnTo>
                    <a:pt x="114134" y="361950"/>
                  </a:lnTo>
                  <a:lnTo>
                    <a:pt x="257340" y="361950"/>
                  </a:lnTo>
                  <a:lnTo>
                    <a:pt x="303479" y="349580"/>
                  </a:lnTo>
                  <a:lnTo>
                    <a:pt x="341376" y="320497"/>
                  </a:lnTo>
                  <a:lnTo>
                    <a:pt x="365252" y="279133"/>
                  </a:lnTo>
                  <a:lnTo>
                    <a:pt x="371475" y="247815"/>
                  </a:lnTo>
                  <a:lnTo>
                    <a:pt x="371475" y="114134"/>
                  </a:lnTo>
                  <a:lnTo>
                    <a:pt x="359105" y="67995"/>
                  </a:lnTo>
                  <a:lnTo>
                    <a:pt x="330022" y="30111"/>
                  </a:lnTo>
                  <a:lnTo>
                    <a:pt x="288658" y="6223"/>
                  </a:lnTo>
                  <a:lnTo>
                    <a:pt x="265290" y="774"/>
                  </a:lnTo>
                  <a:lnTo>
                    <a:pt x="257340" y="0"/>
                  </a:lnTo>
                  <a:close/>
                </a:path>
              </a:pathLst>
            </a:custGeom>
            <a:solidFill>
              <a:srgbClr val="EEE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55514" y="305752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249313" y="0"/>
                  </a:moveTo>
                  <a:lnTo>
                    <a:pt x="122161" y="0"/>
                  </a:lnTo>
                  <a:lnTo>
                    <a:pt x="110129" y="581"/>
                  </a:lnTo>
                  <a:lnTo>
                    <a:pt x="64518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39788"/>
                  </a:lnTo>
                  <a:lnTo>
                    <a:pt x="9296" y="286537"/>
                  </a:lnTo>
                  <a:lnTo>
                    <a:pt x="35775" y="326161"/>
                  </a:lnTo>
                  <a:lnTo>
                    <a:pt x="75412" y="352653"/>
                  </a:lnTo>
                  <a:lnTo>
                    <a:pt x="122161" y="361949"/>
                  </a:lnTo>
                  <a:lnTo>
                    <a:pt x="249313" y="361949"/>
                  </a:lnTo>
                  <a:lnTo>
                    <a:pt x="296062" y="352653"/>
                  </a:lnTo>
                  <a:lnTo>
                    <a:pt x="335699" y="326161"/>
                  </a:lnTo>
                  <a:lnTo>
                    <a:pt x="362178" y="286537"/>
                  </a:lnTo>
                  <a:lnTo>
                    <a:pt x="371474" y="239788"/>
                  </a:lnTo>
                  <a:lnTo>
                    <a:pt x="371474" y="122161"/>
                  </a:lnTo>
                  <a:lnTo>
                    <a:pt x="362178" y="75412"/>
                  </a:lnTo>
                  <a:lnTo>
                    <a:pt x="335699" y="35775"/>
                  </a:lnTo>
                  <a:lnTo>
                    <a:pt x="296062" y="9296"/>
                  </a:lnTo>
                  <a:lnTo>
                    <a:pt x="249313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55514" y="305752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249313" y="0"/>
                  </a:moveTo>
                  <a:lnTo>
                    <a:pt x="122161" y="0"/>
                  </a:lnTo>
                  <a:lnTo>
                    <a:pt x="110129" y="581"/>
                  </a:lnTo>
                  <a:lnTo>
                    <a:pt x="64518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39788"/>
                  </a:lnTo>
                  <a:lnTo>
                    <a:pt x="9296" y="286537"/>
                  </a:lnTo>
                  <a:lnTo>
                    <a:pt x="35775" y="326161"/>
                  </a:lnTo>
                  <a:lnTo>
                    <a:pt x="75412" y="352653"/>
                  </a:lnTo>
                  <a:lnTo>
                    <a:pt x="122161" y="361949"/>
                  </a:lnTo>
                  <a:lnTo>
                    <a:pt x="249313" y="361949"/>
                  </a:lnTo>
                  <a:lnTo>
                    <a:pt x="296062" y="352653"/>
                  </a:lnTo>
                  <a:lnTo>
                    <a:pt x="335699" y="326161"/>
                  </a:lnTo>
                  <a:lnTo>
                    <a:pt x="362178" y="286537"/>
                  </a:lnTo>
                  <a:lnTo>
                    <a:pt x="371474" y="239788"/>
                  </a:lnTo>
                  <a:lnTo>
                    <a:pt x="371474" y="122161"/>
                  </a:lnTo>
                  <a:lnTo>
                    <a:pt x="362178" y="75412"/>
                  </a:lnTo>
                  <a:lnTo>
                    <a:pt x="335699" y="35775"/>
                  </a:lnTo>
                  <a:lnTo>
                    <a:pt x="296062" y="9296"/>
                  </a:lnTo>
                  <a:lnTo>
                    <a:pt x="249313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54739" y="3065068"/>
            <a:ext cx="1695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90" dirty="0">
                <a:solidFill>
                  <a:srgbClr val="272424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1161" y="3021012"/>
            <a:ext cx="4993005" cy="1139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14" dirty="0">
                <a:solidFill>
                  <a:srgbClr val="272424"/>
                </a:solidFill>
                <a:latin typeface="Tahoma"/>
                <a:cs typeface="Tahoma"/>
              </a:rPr>
              <a:t>Text</a:t>
            </a:r>
            <a:r>
              <a:rPr sz="1650" b="1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25" dirty="0">
                <a:solidFill>
                  <a:srgbClr val="272424"/>
                </a:solidFill>
                <a:latin typeface="Tahoma"/>
                <a:cs typeface="Tahoma"/>
              </a:rPr>
              <a:t>Normalization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500"/>
              </a:lnSpc>
              <a:spcBef>
                <a:spcPts val="560"/>
              </a:spcBef>
            </a:pP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Applied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cleaning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techniques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including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lowercase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conversion,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special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character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removal,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standardization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industry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terms to ensure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consistent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text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analysis.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55514" y="4686300"/>
            <a:ext cx="838200" cy="371475"/>
            <a:chOff x="4855514" y="4686300"/>
            <a:chExt cx="838200" cy="371475"/>
          </a:xfrm>
        </p:grpSpPr>
        <p:sp>
          <p:nvSpPr>
            <p:cNvPr id="19" name="object 19"/>
            <p:cNvSpPr/>
            <p:nvPr/>
          </p:nvSpPr>
          <p:spPr>
            <a:xfrm>
              <a:off x="5207940" y="4867274"/>
              <a:ext cx="485775" cy="19050"/>
            </a:xfrm>
            <a:custGeom>
              <a:avLst/>
              <a:gdLst/>
              <a:ahLst/>
              <a:cxnLst/>
              <a:rect l="l" t="t" r="r" b="b"/>
              <a:pathLst>
                <a:path w="485775" h="19050">
                  <a:moveTo>
                    <a:pt x="478878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478878" y="19050"/>
                  </a:lnTo>
                  <a:lnTo>
                    <a:pt x="481126" y="18122"/>
                  </a:lnTo>
                  <a:lnTo>
                    <a:pt x="484847" y="14401"/>
                  </a:lnTo>
                  <a:lnTo>
                    <a:pt x="485775" y="12153"/>
                  </a:lnTo>
                  <a:lnTo>
                    <a:pt x="485775" y="6896"/>
                  </a:lnTo>
                  <a:lnTo>
                    <a:pt x="484847" y="4648"/>
                  </a:lnTo>
                  <a:lnTo>
                    <a:pt x="481126" y="927"/>
                  </a:lnTo>
                  <a:lnTo>
                    <a:pt x="478878" y="0"/>
                  </a:lnTo>
                  <a:close/>
                </a:path>
              </a:pathLst>
            </a:custGeom>
            <a:solidFill>
              <a:srgbClr val="C1C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55514" y="468630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57340" y="0"/>
                  </a:moveTo>
                  <a:lnTo>
                    <a:pt x="114134" y="0"/>
                  </a:lnTo>
                  <a:lnTo>
                    <a:pt x="106197" y="774"/>
                  </a:lnTo>
                  <a:lnTo>
                    <a:pt x="68008" y="12369"/>
                  </a:lnTo>
                  <a:lnTo>
                    <a:pt x="30111" y="41452"/>
                  </a:lnTo>
                  <a:lnTo>
                    <a:pt x="6235" y="82816"/>
                  </a:lnTo>
                  <a:lnTo>
                    <a:pt x="0" y="114134"/>
                  </a:lnTo>
                  <a:lnTo>
                    <a:pt x="0" y="249313"/>
                  </a:lnTo>
                  <a:lnTo>
                    <a:pt x="0" y="257340"/>
                  </a:lnTo>
                  <a:lnTo>
                    <a:pt x="12369" y="303479"/>
                  </a:lnTo>
                  <a:lnTo>
                    <a:pt x="41452" y="341363"/>
                  </a:lnTo>
                  <a:lnTo>
                    <a:pt x="82829" y="365239"/>
                  </a:lnTo>
                  <a:lnTo>
                    <a:pt x="114134" y="371475"/>
                  </a:lnTo>
                  <a:lnTo>
                    <a:pt x="257340" y="371475"/>
                  </a:lnTo>
                  <a:lnTo>
                    <a:pt x="303479" y="359105"/>
                  </a:lnTo>
                  <a:lnTo>
                    <a:pt x="341376" y="330022"/>
                  </a:lnTo>
                  <a:lnTo>
                    <a:pt x="365252" y="288658"/>
                  </a:lnTo>
                  <a:lnTo>
                    <a:pt x="371475" y="257340"/>
                  </a:lnTo>
                  <a:lnTo>
                    <a:pt x="371475" y="114134"/>
                  </a:lnTo>
                  <a:lnTo>
                    <a:pt x="359105" y="67995"/>
                  </a:lnTo>
                  <a:lnTo>
                    <a:pt x="330022" y="30111"/>
                  </a:lnTo>
                  <a:lnTo>
                    <a:pt x="288658" y="6223"/>
                  </a:lnTo>
                  <a:lnTo>
                    <a:pt x="265290" y="774"/>
                  </a:lnTo>
                  <a:lnTo>
                    <a:pt x="257340" y="0"/>
                  </a:lnTo>
                  <a:close/>
                </a:path>
              </a:pathLst>
            </a:custGeom>
            <a:solidFill>
              <a:srgbClr val="EEE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55514" y="468630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49313" y="0"/>
                  </a:moveTo>
                  <a:lnTo>
                    <a:pt x="122161" y="0"/>
                  </a:lnTo>
                  <a:lnTo>
                    <a:pt x="110129" y="581"/>
                  </a:lnTo>
                  <a:lnTo>
                    <a:pt x="64518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49313"/>
                  </a:lnTo>
                  <a:lnTo>
                    <a:pt x="9296" y="296062"/>
                  </a:lnTo>
                  <a:lnTo>
                    <a:pt x="35775" y="335686"/>
                  </a:lnTo>
                  <a:lnTo>
                    <a:pt x="75412" y="362178"/>
                  </a:lnTo>
                  <a:lnTo>
                    <a:pt x="122161" y="371474"/>
                  </a:lnTo>
                  <a:lnTo>
                    <a:pt x="249313" y="371474"/>
                  </a:lnTo>
                  <a:lnTo>
                    <a:pt x="296062" y="362178"/>
                  </a:lnTo>
                  <a:lnTo>
                    <a:pt x="335699" y="335686"/>
                  </a:lnTo>
                  <a:lnTo>
                    <a:pt x="362178" y="296062"/>
                  </a:lnTo>
                  <a:lnTo>
                    <a:pt x="371474" y="249313"/>
                  </a:lnTo>
                  <a:lnTo>
                    <a:pt x="371474" y="122161"/>
                  </a:lnTo>
                  <a:lnTo>
                    <a:pt x="362178" y="75412"/>
                  </a:lnTo>
                  <a:lnTo>
                    <a:pt x="335699" y="35775"/>
                  </a:lnTo>
                  <a:lnTo>
                    <a:pt x="296062" y="9296"/>
                  </a:lnTo>
                  <a:lnTo>
                    <a:pt x="249313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5514" y="4686300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49313" y="0"/>
                  </a:moveTo>
                  <a:lnTo>
                    <a:pt x="122161" y="0"/>
                  </a:lnTo>
                  <a:lnTo>
                    <a:pt x="110129" y="581"/>
                  </a:lnTo>
                  <a:lnTo>
                    <a:pt x="64518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49313"/>
                  </a:lnTo>
                  <a:lnTo>
                    <a:pt x="9296" y="296062"/>
                  </a:lnTo>
                  <a:lnTo>
                    <a:pt x="35775" y="335686"/>
                  </a:lnTo>
                  <a:lnTo>
                    <a:pt x="75412" y="362178"/>
                  </a:lnTo>
                  <a:lnTo>
                    <a:pt x="122161" y="371474"/>
                  </a:lnTo>
                  <a:lnTo>
                    <a:pt x="249313" y="371474"/>
                  </a:lnTo>
                  <a:lnTo>
                    <a:pt x="296062" y="362178"/>
                  </a:lnTo>
                  <a:lnTo>
                    <a:pt x="335699" y="335686"/>
                  </a:lnTo>
                  <a:lnTo>
                    <a:pt x="362178" y="296062"/>
                  </a:lnTo>
                  <a:lnTo>
                    <a:pt x="371474" y="249313"/>
                  </a:lnTo>
                  <a:lnTo>
                    <a:pt x="371474" y="122161"/>
                  </a:lnTo>
                  <a:lnTo>
                    <a:pt x="362178" y="75412"/>
                  </a:lnTo>
                  <a:lnTo>
                    <a:pt x="335699" y="35775"/>
                  </a:lnTo>
                  <a:lnTo>
                    <a:pt x="296062" y="9296"/>
                  </a:lnTo>
                  <a:lnTo>
                    <a:pt x="249313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57267" y="4703368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272424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41161" y="4659312"/>
            <a:ext cx="4931410" cy="1129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272424"/>
                </a:solidFill>
                <a:latin typeface="Tahoma"/>
                <a:cs typeface="Tahoma"/>
              </a:rPr>
              <a:t>Feature</a:t>
            </a:r>
            <a:r>
              <a:rPr sz="1650" b="1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Creation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Combined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multiple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fields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into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unified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text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blocks,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preserving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most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relevant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information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while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reducing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noise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redundancy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dataset.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3564" y="6115875"/>
            <a:ext cx="5975985" cy="10636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6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quality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data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preparation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directly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impacted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classifier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performance.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By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carefully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normalizing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structuring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input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data,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we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established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solid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foundation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subsequent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machine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learning phases.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50" dirty="0"/>
              <a:t>TF-</a:t>
            </a:r>
            <a:r>
              <a:rPr spc="-430" dirty="0"/>
              <a:t>IDF</a:t>
            </a:r>
            <a:r>
              <a:rPr spc="-275" dirty="0"/>
              <a:t> </a:t>
            </a:r>
            <a:r>
              <a:rPr spc="-225" dirty="0"/>
              <a:t>Feature</a:t>
            </a:r>
            <a:r>
              <a:rPr spc="-270" dirty="0"/>
              <a:t> </a:t>
            </a:r>
            <a:r>
              <a:rPr spc="-195" dirty="0"/>
              <a:t>Engineering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3967" y="941831"/>
            <a:ext cx="4325112" cy="21640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34051" y="1911781"/>
            <a:ext cx="11176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-585" dirty="0">
                <a:solidFill>
                  <a:srgbClr val="272424"/>
                </a:solidFill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941831"/>
            <a:ext cx="2164079" cy="43251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65074" y="2216581"/>
            <a:ext cx="16192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-95" dirty="0">
                <a:solidFill>
                  <a:srgbClr val="272424"/>
                </a:solidFill>
                <a:latin typeface="Tahoma"/>
                <a:cs typeface="Tahoma"/>
              </a:rPr>
              <a:t>2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3967" y="3102863"/>
            <a:ext cx="4325112" cy="21640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61010" y="3978706"/>
            <a:ext cx="15748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-130" dirty="0">
                <a:solidFill>
                  <a:srgbClr val="272424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53967" y="941831"/>
            <a:ext cx="2164079" cy="43251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97107" y="3673906"/>
            <a:ext cx="17335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-50" dirty="0">
                <a:solidFill>
                  <a:srgbClr val="272424"/>
                </a:solidFill>
                <a:latin typeface="Tahoma"/>
                <a:cs typeface="Tahoma"/>
              </a:rPr>
              <a:t>4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301" y="5049075"/>
            <a:ext cx="10234295" cy="1244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Term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Frequency-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Inverse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Document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Frequency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272424"/>
                </a:solidFill>
                <a:latin typeface="Verdana"/>
                <a:cs typeface="Verdana"/>
              </a:rPr>
              <a:t>(TF-</a:t>
            </a:r>
            <a:r>
              <a:rPr sz="1250" spc="-40" dirty="0">
                <a:solidFill>
                  <a:srgbClr val="272424"/>
                </a:solidFill>
                <a:latin typeface="Verdana"/>
                <a:cs typeface="Verdana"/>
              </a:rPr>
              <a:t>IDF)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provided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an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efficient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way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represent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both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companies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insurance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categories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as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vectors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same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mathematical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space.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This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allowed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us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measure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similarity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between</a:t>
            </a:r>
            <a:r>
              <a:rPr sz="1250" spc="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company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descriptions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potential</a:t>
            </a:r>
            <a:r>
              <a:rPr sz="1250" spc="114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114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classifications</a:t>
            </a:r>
            <a:r>
              <a:rPr sz="1250" spc="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without</a:t>
            </a:r>
            <a:r>
              <a:rPr sz="1250" spc="114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requiring</a:t>
            </a:r>
            <a:r>
              <a:rPr sz="1250" spc="114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labeled</a:t>
            </a:r>
            <a:r>
              <a:rPr sz="1250" spc="1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training</a:t>
            </a:r>
            <a:r>
              <a:rPr sz="1250" spc="114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examples.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approach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proved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particularly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effective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companies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clear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industry-specific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terminology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their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descriptions.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4367" y="1697037"/>
            <a:ext cx="287909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36015">
              <a:lnSpc>
                <a:spcPct val="100000"/>
              </a:lnSpc>
              <a:spcBef>
                <a:spcPts val="135"/>
              </a:spcBef>
            </a:pPr>
            <a:r>
              <a:rPr sz="1650" b="1" spc="-114" dirty="0">
                <a:solidFill>
                  <a:srgbClr val="272424"/>
                </a:solidFill>
                <a:latin typeface="Tahoma"/>
                <a:cs typeface="Tahoma"/>
              </a:rPr>
              <a:t>Text</a:t>
            </a:r>
            <a:r>
              <a:rPr sz="1650" b="1" spc="-12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75" dirty="0">
                <a:solidFill>
                  <a:srgbClr val="272424"/>
                </a:solidFill>
                <a:latin typeface="Tahoma"/>
                <a:cs typeface="Tahoma"/>
              </a:rPr>
              <a:t>Vectorization</a:t>
            </a:r>
            <a:endParaRPr sz="16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Convert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company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descriptions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into</a:t>
            </a:r>
            <a:endParaRPr sz="1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numerical</a:t>
            </a:r>
            <a:r>
              <a:rPr sz="1250" spc="1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vectors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7203" y="1697037"/>
            <a:ext cx="23145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30" dirty="0">
                <a:solidFill>
                  <a:srgbClr val="272424"/>
                </a:solidFill>
                <a:latin typeface="Tahoma"/>
                <a:cs typeface="Tahoma"/>
              </a:rPr>
              <a:t>Taxonomy</a:t>
            </a:r>
            <a:r>
              <a:rPr sz="1650" b="1" spc="-9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75" dirty="0">
                <a:solidFill>
                  <a:srgbClr val="272424"/>
                </a:solidFill>
                <a:latin typeface="Tahoma"/>
                <a:cs typeface="Tahoma"/>
              </a:rPr>
              <a:t>Vectorization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7203" y="2010600"/>
            <a:ext cx="2569210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Transform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labels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into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comparable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vector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space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7203" y="3621087"/>
            <a:ext cx="240919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272424"/>
                </a:solidFill>
                <a:latin typeface="Tahoma"/>
                <a:cs typeface="Tahoma"/>
              </a:rPr>
              <a:t>Similarity</a:t>
            </a:r>
            <a:r>
              <a:rPr sz="1650" b="1" spc="-8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Calculation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Apply cosine similarity to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find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matching</a:t>
            </a:r>
            <a:r>
              <a:rPr sz="125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labels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733" y="3621087"/>
            <a:ext cx="294513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69340">
              <a:lnSpc>
                <a:spcPct val="100000"/>
              </a:lnSpc>
              <a:spcBef>
                <a:spcPts val="135"/>
              </a:spcBef>
            </a:pPr>
            <a:r>
              <a:rPr sz="1650" b="1" spc="-120" dirty="0">
                <a:solidFill>
                  <a:srgbClr val="272424"/>
                </a:solidFill>
                <a:latin typeface="Tahoma"/>
                <a:cs typeface="Tahoma"/>
              </a:rPr>
              <a:t>Top </a:t>
            </a:r>
            <a:r>
              <a:rPr sz="1650" b="1" spc="-75" dirty="0">
                <a:solidFill>
                  <a:srgbClr val="272424"/>
                </a:solidFill>
                <a:latin typeface="Tahoma"/>
                <a:cs typeface="Tahoma"/>
              </a:rPr>
              <a:t>Label</a:t>
            </a:r>
            <a:r>
              <a:rPr sz="1650" b="1" spc="-1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55" dirty="0">
                <a:solidFill>
                  <a:srgbClr val="272424"/>
                </a:solidFill>
                <a:latin typeface="Tahoma"/>
                <a:cs typeface="Tahoma"/>
              </a:rPr>
              <a:t>Selection</a:t>
            </a:r>
            <a:endParaRPr sz="16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Rank</a:t>
            </a:r>
            <a:r>
              <a:rPr sz="1250" spc="-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select</a:t>
            </a:r>
            <a:r>
              <a:rPr sz="1250" spc="-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top</a:t>
            </a:r>
            <a:r>
              <a:rPr sz="1250" spc="-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85" dirty="0">
                <a:solidFill>
                  <a:srgbClr val="272424"/>
                </a:solidFill>
                <a:latin typeface="Verdana"/>
                <a:cs typeface="Verdana"/>
              </a:rPr>
              <a:t>3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 most</a:t>
            </a:r>
            <a:r>
              <a:rPr sz="1250" spc="-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relevant</a:t>
            </a:r>
            <a:endParaRPr sz="1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9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categories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7162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444500"/>
            <a:ext cx="563880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0" dirty="0"/>
              <a:t>Sample</a:t>
            </a:r>
            <a:r>
              <a:rPr spc="-254" dirty="0"/>
              <a:t> </a:t>
            </a:r>
            <a:r>
              <a:rPr spc="-150" dirty="0"/>
              <a:t>Classification</a:t>
            </a:r>
            <a:r>
              <a:rPr spc="-250" dirty="0"/>
              <a:t> </a:t>
            </a:r>
            <a:r>
              <a:rPr spc="-155" dirty="0"/>
              <a:t>Results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50" y="1228725"/>
            <a:ext cx="6000750" cy="4257675"/>
            <a:chOff x="4857750" y="1228725"/>
            <a:chExt cx="6000750" cy="4257675"/>
          </a:xfrm>
        </p:grpSpPr>
        <p:sp>
          <p:nvSpPr>
            <p:cNvPr id="5" name="object 5"/>
            <p:cNvSpPr/>
            <p:nvPr/>
          </p:nvSpPr>
          <p:spPr>
            <a:xfrm>
              <a:off x="4862512" y="1233487"/>
              <a:ext cx="5991225" cy="4248150"/>
            </a:xfrm>
            <a:custGeom>
              <a:avLst/>
              <a:gdLst/>
              <a:ahLst/>
              <a:cxnLst/>
              <a:rect l="l" t="t" r="r" b="b"/>
              <a:pathLst>
                <a:path w="5991225" h="4248150">
                  <a:moveTo>
                    <a:pt x="0" y="4130751"/>
                  </a:moveTo>
                  <a:lnTo>
                    <a:pt x="0" y="117398"/>
                  </a:lnTo>
                  <a:lnTo>
                    <a:pt x="0" y="109689"/>
                  </a:lnTo>
                  <a:lnTo>
                    <a:pt x="749" y="102057"/>
                  </a:lnTo>
                  <a:lnTo>
                    <a:pt x="2260" y="94488"/>
                  </a:lnTo>
                  <a:lnTo>
                    <a:pt x="3759" y="86931"/>
                  </a:lnTo>
                  <a:lnTo>
                    <a:pt x="5981" y="79590"/>
                  </a:lnTo>
                  <a:lnTo>
                    <a:pt x="8940" y="72466"/>
                  </a:lnTo>
                  <a:lnTo>
                    <a:pt x="11887" y="65354"/>
                  </a:lnTo>
                  <a:lnTo>
                    <a:pt x="15506" y="58585"/>
                  </a:lnTo>
                  <a:lnTo>
                    <a:pt x="39839" y="28930"/>
                  </a:lnTo>
                  <a:lnTo>
                    <a:pt x="72466" y="8940"/>
                  </a:lnTo>
                  <a:lnTo>
                    <a:pt x="79590" y="5981"/>
                  </a:lnTo>
                  <a:lnTo>
                    <a:pt x="86931" y="3759"/>
                  </a:lnTo>
                  <a:lnTo>
                    <a:pt x="94488" y="2260"/>
                  </a:lnTo>
                  <a:lnTo>
                    <a:pt x="102057" y="749"/>
                  </a:lnTo>
                  <a:lnTo>
                    <a:pt x="109689" y="0"/>
                  </a:lnTo>
                  <a:lnTo>
                    <a:pt x="117398" y="0"/>
                  </a:lnTo>
                  <a:lnTo>
                    <a:pt x="5873826" y="0"/>
                  </a:lnTo>
                  <a:lnTo>
                    <a:pt x="5881535" y="0"/>
                  </a:lnTo>
                  <a:lnTo>
                    <a:pt x="5889167" y="749"/>
                  </a:lnTo>
                  <a:lnTo>
                    <a:pt x="5896737" y="2260"/>
                  </a:lnTo>
                  <a:lnTo>
                    <a:pt x="5904293" y="3759"/>
                  </a:lnTo>
                  <a:lnTo>
                    <a:pt x="5911634" y="5981"/>
                  </a:lnTo>
                  <a:lnTo>
                    <a:pt x="5918758" y="8940"/>
                  </a:lnTo>
                  <a:lnTo>
                    <a:pt x="5925870" y="11887"/>
                  </a:lnTo>
                  <a:lnTo>
                    <a:pt x="5956846" y="34378"/>
                  </a:lnTo>
                  <a:lnTo>
                    <a:pt x="5979337" y="65354"/>
                  </a:lnTo>
                  <a:lnTo>
                    <a:pt x="5982284" y="72466"/>
                  </a:lnTo>
                  <a:lnTo>
                    <a:pt x="5985243" y="79590"/>
                  </a:lnTo>
                  <a:lnTo>
                    <a:pt x="5987465" y="86931"/>
                  </a:lnTo>
                  <a:lnTo>
                    <a:pt x="5988964" y="94488"/>
                  </a:lnTo>
                  <a:lnTo>
                    <a:pt x="5990475" y="102057"/>
                  </a:lnTo>
                  <a:lnTo>
                    <a:pt x="5991225" y="109689"/>
                  </a:lnTo>
                  <a:lnTo>
                    <a:pt x="5991225" y="117398"/>
                  </a:lnTo>
                  <a:lnTo>
                    <a:pt x="5991225" y="4130751"/>
                  </a:lnTo>
                  <a:lnTo>
                    <a:pt x="5991225" y="4138460"/>
                  </a:lnTo>
                  <a:lnTo>
                    <a:pt x="5990475" y="4146092"/>
                  </a:lnTo>
                  <a:lnTo>
                    <a:pt x="5988964" y="4153649"/>
                  </a:lnTo>
                  <a:lnTo>
                    <a:pt x="5987465" y="4161218"/>
                  </a:lnTo>
                  <a:lnTo>
                    <a:pt x="5985243" y="4168559"/>
                  </a:lnTo>
                  <a:lnTo>
                    <a:pt x="5982284" y="4175683"/>
                  </a:lnTo>
                  <a:lnTo>
                    <a:pt x="5979337" y="4182795"/>
                  </a:lnTo>
                  <a:lnTo>
                    <a:pt x="5956846" y="4213771"/>
                  </a:lnTo>
                  <a:lnTo>
                    <a:pt x="5925870" y="4236262"/>
                  </a:lnTo>
                  <a:lnTo>
                    <a:pt x="5918758" y="4239209"/>
                  </a:lnTo>
                  <a:lnTo>
                    <a:pt x="5911634" y="4242168"/>
                  </a:lnTo>
                  <a:lnTo>
                    <a:pt x="5904293" y="4244390"/>
                  </a:lnTo>
                  <a:lnTo>
                    <a:pt x="5896737" y="4245889"/>
                  </a:lnTo>
                  <a:lnTo>
                    <a:pt x="5889167" y="4247400"/>
                  </a:lnTo>
                  <a:lnTo>
                    <a:pt x="5881535" y="4248150"/>
                  </a:lnTo>
                  <a:lnTo>
                    <a:pt x="5873826" y="4248150"/>
                  </a:lnTo>
                  <a:lnTo>
                    <a:pt x="117398" y="4248150"/>
                  </a:lnTo>
                  <a:lnTo>
                    <a:pt x="109689" y="4248150"/>
                  </a:lnTo>
                  <a:lnTo>
                    <a:pt x="102057" y="4247400"/>
                  </a:lnTo>
                  <a:lnTo>
                    <a:pt x="94488" y="4245889"/>
                  </a:lnTo>
                  <a:lnTo>
                    <a:pt x="86931" y="4244390"/>
                  </a:lnTo>
                  <a:lnTo>
                    <a:pt x="79590" y="4242168"/>
                  </a:lnTo>
                  <a:lnTo>
                    <a:pt x="72466" y="4239209"/>
                  </a:lnTo>
                  <a:lnTo>
                    <a:pt x="65354" y="4236262"/>
                  </a:lnTo>
                  <a:lnTo>
                    <a:pt x="34378" y="4213771"/>
                  </a:lnTo>
                  <a:lnTo>
                    <a:pt x="11887" y="4182795"/>
                  </a:lnTo>
                  <a:lnTo>
                    <a:pt x="8940" y="4175683"/>
                  </a:lnTo>
                  <a:lnTo>
                    <a:pt x="5981" y="4168559"/>
                  </a:lnTo>
                  <a:lnTo>
                    <a:pt x="3759" y="4161218"/>
                  </a:lnTo>
                  <a:lnTo>
                    <a:pt x="2260" y="4153649"/>
                  </a:lnTo>
                  <a:lnTo>
                    <a:pt x="749" y="4146092"/>
                  </a:lnTo>
                  <a:lnTo>
                    <a:pt x="0" y="4138460"/>
                  </a:lnTo>
                  <a:lnTo>
                    <a:pt x="0" y="41307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7275" y="1238249"/>
              <a:ext cx="5981700" cy="734060"/>
            </a:xfrm>
            <a:custGeom>
              <a:avLst/>
              <a:gdLst/>
              <a:ahLst/>
              <a:cxnLst/>
              <a:rect l="l" t="t" r="r" b="b"/>
              <a:pathLst>
                <a:path w="5981700" h="734060">
                  <a:moveTo>
                    <a:pt x="1990725" y="0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733425"/>
                  </a:lnTo>
                  <a:lnTo>
                    <a:pt x="9525" y="733425"/>
                  </a:lnTo>
                  <a:lnTo>
                    <a:pt x="1990725" y="733425"/>
                  </a:lnTo>
                  <a:lnTo>
                    <a:pt x="1990725" y="0"/>
                  </a:lnTo>
                  <a:close/>
                </a:path>
                <a:path w="5981700" h="734060">
                  <a:moveTo>
                    <a:pt x="3981437" y="12"/>
                  </a:moveTo>
                  <a:lnTo>
                    <a:pt x="2000237" y="12"/>
                  </a:lnTo>
                  <a:lnTo>
                    <a:pt x="2000237" y="733437"/>
                  </a:lnTo>
                  <a:lnTo>
                    <a:pt x="3981437" y="733437"/>
                  </a:lnTo>
                  <a:lnTo>
                    <a:pt x="3981437" y="12"/>
                  </a:lnTo>
                  <a:close/>
                </a:path>
                <a:path w="5981700" h="734060">
                  <a:moveTo>
                    <a:pt x="5981700" y="0"/>
                  </a:moveTo>
                  <a:lnTo>
                    <a:pt x="3990975" y="0"/>
                  </a:lnTo>
                  <a:lnTo>
                    <a:pt x="3990975" y="733425"/>
                  </a:lnTo>
                  <a:lnTo>
                    <a:pt x="5981700" y="733425"/>
                  </a:lnTo>
                  <a:lnTo>
                    <a:pt x="5981700" y="0"/>
                  </a:lnTo>
                  <a:close/>
                </a:path>
              </a:pathLst>
            </a:custGeom>
            <a:solidFill>
              <a:srgbClr val="FFFFFF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7275" y="1971674"/>
              <a:ext cx="5981700" cy="1000760"/>
            </a:xfrm>
            <a:custGeom>
              <a:avLst/>
              <a:gdLst/>
              <a:ahLst/>
              <a:cxnLst/>
              <a:rect l="l" t="t" r="r" b="b"/>
              <a:pathLst>
                <a:path w="5981700" h="1000760">
                  <a:moveTo>
                    <a:pt x="1990725" y="0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1000125"/>
                  </a:lnTo>
                  <a:lnTo>
                    <a:pt x="9525" y="1000125"/>
                  </a:lnTo>
                  <a:lnTo>
                    <a:pt x="1990725" y="1000125"/>
                  </a:lnTo>
                  <a:lnTo>
                    <a:pt x="1990725" y="0"/>
                  </a:lnTo>
                  <a:close/>
                </a:path>
                <a:path w="5981700" h="1000760">
                  <a:moveTo>
                    <a:pt x="3981437" y="12"/>
                  </a:moveTo>
                  <a:lnTo>
                    <a:pt x="2000237" y="12"/>
                  </a:lnTo>
                  <a:lnTo>
                    <a:pt x="2000237" y="1000137"/>
                  </a:lnTo>
                  <a:lnTo>
                    <a:pt x="3981437" y="1000137"/>
                  </a:lnTo>
                  <a:lnTo>
                    <a:pt x="3981437" y="12"/>
                  </a:lnTo>
                  <a:close/>
                </a:path>
                <a:path w="5981700" h="1000760">
                  <a:moveTo>
                    <a:pt x="5981700" y="0"/>
                  </a:moveTo>
                  <a:lnTo>
                    <a:pt x="3990975" y="0"/>
                  </a:lnTo>
                  <a:lnTo>
                    <a:pt x="3990975" y="1000125"/>
                  </a:lnTo>
                  <a:lnTo>
                    <a:pt x="5981700" y="1000125"/>
                  </a:lnTo>
                  <a:lnTo>
                    <a:pt x="5981700" y="0"/>
                  </a:lnTo>
                  <a:close/>
                </a:path>
              </a:pathLst>
            </a:custGeom>
            <a:solidFill>
              <a:srgbClr val="000000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7275" y="2971799"/>
              <a:ext cx="5981700" cy="1257935"/>
            </a:xfrm>
            <a:custGeom>
              <a:avLst/>
              <a:gdLst/>
              <a:ahLst/>
              <a:cxnLst/>
              <a:rect l="l" t="t" r="r" b="b"/>
              <a:pathLst>
                <a:path w="5981700" h="1257935">
                  <a:moveTo>
                    <a:pt x="1990725" y="0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1257300"/>
                  </a:lnTo>
                  <a:lnTo>
                    <a:pt x="9525" y="1257300"/>
                  </a:lnTo>
                  <a:lnTo>
                    <a:pt x="1990725" y="1257300"/>
                  </a:lnTo>
                  <a:lnTo>
                    <a:pt x="1990725" y="0"/>
                  </a:lnTo>
                  <a:close/>
                </a:path>
                <a:path w="5981700" h="1257935">
                  <a:moveTo>
                    <a:pt x="3981437" y="12"/>
                  </a:moveTo>
                  <a:lnTo>
                    <a:pt x="2000237" y="12"/>
                  </a:lnTo>
                  <a:lnTo>
                    <a:pt x="2000237" y="1257312"/>
                  </a:lnTo>
                  <a:lnTo>
                    <a:pt x="3981437" y="1257312"/>
                  </a:lnTo>
                  <a:lnTo>
                    <a:pt x="3981437" y="12"/>
                  </a:lnTo>
                  <a:close/>
                </a:path>
                <a:path w="5981700" h="1257935">
                  <a:moveTo>
                    <a:pt x="5981700" y="0"/>
                  </a:moveTo>
                  <a:lnTo>
                    <a:pt x="3990975" y="0"/>
                  </a:lnTo>
                  <a:lnTo>
                    <a:pt x="3990975" y="1257300"/>
                  </a:lnTo>
                  <a:lnTo>
                    <a:pt x="5981700" y="1257300"/>
                  </a:lnTo>
                  <a:lnTo>
                    <a:pt x="5981700" y="0"/>
                  </a:lnTo>
                  <a:close/>
                </a:path>
              </a:pathLst>
            </a:custGeom>
            <a:solidFill>
              <a:srgbClr val="FFFFFF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7275" y="4229099"/>
              <a:ext cx="5981700" cy="1248410"/>
            </a:xfrm>
            <a:custGeom>
              <a:avLst/>
              <a:gdLst/>
              <a:ahLst/>
              <a:cxnLst/>
              <a:rect l="l" t="t" r="r" b="b"/>
              <a:pathLst>
                <a:path w="5981700" h="1248410">
                  <a:moveTo>
                    <a:pt x="1990725" y="0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1247775"/>
                  </a:lnTo>
                  <a:lnTo>
                    <a:pt x="9525" y="1247775"/>
                  </a:lnTo>
                  <a:lnTo>
                    <a:pt x="1990725" y="1247775"/>
                  </a:lnTo>
                  <a:lnTo>
                    <a:pt x="1990725" y="0"/>
                  </a:lnTo>
                  <a:close/>
                </a:path>
                <a:path w="5981700" h="1248410">
                  <a:moveTo>
                    <a:pt x="3981437" y="12"/>
                  </a:moveTo>
                  <a:lnTo>
                    <a:pt x="2000237" y="12"/>
                  </a:lnTo>
                  <a:lnTo>
                    <a:pt x="2000237" y="1247787"/>
                  </a:lnTo>
                  <a:lnTo>
                    <a:pt x="3981437" y="1247787"/>
                  </a:lnTo>
                  <a:lnTo>
                    <a:pt x="3981437" y="12"/>
                  </a:lnTo>
                  <a:close/>
                </a:path>
                <a:path w="5981700" h="1248410">
                  <a:moveTo>
                    <a:pt x="5981700" y="0"/>
                  </a:moveTo>
                  <a:lnTo>
                    <a:pt x="3990975" y="0"/>
                  </a:lnTo>
                  <a:lnTo>
                    <a:pt x="3990975" y="1247775"/>
                  </a:lnTo>
                  <a:lnTo>
                    <a:pt x="5981700" y="1247775"/>
                  </a:lnTo>
                  <a:lnTo>
                    <a:pt x="5981700" y="0"/>
                  </a:lnTo>
                  <a:close/>
                </a:path>
              </a:pathLst>
            </a:custGeom>
            <a:solidFill>
              <a:srgbClr val="000000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16944" y="1357947"/>
            <a:ext cx="83756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0" dirty="0">
                <a:solidFill>
                  <a:srgbClr val="272424"/>
                </a:solidFill>
                <a:latin typeface="Verdana"/>
                <a:cs typeface="Verdana"/>
              </a:rPr>
              <a:t>Company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6000" y="1286700"/>
            <a:ext cx="1016000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b="1" spc="-10" dirty="0">
                <a:solidFill>
                  <a:srgbClr val="272424"/>
                </a:solidFill>
                <a:latin typeface="Verdana"/>
                <a:cs typeface="Verdana"/>
              </a:rPr>
              <a:t>Business </a:t>
            </a:r>
            <a:r>
              <a:rPr sz="1250" b="1" spc="-30" dirty="0">
                <a:solidFill>
                  <a:srgbClr val="272424"/>
                </a:solidFill>
                <a:latin typeface="Verdana"/>
                <a:cs typeface="Verdana"/>
              </a:rPr>
              <a:t>Description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10294" y="1286700"/>
            <a:ext cx="1214120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b="1" spc="-55" dirty="0">
                <a:solidFill>
                  <a:srgbClr val="272424"/>
                </a:solidFill>
                <a:latin typeface="Verdana"/>
                <a:cs typeface="Verdana"/>
              </a:rPr>
              <a:t>Top </a:t>
            </a:r>
            <a:r>
              <a:rPr sz="1250" b="1" spc="-25" dirty="0">
                <a:solidFill>
                  <a:srgbClr val="272424"/>
                </a:solidFill>
                <a:latin typeface="Verdana"/>
                <a:cs typeface="Verdana"/>
              </a:rPr>
              <a:t>Predicted </a:t>
            </a:r>
            <a:r>
              <a:rPr sz="1250" b="1" spc="-10" dirty="0">
                <a:solidFill>
                  <a:srgbClr val="272424"/>
                </a:solidFill>
                <a:latin typeface="Verdana"/>
                <a:cs typeface="Verdana"/>
              </a:rPr>
              <a:t>Labels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6931" y="2091372"/>
            <a:ext cx="13385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</a:t>
            </a:r>
            <a:r>
              <a:rPr sz="1250" spc="-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</a:t>
            </a:r>
            <a:r>
              <a:rPr sz="125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Grading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5988" y="2020125"/>
            <a:ext cx="1629410" cy="815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Excavation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services,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infrastructure excavation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0281" y="2020125"/>
            <a:ext cx="1527810" cy="815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30"/>
              </a:spcBef>
            </a:pP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Construction, Earthworks,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Heavy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Equipment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918" y="3091497"/>
            <a:ext cx="78168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Don</a:t>
            </a:r>
            <a:r>
              <a:rPr sz="125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Otto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15975" y="3029775"/>
            <a:ext cx="146939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Distilling</a:t>
            </a:r>
            <a:r>
              <a:rPr sz="1250" spc="2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services, 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handyman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10268" y="3029775"/>
            <a:ext cx="1646555" cy="10636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65"/>
              </a:spcBef>
            </a:pP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Craft</a:t>
            </a:r>
            <a:r>
              <a:rPr sz="1250" spc="5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Manufacturing, Maintenance,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Specialty</a:t>
            </a:r>
            <a:r>
              <a:rPr sz="1250" spc="-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Beverages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6906" y="4348797"/>
            <a:ext cx="6940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Wafuwa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5962" y="4287075"/>
            <a:ext cx="1461770" cy="796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Chemical manufacturing,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health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promotion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10256" y="4287075"/>
            <a:ext cx="1558925" cy="10636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65"/>
              </a:spcBef>
            </a:pP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Chemical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Production,</a:t>
            </a:r>
            <a:r>
              <a:rPr sz="1250" spc="2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Health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Products,</a:t>
            </a:r>
            <a:r>
              <a:rPr sz="1250" spc="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Organic Materials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43513" y="5630100"/>
            <a:ext cx="6013450" cy="1063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These results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demonstrate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classifier's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ability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match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companies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with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appropriate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categories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based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on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their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business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descriptions.</a:t>
            </a:r>
            <a:endParaRPr sz="1250">
              <a:latin typeface="Verdana"/>
              <a:cs typeface="Verdana"/>
            </a:endParaRPr>
          </a:p>
          <a:p>
            <a:pPr marL="12700" marR="323215">
              <a:lnSpc>
                <a:spcPts val="2100"/>
              </a:lnSpc>
              <a:spcBef>
                <a:spcPts val="3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successfully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identifies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relevant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labels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even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when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the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company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descriptions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are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brief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or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contain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multiple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business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activities.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7581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Performance</a:t>
            </a:r>
            <a:r>
              <a:rPr spc="-220" dirty="0"/>
              <a:t> </a:t>
            </a:r>
            <a:r>
              <a:rPr spc="-195" dirty="0"/>
              <a:t>Evaluation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976" y="1228343"/>
            <a:ext cx="822960" cy="14782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1194" y="1809902"/>
            <a:ext cx="11239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-585" dirty="0">
                <a:solidFill>
                  <a:srgbClr val="272424"/>
                </a:solidFill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5922" y="1382712"/>
            <a:ext cx="4817110" cy="615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50" dirty="0">
                <a:solidFill>
                  <a:srgbClr val="272424"/>
                </a:solidFill>
                <a:latin typeface="Tahoma"/>
                <a:cs typeface="Tahoma"/>
              </a:rPr>
              <a:t>Manual</a:t>
            </a:r>
            <a:r>
              <a:rPr sz="1650" b="1" spc="-10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Review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Expert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validation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classification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outputs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against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expected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5937" y="1972500"/>
            <a:ext cx="462026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categories,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focusing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on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precision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top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predictions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coverage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relevant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domains.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976" y="2703575"/>
            <a:ext cx="822960" cy="14782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96048" y="3276752"/>
            <a:ext cx="16256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-90" dirty="0">
                <a:solidFill>
                  <a:srgbClr val="272424"/>
                </a:solidFill>
                <a:latin typeface="Tahoma"/>
                <a:cs typeface="Tahoma"/>
              </a:rPr>
              <a:t>2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5931" y="2859087"/>
            <a:ext cx="4665980" cy="1129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272424"/>
                </a:solidFill>
                <a:latin typeface="Tahoma"/>
                <a:cs typeface="Tahoma"/>
              </a:rPr>
              <a:t>Pattern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Analysis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500"/>
              </a:lnSpc>
              <a:spcBef>
                <a:spcPts val="484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Identification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systematic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strengths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weaknesses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across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different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business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sectors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description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types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understand</a:t>
            </a:r>
            <a:r>
              <a:rPr sz="1250" spc="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classification</a:t>
            </a:r>
            <a:r>
              <a:rPr sz="1250" spc="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quality.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9976" y="4169664"/>
            <a:ext cx="822960" cy="148132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98423" y="4753127"/>
            <a:ext cx="157480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b="1" spc="-130" dirty="0">
                <a:solidFill>
                  <a:srgbClr val="272424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5922" y="4325937"/>
            <a:ext cx="4514215" cy="1129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272424"/>
                </a:solidFill>
                <a:latin typeface="Tahoma"/>
                <a:cs typeface="Tahoma"/>
              </a:rPr>
              <a:t>Scalability</a:t>
            </a:r>
            <a:r>
              <a:rPr sz="1650" b="1" spc="-4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Testing</a:t>
            </a:r>
            <a:endParaRPr sz="1650">
              <a:latin typeface="Tahoma"/>
              <a:cs typeface="Tahoma"/>
            </a:endParaRPr>
          </a:p>
          <a:p>
            <a:pPr marL="12700" marR="5080" algn="just">
              <a:lnSpc>
                <a:spcPct val="135000"/>
              </a:lnSpc>
              <a:spcBef>
                <a:spcPts val="59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Evaluation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processing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speed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resource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utilization 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when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classifying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large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batches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companies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ensure 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production</a:t>
            </a:r>
            <a:r>
              <a:rPr sz="1250" spc="1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viability.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303" y="5782500"/>
            <a:ext cx="5706110" cy="13208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70"/>
              </a:spcBef>
            </a:pP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Without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ground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truth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labels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 for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traditional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accuracy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metrics,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relied heavily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on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domain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expertise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evaluate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classification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quality.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This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approach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revealed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that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performed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exceptionally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well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on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specialized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industries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distinct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terminology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but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struggled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with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general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service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providers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healthcare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 companies.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5910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10" dirty="0"/>
              <a:t>System</a:t>
            </a:r>
            <a:r>
              <a:rPr spc="-280" dirty="0"/>
              <a:t> </a:t>
            </a:r>
            <a:r>
              <a:rPr spc="-160" dirty="0"/>
              <a:t>Limitations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1499" y="1419225"/>
            <a:ext cx="361950" cy="361950"/>
            <a:chOff x="571499" y="1419225"/>
            <a:chExt cx="361950" cy="361950"/>
          </a:xfrm>
        </p:grpSpPr>
        <p:sp>
          <p:nvSpPr>
            <p:cNvPr id="5" name="object 5"/>
            <p:cNvSpPr/>
            <p:nvPr/>
          </p:nvSpPr>
          <p:spPr>
            <a:xfrm>
              <a:off x="571499" y="141922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92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39788"/>
                  </a:lnTo>
                  <a:lnTo>
                    <a:pt x="9296" y="286537"/>
                  </a:lnTo>
                  <a:lnTo>
                    <a:pt x="35778" y="326161"/>
                  </a:lnTo>
                  <a:lnTo>
                    <a:pt x="75411" y="352653"/>
                  </a:lnTo>
                  <a:lnTo>
                    <a:pt x="122158" y="361949"/>
                  </a:lnTo>
                  <a:lnTo>
                    <a:pt x="239792" y="361949"/>
                  </a:lnTo>
                  <a:lnTo>
                    <a:pt x="286538" y="352653"/>
                  </a:lnTo>
                  <a:lnTo>
                    <a:pt x="326171" y="326161"/>
                  </a:lnTo>
                  <a:lnTo>
                    <a:pt x="352653" y="286537"/>
                  </a:lnTo>
                  <a:lnTo>
                    <a:pt x="361949" y="239788"/>
                  </a:lnTo>
                  <a:lnTo>
                    <a:pt x="361949" y="122161"/>
                  </a:lnTo>
                  <a:lnTo>
                    <a:pt x="352653" y="75412"/>
                  </a:lnTo>
                  <a:lnTo>
                    <a:pt x="326171" y="35775"/>
                  </a:lnTo>
                  <a:lnTo>
                    <a:pt x="286538" y="9296"/>
                  </a:lnTo>
                  <a:lnTo>
                    <a:pt x="239792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141922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92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39788"/>
                  </a:lnTo>
                  <a:lnTo>
                    <a:pt x="9296" y="286537"/>
                  </a:lnTo>
                  <a:lnTo>
                    <a:pt x="35778" y="326161"/>
                  </a:lnTo>
                  <a:lnTo>
                    <a:pt x="75411" y="352653"/>
                  </a:lnTo>
                  <a:lnTo>
                    <a:pt x="122158" y="361949"/>
                  </a:lnTo>
                  <a:lnTo>
                    <a:pt x="239792" y="361949"/>
                  </a:lnTo>
                  <a:lnTo>
                    <a:pt x="286538" y="352653"/>
                  </a:lnTo>
                  <a:lnTo>
                    <a:pt x="326171" y="326161"/>
                  </a:lnTo>
                  <a:lnTo>
                    <a:pt x="352653" y="286537"/>
                  </a:lnTo>
                  <a:lnTo>
                    <a:pt x="361949" y="239788"/>
                  </a:lnTo>
                  <a:lnTo>
                    <a:pt x="361949" y="122161"/>
                  </a:lnTo>
                  <a:lnTo>
                    <a:pt x="352653" y="75412"/>
                  </a:lnTo>
                  <a:lnTo>
                    <a:pt x="326171" y="35775"/>
                  </a:lnTo>
                  <a:lnTo>
                    <a:pt x="286538" y="9296"/>
                  </a:lnTo>
                  <a:lnTo>
                    <a:pt x="239792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4982" y="1426768"/>
            <a:ext cx="116839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615" dirty="0">
                <a:solidFill>
                  <a:srgbClr val="272424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6544" y="1411287"/>
            <a:ext cx="2370455" cy="29489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30" dirty="0">
                <a:solidFill>
                  <a:srgbClr val="272424"/>
                </a:solidFill>
                <a:latin typeface="Tahoma"/>
                <a:cs typeface="Tahoma"/>
              </a:rPr>
              <a:t>Keyword</a:t>
            </a:r>
            <a:r>
              <a:rPr sz="1650" b="1" spc="-8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Dependency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Classification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relies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primarily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on</a:t>
            </a:r>
            <a:r>
              <a:rPr sz="1250" spc="-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exact</a:t>
            </a:r>
            <a:r>
              <a:rPr sz="12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keyword</a:t>
            </a:r>
            <a:r>
              <a:rPr sz="1250" spc="-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matching through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TF-</a:t>
            </a:r>
            <a:r>
              <a:rPr sz="1250" spc="-50" dirty="0">
                <a:solidFill>
                  <a:srgbClr val="272424"/>
                </a:solidFill>
                <a:latin typeface="Verdana"/>
                <a:cs typeface="Verdana"/>
              </a:rPr>
              <a:t>IDF,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limiting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its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ability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understand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 context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or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handle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synonyms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effectively.</a:t>
            </a:r>
            <a:r>
              <a:rPr sz="1250" spc="10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Companies</a:t>
            </a:r>
            <a:r>
              <a:rPr sz="1250" spc="10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using </a:t>
            </a:r>
            <a:r>
              <a:rPr sz="1250" spc="75" dirty="0">
                <a:solidFill>
                  <a:srgbClr val="272424"/>
                </a:solidFill>
                <a:latin typeface="Verdana"/>
                <a:cs typeface="Verdana"/>
              </a:rPr>
              <a:t>uncommon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terminology</a:t>
            </a:r>
            <a:r>
              <a:rPr sz="1250" spc="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describe</a:t>
            </a:r>
            <a:r>
              <a:rPr sz="1250" spc="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standard</a:t>
            </a:r>
            <a:r>
              <a:rPr sz="1250" spc="10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business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activities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may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be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misclassified.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57599" y="1419225"/>
            <a:ext cx="361950" cy="361950"/>
            <a:chOff x="3657599" y="1419225"/>
            <a:chExt cx="361950" cy="361950"/>
          </a:xfrm>
        </p:grpSpPr>
        <p:sp>
          <p:nvSpPr>
            <p:cNvPr id="10" name="object 10"/>
            <p:cNvSpPr/>
            <p:nvPr/>
          </p:nvSpPr>
          <p:spPr>
            <a:xfrm>
              <a:off x="3657599" y="141922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39788"/>
                  </a:lnTo>
                  <a:lnTo>
                    <a:pt x="9296" y="286537"/>
                  </a:lnTo>
                  <a:lnTo>
                    <a:pt x="35775" y="326161"/>
                  </a:lnTo>
                  <a:lnTo>
                    <a:pt x="75412" y="352653"/>
                  </a:lnTo>
                  <a:lnTo>
                    <a:pt x="122161" y="361949"/>
                  </a:lnTo>
                  <a:lnTo>
                    <a:pt x="239788" y="361949"/>
                  </a:lnTo>
                  <a:lnTo>
                    <a:pt x="286537" y="352653"/>
                  </a:lnTo>
                  <a:lnTo>
                    <a:pt x="326174" y="326161"/>
                  </a:lnTo>
                  <a:lnTo>
                    <a:pt x="352653" y="286537"/>
                  </a:lnTo>
                  <a:lnTo>
                    <a:pt x="361949" y="239788"/>
                  </a:lnTo>
                  <a:lnTo>
                    <a:pt x="361949" y="122161"/>
                  </a:lnTo>
                  <a:lnTo>
                    <a:pt x="352653" y="75412"/>
                  </a:lnTo>
                  <a:lnTo>
                    <a:pt x="326174" y="35775"/>
                  </a:lnTo>
                  <a:lnTo>
                    <a:pt x="286537" y="9296"/>
                  </a:lnTo>
                  <a:lnTo>
                    <a:pt x="239788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599" y="141922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39788"/>
                  </a:lnTo>
                  <a:lnTo>
                    <a:pt x="9296" y="286537"/>
                  </a:lnTo>
                  <a:lnTo>
                    <a:pt x="35775" y="326161"/>
                  </a:lnTo>
                  <a:lnTo>
                    <a:pt x="75412" y="352653"/>
                  </a:lnTo>
                  <a:lnTo>
                    <a:pt x="122161" y="361949"/>
                  </a:lnTo>
                  <a:lnTo>
                    <a:pt x="239788" y="361949"/>
                  </a:lnTo>
                  <a:lnTo>
                    <a:pt x="286537" y="352653"/>
                  </a:lnTo>
                  <a:lnTo>
                    <a:pt x="326174" y="326161"/>
                  </a:lnTo>
                  <a:lnTo>
                    <a:pt x="352653" y="286537"/>
                  </a:lnTo>
                  <a:lnTo>
                    <a:pt x="361949" y="239788"/>
                  </a:lnTo>
                  <a:lnTo>
                    <a:pt x="361949" y="122161"/>
                  </a:lnTo>
                  <a:lnTo>
                    <a:pt x="352653" y="75412"/>
                  </a:lnTo>
                  <a:lnTo>
                    <a:pt x="326174" y="35775"/>
                  </a:lnTo>
                  <a:lnTo>
                    <a:pt x="286537" y="9296"/>
                  </a:lnTo>
                  <a:lnTo>
                    <a:pt x="239788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51757" y="1426768"/>
            <a:ext cx="1695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90" dirty="0">
                <a:solidFill>
                  <a:srgbClr val="272424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69816" y="1411287"/>
            <a:ext cx="2333625" cy="27012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798830">
              <a:lnSpc>
                <a:spcPct val="106100"/>
              </a:lnSpc>
              <a:spcBef>
                <a:spcPts val="15"/>
              </a:spcBef>
            </a:pPr>
            <a:r>
              <a:rPr sz="1650" b="1" spc="-60" dirty="0">
                <a:solidFill>
                  <a:srgbClr val="272424"/>
                </a:solidFill>
                <a:latin typeface="Tahoma"/>
                <a:cs typeface="Tahoma"/>
              </a:rPr>
              <a:t>Sector-</a:t>
            </a:r>
            <a:r>
              <a:rPr sz="1650" b="1" spc="-30" dirty="0">
                <a:solidFill>
                  <a:srgbClr val="272424"/>
                </a:solidFill>
                <a:latin typeface="Tahoma"/>
                <a:cs typeface="Tahoma"/>
              </a:rPr>
              <a:t>Specific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Weaknesses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100"/>
              </a:lnSpc>
              <a:spcBef>
                <a:spcPts val="490"/>
              </a:spcBef>
            </a:pP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Performance</a:t>
            </a:r>
            <a:r>
              <a:rPr sz="1250" spc="204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varies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significantly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across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business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sectors,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notably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weaker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results in</a:t>
            </a:r>
            <a:r>
              <a:rPr sz="1250" spc="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healthcare 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general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service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industries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where</a:t>
            </a:r>
            <a:r>
              <a:rPr sz="1250" spc="114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descriptions</a:t>
            </a:r>
            <a:r>
              <a:rPr sz="1250" spc="1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tend</a:t>
            </a:r>
            <a:r>
              <a:rPr sz="1250" spc="1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be</a:t>
            </a:r>
            <a:r>
              <a:rPr sz="12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less</a:t>
            </a:r>
            <a:r>
              <a:rPr sz="1250" spc="-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specific</a:t>
            </a:r>
            <a:r>
              <a:rPr sz="12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or</a:t>
            </a:r>
            <a:r>
              <a:rPr sz="1250" spc="-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use </a:t>
            </a:r>
            <a:r>
              <a:rPr sz="1250" spc="80" dirty="0">
                <a:solidFill>
                  <a:srgbClr val="272424"/>
                </a:solidFill>
                <a:latin typeface="Verdana"/>
                <a:cs typeface="Verdana"/>
              </a:rPr>
              <a:t>common</a:t>
            </a:r>
            <a:r>
              <a:rPr sz="1250" spc="-10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terminology.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1499" y="4733925"/>
            <a:ext cx="361950" cy="361950"/>
            <a:chOff x="571499" y="4733925"/>
            <a:chExt cx="361950" cy="361950"/>
          </a:xfrm>
        </p:grpSpPr>
        <p:sp>
          <p:nvSpPr>
            <p:cNvPr id="15" name="object 15"/>
            <p:cNvSpPr/>
            <p:nvPr/>
          </p:nvSpPr>
          <p:spPr>
            <a:xfrm>
              <a:off x="571499" y="473392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92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39788"/>
                  </a:lnTo>
                  <a:lnTo>
                    <a:pt x="9296" y="286537"/>
                  </a:lnTo>
                  <a:lnTo>
                    <a:pt x="35778" y="326161"/>
                  </a:lnTo>
                  <a:lnTo>
                    <a:pt x="75411" y="352653"/>
                  </a:lnTo>
                  <a:lnTo>
                    <a:pt x="122158" y="361949"/>
                  </a:lnTo>
                  <a:lnTo>
                    <a:pt x="239792" y="361949"/>
                  </a:lnTo>
                  <a:lnTo>
                    <a:pt x="286538" y="352653"/>
                  </a:lnTo>
                  <a:lnTo>
                    <a:pt x="326171" y="326161"/>
                  </a:lnTo>
                  <a:lnTo>
                    <a:pt x="352653" y="286537"/>
                  </a:lnTo>
                  <a:lnTo>
                    <a:pt x="361949" y="239788"/>
                  </a:lnTo>
                  <a:lnTo>
                    <a:pt x="361949" y="122161"/>
                  </a:lnTo>
                  <a:lnTo>
                    <a:pt x="352653" y="75412"/>
                  </a:lnTo>
                  <a:lnTo>
                    <a:pt x="326171" y="35775"/>
                  </a:lnTo>
                  <a:lnTo>
                    <a:pt x="286538" y="9296"/>
                  </a:lnTo>
                  <a:lnTo>
                    <a:pt x="239792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499" y="473392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92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239788"/>
                  </a:lnTo>
                  <a:lnTo>
                    <a:pt x="9296" y="286537"/>
                  </a:lnTo>
                  <a:lnTo>
                    <a:pt x="35778" y="326161"/>
                  </a:lnTo>
                  <a:lnTo>
                    <a:pt x="75411" y="352653"/>
                  </a:lnTo>
                  <a:lnTo>
                    <a:pt x="122158" y="361949"/>
                  </a:lnTo>
                  <a:lnTo>
                    <a:pt x="239792" y="361949"/>
                  </a:lnTo>
                  <a:lnTo>
                    <a:pt x="286538" y="352653"/>
                  </a:lnTo>
                  <a:lnTo>
                    <a:pt x="326171" y="326161"/>
                  </a:lnTo>
                  <a:lnTo>
                    <a:pt x="352653" y="286537"/>
                  </a:lnTo>
                  <a:lnTo>
                    <a:pt x="361949" y="239788"/>
                  </a:lnTo>
                  <a:lnTo>
                    <a:pt x="361949" y="122161"/>
                  </a:lnTo>
                  <a:lnTo>
                    <a:pt x="352653" y="75412"/>
                  </a:lnTo>
                  <a:lnTo>
                    <a:pt x="326171" y="35775"/>
                  </a:lnTo>
                  <a:lnTo>
                    <a:pt x="286538" y="9296"/>
                  </a:lnTo>
                  <a:lnTo>
                    <a:pt x="239792" y="0"/>
                  </a:lnTo>
                  <a:close/>
                </a:path>
              </a:pathLst>
            </a:custGeom>
            <a:solidFill>
              <a:srgbClr val="FFFFFF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1017" y="4741468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272424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6547" y="4725987"/>
            <a:ext cx="5420360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20" dirty="0">
                <a:solidFill>
                  <a:srgbClr val="272424"/>
                </a:solidFill>
                <a:latin typeface="Tahoma"/>
                <a:cs typeface="Tahoma"/>
              </a:rPr>
              <a:t>No</a:t>
            </a:r>
            <a:r>
              <a:rPr sz="1650" b="1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85" dirty="0">
                <a:solidFill>
                  <a:srgbClr val="272424"/>
                </a:solidFill>
                <a:latin typeface="Tahoma"/>
                <a:cs typeface="Tahoma"/>
              </a:rPr>
              <a:t>Semantic</a:t>
            </a:r>
            <a:r>
              <a:rPr sz="1650" b="1" spc="-11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272424"/>
                </a:solidFill>
                <a:latin typeface="Tahoma"/>
                <a:cs typeface="Tahoma"/>
              </a:rPr>
              <a:t>Understanding</a:t>
            </a:r>
            <a:endParaRPr sz="1650">
              <a:latin typeface="Tahoma"/>
              <a:cs typeface="Tahoma"/>
            </a:endParaRPr>
          </a:p>
          <a:p>
            <a:pPr marL="12700" marR="5715">
              <a:lnSpc>
                <a:spcPct val="136700"/>
              </a:lnSpc>
              <a:spcBef>
                <a:spcPts val="49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system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lacks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comprehension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business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relationships,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unable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250" spc="-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recognize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that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"auto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repair"</a:t>
            </a:r>
            <a:r>
              <a:rPr sz="1250" spc="-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"vehicle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maintenance"</a:t>
            </a:r>
            <a:r>
              <a:rPr sz="1250" spc="5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represent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similar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activities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requiring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comparable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insurance coverage.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9" dirty="0"/>
              <a:t>Future</a:t>
            </a:r>
            <a:r>
              <a:rPr spc="-260" dirty="0"/>
              <a:t> </a:t>
            </a:r>
            <a:r>
              <a:rPr spc="-290" dirty="0"/>
              <a:t>Improvements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2407" y="1304543"/>
            <a:ext cx="1280160" cy="954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89020" y="1749044"/>
            <a:ext cx="106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70" dirty="0">
                <a:solidFill>
                  <a:srgbClr val="272424"/>
                </a:solidFill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9151" y="1468437"/>
            <a:ext cx="2837180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272424"/>
                </a:solidFill>
                <a:latin typeface="Tahoma"/>
                <a:cs typeface="Tahoma"/>
              </a:rPr>
              <a:t>Advanced</a:t>
            </a:r>
            <a:r>
              <a:rPr sz="1650" b="1" spc="-12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85" dirty="0">
                <a:solidFill>
                  <a:srgbClr val="272424"/>
                </a:solidFill>
                <a:latin typeface="Tahoma"/>
                <a:cs typeface="Tahoma"/>
              </a:rPr>
              <a:t>NLP</a:t>
            </a:r>
            <a:r>
              <a:rPr sz="1650" b="1" spc="-114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Models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Implement</a:t>
            </a:r>
            <a:r>
              <a:rPr sz="1250" spc="1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semantic</a:t>
            </a:r>
            <a:r>
              <a:rPr sz="1250" spc="1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embeddings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65376" y="2271712"/>
            <a:ext cx="8955405" cy="986790"/>
            <a:chOff x="1865376" y="2271712"/>
            <a:chExt cx="8955405" cy="986790"/>
          </a:xfrm>
        </p:grpSpPr>
        <p:sp>
          <p:nvSpPr>
            <p:cNvPr id="7" name="object 7"/>
            <p:cNvSpPr/>
            <p:nvPr/>
          </p:nvSpPr>
          <p:spPr>
            <a:xfrm>
              <a:off x="3819525" y="2271712"/>
              <a:ext cx="7000875" cy="9525"/>
            </a:xfrm>
            <a:custGeom>
              <a:avLst/>
              <a:gdLst/>
              <a:ahLst/>
              <a:cxnLst/>
              <a:rect l="l" t="t" r="r" b="b"/>
              <a:pathLst>
                <a:path w="7000875" h="9525">
                  <a:moveTo>
                    <a:pt x="6993979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993979" y="9525"/>
                  </a:lnTo>
                  <a:lnTo>
                    <a:pt x="6996226" y="9055"/>
                  </a:lnTo>
                  <a:lnTo>
                    <a:pt x="6999948" y="7200"/>
                  </a:lnTo>
                  <a:lnTo>
                    <a:pt x="7000875" y="6083"/>
                  </a:lnTo>
                  <a:lnTo>
                    <a:pt x="7000875" y="3454"/>
                  </a:lnTo>
                  <a:lnTo>
                    <a:pt x="6999948" y="2324"/>
                  </a:lnTo>
                  <a:lnTo>
                    <a:pt x="6996226" y="457"/>
                  </a:lnTo>
                  <a:lnTo>
                    <a:pt x="6993979" y="0"/>
                  </a:lnTo>
                  <a:close/>
                </a:path>
              </a:pathLst>
            </a:custGeom>
            <a:solidFill>
              <a:srgbClr val="C1C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5376" y="2304288"/>
              <a:ext cx="2554224" cy="9540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065360" y="2615819"/>
            <a:ext cx="153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272424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5840" y="2459037"/>
            <a:ext cx="3714115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272424"/>
                </a:solidFill>
                <a:latin typeface="Tahoma"/>
                <a:cs typeface="Tahoma"/>
              </a:rPr>
              <a:t>Supervised</a:t>
            </a:r>
            <a:r>
              <a:rPr sz="1650" b="1" spc="-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Classification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Develop</a:t>
            </a:r>
            <a:r>
              <a:rPr sz="1250" spc="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fine-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tuned</a:t>
            </a:r>
            <a:r>
              <a:rPr sz="1250" spc="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models</a:t>
            </a:r>
            <a:r>
              <a:rPr sz="1250" spc="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sz="1250" spc="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labeled</a:t>
            </a:r>
            <a:r>
              <a:rPr sz="1250" spc="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data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28344" y="3271837"/>
            <a:ext cx="9592310" cy="977265"/>
            <a:chOff x="1228344" y="3271837"/>
            <a:chExt cx="9592310" cy="977265"/>
          </a:xfrm>
        </p:grpSpPr>
        <p:sp>
          <p:nvSpPr>
            <p:cNvPr id="12" name="object 12"/>
            <p:cNvSpPr/>
            <p:nvPr/>
          </p:nvSpPr>
          <p:spPr>
            <a:xfrm>
              <a:off x="4457700" y="3271837"/>
              <a:ext cx="6362700" cy="9525"/>
            </a:xfrm>
            <a:custGeom>
              <a:avLst/>
              <a:gdLst/>
              <a:ahLst/>
              <a:cxnLst/>
              <a:rect l="l" t="t" r="r" b="b"/>
              <a:pathLst>
                <a:path w="6362700" h="9525">
                  <a:moveTo>
                    <a:pt x="6355803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355803" y="9525"/>
                  </a:lnTo>
                  <a:lnTo>
                    <a:pt x="6358051" y="9055"/>
                  </a:lnTo>
                  <a:lnTo>
                    <a:pt x="6361772" y="7200"/>
                  </a:lnTo>
                  <a:lnTo>
                    <a:pt x="6362700" y="6083"/>
                  </a:lnTo>
                  <a:lnTo>
                    <a:pt x="6362700" y="3454"/>
                  </a:lnTo>
                  <a:lnTo>
                    <a:pt x="6361772" y="2324"/>
                  </a:lnTo>
                  <a:lnTo>
                    <a:pt x="6358051" y="457"/>
                  </a:lnTo>
                  <a:lnTo>
                    <a:pt x="6355803" y="0"/>
                  </a:lnTo>
                  <a:close/>
                </a:path>
              </a:pathLst>
            </a:custGeom>
            <a:solidFill>
              <a:srgbClr val="C1C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344" y="3294888"/>
              <a:ext cx="3831336" cy="9540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67748" y="3615944"/>
            <a:ext cx="149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272424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2542" y="3449637"/>
            <a:ext cx="2411095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272424"/>
                </a:solidFill>
                <a:latin typeface="Tahoma"/>
                <a:cs typeface="Tahoma"/>
              </a:rPr>
              <a:t>Zero-</a:t>
            </a:r>
            <a:r>
              <a:rPr sz="1650" b="1" spc="-85" dirty="0">
                <a:solidFill>
                  <a:srgbClr val="272424"/>
                </a:solidFill>
                <a:latin typeface="Tahoma"/>
                <a:cs typeface="Tahoma"/>
              </a:rPr>
              <a:t>Shot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Learning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Apply</a:t>
            </a:r>
            <a:r>
              <a:rPr sz="1250" spc="-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handling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rare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labels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408" y="4262437"/>
            <a:ext cx="10223500" cy="977265"/>
            <a:chOff x="597408" y="4262437"/>
            <a:chExt cx="10223500" cy="977265"/>
          </a:xfrm>
        </p:grpSpPr>
        <p:sp>
          <p:nvSpPr>
            <p:cNvPr id="17" name="object 17"/>
            <p:cNvSpPr/>
            <p:nvPr/>
          </p:nvSpPr>
          <p:spPr>
            <a:xfrm>
              <a:off x="5095874" y="4262437"/>
              <a:ext cx="5724525" cy="9525"/>
            </a:xfrm>
            <a:custGeom>
              <a:avLst/>
              <a:gdLst/>
              <a:ahLst/>
              <a:cxnLst/>
              <a:rect l="l" t="t" r="r" b="b"/>
              <a:pathLst>
                <a:path w="5724525" h="9525">
                  <a:moveTo>
                    <a:pt x="571762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717628" y="9525"/>
                  </a:lnTo>
                  <a:lnTo>
                    <a:pt x="5719876" y="9055"/>
                  </a:lnTo>
                  <a:lnTo>
                    <a:pt x="5723597" y="7200"/>
                  </a:lnTo>
                  <a:lnTo>
                    <a:pt x="5724525" y="6083"/>
                  </a:lnTo>
                  <a:lnTo>
                    <a:pt x="5724525" y="3454"/>
                  </a:lnTo>
                  <a:lnTo>
                    <a:pt x="5723597" y="2324"/>
                  </a:lnTo>
                  <a:lnTo>
                    <a:pt x="5719876" y="457"/>
                  </a:lnTo>
                  <a:lnTo>
                    <a:pt x="5717628" y="0"/>
                  </a:lnTo>
                  <a:close/>
                </a:path>
              </a:pathLst>
            </a:custGeom>
            <a:solidFill>
              <a:srgbClr val="C1C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408" y="4285488"/>
              <a:ext cx="5099304" cy="9540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60306" y="4606544"/>
            <a:ext cx="164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272424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9231" y="4440237"/>
            <a:ext cx="3124200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10" dirty="0">
                <a:solidFill>
                  <a:srgbClr val="272424"/>
                </a:solidFill>
                <a:latin typeface="Tahoma"/>
                <a:cs typeface="Tahoma"/>
              </a:rPr>
              <a:t>Optimization</a:t>
            </a:r>
            <a:r>
              <a:rPr sz="1650" b="1" spc="-70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Techniques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Use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approximate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similarity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algorithms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326" y="5372925"/>
            <a:ext cx="10169525" cy="1511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5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most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promising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path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forward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involves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replacing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TF-IDF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with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modern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contextual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embeddings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like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Sentence-</a:t>
            </a:r>
            <a:r>
              <a:rPr sz="1250" spc="-40" dirty="0">
                <a:solidFill>
                  <a:srgbClr val="272424"/>
                </a:solidFill>
                <a:latin typeface="Verdana"/>
                <a:cs typeface="Verdana"/>
              </a:rPr>
              <a:t>BERT,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which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would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dramatically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improve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system's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ability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understand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semantic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relationships</a:t>
            </a:r>
            <a:r>
              <a:rPr sz="1250" spc="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between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company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descriptions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insurance</a:t>
            </a:r>
            <a:r>
              <a:rPr sz="1250" spc="9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categories.</a:t>
            </a:r>
            <a:endParaRPr sz="1250">
              <a:latin typeface="Verdana"/>
              <a:cs typeface="Verdana"/>
            </a:endParaRPr>
          </a:p>
          <a:p>
            <a:pPr marL="12700" marR="368935">
              <a:lnSpc>
                <a:spcPct val="140000"/>
              </a:lnSpc>
              <a:spcBef>
                <a:spcPts val="1350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As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collect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more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validated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examples,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we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can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transition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supervised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learning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approaches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that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would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further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enhance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classification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accuracy,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particularly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challenging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sectors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like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healthcare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general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services.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4286250" cy="7058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314" y="444500"/>
            <a:ext cx="551751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0" dirty="0"/>
              <a:t>Technical</a:t>
            </a:r>
            <a:r>
              <a:rPr spc="-260" dirty="0"/>
              <a:t> </a:t>
            </a:r>
            <a:r>
              <a:rPr spc="-250" dirty="0"/>
              <a:t>Insights</a:t>
            </a:r>
            <a:r>
              <a:rPr spc="-260" dirty="0"/>
              <a:t> </a:t>
            </a:r>
            <a:r>
              <a:rPr spc="-245" dirty="0"/>
              <a:t>&amp;</a:t>
            </a:r>
            <a:r>
              <a:rPr spc="-260" dirty="0"/>
              <a:t> </a:t>
            </a:r>
            <a:r>
              <a:rPr spc="-95" dirty="0"/>
              <a:t>Lessons </a:t>
            </a:r>
            <a:r>
              <a:rPr spc="-40" dirty="0"/>
              <a:t>Learned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124" y="1762125"/>
            <a:ext cx="279944" cy="4071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7311" y="2325687"/>
            <a:ext cx="1708785" cy="4263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272424"/>
                </a:solidFill>
                <a:latin typeface="Tahoma"/>
                <a:cs typeface="Tahoma"/>
              </a:rPr>
              <a:t>TF-</a:t>
            </a:r>
            <a:r>
              <a:rPr sz="1650" b="1" spc="-25" dirty="0">
                <a:solidFill>
                  <a:srgbClr val="272424"/>
                </a:solidFill>
                <a:latin typeface="Tahoma"/>
                <a:cs typeface="Tahoma"/>
              </a:rPr>
              <a:t>IDF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Effectiveness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500"/>
              </a:lnSpc>
              <a:spcBef>
                <a:spcPts val="575"/>
              </a:spcBef>
            </a:pP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TF-IDF</a:t>
            </a:r>
            <a:r>
              <a:rPr sz="1250" spc="-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proved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surprisingly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effective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as</a:t>
            </a:r>
            <a:r>
              <a:rPr sz="125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sz="125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baseline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approach,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delivering </a:t>
            </a:r>
            <a:r>
              <a:rPr sz="1250" spc="65" dirty="0">
                <a:solidFill>
                  <a:srgbClr val="272424"/>
                </a:solidFill>
                <a:latin typeface="Verdana"/>
                <a:cs typeface="Verdana"/>
              </a:rPr>
              <a:t>good</a:t>
            </a:r>
            <a:r>
              <a:rPr sz="1250" spc="-9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results</a:t>
            </a:r>
            <a:r>
              <a:rPr sz="1250" spc="-9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quickly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while</a:t>
            </a:r>
            <a:r>
              <a:rPr sz="1250" spc="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requiring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minimal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computational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resources.</a:t>
            </a:r>
            <a:r>
              <a:rPr sz="1250" spc="-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rapid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prototyping</a:t>
            </a:r>
            <a:r>
              <a:rPr sz="1250" spc="9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sz="1250" spc="9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text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classification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272424"/>
                </a:solidFill>
                <a:latin typeface="Verdana"/>
                <a:cs typeface="Verdana"/>
              </a:rPr>
              <a:t>tasks,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it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remains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valuable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tool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the</a:t>
            </a:r>
            <a:r>
              <a:rPr sz="1250" spc="-1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data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scientist's</a:t>
            </a:r>
            <a:r>
              <a:rPr sz="1250" spc="-3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arsenal.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49" y="1802841"/>
            <a:ext cx="407200" cy="3257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39860" y="2325687"/>
            <a:ext cx="1809114" cy="42633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9690">
              <a:lnSpc>
                <a:spcPct val="106100"/>
              </a:lnSpc>
              <a:spcBef>
                <a:spcPts val="15"/>
              </a:spcBef>
            </a:pPr>
            <a:r>
              <a:rPr sz="1650" b="1" spc="-85" dirty="0">
                <a:solidFill>
                  <a:srgbClr val="272424"/>
                </a:solidFill>
                <a:latin typeface="Tahoma"/>
                <a:cs typeface="Tahoma"/>
              </a:rPr>
              <a:t>Production</a:t>
            </a:r>
            <a:r>
              <a:rPr sz="1650" b="1" spc="-65" dirty="0">
                <a:solidFill>
                  <a:srgbClr val="272424"/>
                </a:solidFill>
                <a:latin typeface="Tahoma"/>
                <a:cs typeface="Tahoma"/>
              </a:rPr>
              <a:t> </a:t>
            </a:r>
            <a:r>
              <a:rPr sz="1650" b="1" spc="-85" dirty="0">
                <a:solidFill>
                  <a:srgbClr val="272424"/>
                </a:solidFill>
                <a:latin typeface="Tahoma"/>
                <a:cs typeface="Tahoma"/>
              </a:rPr>
              <a:t>Trade- </a:t>
            </a:r>
            <a:r>
              <a:rPr sz="1650" b="1" spc="-20" dirty="0">
                <a:solidFill>
                  <a:srgbClr val="272424"/>
                </a:solidFill>
                <a:latin typeface="Tahoma"/>
                <a:cs typeface="Tahoma"/>
              </a:rPr>
              <a:t>offs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500"/>
              </a:lnSpc>
              <a:spcBef>
                <a:spcPts val="575"/>
              </a:spcBef>
            </a:pP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Real-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world</a:t>
            </a:r>
            <a:r>
              <a:rPr sz="1250" spc="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272424"/>
                </a:solidFill>
                <a:latin typeface="Verdana"/>
                <a:cs typeface="Verdana"/>
              </a:rPr>
              <a:t>machine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learning</a:t>
            </a:r>
            <a:r>
              <a:rPr sz="1250" spc="1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systems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require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careful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balancing</a:t>
            </a:r>
            <a:r>
              <a:rPr sz="1250" spc="-8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</a:t>
            </a:r>
            <a:r>
              <a:rPr sz="1250" spc="-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quality,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speed,</a:t>
            </a:r>
            <a:r>
              <a:rPr sz="125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and</a:t>
            </a:r>
            <a:r>
              <a:rPr sz="1250" spc="-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scalability.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Our</a:t>
            </a:r>
            <a:r>
              <a:rPr sz="1250" spc="3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project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demonstrated</a:t>
            </a:r>
            <a:r>
              <a:rPr sz="1250" spc="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that</a:t>
            </a:r>
            <a:r>
              <a:rPr sz="1250" spc="10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72424"/>
                </a:solidFill>
                <a:latin typeface="Verdana"/>
                <a:cs typeface="Verdana"/>
              </a:rPr>
              <a:t>a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simple</a:t>
            </a:r>
            <a:r>
              <a:rPr sz="1250" spc="1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approach</a:t>
            </a:r>
            <a:r>
              <a:rPr sz="1250" spc="17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with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known</a:t>
            </a:r>
            <a:r>
              <a:rPr sz="1250" spc="-10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limitations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often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delivers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 more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business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value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than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72424"/>
                </a:solidFill>
                <a:latin typeface="Verdana"/>
                <a:cs typeface="Verdana"/>
              </a:rPr>
              <a:t>a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complex</a:t>
            </a:r>
            <a:r>
              <a:rPr sz="1250" spc="1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solution</a:t>
            </a:r>
            <a:r>
              <a:rPr sz="1250" spc="1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that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takes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longer</a:t>
            </a:r>
            <a:r>
              <a:rPr sz="1250" spc="-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to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implement.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3925" y="1762125"/>
            <a:ext cx="408381" cy="4083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22558" y="2325687"/>
            <a:ext cx="1821180" cy="32251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699135">
              <a:lnSpc>
                <a:spcPct val="106100"/>
              </a:lnSpc>
              <a:spcBef>
                <a:spcPts val="15"/>
              </a:spcBef>
            </a:pPr>
            <a:r>
              <a:rPr sz="1650" b="1" spc="-10" dirty="0">
                <a:solidFill>
                  <a:srgbClr val="272424"/>
                </a:solidFill>
                <a:latin typeface="Tahoma"/>
                <a:cs typeface="Tahoma"/>
              </a:rPr>
              <a:t>Validation </a:t>
            </a:r>
            <a:r>
              <a:rPr sz="1650" b="1" spc="-114" dirty="0">
                <a:solidFill>
                  <a:srgbClr val="272424"/>
                </a:solidFill>
                <a:latin typeface="Tahoma"/>
                <a:cs typeface="Tahoma"/>
              </a:rPr>
              <a:t>Importance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570"/>
              </a:spcBef>
            </a:pP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Without</a:t>
            </a:r>
            <a:r>
              <a:rPr sz="1250" spc="-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272424"/>
                </a:solidFill>
                <a:latin typeface="Verdana"/>
                <a:cs typeface="Verdana"/>
              </a:rPr>
              <a:t>ground</a:t>
            </a:r>
            <a:r>
              <a:rPr sz="1250" spc="-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truth </a:t>
            </a:r>
            <a:r>
              <a:rPr sz="1250" spc="-20" dirty="0">
                <a:solidFill>
                  <a:srgbClr val="272424"/>
                </a:solidFill>
                <a:latin typeface="Verdana"/>
                <a:cs typeface="Verdana"/>
              </a:rPr>
              <a:t>labels,</a:t>
            </a:r>
            <a:r>
              <a:rPr sz="12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manual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validation</a:t>
            </a:r>
            <a:r>
              <a:rPr sz="1250" spc="8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272424"/>
                </a:solidFill>
                <a:latin typeface="Verdana"/>
                <a:cs typeface="Verdana"/>
              </a:rPr>
              <a:t>becomes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essential.</a:t>
            </a:r>
            <a:r>
              <a:rPr sz="1250" spc="-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272424"/>
                </a:solidFill>
                <a:latin typeface="Verdana"/>
                <a:cs typeface="Verdana"/>
              </a:rPr>
              <a:t>Building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tools</a:t>
            </a:r>
            <a:r>
              <a:rPr sz="1250" spc="-7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for</a:t>
            </a:r>
            <a:r>
              <a:rPr sz="1250" spc="-6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efficient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expert</a:t>
            </a:r>
            <a:r>
              <a:rPr sz="12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review</a:t>
            </a:r>
            <a:r>
              <a:rPr sz="1250" spc="-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272424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feedback</a:t>
            </a:r>
            <a:r>
              <a:rPr sz="1250" spc="16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collection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should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272424"/>
                </a:solidFill>
                <a:latin typeface="Verdana"/>
                <a:cs typeface="Verdana"/>
              </a:rPr>
              <a:t>be</a:t>
            </a:r>
            <a:r>
              <a:rPr sz="1250" spc="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prioritized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early</a:t>
            </a:r>
            <a:r>
              <a:rPr sz="1250" spc="-5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72424"/>
                </a:solidFill>
                <a:latin typeface="Verdana"/>
                <a:cs typeface="Verdana"/>
              </a:rPr>
              <a:t>in</a:t>
            </a:r>
            <a:r>
              <a:rPr sz="1250" spc="-45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72424"/>
                </a:solidFill>
                <a:latin typeface="Verdana"/>
                <a:cs typeface="Verdana"/>
              </a:rPr>
              <a:t>the </a:t>
            </a:r>
            <a:r>
              <a:rPr sz="1250" spc="10" dirty="0">
                <a:solidFill>
                  <a:srgbClr val="272424"/>
                </a:solidFill>
                <a:latin typeface="Verdana"/>
                <a:cs typeface="Verdana"/>
              </a:rPr>
              <a:t>development</a:t>
            </a:r>
            <a:r>
              <a:rPr sz="1250" spc="220" dirty="0">
                <a:solidFill>
                  <a:srgbClr val="27242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72424"/>
                </a:solidFill>
                <a:latin typeface="Verdana"/>
                <a:cs typeface="Verdana"/>
              </a:rPr>
              <a:t>process.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1059</Words>
  <Application>Microsoft Office PowerPoint</Application>
  <PresentationFormat>Custom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Tahoma</vt:lpstr>
      <vt:lpstr>Verdana</vt:lpstr>
      <vt:lpstr>Office Theme</vt:lpstr>
      <vt:lpstr>Company Classification: A Machine Learning Approach</vt:lpstr>
      <vt:lpstr>Project Objectives &amp; Business Context</vt:lpstr>
      <vt:lpstr>Data Processing &amp; Preparation</vt:lpstr>
      <vt:lpstr>TF-IDF Feature Engineering</vt:lpstr>
      <vt:lpstr>Sample Classification Results</vt:lpstr>
      <vt:lpstr>Performance Evaluation</vt:lpstr>
      <vt:lpstr>System Limitations</vt:lpstr>
      <vt:lpstr>Future Improvements</vt:lpstr>
      <vt:lpstr>Technical Insights &amp; Lessons Learned</vt:lpstr>
      <vt:lpstr>Key Takeaways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Stefan - Alexandru Funariu</cp:lastModifiedBy>
  <cp:revision>1</cp:revision>
  <dcterms:created xsi:type="dcterms:W3CDTF">2025-03-17T10:24:25Z</dcterms:created>
  <dcterms:modified xsi:type="dcterms:W3CDTF">2025-03-17T10:34:51Z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2025-03-17T00:00:00Z</vt:filetime>
  </property>
  <property fmtid="{D5CDD505-2E9C-101B-9397-08002B2CF9AE}" pid="5" name="Producer">
    <vt:lpwstr>GPL Ghostscript 9.56.1</vt:lpwstr>
  </property>
</Properties>
</file>