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8" r:id="rId3"/>
    <p:sldId id="259" r:id="rId4"/>
    <p:sldId id="260" r:id="rId5"/>
    <p:sldId id="265" r:id="rId6"/>
    <p:sldId id="261" r:id="rId7"/>
    <p:sldId id="264"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nl-NL"/>
              <a:t>Klik om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7/19/2020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‹nr.›</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96DFF08F-DC6B-4601-B491-B0F83F6DD2DA}"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6DFF08F-DC6B-4601-B491-B0F83F6DD2DA}" type="datetimeFigureOut">
              <a:rPr lang="en-US" dirty="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6DFF08F-DC6B-4601-B491-B0F83F6DD2DA}" type="datetimeFigureOut">
              <a:rPr lang="en-US" dirty="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7/19/2020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tefanArends/CapSt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bs.nl/nl-nl/maatwerk/2019/31/kerncijfers-wijken-en-buurten-2019" TargetMode="External"/><Relationship Id="rId2" Type="http://schemas.openxmlformats.org/officeDocument/2006/relationships/hyperlink" Target="https://simplemaps.com/data/nl-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37BAB-AC71-4EAE-B6B0-4982A5117DB9}"/>
              </a:ext>
            </a:extLst>
          </p:cNvPr>
          <p:cNvSpPr>
            <a:spLocks noGrp="1"/>
          </p:cNvSpPr>
          <p:nvPr>
            <p:ph type="ctrTitle"/>
          </p:nvPr>
        </p:nvSpPr>
        <p:spPr/>
        <p:txBody>
          <a:bodyPr/>
          <a:lstStyle/>
          <a:p>
            <a:r>
              <a:rPr lang="nl-NL" dirty="0" err="1"/>
              <a:t>Which</a:t>
            </a:r>
            <a:r>
              <a:rPr lang="nl-NL" dirty="0"/>
              <a:t> </a:t>
            </a:r>
            <a:r>
              <a:rPr lang="nl-NL" dirty="0" err="1"/>
              <a:t>city</a:t>
            </a:r>
            <a:r>
              <a:rPr lang="nl-NL" dirty="0"/>
              <a:t> </a:t>
            </a:r>
            <a:r>
              <a:rPr lang="nl-NL" dirty="0" err="1"/>
              <a:t>to</a:t>
            </a:r>
            <a:r>
              <a:rPr lang="nl-NL" dirty="0"/>
              <a:t> </a:t>
            </a:r>
            <a:r>
              <a:rPr lang="nl-NL" dirty="0" err="1"/>
              <a:t>choose</a:t>
            </a:r>
            <a:r>
              <a:rPr lang="nl-NL" dirty="0"/>
              <a:t>?</a:t>
            </a:r>
          </a:p>
        </p:txBody>
      </p:sp>
      <p:sp>
        <p:nvSpPr>
          <p:cNvPr id="3" name="Ondertitel 2">
            <a:extLst>
              <a:ext uri="{FF2B5EF4-FFF2-40B4-BE49-F238E27FC236}">
                <a16:creationId xmlns:a16="http://schemas.microsoft.com/office/drawing/2014/main" id="{DE5B43C9-F7E4-43EF-A1DA-F7BC2B39CB50}"/>
              </a:ext>
            </a:extLst>
          </p:cNvPr>
          <p:cNvSpPr>
            <a:spLocks noGrp="1"/>
          </p:cNvSpPr>
          <p:nvPr>
            <p:ph type="subTitle" idx="1"/>
          </p:nvPr>
        </p:nvSpPr>
        <p:spPr/>
        <p:txBody>
          <a:bodyPr/>
          <a:lstStyle/>
          <a:p>
            <a:r>
              <a:rPr lang="en-GB" dirty="0"/>
              <a:t>Analysis of </a:t>
            </a:r>
            <a:r>
              <a:rPr lang="en-GB" dirty="0" err="1"/>
              <a:t>cités</a:t>
            </a:r>
            <a:r>
              <a:rPr lang="en-GB" dirty="0"/>
              <a:t> in the Netherlands based on Foursquare venues</a:t>
            </a:r>
          </a:p>
        </p:txBody>
      </p:sp>
    </p:spTree>
    <p:extLst>
      <p:ext uri="{BB962C8B-B14F-4D97-AF65-F5344CB8AC3E}">
        <p14:creationId xmlns:p14="http://schemas.microsoft.com/office/powerpoint/2010/main" val="33901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a:t>More info</a:t>
            </a:r>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lstStyle/>
          <a:p>
            <a:pPr marL="45720" indent="0">
              <a:buNone/>
            </a:pPr>
            <a:r>
              <a:rPr lang="nl-NL" dirty="0" err="1"/>
              <a:t>All</a:t>
            </a:r>
            <a:r>
              <a:rPr lang="nl-NL" dirty="0"/>
              <a:t> is </a:t>
            </a:r>
            <a:r>
              <a:rPr lang="nl-NL" dirty="0" err="1"/>
              <a:t>documented</a:t>
            </a:r>
            <a:r>
              <a:rPr lang="nl-NL" dirty="0"/>
              <a:t> in </a:t>
            </a:r>
            <a:r>
              <a:rPr lang="nl-NL" dirty="0" err="1"/>
              <a:t>Github</a:t>
            </a:r>
            <a:r>
              <a:rPr lang="nl-NL" dirty="0"/>
              <a:t> </a:t>
            </a:r>
            <a:r>
              <a:rPr lang="nl-NL" dirty="0" err="1"/>
              <a:t>location</a:t>
            </a:r>
            <a:r>
              <a:rPr lang="nl-NL" dirty="0"/>
              <a:t>: </a:t>
            </a:r>
            <a:r>
              <a:rPr lang="nl-NL" dirty="0">
                <a:hlinkClick r:id="rId2"/>
              </a:rPr>
              <a:t>https://github.com/StefanArends/CapStone</a:t>
            </a:r>
            <a:endParaRPr lang="nl-NL" dirty="0"/>
          </a:p>
          <a:p>
            <a:r>
              <a:rPr lang="nl-NL" dirty="0"/>
              <a:t>Report</a:t>
            </a:r>
          </a:p>
          <a:p>
            <a:r>
              <a:rPr lang="nl-NL" dirty="0"/>
              <a:t>Notebook </a:t>
            </a:r>
            <a:r>
              <a:rPr lang="nl-NL" dirty="0" err="1"/>
              <a:t>with</a:t>
            </a:r>
            <a:r>
              <a:rPr lang="nl-NL" dirty="0"/>
              <a:t> Python Code</a:t>
            </a:r>
          </a:p>
          <a:p>
            <a:r>
              <a:rPr lang="nl-NL" dirty="0"/>
              <a:t>Excel </a:t>
            </a:r>
            <a:r>
              <a:rPr lang="nl-NL" dirty="0" err="1"/>
              <a:t>with</a:t>
            </a:r>
            <a:r>
              <a:rPr lang="nl-NL" dirty="0"/>
              <a:t> output </a:t>
            </a:r>
          </a:p>
          <a:p>
            <a:endParaRPr lang="nl-NL" dirty="0"/>
          </a:p>
        </p:txBody>
      </p:sp>
    </p:spTree>
    <p:extLst>
      <p:ext uri="{BB962C8B-B14F-4D97-AF65-F5344CB8AC3E}">
        <p14:creationId xmlns:p14="http://schemas.microsoft.com/office/powerpoint/2010/main" val="175313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err="1"/>
              <a:t>Introduction</a:t>
            </a:r>
            <a:endParaRPr lang="nl-NL" dirty="0"/>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normAutofit fontScale="92500" lnSpcReduction="20000"/>
          </a:bodyPr>
          <a:lstStyle/>
          <a:p>
            <a:pPr marL="45720" indent="0">
              <a:buNone/>
            </a:pPr>
            <a:r>
              <a:rPr lang="nl-NL" b="1" dirty="0">
                <a:solidFill>
                  <a:schemeClr val="tx1"/>
                </a:solidFill>
              </a:rPr>
              <a:t>Context</a:t>
            </a:r>
          </a:p>
          <a:p>
            <a:pPr marL="45720" indent="0">
              <a:buNone/>
            </a:pPr>
            <a:r>
              <a:rPr lang="en-GB" dirty="0">
                <a:solidFill>
                  <a:schemeClr val="tx1"/>
                </a:solidFill>
              </a:rPr>
              <a:t>I am planning to move to the Netherland, a small country in Europe. Because it is a small county, all cities are acceptable because of traveling distances. To have more insights of which city to select for moving to, I want to unlock the data available in Foursquare on analysing the different cities. </a:t>
            </a:r>
            <a:endParaRPr lang="nl-NL" dirty="0">
              <a:solidFill>
                <a:schemeClr val="tx1"/>
              </a:solidFill>
            </a:endParaRPr>
          </a:p>
          <a:p>
            <a:pPr marL="45720" indent="0">
              <a:buNone/>
            </a:pPr>
            <a:r>
              <a:rPr lang="en-GB" dirty="0">
                <a:solidFill>
                  <a:schemeClr val="tx1"/>
                </a:solidFill>
              </a:rPr>
              <a:t>Based on the information I want to cluster the different cities with machine learning,  so  I have insight on similar cities within the Netherlands.</a:t>
            </a:r>
            <a:endParaRPr lang="nl-NL" dirty="0">
              <a:solidFill>
                <a:schemeClr val="tx1"/>
              </a:solidFill>
            </a:endParaRPr>
          </a:p>
          <a:p>
            <a:pPr marL="45720" indent="0">
              <a:buNone/>
            </a:pPr>
            <a:r>
              <a:rPr lang="en-GB" dirty="0">
                <a:solidFill>
                  <a:schemeClr val="tx1"/>
                </a:solidFill>
              </a:rPr>
              <a:t> </a:t>
            </a:r>
            <a:endParaRPr lang="nl-NL" dirty="0">
              <a:solidFill>
                <a:schemeClr val="tx1"/>
              </a:solidFill>
            </a:endParaRPr>
          </a:p>
          <a:p>
            <a:pPr marL="45720" indent="0">
              <a:buNone/>
            </a:pPr>
            <a:r>
              <a:rPr lang="en-GB" b="1" dirty="0">
                <a:solidFill>
                  <a:schemeClr val="tx1"/>
                </a:solidFill>
              </a:rPr>
              <a:t>Problem statement:</a:t>
            </a:r>
            <a:endParaRPr lang="nl-NL" dirty="0">
              <a:solidFill>
                <a:schemeClr val="tx1"/>
              </a:solidFill>
            </a:endParaRPr>
          </a:p>
          <a:p>
            <a:r>
              <a:rPr lang="en-GB" dirty="0">
                <a:solidFill>
                  <a:schemeClr val="tx1"/>
                </a:solidFill>
              </a:rPr>
              <a:t>Give insights in the characteristics of the 50 biggest cities in the Netherlands, based on venue information in Foursquare.</a:t>
            </a:r>
            <a:endParaRPr lang="nl-NL" dirty="0">
              <a:solidFill>
                <a:schemeClr val="tx1"/>
              </a:solidFill>
            </a:endParaRPr>
          </a:p>
          <a:p>
            <a:r>
              <a:rPr lang="en-GB" dirty="0">
                <a:solidFill>
                  <a:schemeClr val="tx1"/>
                </a:solidFill>
              </a:rPr>
              <a:t>This can be input for selecting a (cluster of) cities which are candidate to move to.</a:t>
            </a:r>
            <a:endParaRPr lang="nl-NL" dirty="0">
              <a:solidFill>
                <a:schemeClr val="tx1"/>
              </a:solidFill>
            </a:endParaRPr>
          </a:p>
          <a:p>
            <a:pPr marL="45720" indent="0">
              <a:buNone/>
            </a:pPr>
            <a:endParaRPr lang="nl-NL" dirty="0">
              <a:solidFill>
                <a:schemeClr val="tx1"/>
              </a:solidFill>
            </a:endParaRPr>
          </a:p>
          <a:p>
            <a:pPr marL="45720" indent="0">
              <a:buNone/>
            </a:pPr>
            <a:endParaRPr lang="nl-NL" dirty="0">
              <a:solidFill>
                <a:schemeClr val="tx1"/>
              </a:solidFill>
            </a:endParaRPr>
          </a:p>
          <a:p>
            <a:pPr marL="45720" indent="0">
              <a:buNone/>
            </a:pPr>
            <a:endParaRPr lang="nl-NL" dirty="0">
              <a:solidFill>
                <a:schemeClr val="tx1"/>
              </a:solidFill>
            </a:endParaRPr>
          </a:p>
        </p:txBody>
      </p:sp>
    </p:spTree>
    <p:extLst>
      <p:ext uri="{BB962C8B-B14F-4D97-AF65-F5344CB8AC3E}">
        <p14:creationId xmlns:p14="http://schemas.microsoft.com/office/powerpoint/2010/main" val="304842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a:t>Data</a:t>
            </a:r>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lstStyle/>
          <a:p>
            <a:pPr marL="45720" indent="0">
              <a:buNone/>
            </a:pPr>
            <a:r>
              <a:rPr lang="en-GB" dirty="0">
                <a:solidFill>
                  <a:schemeClr val="tx1"/>
                </a:solidFill>
              </a:rPr>
              <a:t>For this analysis the following data sources will be used:</a:t>
            </a:r>
            <a:endParaRPr lang="nl-NL" dirty="0">
              <a:solidFill>
                <a:schemeClr val="tx1"/>
              </a:solidFill>
            </a:endParaRPr>
          </a:p>
          <a:p>
            <a:r>
              <a:rPr lang="en-GB" b="1" dirty="0">
                <a:solidFill>
                  <a:schemeClr val="tx1"/>
                </a:solidFill>
              </a:rPr>
              <a:t>List of Dutch cities, </a:t>
            </a:r>
            <a:r>
              <a:rPr lang="en-GB" dirty="0">
                <a:solidFill>
                  <a:schemeClr val="tx1"/>
                </a:solidFill>
              </a:rPr>
              <a:t>downloaded from the CBS, the Dutch Statistics Agency. Link: </a:t>
            </a:r>
            <a:r>
              <a:rPr lang="en-GB" dirty="0">
                <a:solidFill>
                  <a:schemeClr val="tx1"/>
                </a:solidFill>
                <a:hlinkClick r:id="rId2"/>
              </a:rPr>
              <a:t>https://simplemaps.com/data/nl-cities</a:t>
            </a:r>
            <a:endParaRPr lang="en-GB" dirty="0">
              <a:solidFill>
                <a:schemeClr val="tx1"/>
              </a:solidFill>
            </a:endParaRPr>
          </a:p>
          <a:p>
            <a:r>
              <a:rPr lang="en-GB" b="1" dirty="0">
                <a:solidFill>
                  <a:schemeClr val="tx1"/>
                </a:solidFill>
              </a:rPr>
              <a:t>Geo coordinates</a:t>
            </a:r>
            <a:r>
              <a:rPr lang="en-GB" dirty="0">
                <a:solidFill>
                  <a:schemeClr val="tx1"/>
                </a:solidFill>
              </a:rPr>
              <a:t> of the major Dutch cities, downloaded from </a:t>
            </a:r>
            <a:r>
              <a:rPr lang="en-GB" dirty="0">
                <a:solidFill>
                  <a:schemeClr val="tx1"/>
                </a:solidFill>
                <a:hlinkClick r:id="rId3"/>
              </a:rPr>
              <a:t>https://www.cbs.nl/nl-nl/maatwerk/2019/31/kerncijfers-wijken-en-buurten-2019</a:t>
            </a:r>
            <a:endParaRPr lang="en-GB" dirty="0">
              <a:solidFill>
                <a:schemeClr val="tx1"/>
              </a:solidFill>
            </a:endParaRPr>
          </a:p>
          <a:p>
            <a:r>
              <a:rPr lang="en-GB" b="1" dirty="0">
                <a:solidFill>
                  <a:schemeClr val="tx1"/>
                </a:solidFill>
              </a:rPr>
              <a:t>Top venues</a:t>
            </a:r>
            <a:r>
              <a:rPr lang="en-GB" dirty="0">
                <a:solidFill>
                  <a:schemeClr val="tx1"/>
                </a:solidFill>
              </a:rPr>
              <a:t> in each Neighbourhoods gathered from Foursquare by the API.</a:t>
            </a:r>
            <a:endParaRPr lang="nl-NL" dirty="0">
              <a:solidFill>
                <a:schemeClr val="tx1"/>
              </a:solidFill>
            </a:endParaRPr>
          </a:p>
          <a:p>
            <a:pPr marL="45720" indent="0">
              <a:buNone/>
            </a:pPr>
            <a:r>
              <a:rPr lang="en-GB" dirty="0">
                <a:solidFill>
                  <a:schemeClr val="tx1"/>
                </a:solidFill>
              </a:rPr>
              <a:t>These data sources will be combined, to cluster the different Dutch cities.</a:t>
            </a:r>
            <a:endParaRPr lang="nl-NL" dirty="0">
              <a:solidFill>
                <a:schemeClr val="tx1"/>
              </a:solidFill>
            </a:endParaRPr>
          </a:p>
          <a:p>
            <a:pPr marL="45720" indent="0">
              <a:buNone/>
            </a:pPr>
            <a:endParaRPr lang="nl-NL" dirty="0"/>
          </a:p>
        </p:txBody>
      </p:sp>
    </p:spTree>
    <p:extLst>
      <p:ext uri="{BB962C8B-B14F-4D97-AF65-F5344CB8AC3E}">
        <p14:creationId xmlns:p14="http://schemas.microsoft.com/office/powerpoint/2010/main" val="301118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a:t>Approach</a:t>
            </a:r>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normAutofit fontScale="70000" lnSpcReduction="20000"/>
          </a:bodyPr>
          <a:lstStyle/>
          <a:p>
            <a:r>
              <a:rPr lang="en-GB" dirty="0">
                <a:solidFill>
                  <a:schemeClr val="tx1"/>
                </a:solidFill>
              </a:rPr>
              <a:t>For the analysis the K-means clustering algorithm is used. In order to use this, several steps need to be taken:</a:t>
            </a:r>
            <a:endParaRPr lang="nl-NL" dirty="0">
              <a:solidFill>
                <a:schemeClr val="tx1"/>
              </a:solidFill>
            </a:endParaRPr>
          </a:p>
          <a:p>
            <a:pPr lvl="0"/>
            <a:r>
              <a:rPr lang="en-GB" dirty="0">
                <a:solidFill>
                  <a:schemeClr val="tx1"/>
                </a:solidFill>
              </a:rPr>
              <a:t>A list of 50 biggest cities need to be found. For this project a list of the CBS (Dutch statistics Agency) is available in excel.</a:t>
            </a:r>
            <a:endParaRPr lang="nl-NL" dirty="0">
              <a:solidFill>
                <a:schemeClr val="tx1"/>
              </a:solidFill>
            </a:endParaRPr>
          </a:p>
          <a:p>
            <a:pPr lvl="0"/>
            <a:r>
              <a:rPr lang="en-GB" dirty="0">
                <a:solidFill>
                  <a:schemeClr val="tx1"/>
                </a:solidFill>
              </a:rPr>
              <a:t>Because this does not contain geographical information about the location of the cities, this list must be combined with geographical information. This will be done by merging with another data source, containing latitude and longitude for around 400 Dutch cities.</a:t>
            </a:r>
            <a:endParaRPr lang="nl-NL" dirty="0">
              <a:solidFill>
                <a:schemeClr val="tx1"/>
              </a:solidFill>
            </a:endParaRPr>
          </a:p>
          <a:p>
            <a:pPr lvl="0"/>
            <a:r>
              <a:rPr lang="en-GB" dirty="0">
                <a:solidFill>
                  <a:schemeClr val="tx1"/>
                </a:solidFill>
              </a:rPr>
              <a:t>After combining the result is a list with the top 50 </a:t>
            </a:r>
            <a:r>
              <a:rPr lang="en-GB" dirty="0" err="1">
                <a:solidFill>
                  <a:schemeClr val="tx1"/>
                </a:solidFill>
              </a:rPr>
              <a:t>dutch</a:t>
            </a:r>
            <a:r>
              <a:rPr lang="en-GB" dirty="0">
                <a:solidFill>
                  <a:schemeClr val="tx1"/>
                </a:solidFill>
              </a:rPr>
              <a:t> cities, including latitude an longitude.</a:t>
            </a:r>
            <a:endParaRPr lang="nl-NL" dirty="0">
              <a:solidFill>
                <a:schemeClr val="tx1"/>
              </a:solidFill>
            </a:endParaRPr>
          </a:p>
          <a:p>
            <a:pPr lvl="0"/>
            <a:r>
              <a:rPr lang="en-GB" dirty="0">
                <a:solidFill>
                  <a:schemeClr val="tx1"/>
                </a:solidFill>
              </a:rPr>
              <a:t>With this geo-location, the Foursquare-</a:t>
            </a:r>
            <a:r>
              <a:rPr lang="en-GB" dirty="0" err="1">
                <a:solidFill>
                  <a:schemeClr val="tx1"/>
                </a:solidFill>
              </a:rPr>
              <a:t>api</a:t>
            </a:r>
            <a:r>
              <a:rPr lang="en-GB" dirty="0">
                <a:solidFill>
                  <a:schemeClr val="tx1"/>
                </a:solidFill>
              </a:rPr>
              <a:t> will be used to gather popular venues for each city.  </a:t>
            </a:r>
            <a:endParaRPr lang="nl-NL" dirty="0">
              <a:solidFill>
                <a:schemeClr val="tx1"/>
              </a:solidFill>
            </a:endParaRPr>
          </a:p>
          <a:p>
            <a:pPr lvl="0"/>
            <a:r>
              <a:rPr lang="en-GB" dirty="0">
                <a:solidFill>
                  <a:schemeClr val="tx1"/>
                </a:solidFill>
              </a:rPr>
              <a:t>For each city the top 10 category of venues will be calculated, including the mean use of it. This top 10 </a:t>
            </a:r>
            <a:r>
              <a:rPr lang="en-GB" dirty="0" err="1">
                <a:solidFill>
                  <a:schemeClr val="tx1"/>
                </a:solidFill>
              </a:rPr>
              <a:t>catagories</a:t>
            </a:r>
            <a:r>
              <a:rPr lang="en-GB" dirty="0">
                <a:solidFill>
                  <a:schemeClr val="tx1"/>
                </a:solidFill>
              </a:rPr>
              <a:t> can be seen as a characterization of the city.</a:t>
            </a:r>
            <a:endParaRPr lang="nl-NL" dirty="0">
              <a:solidFill>
                <a:schemeClr val="tx1"/>
              </a:solidFill>
            </a:endParaRPr>
          </a:p>
          <a:p>
            <a:pPr lvl="0"/>
            <a:r>
              <a:rPr lang="en-GB" dirty="0">
                <a:solidFill>
                  <a:schemeClr val="tx1"/>
                </a:solidFill>
              </a:rPr>
              <a:t>This  characterization can be input for the clustering the of cities, to </a:t>
            </a:r>
            <a:r>
              <a:rPr lang="en-GB" dirty="0" err="1">
                <a:solidFill>
                  <a:schemeClr val="tx1"/>
                </a:solidFill>
              </a:rPr>
              <a:t>asign</a:t>
            </a:r>
            <a:r>
              <a:rPr lang="en-GB" dirty="0">
                <a:solidFill>
                  <a:schemeClr val="tx1"/>
                </a:solidFill>
              </a:rPr>
              <a:t> similar cities to the same cluster.</a:t>
            </a:r>
            <a:endParaRPr lang="nl-NL" dirty="0">
              <a:solidFill>
                <a:schemeClr val="tx1"/>
              </a:solidFill>
            </a:endParaRPr>
          </a:p>
          <a:p>
            <a:pPr lvl="0"/>
            <a:r>
              <a:rPr lang="en-GB" dirty="0">
                <a:solidFill>
                  <a:schemeClr val="tx1"/>
                </a:solidFill>
              </a:rPr>
              <a:t>For this clustering the  K-means machine learning is used.</a:t>
            </a:r>
            <a:endParaRPr lang="nl-NL" dirty="0">
              <a:solidFill>
                <a:schemeClr val="tx1"/>
              </a:solidFill>
            </a:endParaRPr>
          </a:p>
          <a:p>
            <a:pPr lvl="0"/>
            <a:r>
              <a:rPr lang="en-GB" dirty="0">
                <a:solidFill>
                  <a:schemeClr val="tx1"/>
                </a:solidFill>
              </a:rPr>
              <a:t>Based on the clustering the clusters an cities can be analysed  and characterized, as input for making the choice. </a:t>
            </a:r>
            <a:endParaRPr lang="nl-NL" dirty="0">
              <a:solidFill>
                <a:schemeClr val="tx1"/>
              </a:solidFill>
            </a:endParaRPr>
          </a:p>
          <a:p>
            <a:endParaRPr lang="nl-NL" dirty="0">
              <a:solidFill>
                <a:schemeClr val="tx1"/>
              </a:solidFill>
            </a:endParaRPr>
          </a:p>
        </p:txBody>
      </p:sp>
    </p:spTree>
    <p:extLst>
      <p:ext uri="{BB962C8B-B14F-4D97-AF65-F5344CB8AC3E}">
        <p14:creationId xmlns:p14="http://schemas.microsoft.com/office/powerpoint/2010/main" val="368062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err="1"/>
              <a:t>Results</a:t>
            </a:r>
            <a:r>
              <a:rPr lang="nl-NL" dirty="0"/>
              <a:t>: </a:t>
            </a:r>
            <a:r>
              <a:rPr lang="nl-NL" dirty="0" err="1"/>
              <a:t>clustered</a:t>
            </a:r>
            <a:r>
              <a:rPr lang="nl-NL" dirty="0"/>
              <a:t> </a:t>
            </a:r>
            <a:r>
              <a:rPr lang="nl-NL" dirty="0" err="1"/>
              <a:t>cities</a:t>
            </a:r>
            <a:r>
              <a:rPr lang="nl-NL" dirty="0"/>
              <a:t> on map</a:t>
            </a:r>
          </a:p>
        </p:txBody>
      </p:sp>
      <p:pic>
        <p:nvPicPr>
          <p:cNvPr id="5" name="Afbeelding 4">
            <a:extLst>
              <a:ext uri="{FF2B5EF4-FFF2-40B4-BE49-F238E27FC236}">
                <a16:creationId xmlns:a16="http://schemas.microsoft.com/office/drawing/2014/main" id="{379F4124-E71E-4D8E-9487-A565E9D0ED41}"/>
              </a:ext>
            </a:extLst>
          </p:cNvPr>
          <p:cNvPicPr/>
          <p:nvPr/>
        </p:nvPicPr>
        <p:blipFill>
          <a:blip r:embed="rId2"/>
          <a:stretch>
            <a:fillRect/>
          </a:stretch>
        </p:blipFill>
        <p:spPr>
          <a:xfrm>
            <a:off x="1263679" y="1685576"/>
            <a:ext cx="3943350" cy="4476750"/>
          </a:xfrm>
          <a:prstGeom prst="rect">
            <a:avLst/>
          </a:prstGeom>
        </p:spPr>
      </p:pic>
      <p:pic>
        <p:nvPicPr>
          <p:cNvPr id="6" name="Afbeelding 5">
            <a:extLst>
              <a:ext uri="{FF2B5EF4-FFF2-40B4-BE49-F238E27FC236}">
                <a16:creationId xmlns:a16="http://schemas.microsoft.com/office/drawing/2014/main" id="{A4C14A6C-D87F-46EF-A4F0-D0D0EE4D3ED8}"/>
              </a:ext>
            </a:extLst>
          </p:cNvPr>
          <p:cNvPicPr/>
          <p:nvPr/>
        </p:nvPicPr>
        <p:blipFill>
          <a:blip r:embed="rId3"/>
          <a:stretch>
            <a:fillRect/>
          </a:stretch>
        </p:blipFill>
        <p:spPr>
          <a:xfrm>
            <a:off x="7252999" y="1685576"/>
            <a:ext cx="3886200" cy="4400550"/>
          </a:xfrm>
          <a:prstGeom prst="rect">
            <a:avLst/>
          </a:prstGeom>
        </p:spPr>
      </p:pic>
      <p:sp>
        <p:nvSpPr>
          <p:cNvPr id="7" name="Tekstvak 6">
            <a:extLst>
              <a:ext uri="{FF2B5EF4-FFF2-40B4-BE49-F238E27FC236}">
                <a16:creationId xmlns:a16="http://schemas.microsoft.com/office/drawing/2014/main" id="{189DFC60-0469-4FA1-AE05-A62D2371403D}"/>
              </a:ext>
            </a:extLst>
          </p:cNvPr>
          <p:cNvSpPr txBox="1"/>
          <p:nvPr/>
        </p:nvSpPr>
        <p:spPr>
          <a:xfrm>
            <a:off x="1143000" y="6238613"/>
            <a:ext cx="4427290" cy="369332"/>
          </a:xfrm>
          <a:prstGeom prst="rect">
            <a:avLst/>
          </a:prstGeom>
          <a:noFill/>
        </p:spPr>
        <p:txBody>
          <a:bodyPr wrap="square" rtlCol="0">
            <a:spAutoFit/>
          </a:bodyPr>
          <a:lstStyle/>
          <a:p>
            <a:r>
              <a:rPr lang="nl-NL" dirty="0"/>
              <a:t>Top 50 Dutch </a:t>
            </a:r>
            <a:r>
              <a:rPr lang="nl-NL" dirty="0" err="1"/>
              <a:t>cities</a:t>
            </a:r>
            <a:r>
              <a:rPr lang="nl-NL" dirty="0"/>
              <a:t> (</a:t>
            </a:r>
            <a:r>
              <a:rPr lang="nl-NL" dirty="0" err="1"/>
              <a:t>before</a:t>
            </a:r>
            <a:r>
              <a:rPr lang="nl-NL" dirty="0"/>
              <a:t> clustering)</a:t>
            </a:r>
          </a:p>
        </p:txBody>
      </p:sp>
      <p:sp>
        <p:nvSpPr>
          <p:cNvPr id="8" name="Tekstvak 7">
            <a:extLst>
              <a:ext uri="{FF2B5EF4-FFF2-40B4-BE49-F238E27FC236}">
                <a16:creationId xmlns:a16="http://schemas.microsoft.com/office/drawing/2014/main" id="{F5A6A8CA-6A21-4DB4-86D2-C143D9770748}"/>
              </a:ext>
            </a:extLst>
          </p:cNvPr>
          <p:cNvSpPr txBox="1"/>
          <p:nvPr/>
        </p:nvSpPr>
        <p:spPr>
          <a:xfrm>
            <a:off x="7252999" y="6110111"/>
            <a:ext cx="4427290" cy="369332"/>
          </a:xfrm>
          <a:prstGeom prst="rect">
            <a:avLst/>
          </a:prstGeom>
          <a:noFill/>
        </p:spPr>
        <p:txBody>
          <a:bodyPr wrap="square" rtlCol="0">
            <a:spAutoFit/>
          </a:bodyPr>
          <a:lstStyle/>
          <a:p>
            <a:r>
              <a:rPr lang="nl-NL" dirty="0"/>
              <a:t>Top 50 Dutch </a:t>
            </a:r>
            <a:r>
              <a:rPr lang="nl-NL" dirty="0" err="1"/>
              <a:t>cities</a:t>
            </a:r>
            <a:r>
              <a:rPr lang="nl-NL" dirty="0"/>
              <a:t> (</a:t>
            </a:r>
            <a:r>
              <a:rPr lang="nl-NL" dirty="0" err="1"/>
              <a:t>after</a:t>
            </a:r>
            <a:r>
              <a:rPr lang="nl-NL" dirty="0"/>
              <a:t> clustering)</a:t>
            </a:r>
          </a:p>
        </p:txBody>
      </p:sp>
      <p:sp>
        <p:nvSpPr>
          <p:cNvPr id="9" name="Pijl: rechts 8">
            <a:extLst>
              <a:ext uri="{FF2B5EF4-FFF2-40B4-BE49-F238E27FC236}">
                <a16:creationId xmlns:a16="http://schemas.microsoft.com/office/drawing/2014/main" id="{F607535F-9172-4214-AFE6-F5E453A40E36}"/>
              </a:ext>
            </a:extLst>
          </p:cNvPr>
          <p:cNvSpPr/>
          <p:nvPr/>
        </p:nvSpPr>
        <p:spPr>
          <a:xfrm>
            <a:off x="5412297" y="2350901"/>
            <a:ext cx="1751901" cy="332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Clustering </a:t>
            </a:r>
            <a:r>
              <a:rPr lang="nl-NL" dirty="0" err="1"/>
              <a:t>with</a:t>
            </a:r>
            <a:r>
              <a:rPr lang="nl-NL" dirty="0"/>
              <a:t> K-means</a:t>
            </a:r>
          </a:p>
        </p:txBody>
      </p:sp>
    </p:spTree>
    <p:extLst>
      <p:ext uri="{BB962C8B-B14F-4D97-AF65-F5344CB8AC3E}">
        <p14:creationId xmlns:p14="http://schemas.microsoft.com/office/powerpoint/2010/main" val="358707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err="1"/>
              <a:t>Results</a:t>
            </a:r>
            <a:r>
              <a:rPr lang="nl-NL" dirty="0"/>
              <a:t>: Content of </a:t>
            </a:r>
            <a:r>
              <a:rPr lang="nl-NL" dirty="0" err="1"/>
              <a:t>the</a:t>
            </a:r>
            <a:r>
              <a:rPr lang="nl-NL" dirty="0"/>
              <a:t> clusters</a:t>
            </a:r>
          </a:p>
        </p:txBody>
      </p:sp>
      <p:sp>
        <p:nvSpPr>
          <p:cNvPr id="7" name="Tekstvak 6">
            <a:extLst>
              <a:ext uri="{FF2B5EF4-FFF2-40B4-BE49-F238E27FC236}">
                <a16:creationId xmlns:a16="http://schemas.microsoft.com/office/drawing/2014/main" id="{189DFC60-0469-4FA1-AE05-A62D2371403D}"/>
              </a:ext>
            </a:extLst>
          </p:cNvPr>
          <p:cNvSpPr txBox="1"/>
          <p:nvPr/>
        </p:nvSpPr>
        <p:spPr>
          <a:xfrm>
            <a:off x="1143000" y="6238613"/>
            <a:ext cx="4427290" cy="369332"/>
          </a:xfrm>
          <a:prstGeom prst="rect">
            <a:avLst/>
          </a:prstGeom>
          <a:noFill/>
        </p:spPr>
        <p:txBody>
          <a:bodyPr wrap="square" rtlCol="0">
            <a:spAutoFit/>
          </a:bodyPr>
          <a:lstStyle/>
          <a:p>
            <a:r>
              <a:rPr lang="nl-NL" dirty="0"/>
              <a:t>Top 50 Dutch </a:t>
            </a:r>
            <a:r>
              <a:rPr lang="nl-NL" dirty="0" err="1"/>
              <a:t>cities</a:t>
            </a:r>
            <a:r>
              <a:rPr lang="nl-NL" dirty="0"/>
              <a:t> (</a:t>
            </a:r>
            <a:r>
              <a:rPr lang="nl-NL" dirty="0" err="1"/>
              <a:t>before</a:t>
            </a:r>
            <a:r>
              <a:rPr lang="nl-NL" dirty="0"/>
              <a:t> clustering)</a:t>
            </a:r>
          </a:p>
        </p:txBody>
      </p:sp>
      <p:sp>
        <p:nvSpPr>
          <p:cNvPr id="8" name="Tekstvak 7">
            <a:extLst>
              <a:ext uri="{FF2B5EF4-FFF2-40B4-BE49-F238E27FC236}">
                <a16:creationId xmlns:a16="http://schemas.microsoft.com/office/drawing/2014/main" id="{F5A6A8CA-6A21-4DB4-86D2-C143D9770748}"/>
              </a:ext>
            </a:extLst>
          </p:cNvPr>
          <p:cNvSpPr txBox="1"/>
          <p:nvPr/>
        </p:nvSpPr>
        <p:spPr>
          <a:xfrm>
            <a:off x="7252999" y="6110111"/>
            <a:ext cx="4427290" cy="369332"/>
          </a:xfrm>
          <a:prstGeom prst="rect">
            <a:avLst/>
          </a:prstGeom>
          <a:noFill/>
        </p:spPr>
        <p:txBody>
          <a:bodyPr wrap="square" rtlCol="0">
            <a:spAutoFit/>
          </a:bodyPr>
          <a:lstStyle/>
          <a:p>
            <a:r>
              <a:rPr lang="nl-NL" dirty="0"/>
              <a:t>Top 50 Dutch </a:t>
            </a:r>
            <a:r>
              <a:rPr lang="nl-NL" dirty="0" err="1"/>
              <a:t>cities</a:t>
            </a:r>
            <a:r>
              <a:rPr lang="nl-NL" dirty="0"/>
              <a:t> (</a:t>
            </a:r>
            <a:r>
              <a:rPr lang="nl-NL" dirty="0" err="1"/>
              <a:t>after</a:t>
            </a:r>
            <a:r>
              <a:rPr lang="nl-NL" dirty="0"/>
              <a:t> clustering)</a:t>
            </a:r>
          </a:p>
        </p:txBody>
      </p:sp>
      <p:pic>
        <p:nvPicPr>
          <p:cNvPr id="10" name="Afbeelding 9">
            <a:extLst>
              <a:ext uri="{FF2B5EF4-FFF2-40B4-BE49-F238E27FC236}">
                <a16:creationId xmlns:a16="http://schemas.microsoft.com/office/drawing/2014/main" id="{79ADF882-07F8-4753-94D7-282F723DE937}"/>
              </a:ext>
            </a:extLst>
          </p:cNvPr>
          <p:cNvPicPr/>
          <p:nvPr/>
        </p:nvPicPr>
        <p:blipFill>
          <a:blip r:embed="rId2"/>
          <a:stretch>
            <a:fillRect/>
          </a:stretch>
        </p:blipFill>
        <p:spPr>
          <a:xfrm>
            <a:off x="1272225" y="1709531"/>
            <a:ext cx="6294644" cy="1595170"/>
          </a:xfrm>
          <a:prstGeom prst="rect">
            <a:avLst/>
          </a:prstGeom>
        </p:spPr>
      </p:pic>
    </p:spTree>
    <p:extLst>
      <p:ext uri="{BB962C8B-B14F-4D97-AF65-F5344CB8AC3E}">
        <p14:creationId xmlns:p14="http://schemas.microsoft.com/office/powerpoint/2010/main" val="200629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en-GB" dirty="0"/>
              <a:t>Interpretation &amp; Discussion</a:t>
            </a:r>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normAutofit fontScale="92500" lnSpcReduction="10000"/>
          </a:bodyPr>
          <a:lstStyle/>
          <a:p>
            <a:pPr marL="45720" indent="0">
              <a:buNone/>
            </a:pPr>
            <a:r>
              <a:rPr lang="en-GB" dirty="0">
                <a:solidFill>
                  <a:schemeClr val="tx1"/>
                </a:solidFill>
              </a:rPr>
              <a:t>If you dive into the different clusters,  there is not much difference shown  between the different clusters. For all clusters  the category “Office” is the number one for most cities because of the amount of the Foursquare venues in this category.</a:t>
            </a:r>
            <a:endParaRPr lang="nl-NL" dirty="0">
              <a:solidFill>
                <a:schemeClr val="tx1"/>
              </a:solidFill>
            </a:endParaRPr>
          </a:p>
          <a:p>
            <a:pPr marL="45720" indent="0">
              <a:buNone/>
            </a:pPr>
            <a:r>
              <a:rPr lang="en-GB" dirty="0">
                <a:solidFill>
                  <a:schemeClr val="tx1"/>
                </a:solidFill>
              </a:rPr>
              <a:t>However small differences between the clusters can be identified. A personal interpretation of the clusters can be:</a:t>
            </a:r>
            <a:endParaRPr lang="nl-NL" dirty="0">
              <a:solidFill>
                <a:schemeClr val="tx1"/>
              </a:solidFill>
            </a:endParaRPr>
          </a:p>
          <a:p>
            <a:pPr lvl="0"/>
            <a:r>
              <a:rPr lang="en-GB" b="1" dirty="0">
                <a:solidFill>
                  <a:schemeClr val="tx1"/>
                </a:solidFill>
              </a:rPr>
              <a:t>Cluster 0</a:t>
            </a:r>
            <a:r>
              <a:rPr lang="en-GB" dirty="0">
                <a:solidFill>
                  <a:schemeClr val="tx1"/>
                </a:solidFill>
              </a:rPr>
              <a:t>:  Working environment with offices and automotive</a:t>
            </a:r>
            <a:endParaRPr lang="nl-NL" dirty="0">
              <a:solidFill>
                <a:schemeClr val="tx1"/>
              </a:solidFill>
            </a:endParaRPr>
          </a:p>
          <a:p>
            <a:pPr lvl="0"/>
            <a:r>
              <a:rPr lang="en-GB" b="1" dirty="0">
                <a:solidFill>
                  <a:schemeClr val="tx1"/>
                </a:solidFill>
              </a:rPr>
              <a:t>Cluster 1</a:t>
            </a:r>
            <a:r>
              <a:rPr lang="en-GB" dirty="0">
                <a:solidFill>
                  <a:schemeClr val="tx1"/>
                </a:solidFill>
              </a:rPr>
              <a:t>: Working environment with medical services in place</a:t>
            </a:r>
            <a:endParaRPr lang="nl-NL" dirty="0">
              <a:solidFill>
                <a:schemeClr val="tx1"/>
              </a:solidFill>
            </a:endParaRPr>
          </a:p>
          <a:p>
            <a:pPr lvl="0"/>
            <a:r>
              <a:rPr lang="en-GB" b="1" dirty="0">
                <a:solidFill>
                  <a:schemeClr val="tx1"/>
                </a:solidFill>
              </a:rPr>
              <a:t>Cluster 2</a:t>
            </a:r>
            <a:r>
              <a:rPr lang="en-GB" dirty="0">
                <a:solidFill>
                  <a:schemeClr val="tx1"/>
                </a:solidFill>
              </a:rPr>
              <a:t>: Working environment most time situated in the “Randstad” the most densely populated region of the Netherland</a:t>
            </a:r>
            <a:endParaRPr lang="nl-NL" dirty="0">
              <a:solidFill>
                <a:schemeClr val="tx1"/>
              </a:solidFill>
            </a:endParaRPr>
          </a:p>
          <a:p>
            <a:pPr lvl="0"/>
            <a:r>
              <a:rPr lang="en-GB" b="1" dirty="0">
                <a:solidFill>
                  <a:schemeClr val="tx1"/>
                </a:solidFill>
              </a:rPr>
              <a:t>Cluster 3</a:t>
            </a:r>
            <a:r>
              <a:rPr lang="en-GB" dirty="0">
                <a:solidFill>
                  <a:schemeClr val="tx1"/>
                </a:solidFill>
              </a:rPr>
              <a:t>: Studying environment</a:t>
            </a:r>
            <a:endParaRPr lang="nl-NL" dirty="0">
              <a:solidFill>
                <a:schemeClr val="tx1"/>
              </a:solidFill>
            </a:endParaRPr>
          </a:p>
          <a:p>
            <a:pPr lvl="0"/>
            <a:r>
              <a:rPr lang="en-GB" b="1" dirty="0">
                <a:solidFill>
                  <a:schemeClr val="tx1"/>
                </a:solidFill>
              </a:rPr>
              <a:t>Cluster 4</a:t>
            </a:r>
            <a:r>
              <a:rPr lang="en-GB" dirty="0">
                <a:solidFill>
                  <a:schemeClr val="tx1"/>
                </a:solidFill>
              </a:rPr>
              <a:t>: Living environment with furniture and home stores nearby</a:t>
            </a:r>
            <a:r>
              <a:rPr lang="en-GB" dirty="0"/>
              <a:t>. </a:t>
            </a:r>
            <a:endParaRPr lang="nl-NL" dirty="0"/>
          </a:p>
          <a:p>
            <a:endParaRPr lang="nl-NL" dirty="0">
              <a:solidFill>
                <a:schemeClr val="tx1"/>
              </a:solidFill>
            </a:endParaRPr>
          </a:p>
        </p:txBody>
      </p:sp>
    </p:spTree>
    <p:extLst>
      <p:ext uri="{BB962C8B-B14F-4D97-AF65-F5344CB8AC3E}">
        <p14:creationId xmlns:p14="http://schemas.microsoft.com/office/powerpoint/2010/main" val="203255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err="1"/>
              <a:t>Conclusion</a:t>
            </a:r>
            <a:endParaRPr lang="nl-NL" dirty="0"/>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lstStyle/>
          <a:p>
            <a:pPr marL="45720" indent="0">
              <a:buNone/>
            </a:pPr>
            <a:r>
              <a:rPr lang="en-GB" dirty="0">
                <a:solidFill>
                  <a:schemeClr val="tx1"/>
                </a:solidFill>
              </a:rPr>
              <a:t>For selecting a city to live in, this analysis gives limited information, because the differentiation between the different cities and clusters in small. Maybe only cluster 3 and 4 differs from the others, based on there profile. So if Education (cluster 3) or Furniture/home stores (cluster 4) are important items, these cities can be considered.</a:t>
            </a:r>
            <a:endParaRPr lang="nl-NL" dirty="0">
              <a:solidFill>
                <a:schemeClr val="tx1"/>
              </a:solidFill>
            </a:endParaRPr>
          </a:p>
          <a:p>
            <a:pPr marL="45720" indent="0">
              <a:buNone/>
            </a:pPr>
            <a:r>
              <a:rPr lang="en-GB" dirty="0">
                <a:solidFill>
                  <a:schemeClr val="tx1"/>
                </a:solidFill>
              </a:rPr>
              <a:t>To get more information on the cities, further research is recommended. See next section for recommendations on that. </a:t>
            </a:r>
            <a:endParaRPr lang="nl-NL" dirty="0">
              <a:solidFill>
                <a:schemeClr val="tx1"/>
              </a:solidFill>
            </a:endParaRPr>
          </a:p>
          <a:p>
            <a:pPr marL="45720" indent="0">
              <a:buNone/>
            </a:pPr>
            <a:endParaRPr lang="nl-NL" dirty="0"/>
          </a:p>
        </p:txBody>
      </p:sp>
    </p:spTree>
    <p:extLst>
      <p:ext uri="{BB962C8B-B14F-4D97-AF65-F5344CB8AC3E}">
        <p14:creationId xmlns:p14="http://schemas.microsoft.com/office/powerpoint/2010/main" val="69494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6D2C-3F88-4C1A-B824-F3049E28D1B3}"/>
              </a:ext>
            </a:extLst>
          </p:cNvPr>
          <p:cNvSpPr>
            <a:spLocks noGrp="1"/>
          </p:cNvSpPr>
          <p:nvPr>
            <p:ph type="title"/>
          </p:nvPr>
        </p:nvSpPr>
        <p:spPr/>
        <p:txBody>
          <a:bodyPr/>
          <a:lstStyle/>
          <a:p>
            <a:r>
              <a:rPr lang="nl-NL" dirty="0" err="1"/>
              <a:t>Recommendation</a:t>
            </a:r>
            <a:endParaRPr lang="nl-NL" dirty="0"/>
          </a:p>
        </p:txBody>
      </p:sp>
      <p:sp>
        <p:nvSpPr>
          <p:cNvPr id="3" name="Tijdelijke aanduiding voor inhoud 2">
            <a:extLst>
              <a:ext uri="{FF2B5EF4-FFF2-40B4-BE49-F238E27FC236}">
                <a16:creationId xmlns:a16="http://schemas.microsoft.com/office/drawing/2014/main" id="{8334F43F-5379-4A25-8D64-A3D16305AFEC}"/>
              </a:ext>
            </a:extLst>
          </p:cNvPr>
          <p:cNvSpPr>
            <a:spLocks noGrp="1"/>
          </p:cNvSpPr>
          <p:nvPr>
            <p:ph idx="1"/>
          </p:nvPr>
        </p:nvSpPr>
        <p:spPr/>
        <p:txBody>
          <a:bodyPr/>
          <a:lstStyle/>
          <a:p>
            <a:pPr marL="502920" indent="-457200">
              <a:buFont typeface="+mj-lt"/>
              <a:buAutoNum type="arabicPeriod"/>
            </a:pPr>
            <a:r>
              <a:rPr lang="en-GB" dirty="0">
                <a:solidFill>
                  <a:schemeClr val="tx1"/>
                </a:solidFill>
              </a:rPr>
              <a:t>For gathering more information on the different  cities, extra analysis is recommended. Possible options for that are:</a:t>
            </a:r>
            <a:endParaRPr lang="nl-NL" dirty="0">
              <a:solidFill>
                <a:schemeClr val="tx1"/>
              </a:solidFill>
            </a:endParaRPr>
          </a:p>
          <a:p>
            <a:pPr marL="502920" lvl="0" indent="-457200">
              <a:buFont typeface="+mj-lt"/>
              <a:buAutoNum type="arabicPeriod"/>
            </a:pPr>
            <a:r>
              <a:rPr lang="en-GB" dirty="0">
                <a:solidFill>
                  <a:schemeClr val="tx1"/>
                </a:solidFill>
              </a:rPr>
              <a:t>Filter out categories in Foursquare that are not relevant for making your choice (like “Office”)</a:t>
            </a:r>
            <a:endParaRPr lang="nl-NL" dirty="0">
              <a:solidFill>
                <a:schemeClr val="tx1"/>
              </a:solidFill>
            </a:endParaRPr>
          </a:p>
          <a:p>
            <a:pPr marL="502920" lvl="0" indent="-457200">
              <a:buFont typeface="+mj-lt"/>
              <a:buAutoNum type="arabicPeriod"/>
            </a:pPr>
            <a:r>
              <a:rPr lang="en-GB" dirty="0">
                <a:solidFill>
                  <a:schemeClr val="tx1"/>
                </a:solidFill>
              </a:rPr>
              <a:t>Use information in data source 1. A lot of information on the cities is kept in this dataset (like typical household, mean income, origins of inhabitants, age) </a:t>
            </a:r>
            <a:endParaRPr lang="nl-NL" dirty="0">
              <a:solidFill>
                <a:schemeClr val="tx1"/>
              </a:solidFill>
            </a:endParaRPr>
          </a:p>
          <a:p>
            <a:pPr marL="502920" lvl="0" indent="-457200">
              <a:buFont typeface="+mj-lt"/>
              <a:buAutoNum type="arabicPeriod"/>
            </a:pPr>
            <a:r>
              <a:rPr lang="en-GB" dirty="0">
                <a:solidFill>
                  <a:schemeClr val="tx1"/>
                </a:solidFill>
              </a:rPr>
              <a:t>Consider to unlock not only on city level, but also on Borough or Neighbourhoods. </a:t>
            </a:r>
            <a:endParaRPr lang="nl-NL" dirty="0">
              <a:solidFill>
                <a:schemeClr val="tx1"/>
              </a:solidFill>
            </a:endParaRPr>
          </a:p>
          <a:p>
            <a:pPr marL="502920" lvl="0" indent="-457200">
              <a:buFont typeface="+mj-lt"/>
              <a:buAutoNum type="arabicPeriod"/>
            </a:pPr>
            <a:r>
              <a:rPr lang="en-GB" dirty="0">
                <a:solidFill>
                  <a:schemeClr val="tx1"/>
                </a:solidFill>
              </a:rPr>
              <a:t>Use Google Places in stead of Foursquare, because of the low usage of Foursquare.</a:t>
            </a:r>
            <a:endParaRPr lang="nl-NL" dirty="0">
              <a:solidFill>
                <a:schemeClr val="tx1"/>
              </a:solidFill>
            </a:endParaRPr>
          </a:p>
          <a:p>
            <a:endParaRPr lang="nl-NL" dirty="0"/>
          </a:p>
        </p:txBody>
      </p:sp>
    </p:spTree>
    <p:extLst>
      <p:ext uri="{BB962C8B-B14F-4D97-AF65-F5344CB8AC3E}">
        <p14:creationId xmlns:p14="http://schemas.microsoft.com/office/powerpoint/2010/main" val="182488414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846</Words>
  <Application>Microsoft Office PowerPoint</Application>
  <PresentationFormat>Breedbeeld</PresentationFormat>
  <Paragraphs>56</Paragraphs>
  <Slides>10</Slides>
  <Notes>0</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10</vt:i4>
      </vt:variant>
    </vt:vector>
  </HeadingPairs>
  <TitlesOfParts>
    <vt:vector size="12" baseType="lpstr">
      <vt:lpstr>Corbel</vt:lpstr>
      <vt:lpstr>Basis</vt:lpstr>
      <vt:lpstr>Which city to choose?</vt:lpstr>
      <vt:lpstr>Introduction</vt:lpstr>
      <vt:lpstr>Data</vt:lpstr>
      <vt:lpstr>Approach</vt:lpstr>
      <vt:lpstr>Results: clustered cities on map</vt:lpstr>
      <vt:lpstr>Results: Content of the clusters</vt:lpstr>
      <vt:lpstr>Interpretation &amp; Discussion</vt:lpstr>
      <vt:lpstr>Conclusion</vt:lpstr>
      <vt:lpstr>Recommendation</vt:lpstr>
      <vt:lpstr>More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Live in the Netherland?</dc:title>
  <dc:creator>Stefan Arends</dc:creator>
  <cp:lastModifiedBy>Stefan Arends</cp:lastModifiedBy>
  <cp:revision>5</cp:revision>
  <dcterms:created xsi:type="dcterms:W3CDTF">2020-07-18T13:17:24Z</dcterms:created>
  <dcterms:modified xsi:type="dcterms:W3CDTF">2020-07-19T07:34:46Z</dcterms:modified>
</cp:coreProperties>
</file>