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7A1F7-F1D5-4096-A339-055A1BB6C07B}" type="datetimeFigureOut">
              <a:rPr lang="en-US" smtClean="0"/>
              <a:t>16-Dec-18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9EB91-B364-470E-B844-5BE9FA5FB44C}" type="slidenum">
              <a:rPr lang="en-US" smtClean="0"/>
              <a:t>‹#›</a:t>
            </a:fld>
            <a:endParaRPr lang="en-US"/>
          </a:p>
        </p:txBody>
      </p:sp>
    </p:spTree>
    <p:extLst>
      <p:ext uri="{BB962C8B-B14F-4D97-AF65-F5344CB8AC3E}">
        <p14:creationId xmlns:p14="http://schemas.microsoft.com/office/powerpoint/2010/main" val="128661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 </a:t>
            </a:r>
            <a:endParaRPr lang="en-US" dirty="0"/>
          </a:p>
        </p:txBody>
      </p:sp>
      <p:sp>
        <p:nvSpPr>
          <p:cNvPr id="4" name="Slide Number Placeholder 3"/>
          <p:cNvSpPr>
            <a:spLocks noGrp="1"/>
          </p:cNvSpPr>
          <p:nvPr>
            <p:ph type="sldNum" sz="quarter" idx="5"/>
          </p:nvPr>
        </p:nvSpPr>
        <p:spPr/>
        <p:txBody>
          <a:bodyPr/>
          <a:lstStyle/>
          <a:p>
            <a:fld id="{3E99EB91-B364-470E-B844-5BE9FA5FB44C}" type="slidenum">
              <a:rPr lang="en-US" smtClean="0"/>
              <a:t>4</a:t>
            </a:fld>
            <a:endParaRPr lang="en-US"/>
          </a:p>
        </p:txBody>
      </p:sp>
    </p:spTree>
    <p:extLst>
      <p:ext uri="{BB962C8B-B14F-4D97-AF65-F5344CB8AC3E}">
        <p14:creationId xmlns:p14="http://schemas.microsoft.com/office/powerpoint/2010/main" val="4443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40305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61380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242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9407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5473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741136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75605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423784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34823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04E4E4-6CB5-44B1-9932-B400F3AB432E}"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77170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4E4E4-6CB5-44B1-9932-B400F3AB432E}" type="datetimeFigureOut">
              <a:rPr lang="en-US" smtClean="0"/>
              <a:t>16-Dec-18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6299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4E4E4-6CB5-44B1-9932-B400F3AB432E}" type="datetimeFigureOut">
              <a:rPr lang="en-US" smtClean="0"/>
              <a:t>16-Dec-18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66868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4E4E4-6CB5-44B1-9932-B400F3AB432E}" type="datetimeFigureOut">
              <a:rPr lang="en-US" smtClean="0"/>
              <a:t>16-Dec-18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59422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4E4E4-6CB5-44B1-9932-B400F3AB432E}" type="datetimeFigureOut">
              <a:rPr lang="en-US" smtClean="0"/>
              <a:t>16-Dec-18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32222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04E4E4-6CB5-44B1-9932-B400F3AB432E}" type="datetimeFigureOut">
              <a:rPr lang="en-US" smtClean="0"/>
              <a:t>16-Dec-18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177075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04E4E4-6CB5-44B1-9932-B400F3AB432E}" type="datetimeFigureOut">
              <a:rPr lang="en-US" smtClean="0"/>
              <a:t>16-Dec-18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A8638-8976-437E-91F2-1772B2180A3B}" type="slidenum">
              <a:rPr lang="en-US" smtClean="0"/>
              <a:t>‹#›</a:t>
            </a:fld>
            <a:endParaRPr lang="en-US"/>
          </a:p>
        </p:txBody>
      </p:sp>
    </p:spTree>
    <p:extLst>
      <p:ext uri="{BB962C8B-B14F-4D97-AF65-F5344CB8AC3E}">
        <p14:creationId xmlns:p14="http://schemas.microsoft.com/office/powerpoint/2010/main" val="398274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04E4E4-6CB5-44B1-9932-B400F3AB432E}" type="datetimeFigureOut">
              <a:rPr lang="en-US" smtClean="0"/>
              <a:t>16-Dec-18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7A8638-8976-437E-91F2-1772B2180A3B}" type="slidenum">
              <a:rPr lang="en-US" smtClean="0"/>
              <a:t>‹#›</a:t>
            </a:fld>
            <a:endParaRPr lang="en-US"/>
          </a:p>
        </p:txBody>
      </p:sp>
    </p:spTree>
    <p:extLst>
      <p:ext uri="{BB962C8B-B14F-4D97-AF65-F5344CB8AC3E}">
        <p14:creationId xmlns:p14="http://schemas.microsoft.com/office/powerpoint/2010/main" val="260777448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89F8-5FC6-473A-8CD6-1721CC47F55D}"/>
              </a:ext>
            </a:extLst>
          </p:cNvPr>
          <p:cNvSpPr>
            <a:spLocks noGrp="1"/>
          </p:cNvSpPr>
          <p:nvPr>
            <p:ph type="ctrTitle"/>
          </p:nvPr>
        </p:nvSpPr>
        <p:spPr>
          <a:xfrm>
            <a:off x="4419136" y="1020871"/>
            <a:ext cx="6960759" cy="2849671"/>
          </a:xfrm>
        </p:spPr>
        <p:txBody>
          <a:bodyPr>
            <a:normAutofit/>
          </a:bodyPr>
          <a:lstStyle/>
          <a:p>
            <a:pPr algn="l"/>
            <a:r>
              <a:rPr lang="sr-Latn-RS" sz="6000" dirty="0">
                <a:solidFill>
                  <a:srgbClr val="FFFFFF"/>
                </a:solidFill>
              </a:rPr>
              <a:t>Technical environmental sistems</a:t>
            </a:r>
            <a:endParaRPr lang="en-US" sz="6000" dirty="0">
              <a:solidFill>
                <a:srgbClr val="FFFFFF"/>
              </a:solidFill>
            </a:endParaRPr>
          </a:p>
        </p:txBody>
      </p:sp>
      <p:sp>
        <p:nvSpPr>
          <p:cNvPr id="3" name="Subtitle 2">
            <a:extLst>
              <a:ext uri="{FF2B5EF4-FFF2-40B4-BE49-F238E27FC236}">
                <a16:creationId xmlns:a16="http://schemas.microsoft.com/office/drawing/2014/main" id="{E1E4277E-E9D1-4075-AA9F-3013481DDFD9}"/>
              </a:ext>
            </a:extLst>
          </p:cNvPr>
          <p:cNvSpPr>
            <a:spLocks noGrp="1"/>
          </p:cNvSpPr>
          <p:nvPr>
            <p:ph type="subTitle" idx="1"/>
          </p:nvPr>
        </p:nvSpPr>
        <p:spPr>
          <a:xfrm>
            <a:off x="4548104" y="3962088"/>
            <a:ext cx="6112077" cy="1186108"/>
          </a:xfrm>
        </p:spPr>
        <p:txBody>
          <a:bodyPr>
            <a:normAutofit/>
          </a:bodyPr>
          <a:lstStyle/>
          <a:p>
            <a:pPr algn="l"/>
            <a:r>
              <a:rPr lang="sr-Latn-RS" dirty="0">
                <a:solidFill>
                  <a:srgbClr val="FFFFFF">
                    <a:alpha val="70000"/>
                  </a:srgbClr>
                </a:solidFill>
              </a:rPr>
              <a:t>Energy consumption case study analysis in Open Studio software</a:t>
            </a:r>
            <a:endParaRPr lang="en-US" dirty="0">
              <a:solidFill>
                <a:srgbClr val="FFFFFF">
                  <a:alpha val="70000"/>
                </a:srgbClr>
              </a:solidFill>
            </a:endParaRPr>
          </a:p>
        </p:txBody>
      </p:sp>
    </p:spTree>
    <p:extLst>
      <p:ext uri="{BB962C8B-B14F-4D97-AF65-F5344CB8AC3E}">
        <p14:creationId xmlns:p14="http://schemas.microsoft.com/office/powerpoint/2010/main" val="15426241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7F43-D0A4-4C9B-8403-616EA8F60DEE}"/>
              </a:ext>
            </a:extLst>
          </p:cNvPr>
          <p:cNvSpPr>
            <a:spLocks noGrp="1"/>
          </p:cNvSpPr>
          <p:nvPr>
            <p:ph type="title"/>
          </p:nvPr>
        </p:nvSpPr>
        <p:spPr>
          <a:xfrm>
            <a:off x="677334" y="321013"/>
            <a:ext cx="8596668" cy="1400783"/>
          </a:xfrm>
        </p:spPr>
        <p:txBody>
          <a:bodyPr>
            <a:normAutofit/>
          </a:bodyPr>
          <a:lstStyle/>
          <a:p>
            <a:r>
              <a:rPr lang="sr-Latn-RS" sz="2000" u="sng" dirty="0"/>
              <a:t>Building analysis introduction:</a:t>
            </a:r>
            <a:r>
              <a:rPr lang="sr-Latn-RS" sz="2000" dirty="0"/>
              <a:t> </a:t>
            </a:r>
            <a:r>
              <a:rPr lang="sr-Latn-RS" sz="1200" dirty="0">
                <a:solidFill>
                  <a:schemeClr val="tx1"/>
                </a:solidFill>
              </a:rPr>
              <a:t>This report focuses on energy consumption analysis of the small office building and the effects of construction and environmental condisions on it. This analysis will be conducted in „Open studio“ software. The analized buildint consists of three floors which have large open office spaces on all sides of the building, with the exeption of the ground floor that houses a lobby on the south side. In the central core there are main vertical connections as well as the break and server rooms, as seen in the plans below. All sides of the building have 40% of the walls in windows and with the exeption of the north also have shading devices.</a:t>
            </a:r>
            <a:endParaRPr lang="en-US" sz="2000" u="sng" dirty="0"/>
          </a:p>
        </p:txBody>
      </p:sp>
      <p:pic>
        <p:nvPicPr>
          <p:cNvPr id="9" name="Content Placeholder 8">
            <a:extLst>
              <a:ext uri="{FF2B5EF4-FFF2-40B4-BE49-F238E27FC236}">
                <a16:creationId xmlns:a16="http://schemas.microsoft.com/office/drawing/2014/main" id="{B4657E9D-765C-431C-955E-2CFC7332B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99" y="2040667"/>
            <a:ext cx="3881437" cy="3881437"/>
          </a:xfrm>
        </p:spPr>
      </p:pic>
      <p:sp>
        <p:nvSpPr>
          <p:cNvPr id="12" name="TextBox 11">
            <a:extLst>
              <a:ext uri="{FF2B5EF4-FFF2-40B4-BE49-F238E27FC236}">
                <a16:creationId xmlns:a16="http://schemas.microsoft.com/office/drawing/2014/main" id="{1D07F682-C1EB-4B84-BE6E-D17EE4AF2F33}"/>
              </a:ext>
            </a:extLst>
          </p:cNvPr>
          <p:cNvSpPr txBox="1"/>
          <p:nvPr/>
        </p:nvSpPr>
        <p:spPr>
          <a:xfrm>
            <a:off x="3780787" y="6039176"/>
            <a:ext cx="2389762" cy="276999"/>
          </a:xfrm>
          <a:prstGeom prst="rect">
            <a:avLst/>
          </a:prstGeom>
          <a:noFill/>
        </p:spPr>
        <p:txBody>
          <a:bodyPr wrap="square" rtlCol="0">
            <a:spAutoFit/>
          </a:bodyPr>
          <a:lstStyle/>
          <a:p>
            <a:pPr algn="ctr"/>
            <a:r>
              <a:rPr lang="sr-Latn-RS" sz="1200" u="sng" dirty="0"/>
              <a:t>FIGURE 1</a:t>
            </a:r>
            <a:endParaRPr lang="en-US" sz="1200" u="sng" dirty="0"/>
          </a:p>
        </p:txBody>
      </p:sp>
      <p:pic>
        <p:nvPicPr>
          <p:cNvPr id="14" name="Picture 13">
            <a:extLst>
              <a:ext uri="{FF2B5EF4-FFF2-40B4-BE49-F238E27FC236}">
                <a16:creationId xmlns:a16="http://schemas.microsoft.com/office/drawing/2014/main" id="{07B14095-584C-4125-A179-274957149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744" y="2040666"/>
            <a:ext cx="3881438" cy="3881438"/>
          </a:xfrm>
          <a:prstGeom prst="rect">
            <a:avLst/>
          </a:prstGeom>
        </p:spPr>
      </p:pic>
    </p:spTree>
    <p:extLst>
      <p:ext uri="{BB962C8B-B14F-4D97-AF65-F5344CB8AC3E}">
        <p14:creationId xmlns:p14="http://schemas.microsoft.com/office/powerpoint/2010/main" val="312558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FEC8-034B-4D20-89C3-57EAB77B8CF3}"/>
              </a:ext>
            </a:extLst>
          </p:cNvPr>
          <p:cNvSpPr>
            <a:spLocks noGrp="1"/>
          </p:cNvSpPr>
          <p:nvPr>
            <p:ph type="title"/>
          </p:nvPr>
        </p:nvSpPr>
        <p:spPr>
          <a:xfrm>
            <a:off x="677330" y="609600"/>
            <a:ext cx="2930518" cy="1320800"/>
          </a:xfrm>
        </p:spPr>
        <p:txBody>
          <a:bodyPr vert="horz" lIns="91440" tIns="45720" rIns="91440" bIns="45720" rtlCol="0" anchor="ctr">
            <a:normAutofit/>
          </a:bodyPr>
          <a:lstStyle/>
          <a:p>
            <a:pPr>
              <a:lnSpc>
                <a:spcPct val="90000"/>
              </a:lnSpc>
            </a:pPr>
            <a:r>
              <a:rPr lang="en-US" sz="1200" dirty="0">
                <a:solidFill>
                  <a:schemeClr val="tx1"/>
                </a:solidFill>
              </a:rPr>
              <a:t>Spaces shown in the figure 1 are </a:t>
            </a:r>
            <a:r>
              <a:rPr lang="en-US" sz="1200" dirty="0" err="1">
                <a:solidFill>
                  <a:schemeClr val="tx1"/>
                </a:solidFill>
              </a:rPr>
              <a:t>devided</a:t>
            </a:r>
            <a:r>
              <a:rPr lang="en-US" sz="1200" dirty="0">
                <a:solidFill>
                  <a:schemeClr val="tx1"/>
                </a:solidFill>
              </a:rPr>
              <a:t> into different thermal zones, </a:t>
            </a:r>
            <a:r>
              <a:rPr lang="en-US" sz="1200" dirty="0" err="1">
                <a:solidFill>
                  <a:schemeClr val="tx1"/>
                </a:solidFill>
              </a:rPr>
              <a:t>whic</a:t>
            </a:r>
            <a:r>
              <a:rPr lang="en-US" sz="1200" dirty="0">
                <a:solidFill>
                  <a:schemeClr val="tx1"/>
                </a:solidFill>
              </a:rPr>
              <a:t> are defined as „spaces that use the same thermostat“. These spaces are colored differently as can be seen in figure 2</a:t>
            </a:r>
            <a:r>
              <a:rPr lang="sr-Latn-RS" sz="1200" dirty="0">
                <a:solidFill>
                  <a:schemeClr val="tx1"/>
                </a:solidFill>
              </a:rPr>
              <a:t>.</a:t>
            </a:r>
            <a:endParaRPr lang="en-US" sz="1200" dirty="0">
              <a:solidFill>
                <a:schemeClr val="tx1"/>
              </a:solidFill>
            </a:endParaRPr>
          </a:p>
        </p:txBody>
      </p:sp>
      <p:sp>
        <p:nvSpPr>
          <p:cNvPr id="29" name="Content Placeholder 28">
            <a:extLst>
              <a:ext uri="{FF2B5EF4-FFF2-40B4-BE49-F238E27FC236}">
                <a16:creationId xmlns:a16="http://schemas.microsoft.com/office/drawing/2014/main" id="{F05940EE-8D62-42CB-B656-F5391B158A59}"/>
              </a:ext>
            </a:extLst>
          </p:cNvPr>
          <p:cNvSpPr>
            <a:spLocks noGrp="1"/>
          </p:cNvSpPr>
          <p:nvPr>
            <p:ph idx="1"/>
          </p:nvPr>
        </p:nvSpPr>
        <p:spPr>
          <a:xfrm>
            <a:off x="677330" y="3240350"/>
            <a:ext cx="2930517" cy="3008050"/>
          </a:xfrm>
        </p:spPr>
        <p:txBody>
          <a:bodyPr>
            <a:normAutofit lnSpcReduction="10000"/>
          </a:bodyPr>
          <a:lstStyle/>
          <a:p>
            <a:r>
              <a:rPr lang="sr-Latn-RS" sz="1200" dirty="0">
                <a:solidFill>
                  <a:schemeClr val="accent1"/>
                </a:solidFill>
              </a:rPr>
              <a:t>Belgrade: </a:t>
            </a:r>
            <a:r>
              <a:rPr lang="sr-Latn-RS" sz="1200" dirty="0"/>
              <a:t>Capital city of Serbia, sitting in a temperate zone of Balkan peninsula. The city has mildly cold winters and hot summers. Assigned construction zone is CZ 3.</a:t>
            </a:r>
          </a:p>
          <a:p>
            <a:r>
              <a:rPr lang="sr-Latn-RS" sz="1200" dirty="0">
                <a:solidFill>
                  <a:schemeClr val="accent1"/>
                </a:solidFill>
              </a:rPr>
              <a:t>Sidney: </a:t>
            </a:r>
            <a:r>
              <a:rPr lang="sr-Latn-RS" sz="1200" dirty="0"/>
              <a:t>Largest city in Australia, also situated in a temperate climate but due to the proximity of the sea has much more humidity and heat. Construction zone CZ 2</a:t>
            </a:r>
          </a:p>
          <a:p>
            <a:r>
              <a:rPr lang="sr-Latn-RS" sz="1200" dirty="0">
                <a:solidFill>
                  <a:schemeClr val="accent1"/>
                </a:solidFill>
              </a:rPr>
              <a:t>Yakutsk: </a:t>
            </a:r>
            <a:r>
              <a:rPr lang="sr-Latn-RS" sz="1200" dirty="0"/>
              <a:t>Russian city considered to be one of the coldest in the world. Largest city in continous permafrost. Assigned construction zone is CZ 8</a:t>
            </a:r>
          </a:p>
          <a:p>
            <a:endParaRPr lang="en-US" dirty="0"/>
          </a:p>
        </p:txBody>
      </p:sp>
      <p:pic>
        <p:nvPicPr>
          <p:cNvPr id="27" name="Content Placeholder 4">
            <a:extLst>
              <a:ext uri="{FF2B5EF4-FFF2-40B4-BE49-F238E27FC236}">
                <a16:creationId xmlns:a16="http://schemas.microsoft.com/office/drawing/2014/main" id="{9CEA939E-65FC-4844-A1D1-2E18BA9C7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484" y="609600"/>
            <a:ext cx="2075000" cy="2075000"/>
          </a:xfrm>
          <a:prstGeom prst="rect">
            <a:avLst/>
          </a:prstGeom>
        </p:spPr>
      </p:pic>
      <p:pic>
        <p:nvPicPr>
          <p:cNvPr id="9" name="Picture 8">
            <a:extLst>
              <a:ext uri="{FF2B5EF4-FFF2-40B4-BE49-F238E27FC236}">
                <a16:creationId xmlns:a16="http://schemas.microsoft.com/office/drawing/2014/main" id="{5A6E81B3-F67C-486D-BDC5-D7AA54DDD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359" y="609600"/>
            <a:ext cx="2074999" cy="2074999"/>
          </a:xfrm>
          <a:prstGeom prst="rect">
            <a:avLst/>
          </a:prstGeom>
        </p:spPr>
      </p:pic>
      <p:pic>
        <p:nvPicPr>
          <p:cNvPr id="7" name="Picture 6">
            <a:extLst>
              <a:ext uri="{FF2B5EF4-FFF2-40B4-BE49-F238E27FC236}">
                <a16:creationId xmlns:a16="http://schemas.microsoft.com/office/drawing/2014/main" id="{135F866E-5520-45DD-8DA4-D3B3253F1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018" y="2910558"/>
            <a:ext cx="3130803" cy="3130803"/>
          </a:xfrm>
          <a:prstGeom prst="rect">
            <a:avLst/>
          </a:prstGeom>
        </p:spPr>
      </p:pic>
      <p:sp>
        <p:nvSpPr>
          <p:cNvPr id="10" name="TextBox 9">
            <a:extLst>
              <a:ext uri="{FF2B5EF4-FFF2-40B4-BE49-F238E27FC236}">
                <a16:creationId xmlns:a16="http://schemas.microsoft.com/office/drawing/2014/main" id="{9FE59FCC-794B-4862-A43B-BB22840736EF}"/>
              </a:ext>
            </a:extLst>
          </p:cNvPr>
          <p:cNvSpPr txBox="1"/>
          <p:nvPr/>
        </p:nvSpPr>
        <p:spPr>
          <a:xfrm>
            <a:off x="677330" y="2015231"/>
            <a:ext cx="2930517" cy="1015663"/>
          </a:xfrm>
          <a:prstGeom prst="rect">
            <a:avLst/>
          </a:prstGeom>
          <a:noFill/>
        </p:spPr>
        <p:txBody>
          <a:bodyPr wrap="square" rtlCol="0">
            <a:spAutoFit/>
          </a:bodyPr>
          <a:lstStyle/>
          <a:p>
            <a:r>
              <a:rPr lang="sr-Latn-RS" sz="1200" dirty="0">
                <a:solidFill>
                  <a:schemeClr val="accent1"/>
                </a:solidFill>
              </a:rPr>
              <a:t>In order to make a comparison, three distinct locations around the world were picked. The criteria for this choise is that every location has to be in a different construction zone.</a:t>
            </a:r>
          </a:p>
        </p:txBody>
      </p:sp>
      <p:sp>
        <p:nvSpPr>
          <p:cNvPr id="11" name="TextBox 10">
            <a:extLst>
              <a:ext uri="{FF2B5EF4-FFF2-40B4-BE49-F238E27FC236}">
                <a16:creationId xmlns:a16="http://schemas.microsoft.com/office/drawing/2014/main" id="{FC8D9F6A-A844-4FCE-B284-A85A503D10FD}"/>
              </a:ext>
            </a:extLst>
          </p:cNvPr>
          <p:cNvSpPr txBox="1"/>
          <p:nvPr/>
        </p:nvSpPr>
        <p:spPr>
          <a:xfrm>
            <a:off x="5984010" y="6041361"/>
            <a:ext cx="1376038" cy="276999"/>
          </a:xfrm>
          <a:prstGeom prst="rect">
            <a:avLst/>
          </a:prstGeom>
          <a:noFill/>
        </p:spPr>
        <p:txBody>
          <a:bodyPr wrap="square" rtlCol="0">
            <a:spAutoFit/>
          </a:bodyPr>
          <a:lstStyle/>
          <a:p>
            <a:pPr algn="ctr"/>
            <a:r>
              <a:rPr lang="sr-Latn-RS" sz="1200" u="sng" dirty="0"/>
              <a:t>FIGURE 2.</a:t>
            </a:r>
            <a:endParaRPr lang="en-US" sz="1200" u="sng" dirty="0"/>
          </a:p>
        </p:txBody>
      </p:sp>
    </p:spTree>
    <p:extLst>
      <p:ext uri="{BB962C8B-B14F-4D97-AF65-F5344CB8AC3E}">
        <p14:creationId xmlns:p14="http://schemas.microsoft.com/office/powerpoint/2010/main" val="172588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FACB-2C10-4F0E-92F4-C53B8F443F0A}"/>
              </a:ext>
            </a:extLst>
          </p:cNvPr>
          <p:cNvSpPr>
            <a:spLocks noGrp="1"/>
          </p:cNvSpPr>
          <p:nvPr>
            <p:ph type="title"/>
          </p:nvPr>
        </p:nvSpPr>
        <p:spPr>
          <a:xfrm>
            <a:off x="985968" y="0"/>
            <a:ext cx="8288035" cy="1096650"/>
          </a:xfrm>
        </p:spPr>
        <p:txBody>
          <a:bodyPr vert="horz" lIns="91440" tIns="45720" rIns="91440" bIns="45720" rtlCol="0" anchor="b">
            <a:normAutofit/>
          </a:bodyPr>
          <a:lstStyle/>
          <a:p>
            <a:r>
              <a:rPr lang="en-US" sz="4800" dirty="0"/>
              <a:t>Work process:</a:t>
            </a:r>
          </a:p>
        </p:txBody>
      </p:sp>
      <p:pic>
        <p:nvPicPr>
          <p:cNvPr id="50" name="Content Placeholder 4">
            <a:extLst>
              <a:ext uri="{FF2B5EF4-FFF2-40B4-BE49-F238E27FC236}">
                <a16:creationId xmlns:a16="http://schemas.microsoft.com/office/drawing/2014/main" id="{2AF9FA10-1028-4021-A849-62B88244DE9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8383" r="42327" b="2"/>
          <a:stretch/>
        </p:blipFill>
        <p:spPr>
          <a:xfrm>
            <a:off x="972028" y="1142423"/>
            <a:ext cx="1892807" cy="3635025"/>
          </a:xfrm>
          <a:prstGeom prst="rect">
            <a:avLst/>
          </a:prstGeom>
        </p:spPr>
      </p:pic>
      <p:pic>
        <p:nvPicPr>
          <p:cNvPr id="9" name="Picture 8">
            <a:extLst>
              <a:ext uri="{FF2B5EF4-FFF2-40B4-BE49-F238E27FC236}">
                <a16:creationId xmlns:a16="http://schemas.microsoft.com/office/drawing/2014/main" id="{E7503348-60EA-452E-BA38-4E8DFF452DC0}"/>
              </a:ext>
            </a:extLst>
          </p:cNvPr>
          <p:cNvPicPr>
            <a:picLocks noChangeAspect="1"/>
          </p:cNvPicPr>
          <p:nvPr/>
        </p:nvPicPr>
        <p:blipFill rotWithShape="1">
          <a:blip r:embed="rId4">
            <a:extLst>
              <a:ext uri="{28A0092B-C50C-407E-A947-70E740481C1C}">
                <a14:useLocalDpi xmlns:a14="http://schemas.microsoft.com/office/drawing/2010/main" val="0"/>
              </a:ext>
            </a:extLst>
          </a:blip>
          <a:srcRect l="34544" r="36166" b="2"/>
          <a:stretch/>
        </p:blipFill>
        <p:spPr>
          <a:xfrm>
            <a:off x="5295526" y="1142423"/>
            <a:ext cx="1892807" cy="3635025"/>
          </a:xfrm>
          <a:prstGeom prst="rect">
            <a:avLst/>
          </a:prstGeom>
        </p:spPr>
      </p:pic>
      <p:pic>
        <p:nvPicPr>
          <p:cNvPr id="11" name="Picture 10">
            <a:extLst>
              <a:ext uri="{FF2B5EF4-FFF2-40B4-BE49-F238E27FC236}">
                <a16:creationId xmlns:a16="http://schemas.microsoft.com/office/drawing/2014/main" id="{6228FD68-89D4-46AD-AD2F-FCDCFF3CB000}"/>
              </a:ext>
            </a:extLst>
          </p:cNvPr>
          <p:cNvPicPr>
            <a:picLocks noChangeAspect="1"/>
          </p:cNvPicPr>
          <p:nvPr/>
        </p:nvPicPr>
        <p:blipFill rotWithShape="1">
          <a:blip r:embed="rId5">
            <a:extLst>
              <a:ext uri="{28A0092B-C50C-407E-A947-70E740481C1C}">
                <a14:useLocalDpi xmlns:a14="http://schemas.microsoft.com/office/drawing/2010/main" val="0"/>
              </a:ext>
            </a:extLst>
          </a:blip>
          <a:srcRect l="28987" r="41724" b="2"/>
          <a:stretch/>
        </p:blipFill>
        <p:spPr>
          <a:xfrm>
            <a:off x="7459085" y="1142423"/>
            <a:ext cx="1892807" cy="3635025"/>
          </a:xfrm>
          <a:prstGeom prst="rect">
            <a:avLst/>
          </a:prstGeom>
        </p:spPr>
      </p:pic>
      <p:pic>
        <p:nvPicPr>
          <p:cNvPr id="7" name="Picture 6">
            <a:extLst>
              <a:ext uri="{FF2B5EF4-FFF2-40B4-BE49-F238E27FC236}">
                <a16:creationId xmlns:a16="http://schemas.microsoft.com/office/drawing/2014/main" id="{20DF14DB-5A46-4E81-8364-91EE3F67F930}"/>
              </a:ext>
            </a:extLst>
          </p:cNvPr>
          <p:cNvPicPr>
            <a:picLocks noChangeAspect="1"/>
          </p:cNvPicPr>
          <p:nvPr/>
        </p:nvPicPr>
        <p:blipFill rotWithShape="1">
          <a:blip r:embed="rId6">
            <a:extLst>
              <a:ext uri="{28A0092B-C50C-407E-A947-70E740481C1C}">
                <a14:useLocalDpi xmlns:a14="http://schemas.microsoft.com/office/drawing/2010/main" val="0"/>
              </a:ext>
            </a:extLst>
          </a:blip>
          <a:srcRect l="30604" r="40106" b="2"/>
          <a:stretch/>
        </p:blipFill>
        <p:spPr>
          <a:xfrm>
            <a:off x="3133777" y="1142423"/>
            <a:ext cx="1892807" cy="3635025"/>
          </a:xfrm>
          <a:prstGeom prst="rect">
            <a:avLst/>
          </a:prstGeom>
        </p:spPr>
      </p:pic>
      <p:sp>
        <p:nvSpPr>
          <p:cNvPr id="12" name="TextBox 11">
            <a:extLst>
              <a:ext uri="{FF2B5EF4-FFF2-40B4-BE49-F238E27FC236}">
                <a16:creationId xmlns:a16="http://schemas.microsoft.com/office/drawing/2014/main" id="{A9A0A6F5-975B-4ECF-8083-AFBE7121DB9C}"/>
              </a:ext>
            </a:extLst>
          </p:cNvPr>
          <p:cNvSpPr txBox="1"/>
          <p:nvPr/>
        </p:nvSpPr>
        <p:spPr>
          <a:xfrm>
            <a:off x="972028" y="5141063"/>
            <a:ext cx="8359298" cy="1015663"/>
          </a:xfrm>
          <a:prstGeom prst="rect">
            <a:avLst/>
          </a:prstGeom>
          <a:noFill/>
        </p:spPr>
        <p:txBody>
          <a:bodyPr wrap="square" rtlCol="0">
            <a:spAutoFit/>
          </a:bodyPr>
          <a:lstStyle/>
          <a:p>
            <a:r>
              <a:rPr lang="sr-Latn-RS" sz="1200" dirty="0"/>
              <a:t>In order to prepare the object for work in </a:t>
            </a:r>
            <a:r>
              <a:rPr lang="sr-Latn-RS" sz="1200" dirty="0">
                <a:solidFill>
                  <a:schemeClr val="accent1"/>
                </a:solidFill>
              </a:rPr>
              <a:t>Open Studio</a:t>
            </a:r>
            <a:r>
              <a:rPr lang="sr-Latn-RS" sz="1200" dirty="0"/>
              <a:t>, it had to be made in </a:t>
            </a:r>
            <a:r>
              <a:rPr lang="sr-Latn-RS" sz="1200" dirty="0">
                <a:solidFill>
                  <a:schemeClr val="accent1"/>
                </a:solidFill>
              </a:rPr>
              <a:t>Google SketchUp 3D </a:t>
            </a:r>
            <a:r>
              <a:rPr lang="sr-Latn-RS" sz="1200" dirty="0"/>
              <a:t>drawing software. First step was to draw the base and using </a:t>
            </a:r>
            <a:r>
              <a:rPr lang="sr-Latn-RS" sz="1200" dirty="0">
                <a:solidFill>
                  <a:schemeClr val="accent1"/>
                </a:solidFill>
              </a:rPr>
              <a:t>OS extension </a:t>
            </a:r>
            <a:r>
              <a:rPr lang="sr-Latn-RS" sz="1200" dirty="0"/>
              <a:t>rise it to three floors (photo 1), then the made object was given windows in cirtain ratio (photo 2) and overhangs on all sides exept north (photo 3). Finally the created zones were assigned specific attributes that describe the use of space and the primary construction zone for the object (photo 4).</a:t>
            </a:r>
            <a:endParaRPr lang="en-US" sz="1200" dirty="0"/>
          </a:p>
        </p:txBody>
      </p:sp>
      <p:sp>
        <p:nvSpPr>
          <p:cNvPr id="13" name="TextBox 12">
            <a:extLst>
              <a:ext uri="{FF2B5EF4-FFF2-40B4-BE49-F238E27FC236}">
                <a16:creationId xmlns:a16="http://schemas.microsoft.com/office/drawing/2014/main" id="{79B6F9BC-7F89-41C5-856E-09F114787E2B}"/>
              </a:ext>
            </a:extLst>
          </p:cNvPr>
          <p:cNvSpPr txBox="1"/>
          <p:nvPr/>
        </p:nvSpPr>
        <p:spPr>
          <a:xfrm>
            <a:off x="968855" y="4777449"/>
            <a:ext cx="1894170" cy="246221"/>
          </a:xfrm>
          <a:prstGeom prst="rect">
            <a:avLst/>
          </a:prstGeom>
          <a:noFill/>
        </p:spPr>
        <p:txBody>
          <a:bodyPr wrap="square" rtlCol="0">
            <a:spAutoFit/>
          </a:bodyPr>
          <a:lstStyle/>
          <a:p>
            <a:pPr algn="ctr"/>
            <a:r>
              <a:rPr lang="sr-Latn-RS" sz="1000" dirty="0"/>
              <a:t>Photo 1</a:t>
            </a:r>
            <a:endParaRPr lang="en-US" sz="1000" dirty="0"/>
          </a:p>
        </p:txBody>
      </p:sp>
      <p:sp>
        <p:nvSpPr>
          <p:cNvPr id="66" name="TextBox 65">
            <a:extLst>
              <a:ext uri="{FF2B5EF4-FFF2-40B4-BE49-F238E27FC236}">
                <a16:creationId xmlns:a16="http://schemas.microsoft.com/office/drawing/2014/main" id="{181F1CA1-1097-4EAD-AD58-DF5870A668D8}"/>
              </a:ext>
            </a:extLst>
          </p:cNvPr>
          <p:cNvSpPr txBox="1"/>
          <p:nvPr/>
        </p:nvSpPr>
        <p:spPr>
          <a:xfrm>
            <a:off x="3130603" y="4777449"/>
            <a:ext cx="1894170" cy="246221"/>
          </a:xfrm>
          <a:prstGeom prst="rect">
            <a:avLst/>
          </a:prstGeom>
          <a:noFill/>
        </p:spPr>
        <p:txBody>
          <a:bodyPr wrap="square" rtlCol="0">
            <a:spAutoFit/>
          </a:bodyPr>
          <a:lstStyle/>
          <a:p>
            <a:pPr algn="ctr"/>
            <a:r>
              <a:rPr lang="sr-Latn-RS" sz="1000" dirty="0"/>
              <a:t>Photo 2</a:t>
            </a:r>
            <a:endParaRPr lang="en-US" sz="1000" dirty="0"/>
          </a:p>
        </p:txBody>
      </p:sp>
      <p:sp>
        <p:nvSpPr>
          <p:cNvPr id="67" name="TextBox 66">
            <a:extLst>
              <a:ext uri="{FF2B5EF4-FFF2-40B4-BE49-F238E27FC236}">
                <a16:creationId xmlns:a16="http://schemas.microsoft.com/office/drawing/2014/main" id="{89C98D78-F6FD-4907-A66D-9385E48FDCCC}"/>
              </a:ext>
            </a:extLst>
          </p:cNvPr>
          <p:cNvSpPr txBox="1"/>
          <p:nvPr/>
        </p:nvSpPr>
        <p:spPr>
          <a:xfrm>
            <a:off x="5297336" y="4777449"/>
            <a:ext cx="1894170" cy="246221"/>
          </a:xfrm>
          <a:prstGeom prst="rect">
            <a:avLst/>
          </a:prstGeom>
          <a:noFill/>
        </p:spPr>
        <p:txBody>
          <a:bodyPr wrap="square" rtlCol="0">
            <a:spAutoFit/>
          </a:bodyPr>
          <a:lstStyle/>
          <a:p>
            <a:pPr algn="ctr"/>
            <a:r>
              <a:rPr lang="sr-Latn-RS" sz="1000" dirty="0"/>
              <a:t>Photo 3</a:t>
            </a:r>
            <a:endParaRPr lang="en-US" sz="1000" dirty="0"/>
          </a:p>
        </p:txBody>
      </p:sp>
      <p:sp>
        <p:nvSpPr>
          <p:cNvPr id="68" name="TextBox 67">
            <a:extLst>
              <a:ext uri="{FF2B5EF4-FFF2-40B4-BE49-F238E27FC236}">
                <a16:creationId xmlns:a16="http://schemas.microsoft.com/office/drawing/2014/main" id="{06A552BD-2D8E-4F59-B805-A582EA873F80}"/>
              </a:ext>
            </a:extLst>
          </p:cNvPr>
          <p:cNvSpPr txBox="1"/>
          <p:nvPr/>
        </p:nvSpPr>
        <p:spPr>
          <a:xfrm>
            <a:off x="7455911" y="4777449"/>
            <a:ext cx="1894170" cy="246221"/>
          </a:xfrm>
          <a:prstGeom prst="rect">
            <a:avLst/>
          </a:prstGeom>
          <a:noFill/>
        </p:spPr>
        <p:txBody>
          <a:bodyPr wrap="square" rtlCol="0">
            <a:spAutoFit/>
          </a:bodyPr>
          <a:lstStyle/>
          <a:p>
            <a:pPr algn="ctr"/>
            <a:r>
              <a:rPr lang="sr-Latn-RS" sz="1000" dirty="0"/>
              <a:t>Photo 4</a:t>
            </a:r>
            <a:endParaRPr lang="en-US" sz="1000" dirty="0"/>
          </a:p>
        </p:txBody>
      </p:sp>
    </p:spTree>
    <p:extLst>
      <p:ext uri="{BB962C8B-B14F-4D97-AF65-F5344CB8AC3E}">
        <p14:creationId xmlns:p14="http://schemas.microsoft.com/office/powerpoint/2010/main" val="405707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F97A-A427-4C8A-8AE1-3E0FD39732EA}"/>
              </a:ext>
            </a:extLst>
          </p:cNvPr>
          <p:cNvSpPr>
            <a:spLocks noGrp="1"/>
          </p:cNvSpPr>
          <p:nvPr>
            <p:ph type="title"/>
          </p:nvPr>
        </p:nvSpPr>
        <p:spPr>
          <a:xfrm>
            <a:off x="677328" y="609600"/>
            <a:ext cx="2900373" cy="1320800"/>
          </a:xfrm>
        </p:spPr>
        <p:txBody>
          <a:bodyPr vert="horz" lIns="91440" tIns="45720" rIns="91440" bIns="45720" rtlCol="0" anchor="ctr">
            <a:noAutofit/>
          </a:bodyPr>
          <a:lstStyle/>
          <a:p>
            <a:r>
              <a:rPr lang="en-US" sz="4800" dirty="0">
                <a:solidFill>
                  <a:schemeClr val="tx1"/>
                </a:solidFill>
              </a:rPr>
              <a:t>Work process:</a:t>
            </a:r>
          </a:p>
        </p:txBody>
      </p:sp>
      <p:sp>
        <p:nvSpPr>
          <p:cNvPr id="71" name="Content Placeholder 70">
            <a:extLst>
              <a:ext uri="{FF2B5EF4-FFF2-40B4-BE49-F238E27FC236}">
                <a16:creationId xmlns:a16="http://schemas.microsoft.com/office/drawing/2014/main" id="{AABE9BFA-BDAC-4410-B900-1F2D7AD7EAA1}"/>
              </a:ext>
            </a:extLst>
          </p:cNvPr>
          <p:cNvSpPr>
            <a:spLocks noGrp="1"/>
          </p:cNvSpPr>
          <p:nvPr>
            <p:ph idx="1"/>
          </p:nvPr>
        </p:nvSpPr>
        <p:spPr>
          <a:xfrm>
            <a:off x="677328" y="2194920"/>
            <a:ext cx="2930517" cy="4207425"/>
          </a:xfrm>
        </p:spPr>
        <p:txBody>
          <a:bodyPr>
            <a:normAutofit/>
          </a:bodyPr>
          <a:lstStyle/>
          <a:p>
            <a:r>
              <a:rPr lang="sr-Latn-RS" sz="1200" dirty="0">
                <a:solidFill>
                  <a:schemeClr val="accent1"/>
                </a:solidFill>
              </a:rPr>
              <a:t>After SketchUp, project is transfered to Open studio itself. In order to achieve the basic results with only construction changes there are few steps.</a:t>
            </a:r>
          </a:p>
          <a:p>
            <a:r>
              <a:rPr lang="sr-Latn-RS" sz="1200" dirty="0">
                <a:solidFill>
                  <a:schemeClr val="tx1"/>
                </a:solidFill>
              </a:rPr>
              <a:t>First the weather file for the location is needed (Belgrade in this case) (photo 1)</a:t>
            </a:r>
          </a:p>
          <a:p>
            <a:r>
              <a:rPr lang="sr-Latn-RS" sz="1200" dirty="0">
                <a:solidFill>
                  <a:schemeClr val="tx1"/>
                </a:solidFill>
              </a:rPr>
              <a:t>Secondly the materials need to be changed to something that suits more metric unit sistem. (photo 2)</a:t>
            </a:r>
          </a:p>
          <a:p>
            <a:r>
              <a:rPr lang="sr-Latn-RS" sz="1200" dirty="0">
                <a:solidFill>
                  <a:schemeClr val="tx1"/>
                </a:solidFill>
              </a:rPr>
              <a:t>From these materials new construcitons are created (walls and roof here). (photo 3)</a:t>
            </a:r>
          </a:p>
          <a:p>
            <a:r>
              <a:rPr lang="sr-Latn-RS" sz="1200" dirty="0">
                <a:solidFill>
                  <a:schemeClr val="tx1"/>
                </a:solidFill>
              </a:rPr>
              <a:t>Finally the constructions are added to designated sets for given construction zone and the simulation can run.(photo 4)</a:t>
            </a:r>
          </a:p>
        </p:txBody>
      </p:sp>
      <p:pic>
        <p:nvPicPr>
          <p:cNvPr id="69" name="Content Placeholder 59">
            <a:extLst>
              <a:ext uri="{FF2B5EF4-FFF2-40B4-BE49-F238E27FC236}">
                <a16:creationId xmlns:a16="http://schemas.microsoft.com/office/drawing/2014/main" id="{EE116446-16F3-4314-8209-BABB818B22C8}"/>
              </a:ext>
            </a:extLst>
          </p:cNvPr>
          <p:cNvPicPr>
            <a:picLocks noChangeAspect="1"/>
          </p:cNvPicPr>
          <p:nvPr/>
        </p:nvPicPr>
        <p:blipFill rotWithShape="1">
          <a:blip r:embed="rId2">
            <a:extLst>
              <a:ext uri="{28A0092B-C50C-407E-A947-70E740481C1C}">
                <a14:useLocalDpi xmlns:a14="http://schemas.microsoft.com/office/drawing/2010/main" val="0"/>
              </a:ext>
            </a:extLst>
          </a:blip>
          <a:srcRect r="66835"/>
          <a:stretch/>
        </p:blipFill>
        <p:spPr>
          <a:xfrm>
            <a:off x="3861787" y="259174"/>
            <a:ext cx="2290134" cy="2952006"/>
          </a:xfrm>
          <a:prstGeom prst="rect">
            <a:avLst/>
          </a:prstGeom>
        </p:spPr>
      </p:pic>
      <p:pic>
        <p:nvPicPr>
          <p:cNvPr id="54" name="Picture 53">
            <a:extLst>
              <a:ext uri="{FF2B5EF4-FFF2-40B4-BE49-F238E27FC236}">
                <a16:creationId xmlns:a16="http://schemas.microsoft.com/office/drawing/2014/main" id="{F3BFAA30-F8CC-4EBF-A67D-CFD08C3E54EF}"/>
              </a:ext>
            </a:extLst>
          </p:cNvPr>
          <p:cNvPicPr>
            <a:picLocks noChangeAspect="1"/>
          </p:cNvPicPr>
          <p:nvPr/>
        </p:nvPicPr>
        <p:blipFill rotWithShape="1">
          <a:blip r:embed="rId3">
            <a:extLst>
              <a:ext uri="{28A0092B-C50C-407E-A947-70E740481C1C}">
                <a14:useLocalDpi xmlns:a14="http://schemas.microsoft.com/office/drawing/2010/main" val="0"/>
              </a:ext>
            </a:extLst>
          </a:blip>
          <a:srcRect r="58415" b="4571"/>
          <a:stretch/>
        </p:blipFill>
        <p:spPr>
          <a:xfrm>
            <a:off x="6968138" y="255024"/>
            <a:ext cx="2290134" cy="2956156"/>
          </a:xfrm>
          <a:prstGeom prst="rect">
            <a:avLst/>
          </a:prstGeom>
        </p:spPr>
      </p:pic>
      <p:pic>
        <p:nvPicPr>
          <p:cNvPr id="49" name="Picture 48">
            <a:extLst>
              <a:ext uri="{FF2B5EF4-FFF2-40B4-BE49-F238E27FC236}">
                <a16:creationId xmlns:a16="http://schemas.microsoft.com/office/drawing/2014/main" id="{7FF6B16F-C2C6-4606-B6FC-E9DE8F02D66B}"/>
              </a:ext>
            </a:extLst>
          </p:cNvPr>
          <p:cNvPicPr>
            <a:picLocks noChangeAspect="1"/>
          </p:cNvPicPr>
          <p:nvPr/>
        </p:nvPicPr>
        <p:blipFill rotWithShape="1">
          <a:blip r:embed="rId4">
            <a:extLst>
              <a:ext uri="{28A0092B-C50C-407E-A947-70E740481C1C}">
                <a14:useLocalDpi xmlns:a14="http://schemas.microsoft.com/office/drawing/2010/main" val="0"/>
              </a:ext>
            </a:extLst>
          </a:blip>
          <a:srcRect r="10534" b="14882"/>
          <a:stretch/>
        </p:blipFill>
        <p:spPr>
          <a:xfrm>
            <a:off x="3861787" y="3437139"/>
            <a:ext cx="2298547" cy="2965206"/>
          </a:xfrm>
          <a:prstGeom prst="rect">
            <a:avLst/>
          </a:prstGeom>
        </p:spPr>
      </p:pic>
      <p:pic>
        <p:nvPicPr>
          <p:cNvPr id="45" name="Picture 44">
            <a:extLst>
              <a:ext uri="{FF2B5EF4-FFF2-40B4-BE49-F238E27FC236}">
                <a16:creationId xmlns:a16="http://schemas.microsoft.com/office/drawing/2014/main" id="{2C80FE6A-CCB7-42F8-AD99-F9927DC2F5C1}"/>
              </a:ext>
            </a:extLst>
          </p:cNvPr>
          <p:cNvPicPr>
            <a:picLocks noChangeAspect="1"/>
          </p:cNvPicPr>
          <p:nvPr/>
        </p:nvPicPr>
        <p:blipFill rotWithShape="1">
          <a:blip r:embed="rId5">
            <a:extLst>
              <a:ext uri="{28A0092B-C50C-407E-A947-70E740481C1C}">
                <a14:useLocalDpi xmlns:a14="http://schemas.microsoft.com/office/drawing/2010/main" val="0"/>
              </a:ext>
            </a:extLst>
          </a:blip>
          <a:srcRect r="31827"/>
          <a:stretch/>
        </p:blipFill>
        <p:spPr>
          <a:xfrm>
            <a:off x="6961359" y="3437139"/>
            <a:ext cx="2290134" cy="2939386"/>
          </a:xfrm>
          <a:prstGeom prst="rect">
            <a:avLst/>
          </a:prstGeom>
        </p:spPr>
      </p:pic>
      <p:sp>
        <p:nvSpPr>
          <p:cNvPr id="82" name="TextBox 81">
            <a:extLst>
              <a:ext uri="{FF2B5EF4-FFF2-40B4-BE49-F238E27FC236}">
                <a16:creationId xmlns:a16="http://schemas.microsoft.com/office/drawing/2014/main" id="{16AFC2D4-650A-4960-AB0F-1E53E11B5B0A}"/>
              </a:ext>
            </a:extLst>
          </p:cNvPr>
          <p:cNvSpPr txBox="1"/>
          <p:nvPr/>
        </p:nvSpPr>
        <p:spPr>
          <a:xfrm>
            <a:off x="3870200" y="3174640"/>
            <a:ext cx="2290134" cy="246221"/>
          </a:xfrm>
          <a:prstGeom prst="rect">
            <a:avLst/>
          </a:prstGeom>
          <a:noFill/>
        </p:spPr>
        <p:txBody>
          <a:bodyPr wrap="square" rtlCol="0">
            <a:spAutoFit/>
          </a:bodyPr>
          <a:lstStyle/>
          <a:p>
            <a:pPr algn="ctr"/>
            <a:r>
              <a:rPr lang="sr-Latn-RS" sz="1000" dirty="0"/>
              <a:t>Photo 1</a:t>
            </a:r>
            <a:endParaRPr lang="en-US" sz="1000" dirty="0"/>
          </a:p>
        </p:txBody>
      </p:sp>
      <p:sp>
        <p:nvSpPr>
          <p:cNvPr id="83" name="TextBox 82">
            <a:extLst>
              <a:ext uri="{FF2B5EF4-FFF2-40B4-BE49-F238E27FC236}">
                <a16:creationId xmlns:a16="http://schemas.microsoft.com/office/drawing/2014/main" id="{08C8310C-005B-4B85-929F-3B71859F5EA4}"/>
              </a:ext>
            </a:extLst>
          </p:cNvPr>
          <p:cNvSpPr txBox="1"/>
          <p:nvPr/>
        </p:nvSpPr>
        <p:spPr>
          <a:xfrm>
            <a:off x="6976551" y="3190918"/>
            <a:ext cx="2281721" cy="246221"/>
          </a:xfrm>
          <a:prstGeom prst="rect">
            <a:avLst/>
          </a:prstGeom>
          <a:noFill/>
        </p:spPr>
        <p:txBody>
          <a:bodyPr wrap="square" rtlCol="0">
            <a:spAutoFit/>
          </a:bodyPr>
          <a:lstStyle/>
          <a:p>
            <a:pPr algn="ctr"/>
            <a:r>
              <a:rPr lang="sr-Latn-RS" sz="1000" dirty="0"/>
              <a:t>Photo 2</a:t>
            </a:r>
            <a:endParaRPr lang="en-US" sz="1000" dirty="0"/>
          </a:p>
        </p:txBody>
      </p:sp>
      <p:sp>
        <p:nvSpPr>
          <p:cNvPr id="84" name="TextBox 83">
            <a:extLst>
              <a:ext uri="{FF2B5EF4-FFF2-40B4-BE49-F238E27FC236}">
                <a16:creationId xmlns:a16="http://schemas.microsoft.com/office/drawing/2014/main" id="{6D0533FB-5BFF-4316-8282-1456208B164C}"/>
              </a:ext>
            </a:extLst>
          </p:cNvPr>
          <p:cNvSpPr txBox="1"/>
          <p:nvPr/>
        </p:nvSpPr>
        <p:spPr>
          <a:xfrm>
            <a:off x="6976551" y="6373033"/>
            <a:ext cx="2281721" cy="246221"/>
          </a:xfrm>
          <a:prstGeom prst="rect">
            <a:avLst/>
          </a:prstGeom>
          <a:noFill/>
        </p:spPr>
        <p:txBody>
          <a:bodyPr wrap="square" rtlCol="0">
            <a:spAutoFit/>
          </a:bodyPr>
          <a:lstStyle/>
          <a:p>
            <a:pPr algn="ctr"/>
            <a:r>
              <a:rPr lang="sr-Latn-RS" sz="1000" dirty="0"/>
              <a:t>Photo 4</a:t>
            </a:r>
            <a:endParaRPr lang="en-US" sz="1000" dirty="0"/>
          </a:p>
        </p:txBody>
      </p:sp>
      <p:sp>
        <p:nvSpPr>
          <p:cNvPr id="85" name="TextBox 84">
            <a:extLst>
              <a:ext uri="{FF2B5EF4-FFF2-40B4-BE49-F238E27FC236}">
                <a16:creationId xmlns:a16="http://schemas.microsoft.com/office/drawing/2014/main" id="{8980D9A4-5160-49F3-B6E2-7A162F3E9E13}"/>
              </a:ext>
            </a:extLst>
          </p:cNvPr>
          <p:cNvSpPr txBox="1"/>
          <p:nvPr/>
        </p:nvSpPr>
        <p:spPr>
          <a:xfrm>
            <a:off x="3878613" y="6368014"/>
            <a:ext cx="2281721" cy="246221"/>
          </a:xfrm>
          <a:prstGeom prst="rect">
            <a:avLst/>
          </a:prstGeom>
          <a:noFill/>
        </p:spPr>
        <p:txBody>
          <a:bodyPr wrap="square" rtlCol="0">
            <a:spAutoFit/>
          </a:bodyPr>
          <a:lstStyle/>
          <a:p>
            <a:pPr algn="ctr"/>
            <a:r>
              <a:rPr lang="sr-Latn-RS" sz="1000" dirty="0"/>
              <a:t>Photo 3</a:t>
            </a:r>
            <a:endParaRPr lang="en-US" sz="1000" dirty="0"/>
          </a:p>
        </p:txBody>
      </p:sp>
    </p:spTree>
    <p:extLst>
      <p:ext uri="{BB962C8B-B14F-4D97-AF65-F5344CB8AC3E}">
        <p14:creationId xmlns:p14="http://schemas.microsoft.com/office/powerpoint/2010/main" val="419721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903E-DC1B-4B84-94DC-DBDCA32A3D13}"/>
              </a:ext>
            </a:extLst>
          </p:cNvPr>
          <p:cNvSpPr>
            <a:spLocks noGrp="1"/>
          </p:cNvSpPr>
          <p:nvPr>
            <p:ph type="title"/>
          </p:nvPr>
        </p:nvSpPr>
        <p:spPr>
          <a:xfrm>
            <a:off x="152592" y="227859"/>
            <a:ext cx="8596668" cy="722050"/>
          </a:xfrm>
        </p:spPr>
        <p:txBody>
          <a:bodyPr/>
          <a:lstStyle/>
          <a:p>
            <a:r>
              <a:rPr lang="sr-Latn-RS" dirty="0"/>
              <a:t>Building summary and results</a:t>
            </a:r>
            <a:endParaRPr lang="en-US" dirty="0"/>
          </a:p>
        </p:txBody>
      </p:sp>
      <p:sp>
        <p:nvSpPr>
          <p:cNvPr id="4" name="TextBox 3">
            <a:extLst>
              <a:ext uri="{FF2B5EF4-FFF2-40B4-BE49-F238E27FC236}">
                <a16:creationId xmlns:a16="http://schemas.microsoft.com/office/drawing/2014/main" id="{5E2FF342-12BC-428C-A64E-83F6A4D4CDCB}"/>
              </a:ext>
            </a:extLst>
          </p:cNvPr>
          <p:cNvSpPr txBox="1"/>
          <p:nvPr/>
        </p:nvSpPr>
        <p:spPr>
          <a:xfrm>
            <a:off x="152592" y="1075301"/>
            <a:ext cx="4163627" cy="369332"/>
          </a:xfrm>
          <a:prstGeom prst="rect">
            <a:avLst/>
          </a:prstGeom>
          <a:noFill/>
        </p:spPr>
        <p:txBody>
          <a:bodyPr wrap="square" rtlCol="0">
            <a:spAutoFit/>
          </a:bodyPr>
          <a:lstStyle/>
          <a:p>
            <a:r>
              <a:rPr lang="sr-Latn-RS" dirty="0"/>
              <a:t>Office building in Belgrade</a:t>
            </a:r>
            <a:endParaRPr lang="en-US" dirty="0"/>
          </a:p>
        </p:txBody>
      </p:sp>
      <p:graphicFrame>
        <p:nvGraphicFramePr>
          <p:cNvPr id="14" name="Table 13">
            <a:extLst>
              <a:ext uri="{FF2B5EF4-FFF2-40B4-BE49-F238E27FC236}">
                <a16:creationId xmlns:a16="http://schemas.microsoft.com/office/drawing/2014/main" id="{06402AC6-8501-4CDD-9186-922239320C33}"/>
              </a:ext>
            </a:extLst>
          </p:cNvPr>
          <p:cNvGraphicFramePr>
            <a:graphicFrameLocks noGrp="1"/>
          </p:cNvGraphicFramePr>
          <p:nvPr>
            <p:extLst>
              <p:ext uri="{D42A27DB-BD31-4B8C-83A1-F6EECF244321}">
                <p14:modId xmlns:p14="http://schemas.microsoft.com/office/powerpoint/2010/main" val="2192963968"/>
              </p:ext>
            </p:extLst>
          </p:nvPr>
        </p:nvGraphicFramePr>
        <p:xfrm>
          <a:off x="200584" y="2870127"/>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294.06</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379.86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5" name="Table 14">
            <a:extLst>
              <a:ext uri="{FF2B5EF4-FFF2-40B4-BE49-F238E27FC236}">
                <a16:creationId xmlns:a16="http://schemas.microsoft.com/office/drawing/2014/main" id="{B2A2D6F2-9E79-43B7-9996-F23216535C4B}"/>
              </a:ext>
            </a:extLst>
          </p:cNvPr>
          <p:cNvGraphicFramePr>
            <a:graphicFrameLocks noGrp="1"/>
          </p:cNvGraphicFramePr>
          <p:nvPr>
            <p:extLst>
              <p:ext uri="{D42A27DB-BD31-4B8C-83A1-F6EECF244321}">
                <p14:modId xmlns:p14="http://schemas.microsoft.com/office/powerpoint/2010/main" val="3906025454"/>
              </p:ext>
            </p:extLst>
          </p:nvPr>
        </p:nvGraphicFramePr>
        <p:xfrm>
          <a:off x="200583" y="1567510"/>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1378.96</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0.51072</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16" name="TextBox 15">
            <a:extLst>
              <a:ext uri="{FF2B5EF4-FFF2-40B4-BE49-F238E27FC236}">
                <a16:creationId xmlns:a16="http://schemas.microsoft.com/office/drawing/2014/main" id="{7AAF52E9-DA76-498D-96E7-33FA72427BBD}"/>
              </a:ext>
            </a:extLst>
          </p:cNvPr>
          <p:cNvSpPr txBox="1"/>
          <p:nvPr/>
        </p:nvSpPr>
        <p:spPr>
          <a:xfrm>
            <a:off x="5470515" y="1075301"/>
            <a:ext cx="4163627" cy="369332"/>
          </a:xfrm>
          <a:prstGeom prst="rect">
            <a:avLst/>
          </a:prstGeom>
          <a:noFill/>
        </p:spPr>
        <p:txBody>
          <a:bodyPr wrap="square" rtlCol="0">
            <a:spAutoFit/>
          </a:bodyPr>
          <a:lstStyle/>
          <a:p>
            <a:pPr algn="r"/>
            <a:r>
              <a:rPr lang="sr-Latn-RS" dirty="0"/>
              <a:t>Office building in </a:t>
            </a:r>
            <a:r>
              <a:rPr lang="en-US" dirty="0"/>
              <a:t>Yakutsk</a:t>
            </a:r>
          </a:p>
        </p:txBody>
      </p:sp>
      <p:graphicFrame>
        <p:nvGraphicFramePr>
          <p:cNvPr id="17" name="Table 16">
            <a:extLst>
              <a:ext uri="{FF2B5EF4-FFF2-40B4-BE49-F238E27FC236}">
                <a16:creationId xmlns:a16="http://schemas.microsoft.com/office/drawing/2014/main" id="{8D8E74D5-9A22-40E9-8667-9D27E0096A74}"/>
              </a:ext>
            </a:extLst>
          </p:cNvPr>
          <p:cNvGraphicFramePr>
            <a:graphicFrameLocks noGrp="1"/>
          </p:cNvGraphicFramePr>
          <p:nvPr>
            <p:extLst>
              <p:ext uri="{D42A27DB-BD31-4B8C-83A1-F6EECF244321}">
                <p14:modId xmlns:p14="http://schemas.microsoft.com/office/powerpoint/2010/main" val="1314686620"/>
              </p:ext>
            </p:extLst>
          </p:nvPr>
        </p:nvGraphicFramePr>
        <p:xfrm>
          <a:off x="5972548" y="2870127"/>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2112.99</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149.68</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8" name="Table 17">
            <a:extLst>
              <a:ext uri="{FF2B5EF4-FFF2-40B4-BE49-F238E27FC236}">
                <a16:creationId xmlns:a16="http://schemas.microsoft.com/office/drawing/2014/main" id="{AA9D3928-C73E-40F2-AEF3-390C4A31DA3A}"/>
              </a:ext>
            </a:extLst>
          </p:cNvPr>
          <p:cNvGraphicFramePr>
            <a:graphicFrameLocks noGrp="1"/>
          </p:cNvGraphicFramePr>
          <p:nvPr>
            <p:extLst>
              <p:ext uri="{D42A27DB-BD31-4B8C-83A1-F6EECF244321}">
                <p14:modId xmlns:p14="http://schemas.microsoft.com/office/powerpoint/2010/main" val="2067567451"/>
              </p:ext>
            </p:extLst>
          </p:nvPr>
        </p:nvGraphicFramePr>
        <p:xfrm>
          <a:off x="5972549" y="1567510"/>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2967.72</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0.90979</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19" name="TextBox 18">
            <a:extLst>
              <a:ext uri="{FF2B5EF4-FFF2-40B4-BE49-F238E27FC236}">
                <a16:creationId xmlns:a16="http://schemas.microsoft.com/office/drawing/2014/main" id="{95B79CB3-0B90-4A35-96A3-5EACED464A91}"/>
              </a:ext>
            </a:extLst>
          </p:cNvPr>
          <p:cNvSpPr txBox="1"/>
          <p:nvPr/>
        </p:nvSpPr>
        <p:spPr>
          <a:xfrm>
            <a:off x="2903572" y="4722863"/>
            <a:ext cx="4163627" cy="369332"/>
          </a:xfrm>
          <a:prstGeom prst="rect">
            <a:avLst/>
          </a:prstGeom>
          <a:noFill/>
        </p:spPr>
        <p:txBody>
          <a:bodyPr wrap="square" rtlCol="0">
            <a:spAutoFit/>
          </a:bodyPr>
          <a:lstStyle/>
          <a:p>
            <a:pPr algn="ctr"/>
            <a:r>
              <a:rPr lang="sr-Latn-RS" dirty="0"/>
              <a:t>Office building in </a:t>
            </a:r>
            <a:r>
              <a:rPr lang="en-US" dirty="0"/>
              <a:t>Sidney</a:t>
            </a:r>
          </a:p>
        </p:txBody>
      </p:sp>
      <p:graphicFrame>
        <p:nvGraphicFramePr>
          <p:cNvPr id="20" name="Table 19">
            <a:extLst>
              <a:ext uri="{FF2B5EF4-FFF2-40B4-BE49-F238E27FC236}">
                <a16:creationId xmlns:a16="http://schemas.microsoft.com/office/drawing/2014/main" id="{B9EA2763-7FB6-43C6-A7AE-6AEB0C899CF3}"/>
              </a:ext>
            </a:extLst>
          </p:cNvPr>
          <p:cNvGraphicFramePr>
            <a:graphicFrameLocks noGrp="1"/>
          </p:cNvGraphicFramePr>
          <p:nvPr>
            <p:extLst>
              <p:ext uri="{D42A27DB-BD31-4B8C-83A1-F6EECF244321}">
                <p14:modId xmlns:p14="http://schemas.microsoft.com/office/powerpoint/2010/main" val="4187789137"/>
              </p:ext>
            </p:extLst>
          </p:nvPr>
        </p:nvGraphicFramePr>
        <p:xfrm>
          <a:off x="654626" y="5092195"/>
          <a:ext cx="3661593" cy="1535820"/>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332760">
                <a:tc>
                  <a:txBody>
                    <a:bodyPr/>
                    <a:lstStyle/>
                    <a:p>
                      <a:pPr algn="l"/>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8.08</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605.93</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21" name="Table 20">
            <a:extLst>
              <a:ext uri="{FF2B5EF4-FFF2-40B4-BE49-F238E27FC236}">
                <a16:creationId xmlns:a16="http://schemas.microsoft.com/office/drawing/2014/main" id="{7C446DD7-5B37-456C-B5F7-9722CBEC75B0}"/>
              </a:ext>
            </a:extLst>
          </p:cNvPr>
          <p:cNvGraphicFramePr>
            <a:graphicFrameLocks noGrp="1"/>
          </p:cNvGraphicFramePr>
          <p:nvPr>
            <p:extLst>
              <p:ext uri="{D42A27DB-BD31-4B8C-83A1-F6EECF244321}">
                <p14:modId xmlns:p14="http://schemas.microsoft.com/office/powerpoint/2010/main" val="474436322"/>
              </p:ext>
            </p:extLst>
          </p:nvPr>
        </p:nvGraphicFramePr>
        <p:xfrm>
          <a:off x="5626835" y="5092195"/>
          <a:ext cx="3661593" cy="1179739"/>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356779">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1319.05</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0.51520</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22" name="TextBox 21">
            <a:extLst>
              <a:ext uri="{FF2B5EF4-FFF2-40B4-BE49-F238E27FC236}">
                <a16:creationId xmlns:a16="http://schemas.microsoft.com/office/drawing/2014/main" id="{9DD68081-BE33-4DD0-9ACB-4084075D0563}"/>
              </a:ext>
            </a:extLst>
          </p:cNvPr>
          <p:cNvSpPr txBox="1"/>
          <p:nvPr/>
        </p:nvSpPr>
        <p:spPr>
          <a:xfrm>
            <a:off x="2835549" y="2375403"/>
            <a:ext cx="4163627" cy="1846659"/>
          </a:xfrm>
          <a:prstGeom prst="rect">
            <a:avLst/>
          </a:prstGeom>
          <a:noFill/>
        </p:spPr>
        <p:txBody>
          <a:bodyPr wrap="square" rtlCol="0">
            <a:spAutoFit/>
          </a:bodyPr>
          <a:lstStyle/>
          <a:p>
            <a:pPr algn="ctr"/>
            <a:r>
              <a:rPr lang="en-US" dirty="0"/>
              <a:t>Wall construction:</a:t>
            </a:r>
          </a:p>
          <a:p>
            <a:pPr algn="ctr"/>
            <a:endParaRPr lang="en-US" dirty="0"/>
          </a:p>
          <a:p>
            <a:pPr algn="ctr"/>
            <a:r>
              <a:rPr lang="en-US" sz="1200" dirty="0"/>
              <a:t>Stucco 3cm</a:t>
            </a:r>
          </a:p>
          <a:p>
            <a:pPr algn="ctr"/>
            <a:r>
              <a:rPr lang="en-US" sz="1200" dirty="0"/>
              <a:t>Wall insulation 5cm</a:t>
            </a:r>
          </a:p>
          <a:p>
            <a:pPr algn="ctr"/>
            <a:r>
              <a:rPr lang="en-US" sz="1200" dirty="0"/>
              <a:t>HW concrete wall 20cm</a:t>
            </a:r>
          </a:p>
          <a:p>
            <a:pPr algn="ctr"/>
            <a:r>
              <a:rPr lang="en-US" sz="1200" dirty="0"/>
              <a:t>Acoustic tile 2cm</a:t>
            </a:r>
          </a:p>
          <a:p>
            <a:pPr algn="ctr"/>
            <a:r>
              <a:rPr lang="en-US" sz="1200" dirty="0"/>
              <a:t>Gypsum 2mm </a:t>
            </a:r>
          </a:p>
          <a:p>
            <a:pPr algn="ctr"/>
            <a:endParaRPr lang="en-US" dirty="0"/>
          </a:p>
        </p:txBody>
      </p:sp>
    </p:spTree>
    <p:extLst>
      <p:ext uri="{BB962C8B-B14F-4D97-AF65-F5344CB8AC3E}">
        <p14:creationId xmlns:p14="http://schemas.microsoft.com/office/powerpoint/2010/main" val="24159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2973-95C9-40B5-BA71-BF9705252608}"/>
              </a:ext>
            </a:extLst>
          </p:cNvPr>
          <p:cNvSpPr>
            <a:spLocks noGrp="1"/>
          </p:cNvSpPr>
          <p:nvPr>
            <p:ph type="title"/>
          </p:nvPr>
        </p:nvSpPr>
        <p:spPr>
          <a:xfrm>
            <a:off x="677334" y="413657"/>
            <a:ext cx="8596668" cy="609600"/>
          </a:xfrm>
        </p:spPr>
        <p:txBody>
          <a:bodyPr>
            <a:normAutofit fontScale="90000"/>
          </a:bodyPr>
          <a:lstStyle/>
          <a:p>
            <a:r>
              <a:rPr lang="en-US" dirty="0"/>
              <a:t>Conclusion</a:t>
            </a:r>
            <a:r>
              <a:rPr lang="sr-Latn-RS" dirty="0"/>
              <a:t> of part one:</a:t>
            </a:r>
            <a:endParaRPr lang="en-US" dirty="0"/>
          </a:p>
        </p:txBody>
      </p:sp>
      <p:sp>
        <p:nvSpPr>
          <p:cNvPr id="3" name="Content Placeholder 2">
            <a:extLst>
              <a:ext uri="{FF2B5EF4-FFF2-40B4-BE49-F238E27FC236}">
                <a16:creationId xmlns:a16="http://schemas.microsoft.com/office/drawing/2014/main" id="{203470C8-D3E4-440D-B148-7D65C7B8765A}"/>
              </a:ext>
            </a:extLst>
          </p:cNvPr>
          <p:cNvSpPr>
            <a:spLocks noGrp="1"/>
          </p:cNvSpPr>
          <p:nvPr>
            <p:ph idx="1"/>
          </p:nvPr>
        </p:nvSpPr>
        <p:spPr>
          <a:xfrm>
            <a:off x="677334" y="4751839"/>
            <a:ext cx="8259837" cy="1485676"/>
          </a:xfrm>
        </p:spPr>
        <p:txBody>
          <a:bodyPr/>
          <a:lstStyle/>
          <a:p>
            <a:r>
              <a:rPr lang="sr-Latn-RS" dirty="0"/>
              <a:t>For the second part of analysis the only location taken into consideration will be Belgrade. In this part efficiency of the construcion, mainly walls, within the same climate area will be tested. For the refference 3 wall will be analized: one without insulation, one with regular one-sided insulation and one with double sided insolation, ment for extremely cold climates. </a:t>
            </a:r>
            <a:endParaRPr lang="en-US" dirty="0"/>
          </a:p>
        </p:txBody>
      </p:sp>
      <p:sp>
        <p:nvSpPr>
          <p:cNvPr id="4" name="Title 1">
            <a:extLst>
              <a:ext uri="{FF2B5EF4-FFF2-40B4-BE49-F238E27FC236}">
                <a16:creationId xmlns:a16="http://schemas.microsoft.com/office/drawing/2014/main" id="{74236F7C-E706-4BBE-8381-B163BFCD5684}"/>
              </a:ext>
            </a:extLst>
          </p:cNvPr>
          <p:cNvSpPr txBox="1">
            <a:spLocks/>
          </p:cNvSpPr>
          <p:nvPr/>
        </p:nvSpPr>
        <p:spPr>
          <a:xfrm>
            <a:off x="677334" y="4066039"/>
            <a:ext cx="8596668" cy="6096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r-Latn-RS" dirty="0"/>
              <a:t>Second part of analysis:</a:t>
            </a:r>
            <a:endParaRPr lang="en-US" dirty="0"/>
          </a:p>
        </p:txBody>
      </p:sp>
      <p:sp>
        <p:nvSpPr>
          <p:cNvPr id="5" name="Content Placeholder 2">
            <a:extLst>
              <a:ext uri="{FF2B5EF4-FFF2-40B4-BE49-F238E27FC236}">
                <a16:creationId xmlns:a16="http://schemas.microsoft.com/office/drawing/2014/main" id="{7FE087E3-7CD3-41B9-9ABD-A2ED48A661F3}"/>
              </a:ext>
            </a:extLst>
          </p:cNvPr>
          <p:cNvSpPr txBox="1">
            <a:spLocks/>
          </p:cNvSpPr>
          <p:nvPr/>
        </p:nvSpPr>
        <p:spPr>
          <a:xfrm>
            <a:off x="677334" y="1099457"/>
            <a:ext cx="8596668" cy="28903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sr-Latn-RS" dirty="0"/>
              <a:t>In the first part of the analysis it has been concluded that the same object, designed for construction zone CZ3, works very efficiently in both Sidney and Belgrade. Sidney has the slight advantage because of the climate and there fore is more efficient, but at the same time requires double the energy for cooling, while it reqires almost none for heating. In Yakutsk however, this example is shown to be highly inefficient in terms of energy. Extremely cold temperatures and thin insulation of the wall mean that the building will need large ammounts of energy to maintain pleasant conditions inside. This ammount is almost 10 times more than Belgrade and 22 times more that Sidney require.</a:t>
            </a:r>
            <a:endParaRPr lang="en-US" dirty="0"/>
          </a:p>
        </p:txBody>
      </p:sp>
    </p:spTree>
    <p:extLst>
      <p:ext uri="{BB962C8B-B14F-4D97-AF65-F5344CB8AC3E}">
        <p14:creationId xmlns:p14="http://schemas.microsoft.com/office/powerpoint/2010/main" val="416182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70DC-F36E-4916-8EEA-4079E08E9C8F}"/>
              </a:ext>
            </a:extLst>
          </p:cNvPr>
          <p:cNvSpPr>
            <a:spLocks noGrp="1"/>
          </p:cNvSpPr>
          <p:nvPr>
            <p:ph type="title"/>
          </p:nvPr>
        </p:nvSpPr>
        <p:spPr>
          <a:xfrm>
            <a:off x="557591" y="181572"/>
            <a:ext cx="8596668" cy="685800"/>
          </a:xfrm>
        </p:spPr>
        <p:txBody>
          <a:bodyPr/>
          <a:lstStyle/>
          <a:p>
            <a:r>
              <a:rPr lang="sr-Latn-RS" dirty="0"/>
              <a:t>Wall analysis results:</a:t>
            </a:r>
            <a:endParaRPr lang="en-US" dirty="0"/>
          </a:p>
        </p:txBody>
      </p:sp>
      <p:sp>
        <p:nvSpPr>
          <p:cNvPr id="4" name="TextBox 3">
            <a:extLst>
              <a:ext uri="{FF2B5EF4-FFF2-40B4-BE49-F238E27FC236}">
                <a16:creationId xmlns:a16="http://schemas.microsoft.com/office/drawing/2014/main" id="{54508EFA-302A-4E07-82ED-00356DC939F8}"/>
              </a:ext>
            </a:extLst>
          </p:cNvPr>
          <p:cNvSpPr txBox="1"/>
          <p:nvPr/>
        </p:nvSpPr>
        <p:spPr>
          <a:xfrm>
            <a:off x="557591" y="739116"/>
            <a:ext cx="4163627" cy="369332"/>
          </a:xfrm>
          <a:prstGeom prst="rect">
            <a:avLst/>
          </a:prstGeom>
          <a:noFill/>
        </p:spPr>
        <p:txBody>
          <a:bodyPr wrap="square" rtlCol="0">
            <a:spAutoFit/>
          </a:bodyPr>
          <a:lstStyle/>
          <a:p>
            <a:r>
              <a:rPr lang="sr-Latn-RS" dirty="0"/>
              <a:t>Belgrade, one-side insolated wall</a:t>
            </a:r>
            <a:endParaRPr lang="en-US" dirty="0"/>
          </a:p>
        </p:txBody>
      </p:sp>
      <p:graphicFrame>
        <p:nvGraphicFramePr>
          <p:cNvPr id="5" name="Table 4">
            <a:extLst>
              <a:ext uri="{FF2B5EF4-FFF2-40B4-BE49-F238E27FC236}">
                <a16:creationId xmlns:a16="http://schemas.microsoft.com/office/drawing/2014/main" id="{34A620FE-558C-43D0-B4F1-C4E227C5AF49}"/>
              </a:ext>
            </a:extLst>
          </p:cNvPr>
          <p:cNvGraphicFramePr>
            <a:graphicFrameLocks noGrp="1"/>
          </p:cNvGraphicFramePr>
          <p:nvPr>
            <p:extLst>
              <p:ext uri="{D42A27DB-BD31-4B8C-83A1-F6EECF244321}">
                <p14:modId xmlns:p14="http://schemas.microsoft.com/office/powerpoint/2010/main" val="4078540614"/>
              </p:ext>
            </p:extLst>
          </p:nvPr>
        </p:nvGraphicFramePr>
        <p:xfrm>
          <a:off x="562652" y="1167160"/>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294.06</a:t>
                      </a: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379.86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6" name="Table 5">
            <a:extLst>
              <a:ext uri="{FF2B5EF4-FFF2-40B4-BE49-F238E27FC236}">
                <a16:creationId xmlns:a16="http://schemas.microsoft.com/office/drawing/2014/main" id="{FCFB97BF-EDE3-4219-A89A-906C0C415DC9}"/>
              </a:ext>
            </a:extLst>
          </p:cNvPr>
          <p:cNvGraphicFramePr>
            <a:graphicFrameLocks noGrp="1"/>
          </p:cNvGraphicFramePr>
          <p:nvPr>
            <p:extLst>
              <p:ext uri="{D42A27DB-BD31-4B8C-83A1-F6EECF244321}">
                <p14:modId xmlns:p14="http://schemas.microsoft.com/office/powerpoint/2010/main" val="2430580738"/>
              </p:ext>
            </p:extLst>
          </p:nvPr>
        </p:nvGraphicFramePr>
        <p:xfrm>
          <a:off x="5883993" y="1167160"/>
          <a:ext cx="3661593" cy="1127760"/>
        </p:xfrm>
        <a:graphic>
          <a:graphicData uri="http://schemas.openxmlformats.org/drawingml/2006/table">
            <a:tbl>
              <a:tblPr firstRow="1" bandRow="1">
                <a:tableStyleId>{5C22544A-7EE6-4342-B048-85BDC9FD1C3A}</a:tableStyleId>
              </a:tblPr>
              <a:tblGrid>
                <a:gridCol w="1903982">
                  <a:extLst>
                    <a:ext uri="{9D8B030D-6E8A-4147-A177-3AD203B41FA5}">
                      <a16:colId xmlns:a16="http://schemas.microsoft.com/office/drawing/2014/main" val="1327511938"/>
                    </a:ext>
                  </a:extLst>
                </a:gridCol>
                <a:gridCol w="892188">
                  <a:extLst>
                    <a:ext uri="{9D8B030D-6E8A-4147-A177-3AD203B41FA5}">
                      <a16:colId xmlns:a16="http://schemas.microsoft.com/office/drawing/2014/main" val="2992444878"/>
                    </a:ext>
                  </a:extLst>
                </a:gridCol>
                <a:gridCol w="865423">
                  <a:extLst>
                    <a:ext uri="{9D8B030D-6E8A-4147-A177-3AD203B41FA5}">
                      <a16:colId xmlns:a16="http://schemas.microsoft.com/office/drawing/2014/main" val="1629848210"/>
                    </a:ext>
                  </a:extLst>
                </a:gridCol>
              </a:tblGrid>
              <a:tr h="223150">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INFORMATION</a:t>
                      </a:r>
                    </a:p>
                  </a:txBody>
                  <a:tcPr/>
                </a:tc>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VALUE</a:t>
                      </a:r>
                    </a:p>
                  </a:txBody>
                  <a:tcPr/>
                </a:tc>
                <a:tc>
                  <a:txBody>
                    <a:bodyPr/>
                    <a:lstStyle/>
                    <a:p>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UNITS</a:t>
                      </a:r>
                    </a:p>
                  </a:txBody>
                  <a:tcPr/>
                </a:tc>
                <a:extLst>
                  <a:ext uri="{0D108BD9-81ED-4DB2-BD59-A6C34878D82A}">
                    <a16:rowId xmlns:a16="http://schemas.microsoft.com/office/drawing/2014/main" val="3971981846"/>
                  </a:ext>
                </a:extLst>
              </a:tr>
              <a:tr h="117541">
                <a:tc>
                  <a:txBody>
                    <a:bodyPr/>
                    <a:lstStyle/>
                    <a:p>
                      <a:r>
                        <a:rPr lang="en-US" sz="1200" dirty="0"/>
                        <a:t>Total built area</a:t>
                      </a:r>
                    </a:p>
                  </a:txBody>
                  <a:tcPr/>
                </a:tc>
                <a:tc>
                  <a:txBody>
                    <a:bodyPr/>
                    <a:lstStyle/>
                    <a:p>
                      <a:r>
                        <a:rPr lang="en-US" sz="1200" dirty="0"/>
                        <a:t>2700.00</a:t>
                      </a:r>
                    </a:p>
                  </a:txBody>
                  <a:tcPr/>
                </a:tc>
                <a:tc>
                  <a:txBody>
                    <a:bodyPr/>
                    <a:lstStyle/>
                    <a:p>
                      <a:r>
                        <a:rPr lang="en-US" sz="1200" dirty="0"/>
                        <a:t>m2 </a:t>
                      </a:r>
                    </a:p>
                  </a:txBody>
                  <a:tcPr/>
                </a:tc>
                <a:extLst>
                  <a:ext uri="{0D108BD9-81ED-4DB2-BD59-A6C34878D82A}">
                    <a16:rowId xmlns:a16="http://schemas.microsoft.com/office/drawing/2014/main" val="742711045"/>
                  </a:ext>
                </a:extLst>
              </a:tr>
              <a:tr h="246714">
                <a:tc>
                  <a:txBody>
                    <a:bodyPr/>
                    <a:lstStyle/>
                    <a:p>
                      <a:r>
                        <a:rPr lang="en-US" sz="1200" dirty="0"/>
                        <a:t>Net Site energy</a:t>
                      </a:r>
                    </a:p>
                  </a:txBody>
                  <a:tcPr/>
                </a:tc>
                <a:tc>
                  <a:txBody>
                    <a:bodyPr/>
                    <a:lstStyle/>
                    <a:p>
                      <a:r>
                        <a:rPr lang="en-US" sz="1200" dirty="0"/>
                        <a:t>1378.96</a:t>
                      </a:r>
                    </a:p>
                  </a:txBody>
                  <a:tcPr/>
                </a:tc>
                <a:tc>
                  <a:txBody>
                    <a:bodyPr/>
                    <a:lstStyle/>
                    <a:p>
                      <a:r>
                        <a:rPr lang="en-US" sz="1200" dirty="0"/>
                        <a:t>GJ</a:t>
                      </a:r>
                    </a:p>
                  </a:txBody>
                  <a:tcPr/>
                </a:tc>
                <a:extLst>
                  <a:ext uri="{0D108BD9-81ED-4DB2-BD59-A6C34878D82A}">
                    <a16:rowId xmlns:a16="http://schemas.microsoft.com/office/drawing/2014/main" val="95781481"/>
                  </a:ext>
                </a:extLst>
              </a:tr>
              <a:tr h="228450">
                <a:tc>
                  <a:txBody>
                    <a:bodyPr/>
                    <a:lstStyle/>
                    <a:p>
                      <a:r>
                        <a:rPr lang="en-US" sz="1200" dirty="0"/>
                        <a:t>EUI (net site/built area)</a:t>
                      </a:r>
                    </a:p>
                  </a:txBody>
                  <a:tcPr/>
                </a:tc>
                <a:tc>
                  <a:txBody>
                    <a:bodyPr/>
                    <a:lstStyle/>
                    <a:p>
                      <a:r>
                        <a:rPr lang="en-US" sz="1200" dirty="0"/>
                        <a:t>0.51072</a:t>
                      </a:r>
                    </a:p>
                  </a:txBody>
                  <a:tcPr/>
                </a:tc>
                <a:tc>
                  <a:txBody>
                    <a:bodyPr/>
                    <a:lstStyle/>
                    <a:p>
                      <a:r>
                        <a:rPr lang="en-US" sz="1200" dirty="0"/>
                        <a:t>GJ/m2</a:t>
                      </a:r>
                    </a:p>
                  </a:txBody>
                  <a:tcPr/>
                </a:tc>
                <a:extLst>
                  <a:ext uri="{0D108BD9-81ED-4DB2-BD59-A6C34878D82A}">
                    <a16:rowId xmlns:a16="http://schemas.microsoft.com/office/drawing/2014/main" val="3654665942"/>
                  </a:ext>
                </a:extLst>
              </a:tr>
            </a:tbl>
          </a:graphicData>
        </a:graphic>
      </p:graphicFrame>
      <p:sp>
        <p:nvSpPr>
          <p:cNvPr id="7" name="TextBox 6">
            <a:extLst>
              <a:ext uri="{FF2B5EF4-FFF2-40B4-BE49-F238E27FC236}">
                <a16:creationId xmlns:a16="http://schemas.microsoft.com/office/drawing/2014/main" id="{36497154-8AE7-4622-AF4F-F7E34C4FC882}"/>
              </a:ext>
            </a:extLst>
          </p:cNvPr>
          <p:cNvSpPr txBox="1"/>
          <p:nvPr/>
        </p:nvSpPr>
        <p:spPr>
          <a:xfrm>
            <a:off x="557590" y="2724000"/>
            <a:ext cx="4163627" cy="369332"/>
          </a:xfrm>
          <a:prstGeom prst="rect">
            <a:avLst/>
          </a:prstGeom>
          <a:noFill/>
        </p:spPr>
        <p:txBody>
          <a:bodyPr wrap="square" rtlCol="0">
            <a:spAutoFit/>
          </a:bodyPr>
          <a:lstStyle/>
          <a:p>
            <a:r>
              <a:rPr lang="sr-Latn-RS" dirty="0"/>
              <a:t>Belgrade, wall with no insolation</a:t>
            </a:r>
            <a:endParaRPr lang="en-US" dirty="0"/>
          </a:p>
        </p:txBody>
      </p:sp>
      <p:graphicFrame>
        <p:nvGraphicFramePr>
          <p:cNvPr id="8" name="Table 7">
            <a:extLst>
              <a:ext uri="{FF2B5EF4-FFF2-40B4-BE49-F238E27FC236}">
                <a16:creationId xmlns:a16="http://schemas.microsoft.com/office/drawing/2014/main" id="{14B0BA59-AED6-4A1B-8704-372D0AB318BE}"/>
              </a:ext>
            </a:extLst>
          </p:cNvPr>
          <p:cNvGraphicFramePr>
            <a:graphicFrameLocks noGrp="1"/>
          </p:cNvGraphicFramePr>
          <p:nvPr>
            <p:extLst>
              <p:ext uri="{D42A27DB-BD31-4B8C-83A1-F6EECF244321}">
                <p14:modId xmlns:p14="http://schemas.microsoft.com/office/powerpoint/2010/main" val="305415280"/>
              </p:ext>
            </p:extLst>
          </p:nvPr>
        </p:nvGraphicFramePr>
        <p:xfrm>
          <a:off x="562652" y="3152044"/>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421.38</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404.50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graphicFrame>
        <p:nvGraphicFramePr>
          <p:cNvPr id="11" name="Table 10">
            <a:extLst>
              <a:ext uri="{FF2B5EF4-FFF2-40B4-BE49-F238E27FC236}">
                <a16:creationId xmlns:a16="http://schemas.microsoft.com/office/drawing/2014/main" id="{E6515D95-7E65-4502-AB41-87266B81C039}"/>
              </a:ext>
            </a:extLst>
          </p:cNvPr>
          <p:cNvGraphicFramePr>
            <a:graphicFrameLocks noGrp="1"/>
          </p:cNvGraphicFramePr>
          <p:nvPr>
            <p:extLst>
              <p:ext uri="{D42A27DB-BD31-4B8C-83A1-F6EECF244321}">
                <p14:modId xmlns:p14="http://schemas.microsoft.com/office/powerpoint/2010/main" val="188593453"/>
              </p:ext>
            </p:extLst>
          </p:nvPr>
        </p:nvGraphicFramePr>
        <p:xfrm>
          <a:off x="5883993" y="3097997"/>
          <a:ext cx="3661593" cy="1465084"/>
        </p:xfrm>
        <a:graphic>
          <a:graphicData uri="http://schemas.openxmlformats.org/drawingml/2006/table">
            <a:tbl>
              <a:tblPr firstRow="1" bandRow="1">
                <a:tableStyleId>{5C22544A-7EE6-4342-B048-85BDC9FD1C3A}</a:tableStyleId>
              </a:tblPr>
              <a:tblGrid>
                <a:gridCol w="2011441">
                  <a:extLst>
                    <a:ext uri="{9D8B030D-6E8A-4147-A177-3AD203B41FA5}">
                      <a16:colId xmlns:a16="http://schemas.microsoft.com/office/drawing/2014/main" val="3962433734"/>
                    </a:ext>
                  </a:extLst>
                </a:gridCol>
                <a:gridCol w="1650152">
                  <a:extLst>
                    <a:ext uri="{9D8B030D-6E8A-4147-A177-3AD203B41FA5}">
                      <a16:colId xmlns:a16="http://schemas.microsoft.com/office/drawing/2014/main" val="1177683788"/>
                    </a:ext>
                  </a:extLst>
                </a:gridCol>
              </a:tblGrid>
              <a:tr h="217993">
                <a:tc>
                  <a:txBody>
                    <a:bodyPr/>
                    <a:lstStyle/>
                    <a:p>
                      <a:pPr algn="l"/>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TOTAL USE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Total site energy</a:t>
                      </a:r>
                      <a:endParaRPr lang="en-US" sz="16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1378.96</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Net site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1378.96</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Total source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3696.40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sr-Latn-RS" sz="1200" b="0" cap="none" spc="0" dirty="0">
                          <a:ln w="0"/>
                          <a:solidFill>
                            <a:schemeClr val="tx1"/>
                          </a:solidFill>
                          <a:effectLst>
                            <a:outerShdw blurRad="38100" dist="19050" dir="2700000" algn="tl" rotWithShape="0">
                              <a:schemeClr val="dk1">
                                <a:alpha val="40000"/>
                              </a:schemeClr>
                            </a:outerShdw>
                          </a:effectLst>
                        </a:rPr>
                        <a:t>Net source energy</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3696.30</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sp>
        <p:nvSpPr>
          <p:cNvPr id="12" name="TextBox 11">
            <a:extLst>
              <a:ext uri="{FF2B5EF4-FFF2-40B4-BE49-F238E27FC236}">
                <a16:creationId xmlns:a16="http://schemas.microsoft.com/office/drawing/2014/main" id="{723D1BBA-1110-4050-BDF6-0A7792E07AFD}"/>
              </a:ext>
            </a:extLst>
          </p:cNvPr>
          <p:cNvSpPr txBox="1"/>
          <p:nvPr/>
        </p:nvSpPr>
        <p:spPr>
          <a:xfrm>
            <a:off x="557589" y="4715139"/>
            <a:ext cx="4163627" cy="369332"/>
          </a:xfrm>
          <a:prstGeom prst="rect">
            <a:avLst/>
          </a:prstGeom>
          <a:noFill/>
        </p:spPr>
        <p:txBody>
          <a:bodyPr wrap="square" rtlCol="0">
            <a:spAutoFit/>
          </a:bodyPr>
          <a:lstStyle/>
          <a:p>
            <a:r>
              <a:rPr lang="sr-Latn-RS" dirty="0"/>
              <a:t>Belgrade, wall with double insolation</a:t>
            </a:r>
            <a:endParaRPr lang="en-US" dirty="0"/>
          </a:p>
        </p:txBody>
      </p:sp>
      <p:graphicFrame>
        <p:nvGraphicFramePr>
          <p:cNvPr id="14" name="Table 13">
            <a:extLst>
              <a:ext uri="{FF2B5EF4-FFF2-40B4-BE49-F238E27FC236}">
                <a16:creationId xmlns:a16="http://schemas.microsoft.com/office/drawing/2014/main" id="{3CFB6CF7-D6B1-40CA-93AC-6B9789CA2BEC}"/>
              </a:ext>
            </a:extLst>
          </p:cNvPr>
          <p:cNvGraphicFramePr>
            <a:graphicFrameLocks noGrp="1"/>
          </p:cNvGraphicFramePr>
          <p:nvPr>
            <p:extLst>
              <p:ext uri="{D42A27DB-BD31-4B8C-83A1-F6EECF244321}">
                <p14:modId xmlns:p14="http://schemas.microsoft.com/office/powerpoint/2010/main" val="2576638852"/>
              </p:ext>
            </p:extLst>
          </p:nvPr>
        </p:nvGraphicFramePr>
        <p:xfrm>
          <a:off x="557589" y="5143183"/>
          <a:ext cx="3661593" cy="1498128"/>
        </p:xfrm>
        <a:graphic>
          <a:graphicData uri="http://schemas.openxmlformats.org/drawingml/2006/table">
            <a:tbl>
              <a:tblPr firstRow="1" bandRow="1">
                <a:tableStyleId>{5C22544A-7EE6-4342-B048-85BDC9FD1C3A}</a:tableStyleId>
              </a:tblPr>
              <a:tblGrid>
                <a:gridCol w="1551921">
                  <a:extLst>
                    <a:ext uri="{9D8B030D-6E8A-4147-A177-3AD203B41FA5}">
                      <a16:colId xmlns:a16="http://schemas.microsoft.com/office/drawing/2014/main" val="3962433734"/>
                    </a:ext>
                  </a:extLst>
                </a:gridCol>
                <a:gridCol w="2109672">
                  <a:extLst>
                    <a:ext uri="{9D8B030D-6E8A-4147-A177-3AD203B41FA5}">
                      <a16:colId xmlns:a16="http://schemas.microsoft.com/office/drawing/2014/main" val="1177683788"/>
                    </a:ext>
                  </a:extLst>
                </a:gridCol>
              </a:tblGrid>
              <a:tr h="217993">
                <a:tc>
                  <a:txBody>
                    <a:bodyPr/>
                    <a:lstStyle/>
                    <a:p>
                      <a:pPr algn="l"/>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END USE</a:t>
                      </a:r>
                      <a:endPar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ctr"/>
                      <a:r>
                        <a:rPr lang="sr-Latn-R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CONSUMPTION </a:t>
                      </a:r>
                      <a:r>
                        <a:rPr lang="en-US" sz="1400" b="1" cap="none" spc="50" dirty="0">
                          <a:ln w="9525" cmpd="sng">
                            <a:solidFill>
                              <a:schemeClr val="accent1"/>
                            </a:solidFill>
                            <a:prstDash val="solid"/>
                          </a:ln>
                          <a:solidFill>
                            <a:srgbClr val="70AD47">
                              <a:tint val="1000"/>
                            </a:srgbClr>
                          </a:solidFill>
                          <a:effectLst>
                            <a:glow rad="38100">
                              <a:schemeClr val="accent1">
                                <a:alpha val="40000"/>
                              </a:schemeClr>
                            </a:glow>
                          </a:effectLst>
                        </a:rPr>
                        <a:t>[GJ]</a:t>
                      </a:r>
                    </a:p>
                  </a:txBody>
                  <a:tcPr marL="81708" marR="81708" marT="40854" marB="40854"/>
                </a:tc>
                <a:extLst>
                  <a:ext uri="{0D108BD9-81ED-4DB2-BD59-A6C34878D82A}">
                    <a16:rowId xmlns:a16="http://schemas.microsoft.com/office/drawing/2014/main" val="1384066214"/>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Heating</a:t>
                      </a:r>
                      <a:r>
                        <a:rPr lang="en-US" sz="1600" b="0" cap="none" spc="0" dirty="0">
                          <a:ln w="0"/>
                          <a:solidFill>
                            <a:schemeClr val="tx1"/>
                          </a:solidFill>
                          <a:effectLst>
                            <a:outerShdw blurRad="38100" dist="19050" dir="2700000" algn="tl" rotWithShape="0">
                              <a:schemeClr val="dk1">
                                <a:alpha val="40000"/>
                              </a:schemeClr>
                            </a:outerShdw>
                          </a:effectLst>
                        </a:rPr>
                        <a:t> </a:t>
                      </a: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2</a:t>
                      </a:r>
                      <a:r>
                        <a:rPr lang="sr-Latn-RS" sz="1200" b="0" cap="none" spc="0" dirty="0">
                          <a:ln w="0"/>
                          <a:solidFill>
                            <a:schemeClr val="tx1"/>
                          </a:solidFill>
                          <a:effectLst>
                            <a:outerShdw blurRad="38100" dist="19050" dir="2700000" algn="tl" rotWithShape="0">
                              <a:schemeClr val="dk1">
                                <a:alpha val="40000"/>
                              </a:schemeClr>
                            </a:outerShdw>
                          </a:effectLst>
                        </a:rPr>
                        <a:t>63.80</a:t>
                      </a:r>
                      <a:endParaRPr lang="en-US" sz="1200" b="0" cap="none" spc="0" dirty="0">
                        <a:ln w="0"/>
                        <a:solidFill>
                          <a:schemeClr val="tx1"/>
                        </a:solidFill>
                        <a:effectLst>
                          <a:outerShdw blurRad="38100" dist="19050" dir="2700000" algn="tl" rotWithShape="0">
                            <a:schemeClr val="dk1">
                              <a:alpha val="40000"/>
                            </a:schemeClr>
                          </a:outerShdw>
                        </a:effectLst>
                      </a:endParaRPr>
                    </a:p>
                  </a:txBody>
                  <a:tcPr marL="81708" marR="81708" marT="40854" marB="40854"/>
                </a:tc>
                <a:extLst>
                  <a:ext uri="{0D108BD9-81ED-4DB2-BD59-A6C34878D82A}">
                    <a16:rowId xmlns:a16="http://schemas.microsoft.com/office/drawing/2014/main" val="340308602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Cooling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sr-Latn-RS" sz="1200" b="0" cap="none" spc="0" dirty="0">
                          <a:ln w="0"/>
                          <a:solidFill>
                            <a:schemeClr val="tx1"/>
                          </a:solidFill>
                          <a:effectLst>
                            <a:outerShdw blurRad="38100" dist="19050" dir="2700000" algn="tl" rotWithShape="0">
                              <a:schemeClr val="dk1">
                                <a:alpha val="40000"/>
                              </a:schemeClr>
                            </a:outerShdw>
                          </a:effectLst>
                        </a:rPr>
                        <a:t>378.62</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1973966898"/>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Lighting</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327.09</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2578857317"/>
                  </a:ext>
                </a:extLst>
              </a:tr>
              <a:tr h="292504">
                <a:tc>
                  <a:txBody>
                    <a:bodyPr/>
                    <a:lstStyle/>
                    <a:p>
                      <a:r>
                        <a:rPr lang="en-US" sz="1200" b="0" cap="none" spc="0" dirty="0">
                          <a:ln w="0"/>
                          <a:solidFill>
                            <a:schemeClr val="tx1"/>
                          </a:solidFill>
                          <a:effectLst>
                            <a:outerShdw blurRad="38100" dist="19050" dir="2700000" algn="tl" rotWithShape="0">
                              <a:schemeClr val="dk1">
                                <a:alpha val="40000"/>
                              </a:schemeClr>
                            </a:outerShdw>
                          </a:effectLst>
                        </a:rPr>
                        <a:t>Interior Equipment</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tc>
                  <a:txBody>
                    <a:bodyPr/>
                    <a:lstStyle/>
                    <a:p>
                      <a:pPr algn="l"/>
                      <a:r>
                        <a:rPr lang="en-US" sz="1200" b="0" cap="none" spc="0" dirty="0">
                          <a:ln w="0"/>
                          <a:solidFill>
                            <a:schemeClr val="tx1"/>
                          </a:solidFill>
                          <a:effectLst>
                            <a:outerShdw blurRad="38100" dist="19050" dir="2700000" algn="tl" rotWithShape="0">
                              <a:schemeClr val="dk1">
                                <a:alpha val="40000"/>
                              </a:schemeClr>
                            </a:outerShdw>
                          </a:effectLst>
                        </a:rPr>
                        <a:t>377.95</a:t>
                      </a:r>
                      <a:endParaRPr lang="en-US" sz="12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a:txBody>
                  <a:tcPr marL="81708" marR="81708" marT="40854" marB="40854"/>
                </a:tc>
                <a:extLst>
                  <a:ext uri="{0D108BD9-81ED-4DB2-BD59-A6C34878D82A}">
                    <a16:rowId xmlns:a16="http://schemas.microsoft.com/office/drawing/2014/main" val="3979165474"/>
                  </a:ext>
                </a:extLst>
              </a:tr>
            </a:tbl>
          </a:graphicData>
        </a:graphic>
      </p:graphicFrame>
      <p:sp>
        <p:nvSpPr>
          <p:cNvPr id="15" name="TextBox 14">
            <a:extLst>
              <a:ext uri="{FF2B5EF4-FFF2-40B4-BE49-F238E27FC236}">
                <a16:creationId xmlns:a16="http://schemas.microsoft.com/office/drawing/2014/main" id="{E1A6298C-BC38-4E39-BD2C-DE66518D67AA}"/>
              </a:ext>
            </a:extLst>
          </p:cNvPr>
          <p:cNvSpPr txBox="1"/>
          <p:nvPr/>
        </p:nvSpPr>
        <p:spPr>
          <a:xfrm>
            <a:off x="5883992" y="739116"/>
            <a:ext cx="4163627" cy="369332"/>
          </a:xfrm>
          <a:prstGeom prst="rect">
            <a:avLst/>
          </a:prstGeom>
          <a:noFill/>
        </p:spPr>
        <p:txBody>
          <a:bodyPr wrap="square" rtlCol="0">
            <a:spAutoFit/>
          </a:bodyPr>
          <a:lstStyle/>
          <a:p>
            <a:r>
              <a:rPr lang="sr-Latn-RS" dirty="0"/>
              <a:t>Common parameters for building</a:t>
            </a:r>
            <a:endParaRPr lang="en-US" dirty="0"/>
          </a:p>
        </p:txBody>
      </p:sp>
      <p:sp>
        <p:nvSpPr>
          <p:cNvPr id="16" name="TextBox 15">
            <a:extLst>
              <a:ext uri="{FF2B5EF4-FFF2-40B4-BE49-F238E27FC236}">
                <a16:creationId xmlns:a16="http://schemas.microsoft.com/office/drawing/2014/main" id="{BCC40760-C08C-417E-9FDC-299C1979DD1A}"/>
              </a:ext>
            </a:extLst>
          </p:cNvPr>
          <p:cNvSpPr txBox="1"/>
          <p:nvPr/>
        </p:nvSpPr>
        <p:spPr>
          <a:xfrm>
            <a:off x="5883991" y="2674670"/>
            <a:ext cx="4163627" cy="369332"/>
          </a:xfrm>
          <a:prstGeom prst="rect">
            <a:avLst/>
          </a:prstGeom>
          <a:noFill/>
        </p:spPr>
        <p:txBody>
          <a:bodyPr wrap="square" rtlCol="0">
            <a:spAutoFit/>
          </a:bodyPr>
          <a:lstStyle/>
          <a:p>
            <a:r>
              <a:rPr lang="sr-Latn-RS" dirty="0"/>
              <a:t>Common parameters for the site</a:t>
            </a:r>
            <a:endParaRPr lang="en-US" dirty="0"/>
          </a:p>
        </p:txBody>
      </p:sp>
      <p:sp>
        <p:nvSpPr>
          <p:cNvPr id="17" name="TextBox 16">
            <a:extLst>
              <a:ext uri="{FF2B5EF4-FFF2-40B4-BE49-F238E27FC236}">
                <a16:creationId xmlns:a16="http://schemas.microsoft.com/office/drawing/2014/main" id="{B7F90080-7FD2-4411-A7C0-2DA1CCB3FB6A}"/>
              </a:ext>
            </a:extLst>
          </p:cNvPr>
          <p:cNvSpPr txBox="1"/>
          <p:nvPr/>
        </p:nvSpPr>
        <p:spPr>
          <a:xfrm>
            <a:off x="4219180" y="1174857"/>
            <a:ext cx="1664809" cy="1846659"/>
          </a:xfrm>
          <a:prstGeom prst="rect">
            <a:avLst/>
          </a:prstGeom>
          <a:noFill/>
        </p:spPr>
        <p:txBody>
          <a:bodyPr wrap="square" rtlCol="0">
            <a:spAutoFit/>
          </a:bodyPr>
          <a:lstStyle/>
          <a:p>
            <a:pPr algn="ctr"/>
            <a:r>
              <a:rPr lang="sr-Latn-RS" dirty="0"/>
              <a:t>Wall layers:</a:t>
            </a:r>
          </a:p>
          <a:p>
            <a:pPr algn="ctr"/>
            <a:endParaRPr lang="en-US" dirty="0"/>
          </a:p>
          <a:p>
            <a:pPr algn="ctr"/>
            <a:r>
              <a:rPr lang="en-US" sz="1200" dirty="0"/>
              <a:t>Stucco 3cm</a:t>
            </a:r>
          </a:p>
          <a:p>
            <a:pPr algn="ctr"/>
            <a:r>
              <a:rPr lang="en-US" sz="1200" dirty="0"/>
              <a:t>Wall insulation 5cm</a:t>
            </a:r>
          </a:p>
          <a:p>
            <a:pPr algn="ctr"/>
            <a:r>
              <a:rPr lang="sr-Latn-RS" sz="1200" dirty="0"/>
              <a:t>C</a:t>
            </a:r>
            <a:r>
              <a:rPr lang="en-US" sz="1200" dirty="0" err="1"/>
              <a:t>oncrete</a:t>
            </a:r>
            <a:r>
              <a:rPr lang="en-US" sz="1200" dirty="0"/>
              <a:t> wall 20cm</a:t>
            </a:r>
          </a:p>
          <a:p>
            <a:pPr algn="ctr"/>
            <a:r>
              <a:rPr lang="en-US" sz="1200" dirty="0"/>
              <a:t>Acoustic tile 2cm</a:t>
            </a:r>
          </a:p>
          <a:p>
            <a:pPr algn="ctr"/>
            <a:r>
              <a:rPr lang="en-US" sz="1200" dirty="0"/>
              <a:t>Gypsum 2mm </a:t>
            </a:r>
          </a:p>
          <a:p>
            <a:pPr algn="ctr"/>
            <a:endParaRPr lang="en-US" dirty="0"/>
          </a:p>
        </p:txBody>
      </p:sp>
      <p:sp>
        <p:nvSpPr>
          <p:cNvPr id="18" name="TextBox 17">
            <a:extLst>
              <a:ext uri="{FF2B5EF4-FFF2-40B4-BE49-F238E27FC236}">
                <a16:creationId xmlns:a16="http://schemas.microsoft.com/office/drawing/2014/main" id="{A6099792-F2B5-45B5-A15C-9B44F95D95B5}"/>
              </a:ext>
            </a:extLst>
          </p:cNvPr>
          <p:cNvSpPr txBox="1"/>
          <p:nvPr/>
        </p:nvSpPr>
        <p:spPr>
          <a:xfrm>
            <a:off x="4219178" y="3465701"/>
            <a:ext cx="1664809" cy="1384995"/>
          </a:xfrm>
          <a:prstGeom prst="rect">
            <a:avLst/>
          </a:prstGeom>
          <a:noFill/>
        </p:spPr>
        <p:txBody>
          <a:bodyPr wrap="square" rtlCol="0">
            <a:spAutoFit/>
          </a:bodyPr>
          <a:lstStyle/>
          <a:p>
            <a:pPr algn="ctr"/>
            <a:endParaRPr lang="en-US" dirty="0"/>
          </a:p>
          <a:p>
            <a:pPr algn="ctr"/>
            <a:r>
              <a:rPr lang="en-US" sz="1200" dirty="0"/>
              <a:t>Stucco 3cm</a:t>
            </a:r>
          </a:p>
          <a:p>
            <a:pPr algn="ctr"/>
            <a:r>
              <a:rPr lang="sr-Latn-RS" sz="1200" dirty="0"/>
              <a:t>C</a:t>
            </a:r>
            <a:r>
              <a:rPr lang="en-US" sz="1200" dirty="0" err="1"/>
              <a:t>oncrete</a:t>
            </a:r>
            <a:r>
              <a:rPr lang="en-US" sz="1200" dirty="0"/>
              <a:t> wall 20cm</a:t>
            </a:r>
          </a:p>
          <a:p>
            <a:pPr algn="ctr"/>
            <a:r>
              <a:rPr lang="en-US" sz="1200" dirty="0"/>
              <a:t>Acoustic tile 2cm</a:t>
            </a:r>
          </a:p>
          <a:p>
            <a:pPr algn="ctr"/>
            <a:r>
              <a:rPr lang="en-US" sz="1200" dirty="0"/>
              <a:t>Gypsum 2mm </a:t>
            </a:r>
          </a:p>
          <a:p>
            <a:pPr algn="ctr"/>
            <a:endParaRPr lang="en-US" dirty="0"/>
          </a:p>
        </p:txBody>
      </p:sp>
      <p:sp>
        <p:nvSpPr>
          <p:cNvPr id="19" name="TextBox 18">
            <a:extLst>
              <a:ext uri="{FF2B5EF4-FFF2-40B4-BE49-F238E27FC236}">
                <a16:creationId xmlns:a16="http://schemas.microsoft.com/office/drawing/2014/main" id="{A2D5250E-3946-485F-B4DA-E6B42814BF53}"/>
              </a:ext>
            </a:extLst>
          </p:cNvPr>
          <p:cNvSpPr txBox="1"/>
          <p:nvPr/>
        </p:nvSpPr>
        <p:spPr>
          <a:xfrm>
            <a:off x="4219178" y="5223065"/>
            <a:ext cx="1664809" cy="1754326"/>
          </a:xfrm>
          <a:prstGeom prst="rect">
            <a:avLst/>
          </a:prstGeom>
          <a:noFill/>
        </p:spPr>
        <p:txBody>
          <a:bodyPr wrap="square" rtlCol="0">
            <a:spAutoFit/>
          </a:bodyPr>
          <a:lstStyle/>
          <a:p>
            <a:pPr algn="ctr"/>
            <a:endParaRPr lang="en-US" dirty="0"/>
          </a:p>
          <a:p>
            <a:pPr algn="ctr"/>
            <a:r>
              <a:rPr lang="en-US" sz="1200" dirty="0"/>
              <a:t>Stucco 3cm</a:t>
            </a:r>
            <a:endParaRPr lang="sr-Latn-RS" sz="1200" dirty="0"/>
          </a:p>
          <a:p>
            <a:pPr algn="ctr"/>
            <a:r>
              <a:rPr lang="sr-Latn-RS" sz="1200" dirty="0"/>
              <a:t>Wall insulation 5cm</a:t>
            </a:r>
            <a:endParaRPr lang="en-US" sz="1200" dirty="0"/>
          </a:p>
          <a:p>
            <a:pPr algn="ctr"/>
            <a:r>
              <a:rPr lang="sr-Latn-RS" sz="1200" dirty="0"/>
              <a:t>C</a:t>
            </a:r>
            <a:r>
              <a:rPr lang="en-US" sz="1200" dirty="0" err="1"/>
              <a:t>oncrete</a:t>
            </a:r>
            <a:r>
              <a:rPr lang="en-US" sz="1200" dirty="0"/>
              <a:t> wall 20cm</a:t>
            </a:r>
            <a:endParaRPr lang="sr-Latn-RS" sz="1200" dirty="0"/>
          </a:p>
          <a:p>
            <a:pPr algn="ctr"/>
            <a:r>
              <a:rPr lang="sr-Latn-RS" sz="1200" dirty="0"/>
              <a:t>Wall insulation 5cm</a:t>
            </a:r>
            <a:endParaRPr lang="en-US" sz="1200" dirty="0"/>
          </a:p>
          <a:p>
            <a:pPr algn="ctr"/>
            <a:r>
              <a:rPr lang="en-US" sz="1200" dirty="0"/>
              <a:t>Acoustic tile 2cm</a:t>
            </a:r>
          </a:p>
          <a:p>
            <a:pPr algn="ctr"/>
            <a:r>
              <a:rPr lang="en-US" sz="1200" dirty="0"/>
              <a:t>Gypsum 2mm </a:t>
            </a:r>
          </a:p>
          <a:p>
            <a:pPr algn="ctr"/>
            <a:endParaRPr lang="en-US" dirty="0"/>
          </a:p>
        </p:txBody>
      </p:sp>
    </p:spTree>
    <p:extLst>
      <p:ext uri="{BB962C8B-B14F-4D97-AF65-F5344CB8AC3E}">
        <p14:creationId xmlns:p14="http://schemas.microsoft.com/office/powerpoint/2010/main" val="314959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F694-6DEC-48FF-8554-19E6DA1C43EC}"/>
              </a:ext>
            </a:extLst>
          </p:cNvPr>
          <p:cNvSpPr>
            <a:spLocks noGrp="1"/>
          </p:cNvSpPr>
          <p:nvPr>
            <p:ph type="title"/>
          </p:nvPr>
        </p:nvSpPr>
        <p:spPr>
          <a:xfrm>
            <a:off x="677334" y="609600"/>
            <a:ext cx="8596668" cy="674914"/>
          </a:xfrm>
        </p:spPr>
        <p:txBody>
          <a:bodyPr/>
          <a:lstStyle/>
          <a:p>
            <a:r>
              <a:rPr lang="sr-Latn-RS" dirty="0"/>
              <a:t>Wall analysis conclusion:</a:t>
            </a:r>
            <a:endParaRPr lang="en-US" dirty="0"/>
          </a:p>
        </p:txBody>
      </p:sp>
      <p:sp>
        <p:nvSpPr>
          <p:cNvPr id="4" name="TextBox 3">
            <a:extLst>
              <a:ext uri="{FF2B5EF4-FFF2-40B4-BE49-F238E27FC236}">
                <a16:creationId xmlns:a16="http://schemas.microsoft.com/office/drawing/2014/main" id="{72749BB9-7ED2-4479-9B1C-0199E6D6FEBD}"/>
              </a:ext>
            </a:extLst>
          </p:cNvPr>
          <p:cNvSpPr txBox="1"/>
          <p:nvPr/>
        </p:nvSpPr>
        <p:spPr>
          <a:xfrm>
            <a:off x="827314" y="1426029"/>
            <a:ext cx="8596668" cy="1323439"/>
          </a:xfrm>
          <a:prstGeom prst="rect">
            <a:avLst/>
          </a:prstGeom>
          <a:noFill/>
        </p:spPr>
        <p:txBody>
          <a:bodyPr wrap="square" rtlCol="0">
            <a:spAutoFit/>
          </a:bodyPr>
          <a:lstStyle/>
          <a:p>
            <a:r>
              <a:rPr lang="sr-Latn-RS" sz="1600" dirty="0"/>
              <a:t>The results of the wall analysis show that removing a layer of insolation in the temperate climate, more preicisely in construction zone 3, effects the energy consumption negatively both in terms of heating and cooling. Using double-sided insolation however does not provide any signifficant benefits to the consumption in both cooling and heating and simply adds to the costs of construction.</a:t>
            </a:r>
            <a:endParaRPr lang="en-US" sz="1600" dirty="0"/>
          </a:p>
        </p:txBody>
      </p:sp>
      <p:sp>
        <p:nvSpPr>
          <p:cNvPr id="5" name="Title 1">
            <a:extLst>
              <a:ext uri="{FF2B5EF4-FFF2-40B4-BE49-F238E27FC236}">
                <a16:creationId xmlns:a16="http://schemas.microsoft.com/office/drawing/2014/main" id="{AD3E3EBF-F427-483D-840A-D0098FF6CF19}"/>
              </a:ext>
            </a:extLst>
          </p:cNvPr>
          <p:cNvSpPr txBox="1">
            <a:spLocks/>
          </p:cNvSpPr>
          <p:nvPr/>
        </p:nvSpPr>
        <p:spPr>
          <a:xfrm>
            <a:off x="677334" y="3091543"/>
            <a:ext cx="8596668" cy="6749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r-Latn-RS" dirty="0"/>
              <a:t>Final conclusion:</a:t>
            </a:r>
            <a:endParaRPr lang="en-US" dirty="0"/>
          </a:p>
        </p:txBody>
      </p:sp>
      <p:sp>
        <p:nvSpPr>
          <p:cNvPr id="6" name="TextBox 5">
            <a:extLst>
              <a:ext uri="{FF2B5EF4-FFF2-40B4-BE49-F238E27FC236}">
                <a16:creationId xmlns:a16="http://schemas.microsoft.com/office/drawing/2014/main" id="{C14009A9-3036-437F-92DC-F2DF07560CC3}"/>
              </a:ext>
            </a:extLst>
          </p:cNvPr>
          <p:cNvSpPr txBox="1"/>
          <p:nvPr/>
        </p:nvSpPr>
        <p:spPr>
          <a:xfrm>
            <a:off x="677334" y="3766457"/>
            <a:ext cx="8596668" cy="1815882"/>
          </a:xfrm>
          <a:prstGeom prst="rect">
            <a:avLst/>
          </a:prstGeom>
          <a:noFill/>
        </p:spPr>
        <p:txBody>
          <a:bodyPr wrap="square" rtlCol="0">
            <a:spAutoFit/>
          </a:bodyPr>
          <a:lstStyle/>
          <a:p>
            <a:r>
              <a:rPr lang="sr-Latn-RS" sz="1600" dirty="0"/>
              <a:t>This conducted two part analysis showed that there are two very important factors when designing the building for efficient energy consumption. First one being the location and construction zone that the object is in, and the secon one being the very construction of the exterior walls of the building. In order to achieve the propper ballance between the heating and cooling consumption it is important to respect the weather conditions of the location and, acording to them design the exterior walls before starting to work on HVAC sistems.</a:t>
            </a:r>
            <a:endParaRPr lang="en-US" sz="1600" dirty="0"/>
          </a:p>
        </p:txBody>
      </p:sp>
    </p:spTree>
    <p:extLst>
      <p:ext uri="{BB962C8B-B14F-4D97-AF65-F5344CB8AC3E}">
        <p14:creationId xmlns:p14="http://schemas.microsoft.com/office/powerpoint/2010/main" val="3259936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1223</Words>
  <Application>Microsoft Office PowerPoint</Application>
  <PresentationFormat>Widescreen</PresentationFormat>
  <Paragraphs>189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Technical environmental sistems</vt:lpstr>
      <vt:lpstr>Building analysis introduction: This report focuses on energy consumption analysis of the small office building and the effects of construction and environmental condisions on it. This analysis will be conducted in „Open studio“ software. The analized buildint consists of three floors which have large open office spaces on all sides of the building, with the exeption of the ground floor that houses a lobby on the south side. In the central core there are main vertical connections as well as the break and server rooms, as seen in the plans below. All sides of the building have 40% of the walls in windows and with the exeption of the north also have shading devices.</vt:lpstr>
      <vt:lpstr>Spaces shown in the figure 1 are devided into different thermal zones, whic are defined as „spaces that use the same thermostat“. These spaces are colored differently as can be seen in figure 2.</vt:lpstr>
      <vt:lpstr>Work process:</vt:lpstr>
      <vt:lpstr>Work process:</vt:lpstr>
      <vt:lpstr>Building summary and results</vt:lpstr>
      <vt:lpstr>Conclusion of part one:</vt:lpstr>
      <vt:lpstr>Wall analysis results:</vt:lpstr>
      <vt:lpstr>Wall analysis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environmental sistems</dc:title>
  <dc:creator>Stefan Boskovic</dc:creator>
  <cp:lastModifiedBy>Stefan Boskovic</cp:lastModifiedBy>
  <cp:revision>14</cp:revision>
  <dcterms:created xsi:type="dcterms:W3CDTF">2018-12-16T17:17:54Z</dcterms:created>
  <dcterms:modified xsi:type="dcterms:W3CDTF">2018-12-16T20:05:17Z</dcterms:modified>
</cp:coreProperties>
</file>