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0" r:id="rId3"/>
  </p:sldMasterIdLst>
  <p:notesMasterIdLst>
    <p:notesMasterId r:id="rId26"/>
  </p:notesMasterIdLst>
  <p:handoutMasterIdLst>
    <p:handoutMasterId r:id="rId27"/>
  </p:handoutMasterIdLst>
  <p:sldIdLst>
    <p:sldId id="274" r:id="rId4"/>
    <p:sldId id="428" r:id="rId5"/>
    <p:sldId id="451" r:id="rId6"/>
    <p:sldId id="452" r:id="rId7"/>
    <p:sldId id="453" r:id="rId8"/>
    <p:sldId id="454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81" d="100"/>
          <a:sy n="81" d="100"/>
        </p:scale>
        <p:origin x="-84" y="-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53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796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199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699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83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235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0693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2948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489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09100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trainings/1230/asp-net-mvc-october-2015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jpeg"/><Relationship Id="rId15" Type="http://schemas.openxmlformats.org/officeDocument/2006/relationships/image" Target="../media/image35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softwaregroup-b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ASP.NET MVC Architecture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Layouts, Filters, Sections, Helpers, Partial Views, Areas…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8412" y="4800600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6" name="Picture 2" descr="http://pngimg.com/upload/heart_PNG70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4327276"/>
            <a:ext cx="1094186" cy="100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656012" y="3976030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35573" y="4010181"/>
            <a:ext cx="1982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WebViewPage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ViewPage</a:t>
            </a:r>
            <a:r>
              <a:rPr lang="en-US" dirty="0" smtClean="0"/>
              <a:t> has a property named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5694" y="3200400"/>
            <a:ext cx="4915518" cy="198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64784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05584757"/>
              </p:ext>
            </p:extLst>
          </p:nvPr>
        </p:nvGraphicFramePr>
        <p:xfrm>
          <a:off x="674458" y="1676400"/>
          <a:ext cx="10856912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461"/>
                <a:gridCol w="1261481"/>
                <a:gridCol w="710897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Type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Description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CheckBox, CheckBoxFor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HiddenFor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PasswordFor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TextBox, TextBoxFor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LabelFor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noProof="1"/>
                    </a:p>
                  </a:txBody>
                  <a:tcPr marL="133638" marR="133638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25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0961355"/>
              </p:ext>
            </p:extLst>
          </p:nvPr>
        </p:nvGraphicFramePr>
        <p:xfrm>
          <a:off x="531812" y="1524000"/>
          <a:ext cx="11161711" cy="423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2166"/>
                <a:gridCol w="1585095"/>
                <a:gridCol w="71644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Type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Description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ActionLink, RouteLink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ListBox, ListBoxFor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TextArea, TextAreaFor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noProof="1"/>
                    </a:p>
                  </a:txBody>
                  <a:tcPr marL="143087" marR="143087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766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HtmlHelper</a:t>
            </a:r>
          </a:p>
          <a:p>
            <a:pPr lvl="1"/>
            <a:r>
              <a:rPr lang="en-US" dirty="0"/>
              <a:t>Return </a:t>
            </a:r>
            <a:r>
              <a:rPr lang="en-US" dirty="0" smtClean="0"/>
              <a:t>a string </a:t>
            </a:r>
            <a:r>
              <a:rPr lang="en-US" dirty="0"/>
              <a:t>or </a:t>
            </a:r>
            <a:r>
              <a:rPr lang="en-US" dirty="0" smtClean="0"/>
              <a:t>override the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r>
              <a:rPr lang="en-US" sz="3600" dirty="0" smtClean="0"/>
              <a:t>The </a:t>
            </a:r>
            <a:r>
              <a:rPr lang="en-US" sz="34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TagBuilder</a:t>
            </a:r>
            <a:r>
              <a:rPr lang="en-US" dirty="0" smtClean="0"/>
              <a:t> class manages </a:t>
            </a:r>
            <a:r>
              <a:rPr lang="en-US" dirty="0"/>
              <a:t>closing tags and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/>
              <a:t>Add namespace in </a:t>
            </a:r>
            <a:r>
              <a:rPr lang="en-US" dirty="0" smtClean="0"/>
              <a:t>web.config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4411" y="386715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1087" y="5957170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64326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way to write helpers:</a:t>
            </a:r>
          </a:p>
          <a:p>
            <a:pPr lvl="1"/>
            <a:r>
              <a:rPr lang="en-US" dirty="0" smtClean="0"/>
              <a:t>Create the folder /App_Code/</a:t>
            </a:r>
          </a:p>
          <a:p>
            <a:pPr lvl="1"/>
            <a:r>
              <a:rPr lang="en-US" dirty="0" smtClean="0"/>
              <a:t>Create a view in it (for example Helpers.cshtml)</a:t>
            </a:r>
          </a:p>
          <a:p>
            <a:pPr lvl="1"/>
            <a:r>
              <a:rPr lang="en-US" dirty="0" smtClean="0"/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have a lot of code in views? =&gt; write helpers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 (2)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5612" y="3505201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925" y="5553076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4746462" y="4074596"/>
            <a:ext cx="3638778" cy="2364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5162498" y="4576380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264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Partial()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RenderPartial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Action()</a:t>
            </a:r>
          </a:p>
          <a:p>
            <a:r>
              <a:rPr lang="en-US" dirty="0"/>
              <a:t>Razor partial views are still .cshtml files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2012" y="374851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0011" y="5304681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4476404" y="5244012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70767" y="521985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9612" y="430509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7518" y="381581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7617687" y="4820276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8054690" y="4603037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84412" y="6120825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32349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9683164" y="2038437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07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2660" y="1400175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61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a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812" y="4114800"/>
            <a:ext cx="2971800" cy="2164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94339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Areas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structures (areas)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7825" y="1143001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10185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799599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Layout, sections and partial views help us to separate the logic of our views</a:t>
            </a:r>
          </a:p>
          <a:p>
            <a:r>
              <a:rPr lang="en-US" dirty="0" smtClean="0"/>
              <a:t>Helpers </a:t>
            </a:r>
          </a:p>
          <a:p>
            <a:pPr lvl="1"/>
            <a:r>
              <a:rPr lang="en-US" dirty="0" smtClean="0"/>
              <a:t>Allow code reuse </a:t>
            </a:r>
          </a:p>
          <a:p>
            <a:pPr lvl="1"/>
            <a:r>
              <a:rPr lang="en-US" dirty="0" smtClean="0"/>
              <a:t>Manage most of the complexity </a:t>
            </a:r>
            <a:br>
              <a:rPr lang="en-US" dirty="0" smtClean="0"/>
            </a:br>
            <a:r>
              <a:rPr lang="en-US" dirty="0" smtClean="0"/>
              <a:t>of writing HTML</a:t>
            </a:r>
          </a:p>
          <a:p>
            <a:r>
              <a:rPr lang="en-US" dirty="0" smtClean="0"/>
              <a:t>Our project can be divided into areas</a:t>
            </a:r>
          </a:p>
          <a:p>
            <a:pPr lvl="1"/>
            <a:r>
              <a:rPr lang="en-US" dirty="0" smtClean="0"/>
              <a:t>Smaller sections which have their own MVC structure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95400"/>
            <a:ext cx="2819400" cy="209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1202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700" dirty="0" smtClean="0"/>
              <a:t>Action Filters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Razor Views</a:t>
            </a:r>
          </a:p>
          <a:p>
            <a:pPr lvl="1"/>
            <a:r>
              <a:rPr lang="en-US" sz="3400" dirty="0" smtClean="0"/>
              <a:t>Layouts </a:t>
            </a:r>
            <a:r>
              <a:rPr lang="en-US" sz="3400" dirty="0"/>
              <a:t>and sections</a:t>
            </a:r>
          </a:p>
          <a:p>
            <a:pPr lvl="1"/>
            <a:r>
              <a:rPr lang="en-US" sz="3400" dirty="0"/>
              <a:t>Helpers</a:t>
            </a:r>
          </a:p>
          <a:p>
            <a:pPr lvl="1"/>
            <a:r>
              <a:rPr lang="en-US" sz="3400" dirty="0"/>
              <a:t>Partial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Areas</a:t>
            </a:r>
            <a:endParaRPr lang="bg-BG" sz="3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8423" y="28956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317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https://softuni.bg/trainings/1230/asp-net-mvc-october-2015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ASP.NET MVC Architecture</a:t>
            </a:r>
            <a:endParaRPr lang="en-US" dirty="0"/>
          </a:p>
        </p:txBody>
      </p:sp>
      <p:pic>
        <p:nvPicPr>
          <p:cNvPr id="11" name="Picture 10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286364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198163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690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Apply pre- and post-processing logic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Similar to HTTP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Global filters can be registered in GlobalFilters.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Filters (or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App_Start/FilterConfig.cs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5774633"/>
              </p:ext>
            </p:extLst>
          </p:nvPr>
        </p:nvGraphicFramePr>
        <p:xfrm>
          <a:off x="1065212" y="4322901"/>
          <a:ext cx="9906000" cy="2194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7162800"/>
              </a:tblGrid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894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</a:tr>
              <a:tr h="36586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</a:tr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</a:tr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9462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C# class file in /Filters/</a:t>
            </a:r>
          </a:p>
          <a:p>
            <a:r>
              <a:rPr lang="en-US" dirty="0" smtClean="0"/>
              <a:t>Inherit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ActionFilterAttribute</a:t>
            </a:r>
          </a:p>
          <a:p>
            <a:r>
              <a:rPr lang="en-US" dirty="0" smtClean="0"/>
              <a:t>We can override the following methods:</a:t>
            </a:r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OnActionExecuting(ActionExecutingContext)</a:t>
            </a:r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OnActionExecuted(ActionExecutedContext)</a:t>
            </a:r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OnResultExecuting(ResultExecutingContext)</a:t>
            </a:r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OnResultExecuted(ResultExecutedContext)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GlobalFilters.Filters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8413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63714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665412" y="5410200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[Log]</a:t>
            </a:r>
          </a:p>
          <a:p>
            <a:r>
              <a:rPr lang="en-US" dirty="0">
                <a:solidFill>
                  <a:srgbClr val="FBEEDC"/>
                </a:solidFill>
              </a:rPr>
              <a:t>public class DepartmentController : Controller { </a:t>
            </a:r>
            <a:r>
              <a:rPr lang="en-US" dirty="0" smtClean="0">
                <a:solidFill>
                  <a:srgbClr val="FBEEDC"/>
                </a:solidFill>
              </a:rPr>
              <a:t>… </a:t>
            </a:r>
            <a:r>
              <a:rPr lang="en-US" dirty="0">
                <a:solidFill>
                  <a:srgbClr val="FBEEDC"/>
                </a:solidFill>
              </a:rPr>
              <a:t>} 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60412" y="1066800"/>
            <a:ext cx="10591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public class LogAttribute : ActionFilterAttribute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OnActionExecuting(ActionExecutingContext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OnActionExecuted(ActionExecutedContext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OnResultExecuting(ResultExecutingContext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OnResultExecuted(ResultExecutedContext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}</a:t>
            </a:r>
            <a:endParaRPr lang="en-US" sz="18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849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Advanced Razor Syntax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8135" y="13716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9368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Defines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the view </a:t>
            </a:r>
            <a:r>
              <a:rPr lang="en-US" smtClean="0"/>
              <a:t>is </a:t>
            </a:r>
            <a:r>
              <a:rPr lang="en-US" smtClean="0"/>
              <a:t>rendered</a:t>
            </a:r>
            <a:r>
              <a:rPr lang="en-US" dirty="0" smtClean="0"/>
              <a:t>, then the layout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RenderBody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Indicates where the view content</a:t>
            </a:r>
            <a:br>
              <a:rPr lang="en-US" dirty="0" smtClean="0"/>
            </a:br>
            <a:r>
              <a:rPr lang="en-US" dirty="0" smtClean="0"/>
              <a:t>should be placed when rendering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3211" y="3390398"/>
            <a:ext cx="3733511" cy="297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51923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_ViewStart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~/Views/_ViewStart.cshtml</a:t>
            </a:r>
            <a:r>
              <a:rPr lang="en-US" dirty="0"/>
              <a:t> (</a:t>
            </a:r>
            <a:r>
              <a:rPr lang="en-US" dirty="0" smtClean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1386" y="35814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Layout = "~/Views/Shared/_UncommonLayout.cshtml";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1385" y="5458202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61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RenderSection()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@RenderSection(string name,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required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If the section is required and not </a:t>
            </a:r>
            <a:r>
              <a:rPr lang="en-US" dirty="0" smtClean="0"/>
              <a:t>defined, </a:t>
            </a:r>
            <a:r>
              <a:rPr lang="en-US" dirty="0"/>
              <a:t>an exception will be thrown (</a:t>
            </a:r>
            <a:r>
              <a:rPr lang="en-US" dirty="0" smtClean="0"/>
              <a:t>IsSectionDefined())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5486" y="24384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94462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1062</Words>
  <Application>Microsoft Office PowerPoint</Application>
  <PresentationFormat>Custom</PresentationFormat>
  <Paragraphs>240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SoftUni 16x9</vt:lpstr>
      <vt:lpstr>1_SoftUni 16x9</vt:lpstr>
      <vt:lpstr>ASP.NET MVC Architecture</vt:lpstr>
      <vt:lpstr>Table of Contents</vt:lpstr>
      <vt:lpstr>Action Filters</vt:lpstr>
      <vt:lpstr>Custom Action Filter</vt:lpstr>
      <vt:lpstr>Custom Action Filter (2)</vt:lpstr>
      <vt:lpstr>Advanced Razor Syntax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Areas</vt:lpstr>
      <vt:lpstr>Areas</vt:lpstr>
      <vt:lpstr>Demo: Areas</vt:lpstr>
      <vt:lpstr>Summary</vt:lpstr>
      <vt:lpstr>ASP.NET MVC Architecture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Essentials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2015-10-14T08:16:07Z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