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7"/>
  </p:notesMasterIdLst>
  <p:handoutMasterIdLst>
    <p:handoutMasterId r:id="rId48"/>
  </p:handoutMasterIdLst>
  <p:sldIdLst>
    <p:sldId id="274" r:id="rId3"/>
    <p:sldId id="428" r:id="rId4"/>
    <p:sldId id="478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4" r:id="rId20"/>
    <p:sldId id="495" r:id="rId21"/>
    <p:sldId id="496" r:id="rId22"/>
    <p:sldId id="497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508" r:id="rId34"/>
    <p:sldId id="509" r:id="rId35"/>
    <p:sldId id="510" r:id="rId36"/>
    <p:sldId id="511" r:id="rId37"/>
    <p:sldId id="512" r:id="rId38"/>
    <p:sldId id="513" r:id="rId39"/>
    <p:sldId id="514" r:id="rId40"/>
    <p:sldId id="515" r:id="rId41"/>
    <p:sldId id="516" r:id="rId42"/>
    <p:sldId id="517" r:id="rId43"/>
    <p:sldId id="518" r:id="rId44"/>
    <p:sldId id="519" r:id="rId45"/>
    <p:sldId id="520" r:id="rId4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533" autoAdjust="0"/>
  </p:normalViewPr>
  <p:slideViewPr>
    <p:cSldViewPr>
      <p:cViewPr varScale="1">
        <p:scale>
          <a:sx n="92" d="100"/>
          <a:sy n="92" d="100"/>
        </p:scale>
        <p:origin x="246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10/13/2015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05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81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93252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6850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177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07147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6567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14393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39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0075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575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/tutorials/getting-started-with-ef-using-mvc/implementing-the-repository-and-unit-of-work-patterns-in-an-asp-net-mvc-application" TargetMode="Externa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automapper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69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65.png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trainings/1230/asp-net-mvc-october-2015" TargetMode="External"/><Relationship Id="rId10" Type="http://schemas.openxmlformats.org/officeDocument/2006/relationships/image" Target="../media/image64.png"/><Relationship Id="rId19" Type="http://schemas.openxmlformats.org/officeDocument/2006/relationships/image" Target="../media/image68.png"/><Relationship Id="rId4" Type="http://schemas.openxmlformats.org/officeDocument/2006/relationships/image" Target="../media/image61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hyperlink" Target="http://www.indeavr.com/" TargetMode="External"/><Relationship Id="rId18" Type="http://schemas.openxmlformats.org/officeDocument/2006/relationships/image" Target="../media/image68.png"/><Relationship Id="rId3" Type="http://schemas.openxmlformats.org/officeDocument/2006/relationships/hyperlink" Target="http://xs-software.com/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netpeak.bg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7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hyperlink" Target="http://www.luxoft.com/" TargetMode="External"/><Relationship Id="rId5" Type="http://schemas.openxmlformats.org/officeDocument/2006/relationships/hyperlink" Target="http://komfo.com/" TargetMode="External"/><Relationship Id="rId15" Type="http://schemas.openxmlformats.org/officeDocument/2006/relationships/hyperlink" Target="http://www.infragistics.com/" TargetMode="External"/><Relationship Id="rId10" Type="http://schemas.openxmlformats.org/officeDocument/2006/relationships/image" Target="../media/image65.png"/><Relationship Id="rId19" Type="http://schemas.openxmlformats.org/officeDocument/2006/relationships/hyperlink" Target="http://www.superhosting.bg/" TargetMode="External"/><Relationship Id="rId4" Type="http://schemas.openxmlformats.org/officeDocument/2006/relationships/image" Target="../media/image62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200" TargetMode="External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7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990600"/>
            <a:ext cx="7229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Working with Data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2154171"/>
            <a:ext cx="7547528" cy="128090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Model Binders, Display Templates, Editor Templates, Validation…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3790321"/>
            <a:ext cx="3532586" cy="26426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6012" y="3976030"/>
            <a:ext cx="2133598" cy="23414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935573" y="4010181"/>
            <a:ext cx="1982787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ASP.NET MVC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</a:t>
            </a:r>
            <a:r>
              <a:rPr lang="en-US" dirty="0" smtClean="0"/>
              <a:t>nested objects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attributes as following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}.{</a:t>
            </a:r>
            <a:r>
              <a:rPr lang="en-US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nestedObj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/>
              <a:t>" </a:t>
            </a:r>
            <a:endParaRPr lang="en-US" dirty="0" smtClean="0"/>
          </a:p>
          <a:p>
            <a:pPr lvl="1"/>
            <a:r>
              <a:rPr lang="en-US" dirty="0" smtClean="0"/>
              <a:t>Or </a:t>
            </a:r>
            <a:r>
              <a:rPr lang="en-US" dirty="0" smtClean="0"/>
              <a:t>use </a:t>
            </a:r>
            <a:r>
              <a:rPr lang="en-US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EditorFor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b="1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284" y="3732585"/>
            <a:ext cx="3752621" cy="264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4" y="3788737"/>
            <a:ext cx="5695870" cy="81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3266209"/>
            <a:ext cx="7260908" cy="276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4" y="4953000"/>
            <a:ext cx="6221330" cy="135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96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 a collection </a:t>
            </a:r>
            <a:r>
              <a:rPr lang="en-US" dirty="0" smtClean="0"/>
              <a:t>of primitive </a:t>
            </a:r>
            <a:r>
              <a:rPr lang="en-US" dirty="0" smtClean="0"/>
              <a:t>types</a:t>
            </a:r>
            <a:endParaRPr lang="en-US" dirty="0" smtClean="0"/>
          </a:p>
          <a:p>
            <a:pPr lvl="1"/>
            <a:r>
              <a:rPr lang="en-US" dirty="0" smtClean="0"/>
              <a:t>Use the same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attribute on every input element and the parameter name of the collection in the action (you can use loops)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278" y="3252445"/>
            <a:ext cx="4465021" cy="1419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89" y="4893214"/>
            <a:ext cx="10040798" cy="13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30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 a collection </a:t>
            </a:r>
            <a:r>
              <a:rPr lang="en-US" dirty="0" smtClean="0"/>
              <a:t>of objects 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attributes like "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[{index}].{property}</a:t>
            </a:r>
            <a:r>
              <a:rPr lang="en-US" dirty="0" smtClean="0"/>
              <a:t>" </a:t>
            </a:r>
            <a:endParaRPr lang="en-US" dirty="0" smtClean="0"/>
          </a:p>
          <a:p>
            <a:pPr lvl="1"/>
            <a:r>
              <a:rPr lang="en-US" dirty="0" smtClean="0"/>
              <a:t>Or 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</a:t>
            </a:r>
            <a:r>
              <a:rPr lang="en-US" dirty="0" smtClean="0"/>
              <a:t>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</a:t>
            </a:r>
            <a:r>
              <a:rPr lang="en-US" dirty="0" smtClean="0"/>
              <a:t>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4" y="3209925"/>
            <a:ext cx="614974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21" y="3581400"/>
            <a:ext cx="7048843" cy="134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2" y="4406101"/>
            <a:ext cx="5029200" cy="2118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23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 a collection </a:t>
            </a:r>
            <a:r>
              <a:rPr lang="en-US" dirty="0" smtClean="0"/>
              <a:t>of </a:t>
            </a:r>
            <a:r>
              <a:rPr lang="en-US" dirty="0" smtClean="0"/>
              <a:t>files</a:t>
            </a:r>
            <a:endParaRPr lang="en-US" dirty="0" smtClean="0"/>
          </a:p>
          <a:p>
            <a:pPr lvl="1"/>
            <a:r>
              <a:rPr lang="en-US" dirty="0" smtClean="0"/>
              <a:t>Use the same name attribute on all input type files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 smtClean="0"/>
              <a:t>the name of the collection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78" y="3173737"/>
            <a:ext cx="4444869" cy="111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999" y="4578773"/>
            <a:ext cx="8376281" cy="18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52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012" y="1123950"/>
            <a:ext cx="8239125" cy="413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Model Binder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612" y="5000625"/>
            <a:ext cx="8124825" cy="1247775"/>
          </a:xfrm>
          <a:prstGeom prst="rect">
            <a:avLst/>
          </a:prstGeom>
          <a:solidFill>
            <a:srgbClr val="000000">
              <a:shade val="95000"/>
            </a:srgbClr>
          </a:solidFill>
          <a:ln w="63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58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199200"/>
            <a:ext cx="8938472" cy="820600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Display &amp; Editor Templates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2709863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7170" name="Picture 2" descr="https://teenagertoday.files.wordpress.com/2012/03/angry-wri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929" y="1465400"/>
            <a:ext cx="4123038" cy="346710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145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MVC comes with </a:t>
            </a:r>
            <a:r>
              <a:rPr lang="en-US" dirty="0" smtClean="0"/>
              <a:t>helper </a:t>
            </a:r>
            <a:r>
              <a:rPr lang="en-US" dirty="0" smtClean="0"/>
              <a:t>methods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DisplayFor()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DisplayForModel()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EditorFor()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EditorForModel()</a:t>
            </a:r>
          </a:p>
          <a:p>
            <a:r>
              <a:rPr lang="en-US" dirty="0" smtClean="0"/>
              <a:t>There are default </a:t>
            </a:r>
            <a:r>
              <a:rPr lang="en-US" dirty="0" smtClean="0"/>
              <a:t>implementations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 smtClean="0"/>
              <a:t>be </a:t>
            </a:r>
            <a:r>
              <a:rPr lang="en-US" dirty="0" smtClean="0"/>
              <a:t>configured easily</a:t>
            </a:r>
            <a:endParaRPr lang="en-US" dirty="0" smtClean="0"/>
          </a:p>
          <a:p>
            <a:r>
              <a:rPr lang="en-US" dirty="0" smtClean="0"/>
              <a:t>Create folders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DisplayTemplates</a:t>
            </a:r>
            <a:r>
              <a:rPr lang="en-US" dirty="0" smtClean="0"/>
              <a:t>" and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EditorTemplates</a:t>
            </a:r>
            <a:r>
              <a:rPr lang="en-US" dirty="0" smtClean="0"/>
              <a:t>" in the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Views/S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hared</a:t>
            </a:r>
            <a:r>
              <a:rPr lang="en-US" dirty="0" smtClean="0"/>
              <a:t>" folder or in 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Views/{Controller}</a:t>
            </a:r>
            <a:r>
              <a:rPr lang="en-US" dirty="0" smtClean="0"/>
              <a:t>" folder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424" y="2362201"/>
            <a:ext cx="18859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224" y="1447800"/>
            <a:ext cx="2593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55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two new folders create a view for each type you </a:t>
            </a:r>
            <a:r>
              <a:rPr lang="en-US" dirty="0" smtClean="0"/>
              <a:t>want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file name must be the same as the type name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-&gt;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String.cshtml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-&gt;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Int32.cshtml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-&gt;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DateTime.cshtml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-&gt;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Student.cshtml</a:t>
            </a:r>
          </a:p>
          <a:p>
            <a:r>
              <a:rPr lang="en-US" dirty="0" smtClean="0"/>
              <a:t>The name of the files must reflect the data types and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@model </a:t>
            </a:r>
            <a:r>
              <a:rPr lang="en-US" dirty="0" smtClean="0"/>
              <a:t>in them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174" y="2590800"/>
            <a:ext cx="36282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28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display / editor templates </a:t>
            </a:r>
            <a:r>
              <a:rPr lang="en-US" dirty="0" smtClean="0"/>
              <a:t>are normal view files</a:t>
            </a:r>
          </a:p>
          <a:p>
            <a:r>
              <a:rPr lang="en-US" dirty="0" smtClean="0"/>
              <a:t>The framework will start using them instead of the default implementations</a:t>
            </a:r>
          </a:p>
          <a:p>
            <a:r>
              <a:rPr lang="en-US" dirty="0"/>
              <a:t>E</a:t>
            </a:r>
            <a:r>
              <a:rPr lang="en-US" dirty="0" smtClean="0"/>
              <a:t>xample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String.cshtml</a:t>
            </a:r>
          </a:p>
          <a:p>
            <a:pPr lvl="1"/>
            <a:r>
              <a:rPr lang="en-US" dirty="0" smtClean="0"/>
              <a:t>All </a:t>
            </a:r>
            <a:r>
              <a:rPr lang="en-US" dirty="0" smtClean="0"/>
              <a:t>strings will be in paragraph</a:t>
            </a:r>
            <a:br>
              <a:rPr lang="en-US" dirty="0" smtClean="0"/>
            </a:br>
            <a:r>
              <a:rPr lang="en-US" dirty="0" smtClean="0"/>
              <a:t>element and will have quotes surrounding them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DisplayFor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EditorFor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- </a:t>
            </a:r>
            <a:r>
              <a:rPr lang="en-US" dirty="0" smtClean="0"/>
              <a:t>for </a:t>
            </a:r>
            <a:r>
              <a:rPr lang="en-US" dirty="0" smtClean="0"/>
              <a:t>properties in the model</a:t>
            </a:r>
            <a:endParaRPr lang="en-US" dirty="0" smtClean="0"/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DisplayForModel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EditorForModel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en-US" dirty="0" smtClean="0"/>
              <a:t>for the entire </a:t>
            </a:r>
            <a:r>
              <a:rPr lang="en-US" dirty="0" smtClean="0"/>
              <a:t>model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2594798"/>
            <a:ext cx="2347800" cy="191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05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additional information to the templates</a:t>
            </a:r>
          </a:p>
          <a:p>
            <a:pPr lvl="1"/>
            <a:r>
              <a:rPr lang="en-US" dirty="0" smtClean="0"/>
              <a:t>There is an object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additionalViewData</a:t>
            </a:r>
            <a:r>
              <a:rPr lang="en-US" dirty="0" smtClean="0"/>
              <a:t>" </a:t>
            </a:r>
            <a:r>
              <a:rPr lang="en-US" dirty="0" smtClean="0"/>
              <a:t>which can be passed as parameter in the helper methods</a:t>
            </a:r>
            <a:endParaRPr lang="en-US" dirty="0" smtClean="0"/>
          </a:p>
          <a:p>
            <a:pPr lvl="1"/>
            <a:r>
              <a:rPr lang="en-US" dirty="0" smtClean="0"/>
              <a:t>You can pass anything there as anonymous type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And get the values from the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ViewData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/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ViewBag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4" y="3751357"/>
            <a:ext cx="10213978" cy="51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758" y="5181600"/>
            <a:ext cx="8087254" cy="103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12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Scaffolding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Binders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Display &amp; Editor </a:t>
            </a:r>
            <a:r>
              <a:rPr lang="en-US" dirty="0"/>
              <a:t>Templates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Session, TempData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Working with Data Source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Repository</a:t>
            </a:r>
            <a:r>
              <a:rPr lang="en-US" dirty="0"/>
              <a:t> </a:t>
            </a:r>
            <a:r>
              <a:rPr lang="en-US" dirty="0" smtClean="0"/>
              <a:t>Design Pattern</a:t>
            </a:r>
            <a:endParaRPr lang="en-US" dirty="0"/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Unit of Work </a:t>
            </a:r>
            <a:r>
              <a:rPr lang="en-US" dirty="0" smtClean="0"/>
              <a:t>Design Pattern</a:t>
            </a:r>
            <a:endParaRPr lang="en-US" dirty="0"/>
          </a:p>
          <a:p>
            <a:pPr lvl="1"/>
            <a:r>
              <a:rPr lang="en-US" dirty="0"/>
              <a:t>Ninject IoC and AutoMapper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423" y="2895600"/>
            <a:ext cx="2738589" cy="35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you need two templates for one data type</a:t>
            </a:r>
          </a:p>
          <a:p>
            <a:pPr lvl="1"/>
            <a:r>
              <a:rPr lang="en-US" dirty="0" smtClean="0"/>
              <a:t>Create the template with custom name</a:t>
            </a:r>
          </a:p>
          <a:p>
            <a:pPr lvl="1"/>
            <a:r>
              <a:rPr lang="en-US" dirty="0" smtClean="0"/>
              <a:t>Decorate the property in the model with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UIHint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/>
              <a:t> </a:t>
            </a:r>
            <a:r>
              <a:rPr lang="en-US" dirty="0" smtClean="0"/>
              <a:t>attribute specifying the template name</a:t>
            </a:r>
          </a:p>
          <a:p>
            <a:pPr lvl="1"/>
            <a:r>
              <a:rPr lang="en-US" dirty="0" smtClean="0"/>
              <a:t>You can set the name in the helpers too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 Name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4479701"/>
            <a:ext cx="526472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4495800"/>
            <a:ext cx="3014133" cy="175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5567780"/>
            <a:ext cx="5735978" cy="45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47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Data Validation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2709863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074" name="Picture 2" descr="http://www.theorem.co.uk/images/validateandche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48" y="1695450"/>
            <a:ext cx="5257800" cy="33337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663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are defined in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System.ComponentModel.DataAnnotations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Covers </a:t>
            </a:r>
            <a:r>
              <a:rPr lang="en-US" dirty="0"/>
              <a:t>common validation </a:t>
            </a:r>
            <a:r>
              <a:rPr lang="en-US" dirty="0" smtClean="0"/>
              <a:t>patterns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StringLength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with Annotations </a:t>
            </a:r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12" y="3200400"/>
            <a:ext cx="4800600" cy="261366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737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Validation </a:t>
            </a:r>
            <a:r>
              <a:rPr lang="en-US" dirty="0"/>
              <a:t>A</a:t>
            </a:r>
            <a:r>
              <a:rPr lang="en-US" dirty="0" smtClean="0"/>
              <a:t>ttributes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453456"/>
              </p:ext>
            </p:extLst>
          </p:nvPr>
        </p:nvGraphicFramePr>
        <p:xfrm>
          <a:off x="2132012" y="1214120"/>
          <a:ext cx="7924800" cy="5044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1200"/>
                <a:gridCol w="594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a non-null value is assigned to the property. It can be configured to fail if an empty string is assigned.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string is longer than the specified value.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two specified properties in the model have the same value.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falls in the specified range. It defaults to numbers, but it can be configured to consider a range of dates, too.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RegularExpression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matches the specified expression.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can be matched to any of the values in the specified enumerated type.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CustomValidation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the value against the specified custom function.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 an AJAX call to the server, and checks whether the value is acceptable.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19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attributes</a:t>
            </a:r>
          </a:p>
          <a:p>
            <a:r>
              <a:rPr lang="en-US" dirty="0" smtClean="0"/>
              <a:t>Inherit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ValidationAttribute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Validation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2590800"/>
            <a:ext cx="7772400" cy="3921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300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ModelState.IsValid</a:t>
            </a:r>
            <a:r>
              <a:rPr lang="en-US" dirty="0"/>
              <a:t> </a:t>
            </a:r>
            <a:r>
              <a:rPr lang="en-US" dirty="0" smtClean="0"/>
              <a:t>will </a:t>
            </a:r>
            <a:r>
              <a:rPr lang="en-US" dirty="0" smtClean="0"/>
              <a:t>give us information about the data validation success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ModelState.AddModelError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 smtClean="0"/>
              <a:t>will produce a</a:t>
            </a:r>
            <a:r>
              <a:rPr lang="en-US" dirty="0" smtClean="0"/>
              <a:t> </a:t>
            </a:r>
            <a:r>
              <a:rPr lang="en-US" dirty="0" smtClean="0"/>
              <a:t>custom error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Model – 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6" y="3125410"/>
            <a:ext cx="6556376" cy="347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5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Html.ValidationSummary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/>
              <a:t>– output errors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@Html.ValidationMessageFor(…)</a:t>
            </a:r>
            <a:r>
              <a:rPr lang="en-US" dirty="0" smtClean="0"/>
              <a:t> – outputs validation message for specified property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Model – 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2" y="3090339"/>
            <a:ext cx="5440463" cy="3390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20594177">
            <a:off x="7239358" y="4376511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70197" y="4157140"/>
            <a:ext cx="2420847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Text box with integrated client-side validation</a:t>
            </a:r>
          </a:p>
        </p:txBody>
      </p:sp>
      <p:sp>
        <p:nvSpPr>
          <p:cNvPr id="8" name="Left Arrow 7"/>
          <p:cNvSpPr/>
          <p:nvPr/>
        </p:nvSpPr>
        <p:spPr>
          <a:xfrm rot="20594177">
            <a:off x="6845889" y="5695354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76728" y="5475982"/>
            <a:ext cx="2420847" cy="1077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jQuery validation library required for unobtrusive JavaScript validation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P.S. Check </a:t>
            </a:r>
            <a:r>
              <a:rPr lang="en-US" sz="1600" b="1" dirty="0" err="1">
                <a:solidFill>
                  <a:schemeClr val="bg1"/>
                </a:solidFill>
              </a:rPr>
              <a:t>W</a:t>
            </a:r>
            <a:r>
              <a:rPr lang="en-US" sz="1600" b="1" dirty="0" err="1" smtClean="0">
                <a:solidFill>
                  <a:schemeClr val="bg1"/>
                </a:solidFill>
              </a:rPr>
              <a:t>eb.config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12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Your model should implemented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IValidatableObject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From now on,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MVC</a:t>
            </a:r>
            <a:r>
              <a:rPr lang="en-US" dirty="0" smtClean="0"/>
              <a:t> (works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EF</a:t>
            </a:r>
            <a:r>
              <a:rPr lang="en-US" dirty="0" smtClean="0"/>
              <a:t> too) will validate the object by your custom rules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Class-Level Model Validation</a:t>
            </a:r>
            <a:endParaRPr lang="en-US" dirty="0"/>
          </a:p>
        </p:txBody>
      </p:sp>
      <p:pic>
        <p:nvPicPr>
          <p:cNvPr id="13316" name="Picture 4" descr="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69090" y="2911270"/>
            <a:ext cx="7247467" cy="3648076"/>
          </a:xfrm>
          <a:prstGeom prst="roundRect">
            <a:avLst>
              <a:gd name="adj" fmla="val 104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6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562600"/>
            <a:ext cx="8938472" cy="820600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Other Annotations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2709863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5362" name="Picture 2" descr="http://www.sitefinity.com/docs/metabloglib/Windows-Live-Writer-Sitefinity_82C4-Sitefinity-MVC-Data-Annotations_2.png?sfvrsn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998" y="914400"/>
            <a:ext cx="6438900" cy="4286250"/>
          </a:xfrm>
          <a:prstGeom prst="roundRect">
            <a:avLst>
              <a:gd name="adj" fmla="val 6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596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/ Edit Annotations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9087"/>
              </p:ext>
            </p:extLst>
          </p:nvPr>
        </p:nvGraphicFramePr>
        <p:xfrm>
          <a:off x="989012" y="1676400"/>
          <a:ext cx="10210800" cy="3931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84763"/>
                <a:gridCol w="74260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noProof="1" smtClean="0"/>
                        <a:t>Attribute</a:t>
                      </a:r>
                      <a:endParaRPr lang="en-US" sz="28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noProof="1" smtClean="0"/>
                        <a:t>Description</a:t>
                      </a:r>
                      <a:endParaRPr lang="en-US" sz="2800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UIHint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the name of the template to use for rendering.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Friendly name for labels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 strings and null display text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the property of a model class for simple text display.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a read-only property (for model binding).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 value in a hidden input (when editing).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ScaffoldColumn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 </a:t>
                      </a: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edit </a:t>
                      </a: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capabilities on / off</a:t>
                      </a:r>
                      <a:endParaRPr lang="en-US" sz="2200" b="0" i="0" u="none" strike="noStrike" kern="1200" baseline="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Tells the model binder which properties to include/exclude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71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410200"/>
            <a:ext cx="8938472" cy="820600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Scaffolding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566" y="1150691"/>
            <a:ext cx="5817764" cy="38785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4868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Session, </a:t>
            </a:r>
            <a:r>
              <a:rPr lang="en-US" dirty="0" smtClean="0"/>
              <a:t>TempData, Cache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2709863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6386" name="Picture 2" descr="http://plattcollege.edu.s168003.gridserver.com/cms/wp-content/uploads/NextSessio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6" y="1794404"/>
            <a:ext cx="6842126" cy="319299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409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client has session id, which ASP.NET stores</a:t>
            </a:r>
          </a:p>
          <a:p>
            <a:r>
              <a:rPr lang="en-US" dirty="0" smtClean="0"/>
              <a:t>You can use it to store information in the memory of the application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775" y="3352801"/>
            <a:ext cx="8744192" cy="286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68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TempData </a:t>
            </a:r>
            <a:r>
              <a:rPr lang="en-US" dirty="0" smtClean="0"/>
              <a:t>can be used like a dictionary</a:t>
            </a:r>
          </a:p>
          <a:p>
            <a:r>
              <a:rPr lang="en-US" dirty="0" smtClean="0"/>
              <a:t>Each saved value lasts for the current and the next request</a:t>
            </a:r>
          </a:p>
          <a:p>
            <a:r>
              <a:rPr lang="en-US" dirty="0" smtClean="0"/>
              <a:t>Perfect for redirects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TempData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261" y="3290084"/>
            <a:ext cx="5581126" cy="323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65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save global data into the Cache</a:t>
            </a:r>
          </a:p>
          <a:p>
            <a:r>
              <a:rPr lang="en-US" dirty="0" smtClean="0"/>
              <a:t>It works like dictionary</a:t>
            </a:r>
          </a:p>
          <a:p>
            <a:r>
              <a:rPr lang="en-US" dirty="0" smtClean="0"/>
              <a:t>It is not per client, but rather global</a:t>
            </a: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6" y="3368892"/>
            <a:ext cx="7013576" cy="315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4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</a:t>
            </a:r>
            <a:r>
              <a:rPr lang="en-US" dirty="0" smtClean="0"/>
              <a:t>with Data </a:t>
            </a:r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body" idx="1"/>
          </p:nvPr>
        </p:nvSpPr>
        <p:spPr>
          <a:xfrm>
            <a:off x="402484" y="5754968"/>
            <a:ext cx="11025928" cy="719034"/>
          </a:xfrm>
        </p:spPr>
        <p:txBody>
          <a:bodyPr/>
          <a:lstStyle/>
          <a:p>
            <a:r>
              <a:rPr lang="en-US" dirty="0" smtClean="0"/>
              <a:t>Repository </a:t>
            </a:r>
            <a:r>
              <a:rPr lang="en-US" dirty="0" smtClean="0"/>
              <a:t>and </a:t>
            </a:r>
            <a:r>
              <a:rPr lang="en-US" dirty="0" smtClean="0"/>
              <a:t>Unit of </a:t>
            </a:r>
            <a:r>
              <a:rPr lang="en-US" dirty="0" smtClean="0"/>
              <a:t>Work</a:t>
            </a:r>
            <a:endParaRPr lang="en-US" dirty="0"/>
          </a:p>
        </p:txBody>
      </p:sp>
      <p:pic>
        <p:nvPicPr>
          <p:cNvPr id="2050" name="Picture 2" descr="http://www.artistsvalley.com/images/icons/Database%20Application%20Icons/Datasource%20Connect/256x256/Datasource%20Conn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648" y="1143000"/>
            <a:ext cx="3657600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88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Separate business code from data </a:t>
            </a:r>
            <a:r>
              <a:rPr lang="en-US" dirty="0" smtClean="0"/>
              <a:t>access</a:t>
            </a:r>
          </a:p>
          <a:p>
            <a:pPr lvl="1"/>
            <a:r>
              <a:rPr lang="en-US" dirty="0"/>
              <a:t>Separation of </a:t>
            </a:r>
            <a:r>
              <a:rPr lang="en-US" dirty="0" smtClean="0"/>
              <a:t>concerns</a:t>
            </a:r>
          </a:p>
          <a:p>
            <a:pPr lvl="1"/>
            <a:r>
              <a:rPr lang="en-US" dirty="0" smtClean="0"/>
              <a:t>Testability</a:t>
            </a:r>
          </a:p>
          <a:p>
            <a:r>
              <a:rPr lang="en-US" dirty="0"/>
              <a:t>Encapsulate data </a:t>
            </a:r>
            <a:r>
              <a:rPr lang="en-US" dirty="0" smtClean="0"/>
              <a:t>access</a:t>
            </a:r>
          </a:p>
          <a:p>
            <a:r>
              <a:rPr lang="en-US" dirty="0"/>
              <a:t>Increased level of abstraction</a:t>
            </a:r>
            <a:endParaRPr lang="en-US" b="0" dirty="0"/>
          </a:p>
          <a:p>
            <a:pPr lvl="1"/>
            <a:r>
              <a:rPr lang="en-US" dirty="0"/>
              <a:t>More classes, less duplicated code</a:t>
            </a:r>
          </a:p>
          <a:p>
            <a:pPr lvl="1"/>
            <a:r>
              <a:rPr lang="en-US" dirty="0"/>
              <a:t>Maintainability, </a:t>
            </a:r>
            <a:r>
              <a:rPr lang="en-US" dirty="0" smtClean="0"/>
              <a:t>Flexibility</a:t>
            </a:r>
            <a:r>
              <a:rPr lang="en-US" dirty="0"/>
              <a:t>, </a:t>
            </a:r>
            <a:r>
              <a:rPr lang="en-US" dirty="0" smtClean="0"/>
              <a:t>Testability</a:t>
            </a:r>
            <a:endParaRPr lang="en-US" dirty="0"/>
          </a:p>
          <a:p>
            <a:r>
              <a:rPr lang="en-US" dirty="0"/>
              <a:t>Generic repositories</a:t>
            </a:r>
          </a:p>
          <a:p>
            <a:pPr lvl="1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IRepository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</a:t>
            </a:r>
            <a:r>
              <a:rPr lang="en-US" dirty="0" smtClean="0"/>
              <a:t>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8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</a:t>
            </a:r>
            <a:r>
              <a:rPr lang="en-US" dirty="0" smtClean="0"/>
              <a:t>Pattern (2)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7012" y="1154317"/>
            <a:ext cx="41148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Business &amp; Domain Logic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5180012" y="4953000"/>
            <a:ext cx="1828800" cy="13716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SQL Database</a:t>
            </a:r>
          </a:p>
        </p:txBody>
      </p:sp>
      <p:sp>
        <p:nvSpPr>
          <p:cNvPr id="7" name="Vertical Scroll 6"/>
          <p:cNvSpPr/>
          <p:nvPr/>
        </p:nvSpPr>
        <p:spPr>
          <a:xfrm>
            <a:off x="7936792" y="4953000"/>
            <a:ext cx="1828800" cy="1371600"/>
          </a:xfrm>
          <a:prstGeom prst="vertic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2436812" y="4953000"/>
            <a:ext cx="1828800" cy="1371600"/>
          </a:xfrm>
          <a:prstGeom prst="cloud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Web Service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55812" y="2671904"/>
            <a:ext cx="253365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Exchange Rates Repository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62952" y="2671904"/>
            <a:ext cx="247650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Blog Posts Repository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617846" y="2667000"/>
            <a:ext cx="2515166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Settings Repository</a:t>
            </a:r>
          </a:p>
        </p:txBody>
      </p:sp>
      <p:cxnSp>
        <p:nvCxnSpPr>
          <p:cNvPr id="13" name="Straight Arrow Connector 12"/>
          <p:cNvCxnSpPr>
            <a:stCxn id="5" idx="2"/>
            <a:endCxn id="9" idx="0"/>
          </p:cNvCxnSpPr>
          <p:nvPr/>
        </p:nvCxnSpPr>
        <p:spPr>
          <a:xfrm flipH="1">
            <a:off x="3322638" y="1763918"/>
            <a:ext cx="2771775" cy="90798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0" idx="0"/>
          </p:cNvCxnSpPr>
          <p:nvPr/>
        </p:nvCxnSpPr>
        <p:spPr>
          <a:xfrm>
            <a:off x="6094412" y="1763918"/>
            <a:ext cx="6790" cy="90798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11" idx="0"/>
          </p:cNvCxnSpPr>
          <p:nvPr/>
        </p:nvCxnSpPr>
        <p:spPr>
          <a:xfrm>
            <a:off x="6094413" y="1763918"/>
            <a:ext cx="2781017" cy="90308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8" idx="3"/>
          </p:cNvCxnSpPr>
          <p:nvPr/>
        </p:nvCxnSpPr>
        <p:spPr>
          <a:xfrm>
            <a:off x="3322638" y="3814905"/>
            <a:ext cx="28575" cy="121651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6" idx="1"/>
          </p:cNvCxnSpPr>
          <p:nvPr/>
        </p:nvCxnSpPr>
        <p:spPr>
          <a:xfrm flipH="1">
            <a:off x="6094412" y="3814904"/>
            <a:ext cx="6790" cy="113809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7" idx="0"/>
          </p:cNvCxnSpPr>
          <p:nvPr/>
        </p:nvCxnSpPr>
        <p:spPr>
          <a:xfrm flipH="1">
            <a:off x="8851193" y="3810000"/>
            <a:ext cx="24237" cy="114300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1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changes in persistent objects</a:t>
            </a:r>
          </a:p>
          <a:p>
            <a:pPr lvl="1"/>
            <a:r>
              <a:rPr lang="en-US" dirty="0" smtClean="0"/>
              <a:t>Efficient data access</a:t>
            </a:r>
          </a:p>
          <a:p>
            <a:pPr lvl="1"/>
            <a:r>
              <a:rPr lang="en-US" dirty="0" smtClean="0"/>
              <a:t>Manage concurrency problems</a:t>
            </a:r>
          </a:p>
          <a:p>
            <a:pPr lvl="1"/>
            <a:r>
              <a:rPr lang="en-US" dirty="0" smtClean="0"/>
              <a:t>Manage transactions</a:t>
            </a:r>
          </a:p>
          <a:p>
            <a:r>
              <a:rPr lang="en-US" dirty="0"/>
              <a:t>Keep business logic free of data access </a:t>
            </a:r>
            <a:r>
              <a:rPr lang="en-US" dirty="0" smtClean="0"/>
              <a:t>code</a:t>
            </a:r>
          </a:p>
          <a:p>
            <a:r>
              <a:rPr lang="en-US" dirty="0"/>
              <a:t>Keep business logic free from tracking changes</a:t>
            </a:r>
            <a:endParaRPr lang="en-US" b="0" dirty="0"/>
          </a:p>
          <a:p>
            <a:r>
              <a:rPr lang="en-US" dirty="0"/>
              <a:t>Allow business logic to work with logical </a:t>
            </a:r>
            <a:r>
              <a:rPr lang="en-US" dirty="0" smtClean="0"/>
              <a:t>transactions</a:t>
            </a:r>
            <a:endParaRPr lang="en-US" b="0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of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6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Repository and </a:t>
            </a:r>
            <a:r>
              <a:rPr lang="en-US" dirty="0" err="1" smtClean="0"/>
              <a:t>UoW</a:t>
            </a:r>
            <a:r>
              <a:rPr lang="en-US" dirty="0" smtClean="0"/>
              <a:t> </a:t>
            </a:r>
            <a:r>
              <a:rPr lang="en-US" dirty="0"/>
              <a:t>Patterns in an ASP.NET </a:t>
            </a:r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1026" name="Picture 2" descr="Repository_pattern_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12" y="1331699"/>
            <a:ext cx="5155270" cy="499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2" y="1219200"/>
            <a:ext cx="5523000" cy="5063960"/>
          </a:xfrm>
        </p:spPr>
        <p:txBody>
          <a:bodyPr>
            <a:normAutofit/>
          </a:bodyPr>
          <a:lstStyle/>
          <a:p>
            <a:r>
              <a:rPr lang="en-US" dirty="0"/>
              <a:t>Source:</a:t>
            </a:r>
            <a:r>
              <a:rPr lang="en-US" dirty="0">
                <a:hlinkClick r:id="rId3"/>
              </a:rPr>
              <a:t> </a:t>
            </a:r>
            <a:r>
              <a:rPr lang="bg-BG" dirty="0">
                <a:hlinkClick r:id="rId3"/>
              </a:rPr>
              <a:t>http://</a:t>
            </a:r>
            <a:r>
              <a:rPr lang="bg-BG" dirty="0" smtClean="0">
                <a:hlinkClick r:id="rId3"/>
              </a:rPr>
              <a:t>www.asp.net/mvc/tutorials/getting-started-with-ef-using-mvc/implementing-the-repository-and-unit-of-work-patterns-in-an-asp-net-mvc-application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742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want to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IoC </a:t>
            </a:r>
            <a:r>
              <a:rPr lang="en-US" dirty="0" smtClean="0"/>
              <a:t>for dependency inversion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Ninject </a:t>
            </a:r>
            <a:r>
              <a:rPr lang="en-US" dirty="0" smtClean="0"/>
              <a:t>is quite easy to do</a:t>
            </a:r>
          </a:p>
          <a:p>
            <a:r>
              <a:rPr lang="en-US" dirty="0" smtClean="0"/>
              <a:t>Install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Ninject.MVC5 </a:t>
            </a: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NuGet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In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App_Data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NinjectWebCommon</a:t>
            </a:r>
            <a:r>
              <a:rPr lang="en-US" dirty="0" smtClean="0"/>
              <a:t> add your bindings in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RegisterServices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endParaRPr lang="en-US" b="0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Ninject IoC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797" y="4800600"/>
            <a:ext cx="790205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40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Code </a:t>
            </a:r>
            <a:r>
              <a:rPr lang="en-US" dirty="0"/>
              <a:t>generation framework for </a:t>
            </a:r>
            <a:r>
              <a:rPr lang="en-US" dirty="0" smtClean="0"/>
              <a:t>ASP.NET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When </a:t>
            </a:r>
            <a:r>
              <a:rPr lang="en-US" dirty="0"/>
              <a:t>you want to quickly add boilerplate code that interacts with data </a:t>
            </a:r>
            <a:r>
              <a:rPr lang="en-US" dirty="0" smtClean="0"/>
              <a:t>models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Enhances d</a:t>
            </a:r>
            <a:r>
              <a:rPr lang="en-US" dirty="0" smtClean="0"/>
              <a:t>eveloper </a:t>
            </a:r>
            <a:r>
              <a:rPr lang="en-US" dirty="0"/>
              <a:t>productivity 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Can </a:t>
            </a:r>
            <a:r>
              <a:rPr lang="en-US" dirty="0"/>
              <a:t>reduce the amount of time to develop standard data operations in your </a:t>
            </a:r>
            <a:r>
              <a:rPr lang="en-US" dirty="0" smtClean="0"/>
              <a:t>project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Enables </a:t>
            </a:r>
            <a:r>
              <a:rPr lang="en-US" dirty="0" smtClean="0"/>
              <a:t>customization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Provides </a:t>
            </a:r>
            <a:r>
              <a:rPr lang="en-US" dirty="0"/>
              <a:t>an extensibility mechanism to customize generated code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VS </a:t>
            </a:r>
            <a:r>
              <a:rPr lang="en-US" dirty="0" smtClean="0"/>
              <a:t>2015 </a:t>
            </a:r>
            <a:r>
              <a:rPr lang="en-US" dirty="0" smtClean="0"/>
              <a:t>includes </a:t>
            </a:r>
            <a:r>
              <a:rPr lang="en-US" dirty="0"/>
              <a:t>pre-installed code generators for </a:t>
            </a:r>
            <a:r>
              <a:rPr lang="en-US" dirty="0" smtClean="0"/>
              <a:t>MVC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Web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ASP.NET Scaffolding?</a:t>
            </a:r>
          </a:p>
        </p:txBody>
      </p:sp>
    </p:spTree>
    <p:extLst>
      <p:ext uri="{BB962C8B-B14F-4D97-AF65-F5344CB8AC3E}">
        <p14:creationId xmlns:p14="http://schemas.microsoft.com/office/powerpoint/2010/main" val="47286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want to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AutoMapper </a:t>
            </a:r>
            <a:r>
              <a:rPr lang="en-US" dirty="0" smtClean="0"/>
              <a:t>to map your database models to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ViewModels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for the web</a:t>
            </a:r>
          </a:p>
          <a:p>
            <a:r>
              <a:rPr lang="en-US" dirty="0" smtClean="0"/>
              <a:t>Install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AutoMapper </a:t>
            </a: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NuGet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Make mappings for the models</a:t>
            </a:r>
          </a:p>
          <a:p>
            <a:r>
              <a:rPr lang="en-US" dirty="0" smtClean="0"/>
              <a:t>Use them in your LINQ queries</a:t>
            </a:r>
          </a:p>
          <a:p>
            <a:r>
              <a:rPr lang="en-US" dirty="0" smtClean="0"/>
              <a:t>Check the documentation 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http://automapper.org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/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endParaRPr lang="en-US" b="0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6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Data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5"/>
              </a:rPr>
              <a:t>https://</a:t>
            </a:r>
            <a:r>
              <a:rPr lang="en-US" dirty="0" smtClean="0">
                <a:hlinkClick r:id="rId15"/>
              </a:rPr>
              <a:t>softuni.bg/trainings/1230/asp-net-mvc-october-2015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044440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66" y="1559038"/>
            <a:ext cx="2382811" cy="1093411"/>
          </a:xfrm>
          <a:prstGeom prst="roundRect">
            <a:avLst>
              <a:gd name="adj" fmla="val 2684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66" y="3278535"/>
            <a:ext cx="2968620" cy="1169456"/>
          </a:xfrm>
          <a:prstGeom prst="roundRect">
            <a:avLst>
              <a:gd name="adj" fmla="val 2684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4010" y="3284548"/>
            <a:ext cx="3029929" cy="1163442"/>
          </a:xfrm>
          <a:prstGeom prst="roundRect">
            <a:avLst>
              <a:gd name="adj" fmla="val 2684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04463" y="3284548"/>
            <a:ext cx="4591551" cy="1163442"/>
          </a:xfrm>
          <a:prstGeom prst="roundRect">
            <a:avLst>
              <a:gd name="adj" fmla="val 2684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59875" y="4979145"/>
            <a:ext cx="1932362" cy="1044328"/>
          </a:xfrm>
          <a:prstGeom prst="roundRect">
            <a:avLst>
              <a:gd name="adj" fmla="val 2684"/>
            </a:avLst>
          </a:prstGeom>
        </p:spPr>
      </p:pic>
      <p:pic>
        <p:nvPicPr>
          <p:cNvPr id="12" name="Picture 11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52040" y="1559037"/>
            <a:ext cx="3543973" cy="1093411"/>
          </a:xfrm>
          <a:prstGeom prst="roundRect">
            <a:avLst>
              <a:gd name="adj" fmla="val 2684"/>
            </a:avLst>
          </a:prstGeom>
        </p:spPr>
      </p:pic>
      <p:pic>
        <p:nvPicPr>
          <p:cNvPr id="13" name="Picture 1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43022" y="5056888"/>
            <a:ext cx="4261388" cy="888842"/>
          </a:xfrm>
          <a:prstGeom prst="roundRect">
            <a:avLst>
              <a:gd name="adj" fmla="val 3159"/>
            </a:avLst>
          </a:prstGeom>
        </p:spPr>
      </p:pic>
      <p:pic>
        <p:nvPicPr>
          <p:cNvPr id="14" name="Picture 13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12006" y="1608851"/>
            <a:ext cx="4621386" cy="996769"/>
          </a:xfrm>
          <a:prstGeom prst="roundRect">
            <a:avLst>
              <a:gd name="adj" fmla="val 3159"/>
            </a:avLst>
          </a:prstGeom>
        </p:spPr>
      </p:pic>
      <p:pic>
        <p:nvPicPr>
          <p:cNvPr id="15" name="Picture 1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4866" y="5293579"/>
            <a:ext cx="4524224" cy="415460"/>
          </a:xfrm>
          <a:prstGeom prst="roundRect">
            <a:avLst>
              <a:gd name="adj" fmla="val 6598"/>
            </a:avLst>
          </a:prstGeom>
        </p:spPr>
      </p:pic>
    </p:spTree>
    <p:extLst>
      <p:ext uri="{BB962C8B-B14F-4D97-AF65-F5344CB8AC3E}">
        <p14:creationId xmlns:p14="http://schemas.microsoft.com/office/powerpoint/2010/main" val="770873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ASP.NET MVC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65734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4132400"/>
            <a:ext cx="7924800" cy="820600"/>
          </a:xfrm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dirty="0" smtClean="0"/>
              <a:t>Creating a </a:t>
            </a:r>
            <a:r>
              <a:rPr lang="en-US" dirty="0" smtClean="0"/>
              <a:t>Scaffold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73733" y="5029200"/>
            <a:ext cx="10241356" cy="1365365"/>
          </a:xfrm>
        </p:spPr>
        <p:txBody>
          <a:bodyPr/>
          <a:lstStyle/>
          <a:p>
            <a:r>
              <a:rPr lang="en-US" dirty="0" smtClean="0"/>
              <a:t>Creating </a:t>
            </a:r>
            <a:r>
              <a:rPr lang="en-US" dirty="0" smtClean="0"/>
              <a:t>CRUD pages with read/write actions, using Entity Framework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610" y="861312"/>
            <a:ext cx="4419602" cy="3101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56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656400"/>
            <a:ext cx="8938472" cy="820600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Model Binders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2709863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2" descr="http://www.cs.cmu.edu/~chaki/magic/mag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037" y="1313000"/>
            <a:ext cx="40671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008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handling </a:t>
            </a:r>
            <a:r>
              <a:rPr lang="en-US" dirty="0" smtClean="0"/>
              <a:t>HTTP post </a:t>
            </a:r>
            <a:r>
              <a:rPr lang="en-US" dirty="0" smtClean="0"/>
              <a:t>requests easier</a:t>
            </a:r>
            <a:endParaRPr lang="en-US" dirty="0" smtClean="0"/>
          </a:p>
          <a:p>
            <a:r>
              <a:rPr lang="en-US" dirty="0" smtClean="0"/>
              <a:t>Assist in populating </a:t>
            </a:r>
            <a:r>
              <a:rPr lang="en-US" dirty="0" smtClean="0"/>
              <a:t>the parameters in action methods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3085892"/>
            <a:ext cx="2142000" cy="149833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494212" y="3085892"/>
            <a:ext cx="3429000" cy="14983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HTTP POST /Review/Create</a:t>
            </a:r>
          </a:p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Rating=7&amp;Body=Great!</a:t>
            </a:r>
          </a:p>
        </p:txBody>
      </p:sp>
      <p:pic>
        <p:nvPicPr>
          <p:cNvPr id="2050" name="Picture 2" descr="http://www.cs.cmu.edu/~chaki/magic/mag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161" y="2844457"/>
            <a:ext cx="195827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666328" y="3936298"/>
            <a:ext cx="286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DefaultModelBinder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7731029">
            <a:off x="7797383" y="4487555"/>
            <a:ext cx="692059" cy="537058"/>
          </a:xfrm>
          <a:prstGeom prst="rightArrow">
            <a:avLst>
              <a:gd name="adj1" fmla="val 50000"/>
              <a:gd name="adj2" fmla="val 515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3719" y="5155514"/>
            <a:ext cx="5638800" cy="132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5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binding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/>
              <a:t> attribute of the </a:t>
            </a:r>
            <a:r>
              <a:rPr lang="en-US" dirty="0" smtClean="0"/>
              <a:t>HTML input element </a:t>
            </a:r>
            <a:r>
              <a:rPr lang="en-US" dirty="0" smtClean="0"/>
              <a:t>should be the same as the name </a:t>
            </a:r>
            <a:r>
              <a:rPr lang="en-US" dirty="0" smtClean="0"/>
              <a:t>of </a:t>
            </a:r>
            <a:r>
              <a:rPr lang="en-US" dirty="0"/>
              <a:t>the action parameter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40" y="3214855"/>
            <a:ext cx="7318612" cy="108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4455682"/>
            <a:ext cx="8889667" cy="194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33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binding</a:t>
            </a:r>
          </a:p>
          <a:p>
            <a:pPr lvl="1"/>
            <a:r>
              <a:rPr lang="en-US" dirty="0" smtClean="0"/>
              <a:t>The model </a:t>
            </a:r>
            <a:r>
              <a:rPr lang="en-US" dirty="0" smtClean="0"/>
              <a:t>binder will try to "construct" the object based on the name attributes on the input HTML elements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95" y="3735006"/>
            <a:ext cx="5255514" cy="57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2" y="4638227"/>
            <a:ext cx="7468362" cy="183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2895600"/>
            <a:ext cx="3538252" cy="153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10" y="3124680"/>
            <a:ext cx="5255514" cy="29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2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1482</Words>
  <Application>Microsoft Office PowerPoint</Application>
  <PresentationFormat>Custom</PresentationFormat>
  <Paragraphs>288</Paragraphs>
  <Slides>44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 16x9</vt:lpstr>
      <vt:lpstr>Working with Data</vt:lpstr>
      <vt:lpstr>Table of Contents</vt:lpstr>
      <vt:lpstr>Scaffolding</vt:lpstr>
      <vt:lpstr>What is ASP.NET Scaffolding?</vt:lpstr>
      <vt:lpstr>Demo: Creating a Scaffold</vt:lpstr>
      <vt:lpstr>Model Binders</vt:lpstr>
      <vt:lpstr>Model Binders</vt:lpstr>
      <vt:lpstr>Model Binders</vt:lpstr>
      <vt:lpstr>Model Binders</vt:lpstr>
      <vt:lpstr>Model Binders</vt:lpstr>
      <vt:lpstr>Model Binders</vt:lpstr>
      <vt:lpstr>Model Binders</vt:lpstr>
      <vt:lpstr>Model Binders</vt:lpstr>
      <vt:lpstr>Custom Model Binder</vt:lpstr>
      <vt:lpstr>Display &amp; Editor Templates</vt:lpstr>
      <vt:lpstr>Templates</vt:lpstr>
      <vt:lpstr>Custom Templates</vt:lpstr>
      <vt:lpstr>Custom Templates</vt:lpstr>
      <vt:lpstr>Custom Templates</vt:lpstr>
      <vt:lpstr>Custom Template Name</vt:lpstr>
      <vt:lpstr>Data Validation</vt:lpstr>
      <vt:lpstr>Validation with Annotations </vt:lpstr>
      <vt:lpstr>Data Validation Attributes</vt:lpstr>
      <vt:lpstr>Custom Validation</vt:lpstr>
      <vt:lpstr>Validating Model – Controller</vt:lpstr>
      <vt:lpstr>Validating Model – View</vt:lpstr>
      <vt:lpstr>Class-Level Model Validation</vt:lpstr>
      <vt:lpstr>Other Annotations</vt:lpstr>
      <vt:lpstr>Display / Edit Annotations </vt:lpstr>
      <vt:lpstr>Session, TempData, Cache</vt:lpstr>
      <vt:lpstr>Session</vt:lpstr>
      <vt:lpstr>TempData</vt:lpstr>
      <vt:lpstr>Cache</vt:lpstr>
      <vt:lpstr>Working with Data Sources</vt:lpstr>
      <vt:lpstr>Repository Design Pattern</vt:lpstr>
      <vt:lpstr>Repository Pattern (2)</vt:lpstr>
      <vt:lpstr>Unit of Work</vt:lpstr>
      <vt:lpstr>Repository and UoW Patterns in an ASP.NET MVC</vt:lpstr>
      <vt:lpstr>Ninject IoC</vt:lpstr>
      <vt:lpstr>AutoMapper</vt:lpstr>
      <vt:lpstr>Working with Data</vt:lpstr>
      <vt:lpstr>SoftUni Diamond Partners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Essentials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2015-10-13T14:56:53Z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