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428" r:id="rId4"/>
    <p:sldId id="429" r:id="rId5"/>
    <p:sldId id="462" r:id="rId6"/>
    <p:sldId id="463" r:id="rId7"/>
    <p:sldId id="464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5" r:id="rId38"/>
    <p:sldId id="466" r:id="rId39"/>
    <p:sldId id="467" r:id="rId40"/>
    <p:sldId id="468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9D9A9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1776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Security Testing, Gary McGraw</a:t>
            </a:r>
          </a:p>
          <a:p>
            <a:r>
              <a:rPr lang="en-US" dirty="0" smtClean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Testing,</a:t>
            </a:r>
            <a:r>
              <a:rPr lang="en-US" baseline="0" dirty="0" smtClean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10/23/2015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10/23/2015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952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329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4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vilsite.com/" TargetMode="External"/><Relationship Id="rId2" Type="http://schemas.openxmlformats.org/officeDocument/2006/relationships/hyperlink" Target="http://victim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2.png"/><Relationship Id="rId1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hyperlink" Target="http://www.indeavr.com/" TargetMode="External"/><Relationship Id="rId17" Type="http://schemas.openxmlformats.org/officeDocument/2006/relationships/hyperlink" Target="http://netpeak.bg/" TargetMode="External"/><Relationship Id="rId2" Type="http://schemas.openxmlformats.org/officeDocument/2006/relationships/hyperlink" Target="http://www.luxoft.com/" TargetMode="Externa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komfo.com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hyperlink" Target="http://www.infragistics.com/" TargetMode="External"/><Relationship Id="rId10" Type="http://schemas.openxmlformats.org/officeDocument/2006/relationships/hyperlink" Target="http://www.softwaregroup-bg.com/" TargetMode="External"/><Relationship Id="rId19" Type="http://schemas.openxmlformats.org/officeDocument/2006/relationships/hyperlink" Target="http://www.superhosting.bg/" TargetMode="External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0.png"/><Relationship Id="rId14" Type="http://schemas.openxmlformats.org/officeDocument/2006/relationships/hyperlink" Target="https://softuni.bg/trainings/1230/asp-net-mvc-october-2015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44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Session Hijacking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6" descr="hacker, intruder, killer, thief, us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267559" y="559146"/>
            <a:ext cx="1360932" cy="1360932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82" y="3562299"/>
            <a:ext cx="3686495" cy="2764871"/>
          </a:xfrm>
          <a:prstGeom prst="rect">
            <a:avLst/>
          </a:prstGeom>
        </p:spPr>
      </p:pic>
      <p:pic>
        <p:nvPicPr>
          <p:cNvPr id="18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933998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6608" y="3906914"/>
            <a:ext cx="2133598" cy="23414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576164">
            <a:off x="4807493" y="399136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SQL </a:t>
            </a:r>
            <a:r>
              <a:rPr lang="en-US" dirty="0" smtClean="0"/>
              <a:t>Query:</a:t>
            </a:r>
          </a:p>
          <a:p>
            <a:endParaRPr lang="en-US" dirty="0"/>
          </a:p>
          <a:p>
            <a:r>
              <a:rPr lang="en-US" dirty="0"/>
              <a:t>Setting username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/>
              <a:t> &amp; password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'1'= '1  </a:t>
            </a:r>
            <a:r>
              <a:rPr lang="en-US" dirty="0"/>
              <a:t>produces</a:t>
            </a:r>
          </a:p>
          <a:p>
            <a:endParaRPr lang="en-US" dirty="0" smtClean="0"/>
          </a:p>
          <a:p>
            <a:r>
              <a:rPr lang="en-US" dirty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user Admin exists – he is </a:t>
            </a:r>
            <a:r>
              <a:rPr lang="en-US" dirty="0" smtClean="0"/>
              <a:t>logged </a:t>
            </a:r>
            <a:r>
              <a:rPr lang="en-US" dirty="0"/>
              <a:t>in without password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SQL </a:t>
            </a:r>
            <a:r>
              <a:rPr lang="en-US" dirty="0"/>
              <a:t>Injection Example</a:t>
            </a:r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243" y="5370312"/>
            <a:ext cx="3182624" cy="125292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0" name="Text Placeholder 6"/>
          <p:cNvSpPr txBox="1">
            <a:spLocks/>
          </p:cNvSpPr>
          <p:nvPr/>
        </p:nvSpPr>
        <p:spPr>
          <a:xfrm>
            <a:off x="1979612" y="321446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s</a:t>
            </a:r>
            <a:r>
              <a:rPr lang="en-US" noProof="1" smtClean="0">
                <a:solidFill>
                  <a:srgbClr val="FBEEDC"/>
                </a:solidFill>
              </a:rPr>
              <a:t>tring </a:t>
            </a:r>
            <a:r>
              <a:rPr lang="en-US" noProof="1">
                <a:solidFill>
                  <a:srgbClr val="FBEEDC"/>
                </a:solidFill>
              </a:rPr>
              <a:t>sqlQuery = SELECT * FROM user WHERE name = 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Admin</a:t>
            </a:r>
            <a:r>
              <a:rPr lang="en-US" noProof="1">
                <a:solidFill>
                  <a:srgbClr val="FBEEDC"/>
                </a:solidFill>
              </a:rPr>
              <a:t>' AND pass='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 OR '1'='1</a:t>
            </a:r>
            <a:r>
              <a:rPr lang="en-US" noProof="1">
                <a:solidFill>
                  <a:srgbClr val="FBEEDC"/>
                </a:solidFill>
              </a:rPr>
              <a:t>'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993049" y="176649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s</a:t>
            </a:r>
            <a:r>
              <a:rPr lang="en-US" noProof="1" smtClean="0">
                <a:solidFill>
                  <a:srgbClr val="FBEEDC"/>
                </a:solidFill>
              </a:rPr>
              <a:t>tring </a:t>
            </a:r>
            <a:r>
              <a:rPr lang="en-US" noProof="1">
                <a:solidFill>
                  <a:srgbClr val="FBEEDC"/>
                </a:solidFill>
              </a:rPr>
              <a:t>sqlQuery = "SELECT * FROM user WHERE name = '" + username + "' AND pass='" + password + "'"</a:t>
            </a:r>
          </a:p>
        </p:txBody>
      </p:sp>
    </p:spTree>
    <p:extLst>
      <p:ext uri="{BB962C8B-B14F-4D97-AF65-F5344CB8AC3E}">
        <p14:creationId xmlns:p14="http://schemas.microsoft.com/office/powerpoint/2010/main" val="629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7132" y="4868914"/>
            <a:ext cx="1087138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@"SELECT * FROM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searchString = "%"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TextBoxSearch.Text.Replace("~",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dbContext.Database.SqlQuery&lt;Message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searchString);</a:t>
            </a:r>
          </a:p>
        </p:txBody>
      </p:sp>
    </p:spTree>
    <p:extLst>
      <p:ext uri="{BB962C8B-B14F-4D97-AF65-F5344CB8AC3E}">
        <p14:creationId xmlns:p14="http://schemas.microsoft.com/office/powerpoint/2010/main" val="19800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16" y="1694117"/>
            <a:ext cx="7621064" cy="285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5065938" y="351185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</a:rPr>
              <a:t>&lt;</a:t>
            </a:r>
            <a:r>
              <a:rPr lang="en-US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>
                <a:solidFill>
                  <a:schemeClr val="bg1"/>
                </a:solidFill>
              </a:rPr>
              <a:t>&gt;…</a:t>
            </a:r>
          </a:p>
        </p:txBody>
      </p:sp>
      <p:sp>
        <p:nvSpPr>
          <p:cNvPr id="9" name="TextBox 8"/>
          <p:cNvSpPr txBox="1"/>
          <p:nvPr/>
        </p:nvSpPr>
        <p:spPr>
          <a:xfrm rot="1196828">
            <a:off x="5469362" y="1884043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</a:p>
        </p:txBody>
      </p:sp>
    </p:spTree>
    <p:extLst>
      <p:ext uri="{BB962C8B-B14F-4D97-AF65-F5344CB8AC3E}">
        <p14:creationId xmlns:p14="http://schemas.microsoft.com/office/powerpoint/2010/main" val="40182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Cross-site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scripting (XSS) </a:t>
            </a:r>
            <a:r>
              <a:rPr lang="en-US" dirty="0" smtClean="0"/>
              <a:t>is a common security vulnerability in Web applications</a:t>
            </a:r>
            <a:endParaRPr lang="en-US" dirty="0"/>
          </a:p>
          <a:p>
            <a:pPr lvl="1"/>
            <a:r>
              <a:rPr lang="en-US" dirty="0" smtClean="0"/>
              <a:t>The web application displays </a:t>
            </a:r>
            <a:r>
              <a:rPr lang="en-US" dirty="0" smtClean="0"/>
              <a:t>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</a:t>
            </a:r>
            <a:r>
              <a:rPr lang="en-US" dirty="0" smtClean="0"/>
              <a:t>XSS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029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Attack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6" y="152400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6" y="459867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68" y="292227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839426" y="391287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929120" y="261747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7273208" y="393322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Submits  script on an unsafe form</a:t>
            </a:r>
          </a:p>
        </p:txBody>
      </p:sp>
      <p:sp>
        <p:nvSpPr>
          <p:cNvPr id="16" name="TextBox 15"/>
          <p:cNvSpPr txBox="1"/>
          <p:nvPr/>
        </p:nvSpPr>
        <p:spPr>
          <a:xfrm rot="1857215">
            <a:off x="8022713" y="2375324"/>
            <a:ext cx="179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 the script  on visiting the page</a:t>
            </a:r>
          </a:p>
        </p:txBody>
      </p:sp>
    </p:spTree>
    <p:extLst>
      <p:ext uri="{BB962C8B-B14F-4D97-AF65-F5344CB8AC3E}">
        <p14:creationId xmlns:p14="http://schemas.microsoft.com/office/powerpoint/2010/main" val="190961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Controlled by the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Escaping is a better way to handle the problem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824" y="5800533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Error: A potentially dangerous Request.Form value was detected from the client (…)</a:t>
            </a:r>
            <a:endParaRPr lang="fr-FR" sz="20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5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Aft>
                <a:spcPts val="8000"/>
              </a:spcAft>
            </a:pPr>
            <a:r>
              <a:rPr lang="en-US" dirty="0" smtClean="0"/>
              <a:t>Disable </a:t>
            </a:r>
            <a:r>
              <a:rPr lang="en-US" dirty="0"/>
              <a:t>the HTTP request validation for all pages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&lt;system.web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 smtClean="0"/>
              <a:t> filter we can disable validation for an action or entire controller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smtClean="0"/>
              <a:t>Request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30480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5751162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[ValidateInput(false)]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someInput) { … }</a:t>
            </a:r>
          </a:p>
        </p:txBody>
      </p:sp>
    </p:spTree>
    <p:extLst>
      <p:ext uri="{BB962C8B-B14F-4D97-AF65-F5344CB8AC3E}">
        <p14:creationId xmlns:p14="http://schemas.microsoft.com/office/powerpoint/2010/main" val="40231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</a:t>
            </a:r>
            <a:r>
              <a:rPr lang="en-US" dirty="0" smtClean="0"/>
              <a:t>markup</a:t>
            </a:r>
            <a:endParaRPr lang="en-US" dirty="0"/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7049" y="4114800"/>
            <a:ext cx="3143823" cy="22133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as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/>
              <a:t>escaping sequence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Numeric character references: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HTML entities: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097508"/>
            <a:ext cx="4235113" cy="42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3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Other Threats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None/>
            </a:pPr>
            <a:r>
              <a:rPr lang="en-US" sz="3000" dirty="0"/>
              <a:t>	Example (in ASPX):</a:t>
            </a:r>
          </a:p>
          <a:p>
            <a:pPr>
              <a:lnSpc>
                <a:spcPts val="3400"/>
              </a:lnSpc>
              <a:buNone/>
            </a:pPr>
            <a:endParaRPr lang="en-US" sz="3000" dirty="0"/>
          </a:p>
          <a:p>
            <a:pPr>
              <a:lnSpc>
                <a:spcPts val="3400"/>
              </a:lnSpc>
              <a:spcBef>
                <a:spcPts val="4800"/>
              </a:spcBef>
              <a:buNone/>
            </a:pPr>
            <a:r>
              <a:rPr lang="en-US" sz="3000" dirty="0"/>
              <a:t>	HTML 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None/>
            </a:pPr>
            <a:r>
              <a:rPr lang="en-US" sz="3000" dirty="0"/>
              <a:t>	Web browser renders the following:</a:t>
            </a:r>
            <a:endParaRPr lang="bg-BG" sz="3000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2132012" y="3579749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image tag: &lt;img&gt;"))%&gt;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2132012" y="46736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2132012" y="58007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32012" y="2971799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</a:p>
        </p:txBody>
      </p:sp>
    </p:spTree>
    <p:extLst>
      <p:ext uri="{BB962C8B-B14F-4D97-AF65-F5344CB8AC3E}">
        <p14:creationId xmlns:p14="http://schemas.microsoft.com/office/powerpoint/2010/main" val="368935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Preventing XSS in ASP.NET MVC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514599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692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&amp;lt;script&amp;gt;alert(&amp;#39;hi&amp;#39;)&amp;lt;/script&amp;gt;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6094412" y="3214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2012" y="5029199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012" y="62069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6094412" y="57286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823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39176"/>
            <a:ext cx="8938472" cy="820600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941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35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94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without the user knowing</a:t>
            </a:r>
            <a:endParaRPr lang="en-US" dirty="0" smtClean="0"/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user has a valid authentication cookie for the site </a:t>
            </a:r>
            <a:r>
              <a:rPr lang="en-US" sz="2900" dirty="0" smtClean="0">
                <a:hlinkClick r:id="rId2"/>
              </a:rPr>
              <a:t>http://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victim.org</a:t>
            </a:r>
            <a:r>
              <a:rPr lang="en-US" sz="2900" dirty="0"/>
              <a:t> </a:t>
            </a:r>
            <a:r>
              <a:rPr lang="en-US" sz="2900" dirty="0" smtClean="0"/>
              <a:t>(remembered </a:t>
            </a:r>
            <a:r>
              <a:rPr lang="en-US" sz="2900" dirty="0"/>
              <a:t>in the browser)</a:t>
            </a:r>
            <a:endParaRPr lang="bg-BG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attacker asks the user to visit some evil site, e.g. </a:t>
            </a:r>
            <a:r>
              <a:rPr lang="en-US" sz="2900" dirty="0">
                <a:hlinkClick r:id="rId3"/>
              </a:rPr>
              <a:t>http://evilsite.com</a:t>
            </a:r>
            <a:endParaRPr lang="en-US" sz="2900" dirty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evil site sends HTTP GET / POST to </a:t>
            </a:r>
            <a:r>
              <a:rPr lang="en-US" sz="2900" dirty="0" smtClean="0">
                <a:hlinkClick r:id="rId2"/>
              </a:rPr>
              <a:t>http://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victim.org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900" dirty="0" smtClean="0"/>
              <a:t>and </a:t>
            </a:r>
            <a:r>
              <a:rPr lang="en-US" sz="2900" dirty="0"/>
              <a:t>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</a:t>
            </a:r>
            <a:r>
              <a:rPr lang="en-US" sz="2900" dirty="0" smtClean="0">
                <a:hlinkClick r:id="rId2"/>
              </a:rPr>
              <a:t>http://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victim.org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900" dirty="0" smtClean="0"/>
              <a:t>performs </a:t>
            </a:r>
            <a:r>
              <a:rPr lang="en-US" sz="2900" dirty="0"/>
              <a:t>the unauthorized command on behalf of the authenticated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70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12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82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87016" y="1618958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3170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MySite.com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1112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4212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5501250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469111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5207149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2931830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&lt;form action=“mysite.com/ChangePassword”&gt;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37181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3212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9145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 data on behalf of User</a:t>
            </a:r>
          </a:p>
        </p:txBody>
      </p:sp>
    </p:spTree>
    <p:extLst>
      <p:ext uri="{BB962C8B-B14F-4D97-AF65-F5344CB8AC3E}">
        <p14:creationId xmlns:p14="http://schemas.microsoft.com/office/powerpoint/2010/main" val="2705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970600"/>
            <a:ext cx="7924800" cy="8206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854407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1" y="1447800"/>
            <a:ext cx="6705602" cy="32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prevent CSRF attacks in MVC apps </a:t>
            </a:r>
            <a:r>
              <a:rPr lang="en-US" sz="3000" dirty="0" smtClean="0"/>
              <a:t>use anti-forgery </a:t>
            </a:r>
            <a:r>
              <a:rPr lang="en-US" sz="3000" dirty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2860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(@Html.BeginForm("Action", "Controller"))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50292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[ValidateAntiForgeryToken]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Action(…)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617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1987309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action="#"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method="post"&gt;&lt;%=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0424" y="4161477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dataType: "html",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url: …,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data: AddAntiForgeryToken({ some-data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43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Main Web Security </a:t>
            </a:r>
            <a:r>
              <a:rPr lang="en-US" dirty="0"/>
              <a:t>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Security Rules and Guidelines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070" y="13716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8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970600"/>
            <a:ext cx="7924800" cy="8206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854407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82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 Web Forms just add the following code in your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It changes the VIEWSTATE encryption key for all pages when there is a logged-in user</a:t>
            </a:r>
          </a:p>
          <a:p>
            <a:r>
              <a:rPr lang="en-US" sz="3000" dirty="0"/>
              <a:t>In </a:t>
            </a:r>
            <a:r>
              <a:rPr lang="en-US" sz="3000" dirty="0"/>
              <a:t>the VS </a:t>
            </a:r>
            <a:r>
              <a:rPr lang="en-US" sz="3000" dirty="0"/>
              <a:t>2013 / 2015 </a:t>
            </a:r>
            <a:r>
              <a:rPr lang="en-US" sz="3000" dirty="0"/>
              <a:t>Web </a:t>
            </a:r>
            <a:r>
              <a:rPr lang="en-US" sz="3000" dirty="0"/>
              <a:t>Forms app template, </a:t>
            </a:r>
            <a:r>
              <a:rPr lang="en-US" sz="3000" dirty="0" smtClean="0"/>
              <a:t>CSRF </a:t>
            </a:r>
            <a:r>
              <a:rPr lang="en-US" sz="3000" dirty="0"/>
              <a:t>protection in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 </a:t>
            </a:r>
            <a:r>
              <a:rPr lang="en-US" sz="3000" noProof="1"/>
              <a:t>is already implemented</a:t>
            </a:r>
            <a:endParaRPr lang="en-US" sz="30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828800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(Page.User.Identity.IsAuthenticated)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= Session.SessionID;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2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326756"/>
            <a:ext cx="7924800" cy="8206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5187835"/>
            <a:ext cx="8229600" cy="1365365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735956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8" y="1326381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query string </a:t>
            </a:r>
            <a:r>
              <a:rPr lang="en-US" dirty="0" smtClean="0"/>
              <a:t>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Skipped data validation </a:t>
            </a:r>
            <a:r>
              <a:rPr lang="en-US" dirty="0" smtClean="0"/>
              <a:t>at the client-side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Injected parameter </a:t>
            </a:r>
            <a:r>
              <a:rPr lang="en-US" dirty="0" smtClean="0"/>
              <a:t>in MVC apps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89601"/>
            <a:ext cx="7924800" cy="8206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361485"/>
            <a:ext cx="3443592" cy="266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3" y="1362115"/>
            <a:ext cx="411480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 in the Middle (</a:t>
            </a:r>
            <a:r>
              <a:rPr lang="en-US" dirty="0" err="1" smtClean="0"/>
              <a:t>MiTM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Session Hijacking (easy </a:t>
            </a:r>
            <a:r>
              <a:rPr lang="en-US" dirty="0" smtClean="0"/>
              <a:t>if the session is </a:t>
            </a:r>
            <a:r>
              <a:rPr lang="en-US" dirty="0" smtClean="0"/>
              <a:t>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use SSL when sending sensitive </a:t>
            </a:r>
            <a:r>
              <a:rPr lang="en-US" dirty="0" smtClean="0"/>
              <a:t>data!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</a:t>
            </a:r>
            <a:r>
              <a:rPr lang="en-US" dirty="0" smtClean="0"/>
              <a:t>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Security </a:t>
            </a:r>
            <a:r>
              <a:rPr lang="en-US" smtClean="0"/>
              <a:t>flaws </a:t>
            </a:r>
            <a:r>
              <a:rPr lang="en-US" dirty="0" smtClean="0"/>
              <a:t>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smtClean="0"/>
              <a:t>Web Security</a:t>
            </a:r>
            <a:endParaRPr lang="en-US" dirty="0"/>
          </a:p>
        </p:txBody>
      </p:sp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26732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34397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2005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Software Security a Feature?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people consider </a:t>
            </a:r>
            <a:r>
              <a:rPr lang="en-US" dirty="0"/>
              <a:t>software security as a necessary </a:t>
            </a:r>
            <a:r>
              <a:rPr lang="en-US" dirty="0" smtClean="0"/>
              <a:t>feature of a product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Security Vulnerability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Bug?</a:t>
            </a:r>
          </a:p>
          <a:p>
            <a:pPr lvl="1"/>
            <a:r>
              <a:rPr lang="en-US" dirty="0"/>
              <a:t>If the software "failed" and allowed a hacker to see personal </a:t>
            </a:r>
            <a:r>
              <a:rPr lang="en-US" dirty="0" smtClean="0"/>
              <a:t>info</a:t>
            </a:r>
            <a:r>
              <a:rPr lang="en-US" dirty="0"/>
              <a:t>, most users would consider that a software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or </a:t>
            </a:r>
            <a:r>
              <a:rPr lang="en-US" dirty="0" smtClean="0"/>
              <a:t>Bug?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812" y="4495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failures </a:t>
            </a:r>
            <a:r>
              <a:rPr lang="en-US" dirty="0" smtClean="0"/>
              <a:t>usually happen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intentional </a:t>
            </a:r>
            <a:r>
              <a:rPr lang="en-US" dirty="0" smtClean="0"/>
              <a:t>mischief</a:t>
            </a:r>
          </a:p>
          <a:p>
            <a:r>
              <a:rPr lang="en-US" dirty="0" smtClean="0"/>
              <a:t>Failures can be result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malicious attacks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Challenge / Prestige</a:t>
            </a:r>
            <a:endParaRPr lang="en-US" dirty="0" smtClean="0"/>
          </a:p>
          <a:p>
            <a:pPr lvl="1"/>
            <a:r>
              <a:rPr lang="en-US" dirty="0" smtClean="0"/>
              <a:t>Curiosity-driven</a:t>
            </a:r>
            <a:endParaRPr lang="en-US" dirty="0" smtClean="0"/>
          </a:p>
          <a:p>
            <a:pPr lvl="1"/>
            <a:r>
              <a:rPr lang="en-US" dirty="0" smtClean="0"/>
              <a:t>Aiming to use resources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andalizing</a:t>
            </a:r>
          </a:p>
          <a:p>
            <a:pPr lvl="1"/>
            <a:r>
              <a:rPr lang="en-US" dirty="0" smtClean="0"/>
              <a:t>Stealing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3501054"/>
            <a:ext cx="3698278" cy="27560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Maximum </a:t>
            </a:r>
            <a:r>
              <a:rPr lang="en-US" sz="3100" dirty="0" smtClean="0"/>
              <a:t>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Secure the Weakest </a:t>
            </a:r>
            <a:r>
              <a:rPr lang="en-US" sz="3100" dirty="0" smtClean="0"/>
              <a:t>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Limit </a:t>
            </a:r>
            <a:r>
              <a:rPr lang="en-US" sz="3100" dirty="0"/>
              <a:t>the Publicly Available </a:t>
            </a:r>
            <a:r>
              <a:rPr lang="en-US" sz="3100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Incorrect </a:t>
            </a:r>
            <a:r>
              <a:rPr lang="en-US" sz="3100" dirty="0"/>
              <a:t>Until Proven </a:t>
            </a:r>
            <a:r>
              <a:rPr lang="en-US" sz="3100" dirty="0" smtClean="0"/>
              <a:t>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Consider each user input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The </a:t>
            </a:r>
            <a:r>
              <a:rPr lang="en-US" sz="3100" dirty="0"/>
              <a:t>Principle of the "Weakest Privilege</a:t>
            </a:r>
            <a:r>
              <a:rPr lang="en-US" sz="3100" dirty="0" smtClean="0"/>
              <a:t>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Security in </a:t>
            </a:r>
            <a:r>
              <a:rPr lang="en-US" sz="3100" dirty="0" smtClean="0"/>
              <a:t>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Provide Constant </a:t>
            </a:r>
            <a:r>
              <a:rPr lang="en-US" sz="3100" dirty="0" smtClean="0"/>
              <a:t>Defense (also use backups)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</a:t>
            </a:r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12" y="1295400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73" y="4114800"/>
            <a:ext cx="3232051" cy="21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62067"/>
            <a:ext cx="8938472" cy="8206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64035"/>
            <a:ext cx="8938472" cy="1365365"/>
          </a:xfrm>
        </p:spPr>
        <p:txBody>
          <a:bodyPr/>
          <a:lstStyle/>
          <a:p>
            <a:r>
              <a:rPr lang="en-US" dirty="0" smtClean="0"/>
              <a:t>What is SQL Injection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How to Prevent It?</a:t>
            </a:r>
            <a:endParaRPr lang="en-US" dirty="0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328343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97" y="2557068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62" y="956867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58962" y="32004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searchSql = "SELECT * FROM Messages WHERE</a:t>
            </a:r>
            <a:b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LIKE '%" + searchString + 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matchingMessages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Does SQL </a:t>
            </a:r>
            <a:r>
              <a:rPr lang="en-US" dirty="0" smtClean="0"/>
              <a:t>Injection Work?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87562" y="23622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nakov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87562" y="34290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87562" y="51054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87562" y="40056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40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1884</Words>
  <Application>Microsoft Office PowerPoint</Application>
  <PresentationFormat>Custom</PresentationFormat>
  <Paragraphs>345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Web Security</vt:lpstr>
      <vt:lpstr>Table of Contents </vt:lpstr>
      <vt:lpstr>Main Web Security Concepts</vt:lpstr>
      <vt:lpstr>Feature or Bug?</vt:lpstr>
      <vt:lpstr>Reasons for Failures</vt:lpstr>
      <vt:lpstr>Golden Rules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SQL Injection and Prevention</vt:lpstr>
      <vt:lpstr>Cross Site Scripting (XSS)</vt:lpstr>
      <vt:lpstr>XSS Attack</vt:lpstr>
      <vt:lpstr>XSS Attack (2)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CSRF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Other Threats</vt:lpstr>
      <vt:lpstr>ASP.NET Web Security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2015-10-23T09:29:52Z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