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74" r:id="rId3"/>
    <p:sldId id="394" r:id="rId4"/>
    <p:sldId id="395" r:id="rId5"/>
    <p:sldId id="396" r:id="rId6"/>
    <p:sldId id="397" r:id="rId7"/>
    <p:sldId id="398" r:id="rId8"/>
    <p:sldId id="426" r:id="rId9"/>
    <p:sldId id="427" r:id="rId10"/>
    <p:sldId id="429" r:id="rId11"/>
    <p:sldId id="432" r:id="rId12"/>
    <p:sldId id="433" r:id="rId13"/>
    <p:sldId id="430" r:id="rId14"/>
    <p:sldId id="419" r:id="rId15"/>
    <p:sldId id="420" r:id="rId16"/>
    <p:sldId id="413" r:id="rId17"/>
    <p:sldId id="435" r:id="rId18"/>
    <p:sldId id="436" r:id="rId19"/>
    <p:sldId id="437" r:id="rId20"/>
    <p:sldId id="414" r:id="rId21"/>
    <p:sldId id="415" r:id="rId22"/>
    <p:sldId id="416" r:id="rId23"/>
    <p:sldId id="417" r:id="rId24"/>
    <p:sldId id="418" r:id="rId25"/>
    <p:sldId id="421" r:id="rId26"/>
    <p:sldId id="431" r:id="rId27"/>
    <p:sldId id="423" r:id="rId28"/>
    <p:sldId id="424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1" autoAdjust="0"/>
    <p:restoredTop sz="94533" autoAdjust="0"/>
  </p:normalViewPr>
  <p:slideViewPr>
    <p:cSldViewPr>
      <p:cViewPr>
        <p:scale>
          <a:sx n="70" d="100"/>
          <a:sy n="70" d="100"/>
        </p:scale>
        <p:origin x="-522" y="-21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6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4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etfirebug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hint.com/" TargetMode="External"/><Relationship Id="rId7" Type="http://schemas.openxmlformats.org/officeDocument/2006/relationships/hyperlink" Target="http://jsperf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veweave.com/" TargetMode="External"/><Relationship Id="rId5" Type="http://schemas.openxmlformats.org/officeDocument/2006/relationships/hyperlink" Target="http://jsbin.com/" TargetMode="External"/><Relationship Id="rId4" Type="http://schemas.openxmlformats.org/officeDocument/2006/relationships/hyperlink" Target="http://www.jslint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6.png"/><Relationship Id="rId3" Type="http://schemas.openxmlformats.org/officeDocument/2006/relationships/hyperlink" Target="https://softuni.bg/courses/javascript-basics/" TargetMode="External"/><Relationship Id="rId7" Type="http://schemas.openxmlformats.org/officeDocument/2006/relationships/image" Target="../media/image33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jpeg"/><Relationship Id="rId15" Type="http://schemas.openxmlformats.org/officeDocument/2006/relationships/image" Target="../media/image37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://www.softwaregroup-bg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nodejstools.codeple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457200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Tools for Writing / Editing / Debugging JavaScript Code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539" y="4197085"/>
            <a:ext cx="1805422" cy="1805422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5572" y="3908858"/>
            <a:ext cx="4048687" cy="929951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572" y="5182475"/>
            <a:ext cx="4060109" cy="913525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21982" y="4164083"/>
            <a:ext cx="312604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1983" y="4633982"/>
            <a:ext cx="312604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1982" y="5039109"/>
            <a:ext cx="312604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21982" y="5379630"/>
            <a:ext cx="3126043" cy="351754"/>
          </a:xfrm>
        </p:spPr>
        <p:txBody>
          <a:bodyPr/>
          <a:lstStyle/>
          <a:p>
            <a:r>
              <a:rPr lang="en-US" sz="1800" dirty="0">
                <a:hlinkClick r:id="rId10"/>
              </a:rPr>
              <a:t>http://</a:t>
            </a:r>
            <a:r>
              <a:rPr lang="en-US" sz="1800" dirty="0" smtClean="0">
                <a:hlinkClick r:id="rId10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C# debugger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breakpoint</a:t>
            </a:r>
            <a:r>
              <a:rPr lang="en-US" dirty="0" smtClean="0"/>
              <a:t> and start debugging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[F5]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Node.js in Visual Studio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0" y="2869142"/>
            <a:ext cx="4838660" cy="337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869142"/>
            <a:ext cx="5105400" cy="337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645676" y="4588933"/>
            <a:ext cx="628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617999" cy="557035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Problem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the console is lost just after my JS program finishes</a:t>
            </a:r>
          </a:p>
          <a:p>
            <a:pPr lvl="1"/>
            <a:r>
              <a:rPr lang="en-US" dirty="0" smtClean="0"/>
              <a:t>I can't see the program output</a:t>
            </a:r>
          </a:p>
          <a:p>
            <a:pPr lvl="1"/>
            <a:r>
              <a:rPr lang="en-US" dirty="0" smtClean="0"/>
              <a:t>How to keep it?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+ Node.js Tools: Lost Console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050" y="2514600"/>
            <a:ext cx="6704762" cy="39007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12" y="1066694"/>
            <a:ext cx="5907536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980112"/>
            <a:ext cx="8938472" cy="820600"/>
          </a:xfrm>
        </p:spPr>
        <p:txBody>
          <a:bodyPr/>
          <a:lstStyle/>
          <a:p>
            <a:r>
              <a:rPr lang="en-US" dirty="0" smtClean="0"/>
              <a:t>Visual Studio + Node.js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8341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474" y="914400"/>
            <a:ext cx="6409948" cy="3634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60" y="1406593"/>
            <a:ext cx="3276600" cy="27844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6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256462" y="2417901"/>
            <a:ext cx="4400550" cy="820600"/>
          </a:xfrm>
        </p:spPr>
        <p:txBody>
          <a:bodyPr/>
          <a:lstStyle/>
          <a:p>
            <a:r>
              <a:rPr lang="en-US" noProof="1" smtClean="0"/>
              <a:t>WebStorm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89812" y="3410967"/>
            <a:ext cx="4133850" cy="1365365"/>
          </a:xfrm>
        </p:spPr>
        <p:txBody>
          <a:bodyPr/>
          <a:lstStyle/>
          <a:p>
            <a:r>
              <a:rPr lang="en-US" dirty="0" smtClean="0"/>
              <a:t>A Very Smart JavaScript IDE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8" y="1236320"/>
            <a:ext cx="6102344" cy="493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7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WebStorm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11772997" cy="55500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JavaScript IDE suitable for both client-side JS and server-side (Node.js) development</a:t>
            </a:r>
          </a:p>
          <a:p>
            <a:r>
              <a:rPr lang="en-US" dirty="0" smtClean="0"/>
              <a:t>Build JavaScript code</a:t>
            </a:r>
          </a:p>
          <a:p>
            <a:r>
              <a:rPr lang="en-US" dirty="0" smtClean="0"/>
              <a:t>Debug JavaScript code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intelli</a:t>
            </a:r>
            <a:r>
              <a:rPr lang="en-US" dirty="0" smtClean="0"/>
              <a:t>-sense for:</a:t>
            </a:r>
          </a:p>
          <a:p>
            <a:pPr lvl="1"/>
            <a:r>
              <a:rPr lang="en-US" dirty="0" smtClean="0"/>
              <a:t>SASS/LESS/Stylus CSS preprocessors</a:t>
            </a:r>
          </a:p>
          <a:p>
            <a:pPr lvl="1"/>
            <a:r>
              <a:rPr lang="en-US" dirty="0" err="1" smtClean="0"/>
              <a:t>CoffeeScript</a:t>
            </a:r>
            <a:r>
              <a:rPr lang="en-US" dirty="0" smtClean="0"/>
              <a:t>/</a:t>
            </a:r>
            <a:r>
              <a:rPr lang="en-US" dirty="0" err="1" smtClean="0"/>
              <a:t>TypeScript</a:t>
            </a:r>
            <a:r>
              <a:rPr lang="en-US" dirty="0" smtClean="0"/>
              <a:t> JavaScript preprocessors</a:t>
            </a:r>
          </a:p>
          <a:p>
            <a:pPr lvl="1"/>
            <a:r>
              <a:rPr lang="en-US" dirty="0" err="1" smtClean="0"/>
              <a:t>Emmet</a:t>
            </a:r>
            <a:r>
              <a:rPr lang="en-US" dirty="0" smtClean="0"/>
              <a:t> coding</a:t>
            </a:r>
          </a:p>
          <a:p>
            <a:r>
              <a:rPr lang="en-US" dirty="0" smtClean="0"/>
              <a:t>Paid product (free 1 year license for </a:t>
            </a:r>
            <a:r>
              <a:rPr lang="en-US" dirty="0" err="1" smtClean="0"/>
              <a:t>SoftUni</a:t>
            </a:r>
            <a:r>
              <a:rPr lang="en-US" dirty="0" smtClean="0"/>
              <a:t> student)</a:t>
            </a:r>
          </a:p>
        </p:txBody>
      </p:sp>
      <p:pic>
        <p:nvPicPr>
          <p:cNvPr id="1026" name="Picture 2" descr="http://i.stack.imgur.com/LZJ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905000"/>
            <a:ext cx="4267200" cy="250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1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894400"/>
            <a:ext cx="8938472" cy="820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834166"/>
            <a:ext cx="8938472" cy="719034"/>
          </a:xfrm>
        </p:spPr>
        <p:txBody>
          <a:bodyPr/>
          <a:lstStyle/>
          <a:p>
            <a:r>
              <a:rPr lang="en-US" dirty="0" smtClean="0"/>
              <a:t>Using All the Tools</a:t>
            </a:r>
            <a:endParaRPr lang="en-US" dirty="0"/>
          </a:p>
        </p:txBody>
      </p:sp>
      <p:pic>
        <p:nvPicPr>
          <p:cNvPr id="1026" name="Picture 2" descr="http://www.w3resource.com/web-development-tools/images/debug-javascript-firebug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85" y="1066800"/>
            <a:ext cx="625792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.creativebloq.futurecdn.net/sites/creativebloq.com/files/imagecache/v2_article_image/articles/article/2012/03/breakpoint1_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2493914"/>
            <a:ext cx="3733800" cy="20937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jasonbobich.com/wp-content/uploads/2010/08/fireb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701723"/>
            <a:ext cx="5048250" cy="192405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86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Script Editor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Add-on for Internet Explorer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Supports breakpoints, watches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JavaScript statement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debugger</a:t>
            </a:r>
            <a:r>
              <a:rPr lang="en-US" dirty="0" smtClean="0"/>
              <a:t>; opens the script editor 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Firefox 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is written mostly in JavaScript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9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 (2)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2" y="1295400"/>
            <a:ext cx="10301400" cy="499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5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Sadly, no intelligent way of debugging client-side JavaScript</a:t>
            </a:r>
          </a:p>
          <a:p>
            <a:pPr lvl="1"/>
            <a:r>
              <a:rPr lang="en-US" dirty="0" smtClean="0"/>
              <a:t>The only way to debug JavaScript is through the browser</a:t>
            </a:r>
          </a:p>
          <a:p>
            <a:r>
              <a:rPr lang="en-US" dirty="0" smtClean="0"/>
              <a:t>Fortunately all browsers have their own debugging tool / plugin that makes it easier</a:t>
            </a:r>
          </a:p>
          <a:p>
            <a:pPr lvl="1"/>
            <a:r>
              <a:rPr lang="en-US" dirty="0" smtClean="0"/>
              <a:t>Firefox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Firebug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getfirebug.com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Chrome and Opera have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Web Developer Tools</a:t>
            </a:r>
          </a:p>
          <a:p>
            <a:pPr lvl="1"/>
            <a:r>
              <a:rPr lang="en-US" dirty="0" smtClean="0"/>
              <a:t>Internet Explorer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[F12]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5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807864"/>
            <a:ext cx="10248997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Development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with Plugins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WebStorm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Debugging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Google Chrome / Opera Developer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Firefox Firebug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Internet Explorer 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Utilities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2812" y="3429000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34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98612" y="4724400"/>
            <a:ext cx="8938472" cy="820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98612" y="56817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getfirebug.com/perch/resources/1261603325j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685" y="1219200"/>
            <a:ext cx="7172325" cy="32575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2819400"/>
            <a:ext cx="8938472" cy="820600"/>
          </a:xfrm>
        </p:spPr>
        <p:txBody>
          <a:bodyPr/>
          <a:lstStyle/>
          <a:p>
            <a:r>
              <a:rPr lang="en-US" dirty="0"/>
              <a:t>JavaScript Utilities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3733800"/>
            <a:ext cx="8938472" cy="719034"/>
          </a:xfrm>
        </p:spPr>
        <p:txBody>
          <a:bodyPr/>
          <a:lstStyle/>
          <a:p>
            <a:r>
              <a:rPr lang="en-US" dirty="0" smtClean="0"/>
              <a:t>Tools for JS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3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code quality tools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www.jshint.com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www.jslint.com</a:t>
            </a:r>
            <a:endParaRPr lang="en-US" dirty="0" smtClean="0"/>
          </a:p>
          <a:p>
            <a:r>
              <a:rPr lang="en-US" dirty="0" smtClean="0"/>
              <a:t>HTML, CSS and JavaScript playgrounds</a:t>
            </a:r>
          </a:p>
          <a:p>
            <a:pPr lvl="1"/>
            <a:r>
              <a:rPr lang="en-US" dirty="0" smtClean="0">
                <a:hlinkClick r:id="rId5"/>
              </a:rPr>
              <a:t>http://jsbin.com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liveweave.com</a:t>
            </a:r>
            <a:endParaRPr lang="en-US" dirty="0" smtClean="0"/>
          </a:p>
          <a:p>
            <a:r>
              <a:rPr lang="en-US" dirty="0" smtClean="0"/>
              <a:t>JavaScript performance tester</a:t>
            </a:r>
          </a:p>
          <a:p>
            <a:pPr lvl="1"/>
            <a:r>
              <a:rPr lang="en-US" dirty="0" smtClean="0">
                <a:hlinkClick r:id="rId7"/>
              </a:rPr>
              <a:t>http://jsperf.com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2743200"/>
            <a:ext cx="8938472" cy="820600"/>
          </a:xfrm>
        </p:spPr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36243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6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JS Developer Tools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/>
              <a:t>WebStorm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Visual Studio + Node.js Tools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JS Debuggers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[F12] Tools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JS Utilities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/>
              <a:t>JSHint, JSLint, JSBin</a:t>
            </a:r>
            <a:r>
              <a:rPr lang="en-US" sz="2800" dirty="0" smtClean="0"/>
              <a:t>, …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052" y="12192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7841615" y="46509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/>
              <a:t>JavaScript Tools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3923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524765"/>
            <a:ext cx="7924800" cy="820600"/>
          </a:xfrm>
        </p:spPr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376966"/>
            <a:ext cx="7924800" cy="719034"/>
          </a:xfrm>
        </p:spPr>
        <p:txBody>
          <a:bodyPr/>
          <a:lstStyle/>
          <a:p>
            <a:r>
              <a:rPr lang="en-US" dirty="0" smtClean="0"/>
              <a:t>Know Your Tools!</a:t>
            </a:r>
            <a:endParaRPr lang="en-US" dirty="0"/>
          </a:p>
        </p:txBody>
      </p:sp>
      <p:pic>
        <p:nvPicPr>
          <p:cNvPr id="2050" name="Picture 2" descr="http://farm6.staticflickr.com/5228/5792711312_c366ed65dd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7" y="1676400"/>
            <a:ext cx="4286250" cy="2371726"/>
          </a:xfrm>
          <a:prstGeom prst="roundRect">
            <a:avLst>
              <a:gd name="adj" fmla="val 2443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9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an interpreted language</a:t>
            </a:r>
          </a:p>
          <a:p>
            <a:pPr lvl="1"/>
            <a:r>
              <a:rPr lang="en-US" dirty="0" smtClean="0"/>
              <a:t>Usually run by the browser</a:t>
            </a:r>
          </a:p>
          <a:p>
            <a:pPr lvl="1"/>
            <a:r>
              <a:rPr lang="en-US" dirty="0" smtClean="0"/>
              <a:t>May be run on the server-side</a:t>
            </a:r>
          </a:p>
          <a:p>
            <a:r>
              <a:rPr lang="en-US" dirty="0" smtClean="0"/>
              <a:t>Coding in JavaScript needs just a text editor</a:t>
            </a:r>
          </a:p>
          <a:p>
            <a:pPr lvl="1"/>
            <a:r>
              <a:rPr lang="en-US" dirty="0" smtClean="0"/>
              <a:t>Yet, there are many tools that simplify JavaScript coding</a:t>
            </a:r>
          </a:p>
          <a:p>
            <a:pPr lvl="1"/>
            <a:r>
              <a:rPr lang="en-US" dirty="0" smtClean="0"/>
              <a:t>Editors, debuggers, code analyzers, etc…</a:t>
            </a:r>
          </a:p>
          <a:p>
            <a:pPr lvl="1"/>
            <a:r>
              <a:rPr lang="en-US" dirty="0" smtClean="0"/>
              <a:t>Good JS IDEs support features like:</a:t>
            </a:r>
          </a:p>
          <a:p>
            <a:pPr lvl="2"/>
            <a:r>
              <a:rPr lang="en-US" dirty="0" smtClean="0"/>
              <a:t>Integrated debugging, autocomplete, syntax checking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03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60143"/>
            <a:ext cx="7924800" cy="1568497"/>
          </a:xfrm>
        </p:spPr>
        <p:txBody>
          <a:bodyPr/>
          <a:lstStyle/>
          <a:p>
            <a:r>
              <a:rPr lang="en-US" dirty="0" smtClean="0"/>
              <a:t>JavaScript </a:t>
            </a:r>
            <a:br>
              <a:rPr lang="en-US" dirty="0" smtClean="0"/>
            </a:br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3006851"/>
            <a:ext cx="7924800" cy="719034"/>
          </a:xfrm>
        </p:spPr>
        <p:txBody>
          <a:bodyPr/>
          <a:lstStyle/>
          <a:p>
            <a:r>
              <a:rPr lang="en-US" dirty="0" smtClean="0"/>
              <a:t>Coding JavaScript Made Easy!</a:t>
            </a:r>
            <a:endParaRPr lang="en-US" dirty="0"/>
          </a:p>
        </p:txBody>
      </p:sp>
      <p:pic>
        <p:nvPicPr>
          <p:cNvPr id="3080" name="Picture 8" descr="http://upload.wikimedia.org/wikipedia/commons/b/b0/Adobe_Brackets_v0.0.x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7" y="4236559"/>
            <a:ext cx="1859441" cy="1859441"/>
          </a:xfrm>
          <a:prstGeom prst="roundRect">
            <a:avLst>
              <a:gd name="adj" fmla="val 1299"/>
            </a:avLst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12" y="4236559"/>
            <a:ext cx="2456901" cy="1859441"/>
          </a:xfrm>
          <a:prstGeom prst="roundRect">
            <a:avLst>
              <a:gd name="adj" fmla="val 1299"/>
            </a:avLst>
          </a:prstGeom>
        </p:spPr>
      </p:pic>
    </p:spTree>
    <p:extLst>
      <p:ext uri="{BB962C8B-B14F-4D97-AF65-F5344CB8AC3E}">
        <p14:creationId xmlns:p14="http://schemas.microsoft.com/office/powerpoint/2010/main" val="12726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a developer needs for coding JavaScript is a text editor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Notepad/Notepad++ will do the trick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Yet, JavaScript is one of the popular guys now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Many, many tools for coding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+ Plugins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+ Node.js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Adobe Brackets, Cloud9, </a:t>
            </a:r>
            <a:r>
              <a:rPr lang="en-US" dirty="0" err="1" smtClean="0"/>
              <a:t>WebStorm</a:t>
            </a:r>
            <a:r>
              <a:rPr lang="en-US" dirty="0" smtClean="0"/>
              <a:t>, Vim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Development Tools for Eclipse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Development Tools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2411" y="2514600"/>
            <a:ext cx="8938472" cy="820600"/>
          </a:xfrm>
        </p:spPr>
        <p:txBody>
          <a:bodyPr/>
          <a:lstStyle/>
          <a:p>
            <a:r>
              <a:rPr lang="en-US" dirty="0" smtClean="0"/>
              <a:t>Visual Studio + Node.js Tools</a:t>
            </a:r>
            <a:endParaRPr lang="en-US" dirty="0"/>
          </a:p>
        </p:txBody>
      </p:sp>
      <p:pic>
        <p:nvPicPr>
          <p:cNvPr id="5122" name="Picture 2" descr="http://upload.wikimedia.org/wikipedia/commons/2/20/Visualstudio_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39" t="-15316" r="-5739" b="-15316"/>
          <a:stretch/>
        </p:blipFill>
        <p:spPr bwMode="auto">
          <a:xfrm>
            <a:off x="1774082" y="3843998"/>
            <a:ext cx="8435130" cy="1881728"/>
          </a:xfrm>
          <a:prstGeom prst="roundRect">
            <a:avLst>
              <a:gd name="adj" fmla="val 4433"/>
            </a:avLst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27967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Visual Studio </a:t>
            </a:r>
            <a:r>
              <a:rPr lang="en-US" dirty="0" smtClean="0"/>
              <a:t>is the main </a:t>
            </a:r>
            <a:r>
              <a:rPr lang="en-US" dirty="0" err="1" smtClean="0"/>
              <a:t>dev</a:t>
            </a:r>
            <a:r>
              <a:rPr lang="en-US" dirty="0" smtClean="0"/>
              <a:t> tool for creating .NET apps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ASP.NET, WPF, Silverlight, SharePoint, Windows 8, etc…</a:t>
            </a:r>
          </a:p>
          <a:p>
            <a:r>
              <a:rPr lang="en-US" dirty="0"/>
              <a:t>VS 2012/2013 are </a:t>
            </a:r>
            <a:r>
              <a:rPr lang="en-US" dirty="0" smtClean="0"/>
              <a:t>ready-to-use </a:t>
            </a:r>
            <a:r>
              <a:rPr lang="en-US" dirty="0"/>
              <a:t>for JavaScript coding</a:t>
            </a:r>
          </a:p>
          <a:p>
            <a:pPr lvl="1"/>
            <a:r>
              <a:rPr lang="en-US" dirty="0"/>
              <a:t>They have pretty good </a:t>
            </a:r>
            <a:r>
              <a:rPr lang="en-US" dirty="0" err="1"/>
              <a:t>intelli</a:t>
            </a:r>
            <a:r>
              <a:rPr lang="en-US" dirty="0"/>
              <a:t>-sense, code highlighting, etc…</a:t>
            </a:r>
          </a:p>
          <a:p>
            <a:pPr lvl="1"/>
            <a:r>
              <a:rPr lang="en-US" dirty="0"/>
              <a:t>There are paid and free </a:t>
            </a:r>
            <a:r>
              <a:rPr lang="en-US" dirty="0" smtClean="0"/>
              <a:t>versions</a:t>
            </a:r>
          </a:p>
          <a:p>
            <a:pPr lvl="2"/>
            <a:r>
              <a:rPr lang="en-US" dirty="0" smtClean="0"/>
              <a:t>Visual </a:t>
            </a:r>
            <a:r>
              <a:rPr lang="en-US" dirty="0"/>
              <a:t>Studio </a:t>
            </a:r>
            <a:r>
              <a:rPr lang="en-US" dirty="0" smtClean="0"/>
              <a:t>Web Developer / Express / Premium / Ultimate</a:t>
            </a:r>
          </a:p>
          <a:p>
            <a:r>
              <a:rPr lang="en-US" dirty="0" smtClean="0"/>
              <a:t>Use Node.js Tools for VS</a:t>
            </a:r>
          </a:p>
          <a:p>
            <a:pPr lvl="1"/>
            <a:r>
              <a:rPr lang="en-US" dirty="0" smtClean="0"/>
              <a:t>To enable server-side execution and debugging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has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Node.js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Tools </a:t>
            </a:r>
            <a:r>
              <a:rPr lang="en-US" dirty="0" smtClean="0"/>
              <a:t>Plugin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nodejstools.codeplex.com</a:t>
            </a:r>
            <a:endParaRPr lang="en-US" dirty="0" smtClean="0"/>
          </a:p>
          <a:p>
            <a:pPr lvl="1"/>
            <a:r>
              <a:rPr lang="en-US" dirty="0" smtClean="0"/>
              <a:t>Runs </a:t>
            </a:r>
            <a:r>
              <a:rPr lang="en-US" dirty="0"/>
              <a:t>Node.js into Visual Studio</a:t>
            </a:r>
          </a:p>
          <a:p>
            <a:pPr lvl="1"/>
            <a:r>
              <a:rPr lang="en-US" dirty="0"/>
              <a:t>Powerful, well integrated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debugger</a:t>
            </a:r>
          </a:p>
          <a:p>
            <a:pPr lvl="1"/>
            <a:r>
              <a:rPr lang="en-US" dirty="0"/>
              <a:t>Has no DOM, runs out of the browser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Tools for </a:t>
            </a:r>
            <a:r>
              <a:rPr lang="en-US" dirty="0" smtClean="0"/>
              <a:t>Visual Studio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2" y="4800600"/>
            <a:ext cx="8434387" cy="14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838</Words>
  <Application>Microsoft Office PowerPoint</Application>
  <PresentationFormat>Custom</PresentationFormat>
  <Paragraphs>168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SoftUni 16x9</vt:lpstr>
      <vt:lpstr>JavaScript Tools</vt:lpstr>
      <vt:lpstr>Table of Contents</vt:lpstr>
      <vt:lpstr>JavaScript Tools</vt:lpstr>
      <vt:lpstr>JavaScript Tools</vt:lpstr>
      <vt:lpstr>JavaScript  Development Tools</vt:lpstr>
      <vt:lpstr>JavaScript Development Tools</vt:lpstr>
      <vt:lpstr>Visual Studio + Node.js Tools</vt:lpstr>
      <vt:lpstr>Visual Studio</vt:lpstr>
      <vt:lpstr>Node.js Tools for Visual Studio</vt:lpstr>
      <vt:lpstr>Debugging Node.js in Visual Studio</vt:lpstr>
      <vt:lpstr>VS + Node.js Tools: Lost Console Output</vt:lpstr>
      <vt:lpstr>Visual Studio + Node.js Tools</vt:lpstr>
      <vt:lpstr>WebStorm</vt:lpstr>
      <vt:lpstr>WebStorm</vt:lpstr>
      <vt:lpstr>Debugging JavaScript</vt:lpstr>
      <vt:lpstr>Debugging JavaScript</vt:lpstr>
      <vt:lpstr>Firebug</vt:lpstr>
      <vt:lpstr>Firebug (2)</vt:lpstr>
      <vt:lpstr>Debugging JavaScript</vt:lpstr>
      <vt:lpstr>Debugging JavaScript</vt:lpstr>
      <vt:lpstr>JavaScript Utilities</vt:lpstr>
      <vt:lpstr>JavaScript Utilities</vt:lpstr>
      <vt:lpstr>JavaScript Utilities</vt:lpstr>
      <vt:lpstr>Summary</vt:lpstr>
      <vt:lpstr>JavaScript Tools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Tools</dc:title>
  <dc:subject>Software Development Course</dc:subject>
  <dc:creator/>
  <cp:keywords>JS, JavaScript,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2015-03-04T10:27:51Z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