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6"/>
  </p:notesMasterIdLst>
  <p:handoutMasterIdLst>
    <p:handoutMasterId r:id="rId67"/>
  </p:handoutMasterIdLst>
  <p:sldIdLst>
    <p:sldId id="274" r:id="rId3"/>
    <p:sldId id="425" r:id="rId4"/>
    <p:sldId id="426" r:id="rId5"/>
    <p:sldId id="428" r:id="rId6"/>
    <p:sldId id="429" r:id="rId7"/>
    <p:sldId id="431" r:id="rId8"/>
    <p:sldId id="435" r:id="rId9"/>
    <p:sldId id="437" r:id="rId10"/>
    <p:sldId id="440" r:id="rId11"/>
    <p:sldId id="441" r:id="rId12"/>
    <p:sldId id="546" r:id="rId13"/>
    <p:sldId id="444" r:id="rId14"/>
    <p:sldId id="448" r:id="rId15"/>
    <p:sldId id="450" r:id="rId16"/>
    <p:sldId id="541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0" r:id="rId26"/>
    <p:sldId id="461" r:id="rId27"/>
    <p:sldId id="463" r:id="rId28"/>
    <p:sldId id="466" r:id="rId29"/>
    <p:sldId id="470" r:id="rId30"/>
    <p:sldId id="536" r:id="rId31"/>
    <p:sldId id="467" r:id="rId32"/>
    <p:sldId id="537" r:id="rId33"/>
    <p:sldId id="469" r:id="rId34"/>
    <p:sldId id="542" r:id="rId35"/>
    <p:sldId id="543" r:id="rId36"/>
    <p:sldId id="471" r:id="rId37"/>
    <p:sldId id="479" r:id="rId38"/>
    <p:sldId id="547" r:id="rId39"/>
    <p:sldId id="492" r:id="rId40"/>
    <p:sldId id="493" r:id="rId41"/>
    <p:sldId id="494" r:id="rId42"/>
    <p:sldId id="496" r:id="rId43"/>
    <p:sldId id="498" r:id="rId44"/>
    <p:sldId id="538" r:id="rId45"/>
    <p:sldId id="500" r:id="rId46"/>
    <p:sldId id="501" r:id="rId47"/>
    <p:sldId id="502" r:id="rId48"/>
    <p:sldId id="539" r:id="rId49"/>
    <p:sldId id="540" r:id="rId50"/>
    <p:sldId id="530" r:id="rId51"/>
    <p:sldId id="522" r:id="rId52"/>
    <p:sldId id="523" r:id="rId53"/>
    <p:sldId id="524" r:id="rId54"/>
    <p:sldId id="525" r:id="rId55"/>
    <p:sldId id="526" r:id="rId56"/>
    <p:sldId id="527" r:id="rId57"/>
    <p:sldId id="548" r:id="rId58"/>
    <p:sldId id="549" r:id="rId59"/>
    <p:sldId id="544" r:id="rId60"/>
    <p:sldId id="528" r:id="rId61"/>
    <p:sldId id="421" r:id="rId62"/>
    <p:sldId id="545" r:id="rId63"/>
    <p:sldId id="423" r:id="rId64"/>
    <p:sldId id="424" r:id="rId6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C9"/>
    <a:srgbClr val="FBEEDC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590" autoAdjust="0"/>
  </p:normalViewPr>
  <p:slideViewPr>
    <p:cSldViewPr>
      <p:cViewPr varScale="1">
        <p:scale>
          <a:sx n="71" d="100"/>
          <a:sy n="71" d="100"/>
        </p:scale>
        <p:origin x="-71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2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7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24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tf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8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5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7.png"/><Relationship Id="rId5" Type="http://schemas.openxmlformats.org/officeDocument/2006/relationships/image" Target="../media/image54.jpeg"/><Relationship Id="rId15" Type="http://schemas.openxmlformats.org/officeDocument/2006/relationships/image" Target="../media/image5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://www.softwaregroup-bg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657248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1176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7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 rot="21359624">
            <a:off x="4341023" y="4267856"/>
            <a:ext cx="7044646" cy="1469925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635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prstDash val="solid"/>
                </a:ln>
                <a:solidFill>
                  <a:srgbClr val="FFFF0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JavaScript Syntax</a:t>
            </a:r>
            <a:endParaRPr lang="en-US" sz="10700" b="1" dirty="0">
              <a:ln w="6350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  <a:prstDash val="solid"/>
              </a:ln>
              <a:solidFill>
                <a:srgbClr val="FFFF0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 (up to half values)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to integer number with rounding  (full integer values)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67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276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3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2324" y="4953000"/>
            <a:ext cx="10512424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8.75;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8.75;</a:t>
            </a:r>
            <a:endParaRPr lang="en-US" sz="23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integer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string to float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Parsing/Conversion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9812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1235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600" y="4005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'1234.5';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1235.5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5" y="3851977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2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'Soft'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'Uni';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14" y="3429000"/>
            <a:ext cx="10363198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Pronounced as "ha"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2513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2093012"/>
            <a:ext cx="103631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: "SoftUni", age : 2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site: "http://www.softuni.bg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obj.site;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{age: 10}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344340"/>
            <a:ext cx="5905500" cy="320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rot="20186168">
            <a:off x="3560637" y="2949868"/>
            <a:ext cx="3444750" cy="73564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Data Types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4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 has not been defined</a:t>
            </a:r>
            <a:r>
              <a:rPr lang="en-US" dirty="0">
                <a:solidFill>
                  <a:srgbClr val="FFFFFF"/>
                </a:solidFill>
              </a:rPr>
              <a:t> (no such variable exist in the current context)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US" dirty="0" smtClean="0"/>
              <a:t>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5836" y="4368731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</a:p>
        </p:txBody>
      </p:sp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4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{[[PrimitiveValue]]: 5} 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Object, Number,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</a:t>
            </a:r>
            <a:r>
              <a:rPr lang="en-US" dirty="0" smtClean="0"/>
              <a:t>Conditions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Falsy/Truthy conditions</a:t>
            </a:r>
            <a:endParaRPr lang="en-US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34" y="1507439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2" y="1018650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5612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2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693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5207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 smtClean="0"/>
              <a:t>Variable names: </a:t>
            </a: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</a:p>
          <a:p>
            <a:r>
              <a:rPr lang="en-US" dirty="0" smtClean="0"/>
              <a:t>Function names :use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5;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N is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capital, so it's not a JS keyword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365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assigns 3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thirdValue, so both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3 as a result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 = 3;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5251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5251" y="5464022"/>
            <a:ext cx="945356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</a:t>
            </a:r>
            <a:r>
              <a:rPr lang="en-US" sz="24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7978" y="2701802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34290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41910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console.log(localVar);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7978" y="4911602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011328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is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2719894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msg is a global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with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909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7818" y="1905000"/>
            <a:ext cx="110346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7818" y="4217718"/>
            <a:ext cx="11034602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 is now undefined, it is resolvable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</a:p>
          <a:p>
            <a:pPr lvl="1"/>
            <a:r>
              <a:rPr lang="en-US" dirty="0" smtClean="0"/>
              <a:t>Disables some of the "bad" JavaScript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3352800"/>
            <a:ext cx="1059180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Local variables will work in strict mode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1148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6212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39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139288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67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404743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455612" y="5300766"/>
            <a:ext cx="11277600" cy="661839"/>
          </a:xfrm>
        </p:spPr>
        <p:txBody>
          <a:bodyPr/>
          <a:lstStyle/>
          <a:p>
            <a:r>
              <a:rPr lang="en-US" sz="3800" dirty="0" smtClean="0"/>
              <a:t>Arithmetic, Logical, Comparison, Assignment, …</a:t>
            </a:r>
            <a:endParaRPr lang="en-US" sz="3800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002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6002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/>
              <a:t>returns the first "true"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&amp;&amp;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/>
              <a:t>returns the first "false"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831618"/>
            <a:ext cx="114300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 = false || 0 || '' || 4 || 'foo' || true;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Logs 4, because its the first true value in the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3965218"/>
            <a:ext cx="114300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 = true &amp;&amp; 'foo' &amp;&amp; '' &amp;&amp; 4 &amp;&amp; 'foo' &amp;&amp; true;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Logs '' an empty string, because its the first false value</a:t>
            </a:r>
          </a:p>
        </p:txBody>
      </p:sp>
    </p:spTree>
    <p:extLst>
      <p:ext uri="{BB962C8B-B14F-4D97-AF65-F5344CB8AC3E}">
        <p14:creationId xmlns:p14="http://schemas.microsoft.com/office/powerpoint/2010/main" val="1295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</a:t>
            </a:r>
            <a:r>
              <a:rPr lang="en-US" sz="3200" dirty="0" smtClean="0"/>
              <a:t>variables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means "equal and of the same type"</a:t>
            </a:r>
            <a:endParaRPr lang="en-US" sz="32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2965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</a:t>
            </a: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  <a:endParaRPr lang="en-US" sz="20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Variables</a:t>
            </a:r>
            <a:r>
              <a:rPr lang="en-US" dirty="0"/>
              <a:t>, with no value assigned, are </a:t>
            </a:r>
            <a:r>
              <a:rPr lang="en-US" dirty="0">
                <a:solidFill>
                  <a:srgbClr val="F8DC9E"/>
                </a:solidFill>
              </a:rPr>
              <a:t>undefined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2971800"/>
            <a:ext cx="104346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 += 2); </a:t>
            </a: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438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1377" y="5486400"/>
            <a:ext cx="10434636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foo;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console.log(foo);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FFFFF"/>
                </a:solidFill>
              </a:rPr>
              <a:t>In JavaScript the value of </a:t>
            </a:r>
            <a:r>
              <a:rPr lang="en-US" b="1" dirty="0">
                <a:solidFill>
                  <a:srgbClr val="F3CD6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solidFill>
                  <a:srgbClr val="FFFFFF"/>
                </a:solidFill>
              </a:rPr>
              <a:t> depends on how the function is invoked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0194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194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08" y="194644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69" y="1752600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5214" y="3926919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5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4191000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5012" y="3429000"/>
            <a:ext cx="5218198" cy="1021172"/>
          </a:xfrm>
          <a:prstGeom prst="wedgeRoundRectCallout">
            <a:avLst>
              <a:gd name="adj1" fmla="val -41411"/>
              <a:gd name="adj2" fmla="val 714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DON’T DO THAT!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53" y="1447800"/>
            <a:ext cx="7686190" cy="282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514600"/>
            <a:ext cx="952023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1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901723"/>
            <a:ext cx="10263928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+mn-lt"/>
                <a:cs typeface="Consolas" pitchFamily="49" charset="0"/>
              </a:rPr>
              <a:t>False-like </a:t>
            </a:r>
            <a:r>
              <a:rPr lang="en-US" sz="4800" dirty="0" smtClean="0">
                <a:latin typeface="+mn-lt"/>
                <a:cs typeface="Consolas" pitchFamily="49" charset="0"/>
              </a:rPr>
              <a:t>Conditions</a:t>
            </a:r>
            <a:endParaRPr lang="bg-BG" sz="4800" dirty="0">
              <a:latin typeface="+mn-lt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84" y="5754969"/>
            <a:ext cx="10263928" cy="72203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Unexpected (for Some People) Behavior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48" y="1249282"/>
            <a:ext cx="4495800" cy="3295422"/>
          </a:xfrm>
          <a:prstGeom prst="roundRect">
            <a:avLst>
              <a:gd name="adj" fmla="val 5485"/>
            </a:avLst>
          </a:prstGeom>
        </p:spPr>
      </p:pic>
    </p:spTree>
    <p:extLst>
      <p:ext uri="{BB962C8B-B14F-4D97-AF65-F5344CB8AC3E}">
        <p14:creationId xmlns:p14="http://schemas.microsoft.com/office/powerpoint/2010/main" val="2817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 (empty </a:t>
            </a:r>
            <a:r>
              <a:rPr lang="en-US" dirty="0" smtClean="0"/>
              <a:t>array)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(the opposite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733800"/>
            <a:ext cx="3403600" cy="2552700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6" y="1307858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evaluated as truthy in conditions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 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 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/>
              <a:t>// Truthy!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 string" </a:t>
            </a:r>
            <a:r>
              <a:rPr lang="en-US" dirty="0"/>
              <a:t>// Truthy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 </a:t>
            </a:r>
            <a:r>
              <a:rPr lang="en-US" dirty="0"/>
              <a:t>// Truthy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Date() </a:t>
            </a:r>
            <a:r>
              <a:rPr lang="en-US" dirty="0"/>
              <a:t>// Truthy!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Truthy values in conditions</a:t>
            </a:r>
            <a:endParaRPr lang="en-US" dirty="0"/>
          </a:p>
        </p:txBody>
      </p:sp>
      <p:pic>
        <p:nvPicPr>
          <p:cNvPr id="1026" name="Picture 2" descr="C:\trueFa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219200"/>
            <a:ext cx="2381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at_gran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554505"/>
            <a:ext cx="3788310" cy="2697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evaluated as falsy in conditions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// </a:t>
            </a:r>
            <a:r>
              <a:rPr lang="en-US" dirty="0" smtClean="0"/>
              <a:t>Falsy.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US" dirty="0"/>
              <a:t>// Falsy.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dirty="0" smtClean="0"/>
              <a:t>// </a:t>
            </a:r>
            <a:r>
              <a:rPr lang="en-US" dirty="0"/>
              <a:t>Falsy.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// </a:t>
            </a:r>
            <a:r>
              <a:rPr lang="en-US" dirty="0"/>
              <a:t>Falsy.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dirty="0"/>
              <a:t>// Falsy.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US" dirty="0"/>
              <a:t>// Falsy.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Falsy values in conditions</a:t>
            </a:r>
            <a:endParaRPr lang="en-US" dirty="0"/>
          </a:p>
        </p:txBody>
      </p:sp>
      <p:pic>
        <p:nvPicPr>
          <p:cNvPr id="2050" name="Picture 2" descr="C:\kevin-whinnery-write-better-javascript-10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905000"/>
            <a:ext cx="5616333" cy="4343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rich of unexpected (for some people) behavior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Learn more at </a:t>
            </a:r>
            <a:r>
              <a:rPr lang="en-US" dirty="0" smtClean="0"/>
              <a:t>WTF JS: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wtfjs.com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/ Strange Behavior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448" y="2171583"/>
            <a:ext cx="1074896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"0" == false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("0") console.log(true);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-457200">
              <a:defRPr sz="1800"/>
            </a:pP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[] == false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if ([]) console.log(true); // true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-457200">
              <a:defRPr sz="1800"/>
            </a:pPr>
            <a:endParaRPr lang="en-US" sz="2800" b="1" dirty="0">
              <a:solidFill>
                <a:srgbClr val="FBEEC9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null == false // false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-457200">
              <a:defRPr sz="1800"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!null //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3428208"/>
            <a:ext cx="1758082" cy="175808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464" y="2416000"/>
            <a:ext cx="1722732" cy="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103154"/>
            <a:ext cx="4320328" cy="3240246"/>
          </a:xfrm>
          <a:prstGeom prst="roundRect">
            <a:avLst>
              <a:gd name="adj" fmla="val 6558"/>
            </a:avLst>
          </a:prstGeom>
        </p:spPr>
      </p:pic>
    </p:spTree>
    <p:extLst>
      <p:ext uri="{BB962C8B-B14F-4D97-AF65-F5344CB8AC3E}">
        <p14:creationId xmlns:p14="http://schemas.microsoft.com/office/powerpoint/2010/main" val="4760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 JavaScript integer numbers are in the range from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836" y="3886200"/>
            <a:ext cx="10213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maxInteger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</a:t>
            </a:r>
            <a:r>
              <a:rPr lang="en-US" sz="3200" dirty="0" smtClean="0"/>
              <a:t>Conditions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Falsy/Truthy conditions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27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</a:t>
            </a:r>
            <a:r>
              <a:rPr lang="en-US" sz="3800" dirty="0" smtClean="0"/>
              <a:t>Numbers – </a:t>
            </a:r>
            <a:r>
              <a:rPr lang="en-US" sz="3800" dirty="0"/>
              <a:t>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2" y="1246496"/>
            <a:ext cx="10515600" cy="511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minValue = Number.MIN_VALUE,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maxValue = Number.MAX_VALUE,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div0 = PI / 0,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divMinus0 = -PI / 0,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unknown = div0 / divMinus0,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 = 0.1,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 = 0.2,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0.3,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equal = (a+b == sum); </a:t>
            </a:r>
            <a:r>
              <a:rPr lang="pt-BR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('a+b = '+ (a+b) + ', sum = ' 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a+b? is ' + equal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36" y="4038600"/>
            <a:ext cx="1036637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40382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3336</Words>
  <Application>Microsoft Office PowerPoint</Application>
  <PresentationFormat>Custom</PresentationFormat>
  <Paragraphs>611</Paragraphs>
  <Slides>63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SoftUni 16x9</vt:lpstr>
      <vt:lpstr>JavaScript Syntax</vt:lpstr>
      <vt:lpstr>Table of Contents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Number Parsing/Conversion 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Arithmetic Operators</vt:lpstr>
      <vt:lpstr>Logical Operators</vt:lpstr>
      <vt:lpstr>Comparison Operators</vt:lpstr>
      <vt:lpstr>Assignment Operators</vt:lpstr>
      <vt:lpstr>Operators in JavaScript</vt:lpstr>
      <vt:lpstr>Other Operators</vt:lpstr>
      <vt:lpstr>Other Operators (2)</vt:lpstr>
      <vt:lpstr>Other Operators (3)</vt:lpstr>
      <vt:lpstr>Other Operators</vt:lpstr>
      <vt:lpstr>Expressions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Truthy values in conditions</vt:lpstr>
      <vt:lpstr>Falsy values in conditions</vt:lpstr>
      <vt:lpstr>Unexpected / Strange Behavior in JavaScript</vt:lpstr>
      <vt:lpstr>False-like Conditions</vt:lpstr>
      <vt:lpstr>Summary</vt:lpstr>
      <vt:lpstr>JavaScript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Syntax: Data Types, Variables, Expressions, Conditional Statements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2015-03-11T10:41:48Z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