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5"/>
  </p:notesMasterIdLst>
  <p:handoutMasterIdLst>
    <p:handoutMasterId r:id="rId16"/>
  </p:handoutMasterIdLst>
  <p:sldIdLst>
    <p:sldId id="274" r:id="rId3"/>
    <p:sldId id="276" r:id="rId4"/>
    <p:sldId id="491" r:id="rId5"/>
    <p:sldId id="497" r:id="rId6"/>
    <p:sldId id="493" r:id="rId7"/>
    <p:sldId id="498" r:id="rId8"/>
    <p:sldId id="499" r:id="rId9"/>
    <p:sldId id="500" r:id="rId10"/>
    <p:sldId id="495" r:id="rId11"/>
    <p:sldId id="454" r:id="rId12"/>
    <p:sldId id="419" r:id="rId13"/>
    <p:sldId id="455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B398"/>
    <a:srgbClr val="FBEEDC"/>
    <a:srgbClr val="F0A22E"/>
    <a:srgbClr val="603A14"/>
    <a:srgbClr val="E85C0E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533" autoAdjust="0"/>
  </p:normalViewPr>
  <p:slideViewPr>
    <p:cSldViewPr>
      <p:cViewPr varScale="1">
        <p:scale>
          <a:sx n="92" d="100"/>
          <a:sy n="92" d="100"/>
        </p:scale>
        <p:origin x="246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8/24/2015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mtClean="0">
              <a:solidFill>
                <a:prstClr val="black"/>
              </a:solidFill>
            </a:endParaRPr>
          </a:p>
          <a:p>
            <a:r>
              <a:rPr lang="en-US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695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147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2B82C-48FD-44DC-A457-5F32E6FFAD5C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777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2B9C1-B9F8-4695-9F73-FE4044534B4C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hyperlink" Target="http://softuni.org/" TargetMode="External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://www.luxoft.com/bulgaria/" TargetMode="External"/><Relationship Id="rId3" Type="http://schemas.openxmlformats.org/officeDocument/2006/relationships/hyperlink" Target="https://softuni.bg/courses/web-services-and-cloud/" TargetMode="External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superhosting.bg/" TargetMode="External"/><Relationship Id="rId20" Type="http://schemas.openxmlformats.org/officeDocument/2006/relationships/hyperlink" Target="http://www.indeavr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jpeg"/><Relationship Id="rId15" Type="http://schemas.openxmlformats.org/officeDocument/2006/relationships/image" Target="../media/image29.png"/><Relationship Id="rId10" Type="http://schemas.openxmlformats.org/officeDocument/2006/relationships/hyperlink" Target="http://komfo.com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://www.softwaregroup-bg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s://telerikacademy.com/Courses/Courses/Details/187" TargetMode="Externa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36182" y="972384"/>
            <a:ext cx="8412573" cy="2000251"/>
          </a:xfrm>
        </p:spPr>
        <p:txBody>
          <a:bodyPr>
            <a:normAutofit/>
          </a:bodyPr>
          <a:lstStyle/>
          <a:p>
            <a:r>
              <a:rPr lang="en-US" dirty="0" smtClean="0"/>
              <a:t>Asynchronous Web Services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Writing Asynchronous</a:t>
            </a:r>
          </a:p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8" name="Picture 4" descr="http://www.itplussoft.com/images/DeskApps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257773"/>
            <a:ext cx="1804737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36182" y="3873682"/>
            <a:ext cx="2133598" cy="2341486"/>
          </a:xfrm>
          <a:prstGeom prst="rect">
            <a:avLst/>
          </a:prstGeom>
        </p:spPr>
      </p:pic>
      <p:pic>
        <p:nvPicPr>
          <p:cNvPr id="1026" name="Picture 2" descr="http://www.clker.com/cliparts/H/Y/i/z/3/e/communication-symbol-hi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960" y="4112344"/>
            <a:ext cx="2917467" cy="236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omniupdate.com/_resources/images/products/supported-browsers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927" y="5203635"/>
            <a:ext cx="3306647" cy="112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 rot="576164">
            <a:off x="4589205" y="3752246"/>
            <a:ext cx="2035877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Web Services </a:t>
            </a:r>
            <a:b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&amp; Cloud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2" title="Software University Foundation">
            <a:hlinkClick r:id="rId10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1983" y="1746656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https://softuni.bg/courses/web-services-and-cloud/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4" y="117000"/>
            <a:ext cx="11163397" cy="1008000"/>
          </a:xfrm>
        </p:spPr>
        <p:txBody>
          <a:bodyPr>
            <a:normAutofit/>
          </a:bodyPr>
          <a:lstStyle/>
          <a:p>
            <a:r>
              <a:rPr lang="en-US" dirty="0" smtClean="0"/>
              <a:t>Asynchronous Web Services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37160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37160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37160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37160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37160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pic>
        <p:nvPicPr>
          <p:cNvPr id="11" name="Picture 10">
            <a:hlinkClick r:id="rId18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2" name="Picture 11">
            <a:hlinkClick r:id="rId20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</p:spTree>
    <p:extLst>
      <p:ext uri="{BB962C8B-B14F-4D97-AF65-F5344CB8AC3E}">
        <p14:creationId xmlns:p14="http://schemas.microsoft.com/office/powerpoint/2010/main" val="242924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Web Services and Cloud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ASP.NET Thread Pool</a:t>
            </a:r>
            <a:endParaRPr lang="en-US" dirty="0" smtClean="0"/>
          </a:p>
          <a:p>
            <a:pPr marL="819096" lvl="1" indent="-514350">
              <a:lnSpc>
                <a:spcPct val="100000"/>
              </a:lnSpc>
            </a:pPr>
            <a:r>
              <a:rPr lang="en-US" dirty="0" smtClean="0"/>
              <a:t>Synchronous Model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 smtClean="0"/>
              <a:t>Asynchronous Model</a:t>
            </a:r>
            <a:endParaRPr lang="en-US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Asynchronous Actions</a:t>
            </a:r>
            <a:endParaRPr lang="en-US" dirty="0" smtClean="0"/>
          </a:p>
          <a:p>
            <a:pPr marL="819096" lvl="1" indent="-514350">
              <a:lnSpc>
                <a:spcPct val="100000"/>
              </a:lnSpc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 smtClean="0"/>
              <a:t> and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endParaRPr lang="en-US" sz="3000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812" y="1524000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123000"/>
            <a:ext cx="8938472" cy="820600"/>
          </a:xfrm>
        </p:spPr>
        <p:txBody>
          <a:bodyPr/>
          <a:lstStyle/>
          <a:p>
            <a:r>
              <a:rPr lang="en-US" dirty="0" smtClean="0"/>
              <a:t>ASP.NET Thread Pool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122" name="Picture 2" descr="http://cardinalsystemsinc.com/wp-content/uploads/2013/01/cardinal-gallery-shape-oas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323" y="1676400"/>
            <a:ext cx="6572250" cy="325079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51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r>
              <a:rPr lang="en-US" dirty="0" smtClean="0"/>
              <a:t>ASP.NET has a dedicated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thread pool </a:t>
            </a:r>
            <a:r>
              <a:rPr lang="en-US" dirty="0" smtClean="0"/>
              <a:t>for servicing requests</a:t>
            </a:r>
          </a:p>
          <a:p>
            <a:pPr lvl="1"/>
            <a:r>
              <a:rPr lang="en-US" dirty="0" smtClean="0"/>
              <a:t>Each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request</a:t>
            </a:r>
            <a:r>
              <a:rPr lang="en-US" dirty="0" smtClean="0"/>
              <a:t> is granted its own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thread</a:t>
            </a:r>
            <a:r>
              <a:rPr lang="en-US" dirty="0" smtClean="0"/>
              <a:t> to execute on</a:t>
            </a:r>
          </a:p>
          <a:p>
            <a:pPr lvl="2"/>
            <a:r>
              <a:rPr lang="en-US" dirty="0" smtClean="0"/>
              <a:t>After the request is serviced, the thread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returns to the thread pool </a:t>
            </a:r>
            <a:r>
              <a:rPr lang="en-US" dirty="0" smtClean="0"/>
              <a:t>and is ready to process a new request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Thread Pool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08494" y="3292661"/>
            <a:ext cx="2943718" cy="31460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446756" y="3668238"/>
            <a:ext cx="2834101" cy="269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2" descr="http://www.stavebninyberoun.cz/images/people-operator-hard-hat-construction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422" y="4054550"/>
            <a:ext cx="11811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stavebninyberoun.cz/images/people-operator-hard-hat-construction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312" y="5295389"/>
            <a:ext cx="11811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922866" y="3308332"/>
            <a:ext cx="1914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Thread Pool</a:t>
            </a:r>
            <a:endParaRPr lang="en-US" sz="2800" dirty="0"/>
          </a:p>
        </p:txBody>
      </p:sp>
      <p:pic>
        <p:nvPicPr>
          <p:cNvPr id="13" name="Picture 4" descr="http://cliparts.co/cliparts/6Ty/5oB/6Ty5oB9a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847" y="5323355"/>
            <a:ext cx="1257904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149634" y="3667780"/>
            <a:ext cx="1381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ASP.NET</a:t>
            </a:r>
            <a:endParaRPr lang="en-US" sz="2800" dirty="0"/>
          </a:p>
        </p:txBody>
      </p:sp>
      <p:pic>
        <p:nvPicPr>
          <p:cNvPr id="15" name="Picture 4" descr="http://cliparts.co/cliparts/6Ty/5oB/6Ty5oB9a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847" y="4322111"/>
            <a:ext cx="1257904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702472" y="4358740"/>
            <a:ext cx="1474313" cy="14324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HTTP </a:t>
            </a:r>
          </a:p>
          <a:p>
            <a:pPr algn="ctr"/>
            <a:r>
              <a:rPr lang="en-US" sz="2800" dirty="0" smtClean="0"/>
              <a:t>Server</a:t>
            </a:r>
            <a:endParaRPr lang="en-US" sz="2800" dirty="0"/>
          </a:p>
        </p:txBody>
      </p:sp>
      <p:sp>
        <p:nvSpPr>
          <p:cNvPr id="17" name="Right Arrow 16"/>
          <p:cNvSpPr/>
          <p:nvPr/>
        </p:nvSpPr>
        <p:spPr>
          <a:xfrm>
            <a:off x="2389849" y="4768152"/>
            <a:ext cx="1634870" cy="413448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TextBox 17"/>
          <p:cNvSpPr txBox="1"/>
          <p:nvPr/>
        </p:nvSpPr>
        <p:spPr>
          <a:xfrm>
            <a:off x="2381972" y="5191780"/>
            <a:ext cx="1745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Requests</a:t>
            </a:r>
            <a:endParaRPr lang="en-US" sz="2800" dirty="0"/>
          </a:p>
        </p:txBody>
      </p:sp>
      <p:pic>
        <p:nvPicPr>
          <p:cNvPr id="8" name="Picture 2" descr="http://www.stavebninyberoun.cz/images/people-operator-hard-hat-construction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2" y="4076539"/>
            <a:ext cx="11811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stavebninyberoun.cz/images/people-operator-hard-hat-construction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2" y="5295389"/>
            <a:ext cx="11811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113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2983E-6 -3.33333E-6 L -0.30139 0.0083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69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2983E-6 4.44444E-6 L -0.30139 0.0145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69" y="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139 0.00834 L 4.52983E-6 -3.33333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69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139 0.01458 L 4.52983E-6 4.44444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69" y="-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large number of requests can cause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thread starvation</a:t>
            </a:r>
          </a:p>
          <a:p>
            <a:pPr lvl="1"/>
            <a:r>
              <a:rPr lang="en-US" dirty="0" smtClean="0"/>
              <a:t>Not enough threads from the thread pool to service all requests</a:t>
            </a:r>
          </a:p>
          <a:p>
            <a:pPr lvl="1"/>
            <a:r>
              <a:rPr lang="en-US" dirty="0" smtClean="0"/>
              <a:t>Requests queue up and </a:t>
            </a:r>
            <a:br>
              <a:rPr lang="en-US" dirty="0" smtClean="0"/>
            </a:br>
            <a:r>
              <a:rPr lang="en-US" dirty="0" smtClean="0"/>
              <a:t>wait for a thread to </a:t>
            </a:r>
            <a:br>
              <a:rPr lang="en-US" dirty="0" smtClean="0"/>
            </a:br>
            <a:r>
              <a:rPr lang="en-US" dirty="0" smtClean="0"/>
              <a:t>become available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Starvation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6157" y="4909917"/>
            <a:ext cx="6478455" cy="13384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4" descr="http://cliparts.co/cliparts/6Ty/5oB/6Ty5oB9a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109" y="4482195"/>
            <a:ext cx="954101" cy="75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://cliparts.co/cliparts/6Ty/5oB/6Ty5oB9a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138" y="4347776"/>
            <a:ext cx="974382" cy="7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www.stavebninyberoun.cz/images/people-operator-hard-hat-construction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4502" y="5116237"/>
            <a:ext cx="1055963" cy="105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://cliparts.co/cliparts/6Ty/5oB/6Ty5oB9a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871" y="4408892"/>
            <a:ext cx="974382" cy="7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://cliparts.co/cliparts/6Ty/5oB/6Ty5oB9a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765" y="4418830"/>
            <a:ext cx="974382" cy="7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www.stavebninyberoun.cz/images/people-operator-hard-hat-construction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871" y="5116237"/>
            <a:ext cx="1055963" cy="105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www.stavebninyberoun.cz/images/people-operator-hard-hat-construction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049" y="5138956"/>
            <a:ext cx="1055963" cy="105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www.stavebninyberoun.cz/images/people-operator-hard-hat-construction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767" y="5147394"/>
            <a:ext cx="1055963" cy="105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s.co/cliparts/6Ty/5oB/6Ty5oB9a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936" y="3685342"/>
            <a:ext cx="954101" cy="75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ttp://cliparts.co/cliparts/6Ty/5oB/6Ty5oB9a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417" y="3567000"/>
            <a:ext cx="954101" cy="75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ttp://cliparts.co/cliparts/6Ty/5oB/6Ty5oB9a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305" y="3469786"/>
            <a:ext cx="954101" cy="75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http://cliparts.co/cliparts/6Ty/5oB/6Ty5oB9a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767" y="2833194"/>
            <a:ext cx="954101" cy="75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http://cliparts.co/cliparts/6Ty/5oB/6Ty5oB9a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41" y="2673546"/>
            <a:ext cx="954101" cy="75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ttp://cliparts.co/cliparts/6Ty/5oB/6Ty5oB9a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219" y="3416709"/>
            <a:ext cx="954101" cy="75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26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servicing thread mostly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waits</a:t>
            </a:r>
            <a:r>
              <a:rPr lang="en-US" dirty="0" smtClean="0"/>
              <a:t>" for something to happen</a:t>
            </a:r>
          </a:p>
          <a:p>
            <a:pPr lvl="1"/>
            <a:r>
              <a:rPr lang="en-US" dirty="0" smtClean="0"/>
              <a:t>E.g. database query result,</a:t>
            </a:r>
            <a:br>
              <a:rPr lang="en-US" dirty="0" smtClean="0"/>
            </a:br>
            <a:r>
              <a:rPr lang="en-US" dirty="0" smtClean="0"/>
              <a:t>hard-disk read, network</a:t>
            </a:r>
            <a:br>
              <a:rPr lang="en-US" dirty="0" smtClean="0"/>
            </a:br>
            <a:r>
              <a:rPr lang="en-US" dirty="0" smtClean="0"/>
              <a:t>response, etc.</a:t>
            </a:r>
          </a:p>
          <a:p>
            <a:pPr lvl="1"/>
            <a:r>
              <a:rPr lang="en-US" dirty="0" smtClean="0"/>
              <a:t>During this time it does no</a:t>
            </a:r>
            <a:br>
              <a:rPr lang="en-US" dirty="0" smtClean="0"/>
            </a:br>
            <a:r>
              <a:rPr lang="en-US" dirty="0" smtClean="0"/>
              <a:t>actual 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Actions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787224" y="1981200"/>
            <a:ext cx="5993599" cy="42934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public IHttpActionResult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GetAllAds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[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FromUri]GetAdsBindingModel model)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n-US" sz="20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var data = this.Context.Ads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OrderByDescending(ad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ad.Name)</a:t>
            </a:r>
            <a:endParaRPr lang="en-US" sz="20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.Skip(page * model.Number)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.Take(model.Number)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Select(ad =&gt; ad.Name)</a:t>
            </a:r>
            <a:endParaRPr lang="en-US" sz="20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.</a:t>
            </a:r>
            <a:r>
              <a:rPr lang="en-US" sz="20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ToList()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return this.Ok(data);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1827212" y="5268316"/>
            <a:ext cx="3848357" cy="1012172"/>
          </a:xfrm>
          <a:prstGeom prst="wedgeRoundRectCallout">
            <a:avLst>
              <a:gd name="adj1" fmla="val 83082"/>
              <a:gd name="adj2" fmla="val -66682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Thread is blocked </a:t>
            </a:r>
            <a:r>
              <a:rPr 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until the database returns the result</a:t>
            </a:r>
            <a:endParaRPr lang="en-US" sz="2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266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thread leaves a request whenever long waiting is possible</a:t>
            </a:r>
          </a:p>
          <a:p>
            <a:pPr lvl="1"/>
            <a:r>
              <a:rPr lang="en-US" dirty="0" smtClean="0"/>
              <a:t>Services other requests during this time</a:t>
            </a:r>
          </a:p>
          <a:p>
            <a:pPr lvl="1"/>
            <a:r>
              <a:rPr lang="en-US" dirty="0" smtClean="0"/>
              <a:t>Returns when the waiting is over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5212" y="4464918"/>
            <a:ext cx="7753802" cy="17072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/>
          <p:nvPr/>
        </p:nvSpPr>
        <p:spPr>
          <a:xfrm>
            <a:off x="9585212" y="4394447"/>
            <a:ext cx="1981200" cy="18127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0" name="Picture 4" descr="http://cliparts.co/cliparts/6Ty/5oB/6Ty5oB9a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3492812"/>
            <a:ext cx="1995121" cy="157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congal.com/gallery/image/171711/setting_settings_timer_clock_clox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383" y="3992929"/>
            <a:ext cx="929810" cy="92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cliparts.co/cliparts/6Ty/5oB/6Ty5oB9a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333" y="3475227"/>
            <a:ext cx="1995121" cy="157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://cliparts.co/cliparts/6Ty/5oB/6Ty5oB9a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201" y="3475227"/>
            <a:ext cx="1995121" cy="157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icongal.com/gallery/image/171711/setting_settings_timer_clock_clox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84" y="3987067"/>
            <a:ext cx="929810" cy="92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icongal.com/gallery/image/171711/setting_settings_timer_clock_clox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960" y="3987067"/>
            <a:ext cx="929810" cy="92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stavebninyberoun.cz/images/people-operator-hard-hat-construction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13" y="4423859"/>
            <a:ext cx="1824541" cy="182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326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7.40741E-7 L -0.67023 0.0122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1" y="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7023 0.01227 L 1.52383E-6 7.40741E-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11" y="-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7.40741E-7 L -0.46392 0.0122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96" y="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392 0.01227 L -0.23261 0.0011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261 0.00116 L -0.67023 0.01227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81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7023 0.01227 L -0.23261 0.0011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81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261 0.00116 L -0.46392 0.01227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66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 4.5 makes it very easy to write asynchronous actions</a:t>
            </a:r>
          </a:p>
          <a:p>
            <a:pPr lvl="1"/>
            <a:r>
              <a:rPr lang="en-US" dirty="0" smtClean="0"/>
              <a:t>Method is marked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</a:p>
          <a:p>
            <a:pPr lvl="1"/>
            <a:r>
              <a:rPr lang="en-US" sz="3000" noProof="1" smtClean="0">
                <a:latin typeface="+mj-lt"/>
                <a:cs typeface="Consolas" panose="020B0609020204030204" pitchFamily="49" charset="0"/>
              </a:rPr>
              <a:t>Return type is wrapped</a:t>
            </a:r>
            <a:br>
              <a:rPr lang="en-US" sz="3000" noProof="1" smtClean="0">
                <a:latin typeface="+mj-lt"/>
                <a:cs typeface="Consolas" panose="020B0609020204030204" pitchFamily="49" charset="0"/>
              </a:rPr>
            </a:br>
            <a:r>
              <a:rPr lang="en-US" sz="3000" noProof="1" smtClean="0">
                <a:latin typeface="+mj-lt"/>
                <a:cs typeface="Consolas" panose="020B0609020204030204" pitchFamily="49" charset="0"/>
              </a:rPr>
              <a:t>in a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Task&lt;&gt;</a:t>
            </a:r>
          </a:p>
          <a:p>
            <a:pPr lvl="1"/>
            <a:r>
              <a:rPr lang="en-US" sz="3000" noProof="1" smtClean="0">
                <a:latin typeface="+mj-lt"/>
                <a:cs typeface="Consolas" panose="020B0609020204030204" pitchFamily="49" charset="0"/>
              </a:rPr>
              <a:t>Blocking operation is</a:t>
            </a:r>
            <a:br>
              <a:rPr lang="en-US" sz="3000" noProof="1" smtClean="0">
                <a:latin typeface="+mj-lt"/>
                <a:cs typeface="Consolas" panose="020B0609020204030204" pitchFamily="49" charset="0"/>
              </a:rPr>
            </a:b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bg-BG" sz="3000" noProof="1" smtClean="0">
                <a:latin typeface="+mj-lt"/>
                <a:cs typeface="Consolas" panose="020B0609020204030204" pitchFamily="49" charset="0"/>
              </a:rPr>
              <a:t>-</a:t>
            </a:r>
            <a:r>
              <a:rPr lang="en-US" sz="3000" noProof="1" smtClean="0">
                <a:latin typeface="+mj-lt"/>
                <a:cs typeface="Consolas" panose="020B0609020204030204" pitchFamily="49" charset="0"/>
              </a:rPr>
              <a:t>ed</a:t>
            </a:r>
            <a:endParaRPr lang="en-US" sz="3000" noProof="1" smtClean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Actions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787224" y="1981200"/>
            <a:ext cx="5993599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Task&lt;IHttpActionResult&gt;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GetAllAdsAsync(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[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FromUri]GetAdsBindingModel model)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n-US" sz="20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var data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await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this.Context.Ads</a:t>
            </a:r>
            <a:endParaRPr lang="en-US" sz="20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OrderByDescending(ad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ad.Name)</a:t>
            </a:r>
            <a:endParaRPr lang="en-US" sz="20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.Skip(page * model.Number)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.Take(model.Number)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Select(ad =&gt; ad.Name)</a:t>
            </a:r>
            <a:endParaRPr lang="en-US" sz="20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ToListAsync()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0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return this.Ok(data);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1711144" y="4876800"/>
            <a:ext cx="3848357" cy="1437820"/>
          </a:xfrm>
          <a:prstGeom prst="wedgeRoundRectCallout">
            <a:avLst>
              <a:gd name="adj1" fmla="val 86433"/>
              <a:gd name="adj2" fmla="val -22654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Thread is freed until the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*Async()</a:t>
            </a:r>
            <a:r>
              <a:rPr 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method returns a result</a:t>
            </a:r>
            <a:endParaRPr lang="en-US" sz="2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1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Actions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65412" y="1126821"/>
            <a:ext cx="5562600" cy="36662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148" name="Picture 4" descr="http://www.clker.com/cliparts/j/V/R/4/3/s/cog-cogwheel-gear-zahnrad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001" y="2249511"/>
            <a:ext cx="1773105" cy="177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://www.clker.com/cliparts/j/V/R/4/3/s/cog-cogwheel-gear-zahnrad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361" y="3063127"/>
            <a:ext cx="959489" cy="95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cdn.3plearning.com/wp-content/uploads/2014/03/Live-Mathletics-Timer-Picture-201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42487">
            <a:off x="7543612" y="3220419"/>
            <a:ext cx="1530981" cy="176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552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489</Words>
  <Application>Microsoft Office PowerPoint</Application>
  <PresentationFormat>Custom</PresentationFormat>
  <Paragraphs>109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Wingdings 2</vt:lpstr>
      <vt:lpstr>SoftUni 16x9</vt:lpstr>
      <vt:lpstr>Asynchronous Web Services</vt:lpstr>
      <vt:lpstr>Table of Contents</vt:lpstr>
      <vt:lpstr>ASP.NET Thread Pool</vt:lpstr>
      <vt:lpstr>ASP.NET Thread Pool</vt:lpstr>
      <vt:lpstr>Thread Starvation</vt:lpstr>
      <vt:lpstr>Synchronous Actions</vt:lpstr>
      <vt:lpstr>Asynchronous Model</vt:lpstr>
      <vt:lpstr>Asynchronous Actions</vt:lpstr>
      <vt:lpstr>Asynchronous Actions</vt:lpstr>
      <vt:lpstr>Asynchronous Web Services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Web Services</dc:title>
  <dc:subject>Software Development Course</dc:subject>
  <dc:creator/>
  <cp:keywords>Cloud, Services, REST, ASP.NET, WebAPI,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2015-08-24T13:25:18Z</dcterms:modified>
  <cp:category>Cloud, Services, REST, ASP.NET, WebAPI,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