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68" r:id="rId6"/>
    <p:sldId id="267" r:id="rId7"/>
    <p:sldId id="270" r:id="rId8"/>
    <p:sldId id="261" r:id="rId9"/>
    <p:sldId id="262" r:id="rId10"/>
    <p:sldId id="263" r:id="rId11"/>
    <p:sldId id="276" r:id="rId12"/>
    <p:sldId id="271" r:id="rId13"/>
    <p:sldId id="265" r:id="rId14"/>
    <p:sldId id="272" r:id="rId15"/>
    <p:sldId id="273" r:id="rId16"/>
    <p:sldId id="274" r:id="rId17"/>
    <p:sldId id="275" r:id="rId18"/>
    <p:sldId id="277" r:id="rId19"/>
    <p:sldId id="278" r:id="rId20"/>
    <p:sldId id="279" r:id="rId21"/>
    <p:sldId id="280" r:id="rId22"/>
    <p:sldId id="281" r:id="rId23"/>
    <p:sldId id="282" r:id="rId24"/>
    <p:sldId id="289" r:id="rId25"/>
    <p:sldId id="290" r:id="rId26"/>
    <p:sldId id="283" r:id="rId27"/>
    <p:sldId id="284" r:id="rId28"/>
    <p:sldId id="285" r:id="rId29"/>
    <p:sldId id="286"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90" d="100"/>
          <a:sy n="90" d="100"/>
        </p:scale>
        <p:origin x="618"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2/6/2018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2/6/2018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2/6/2018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2/6/2018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2/6/2018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2/6/2018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2/6/2018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2/6/2018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abs/1511.06434" TargetMode="External"/><Relationship Id="rId2" Type="http://schemas.openxmlformats.org/officeDocument/2006/relationships/hyperlink" Target="https://arxiv.org/abs/1406.2661" TargetMode="External"/><Relationship Id="rId1" Type="http://schemas.openxmlformats.org/officeDocument/2006/relationships/slideLayout" Target="../slideLayouts/slideLayout2.xml"/><Relationship Id="rId6" Type="http://schemas.openxmlformats.org/officeDocument/2006/relationships/hyperlink" Target="https://www.youtube.com/channel/UCWN3xxRkmTPmbKwht9FuE5A" TargetMode="External"/><Relationship Id="rId5" Type="http://schemas.openxmlformats.org/officeDocument/2006/relationships/hyperlink" Target="https://arxiv.org/abs/1710.07035" TargetMode="External"/><Relationship Id="rId4" Type="http://schemas.openxmlformats.org/officeDocument/2006/relationships/hyperlink" Target="https://arxiv.org/abs/1711.0649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2" y="1741968"/>
            <a:ext cx="8735325" cy="2590799"/>
          </a:xfrm>
        </p:spPr>
        <p:txBody>
          <a:bodyPr>
            <a:normAutofit fontScale="90000"/>
          </a:bodyPr>
          <a:lstStyle/>
          <a:p>
            <a:r>
              <a:rPr lang="en-US" dirty="0" smtClean="0"/>
              <a:t>Dragon Ball Z</a:t>
            </a:r>
            <a:br>
              <a:rPr lang="en-US" dirty="0" smtClean="0"/>
            </a:br>
            <a:r>
              <a:rPr lang="en-US" dirty="0" smtClean="0"/>
              <a:t>character generation</a:t>
            </a:r>
            <a:br>
              <a:rPr lang="en-US" dirty="0" smtClean="0"/>
            </a:br>
            <a:r>
              <a:rPr lang="en-US" dirty="0" smtClean="0"/>
              <a:t>with Generative </a:t>
            </a:r>
            <a:br>
              <a:rPr lang="en-US" dirty="0" smtClean="0"/>
            </a:br>
            <a:r>
              <a:rPr lang="en-US" dirty="0" err="1" smtClean="0"/>
              <a:t>Adverserial</a:t>
            </a:r>
            <a:r>
              <a:rPr lang="en-US" dirty="0" smtClean="0"/>
              <a:t> Networks</a:t>
            </a:r>
            <a:br>
              <a:rPr lang="en-US" dirty="0" smtClean="0"/>
            </a:br>
            <a:endParaRPr lang="en-US" dirty="0"/>
          </a:p>
        </p:txBody>
      </p:sp>
      <p:sp>
        <p:nvSpPr>
          <p:cNvPr id="5" name="Subtitle 4"/>
          <p:cNvSpPr>
            <a:spLocks noGrp="1"/>
          </p:cNvSpPr>
          <p:nvPr>
            <p:ph type="subTitle" idx="1"/>
          </p:nvPr>
        </p:nvSpPr>
        <p:spPr>
          <a:xfrm>
            <a:off x="989012" y="3886200"/>
            <a:ext cx="6096000" cy="1752600"/>
          </a:xfrm>
        </p:spPr>
        <p:txBody>
          <a:bodyPr>
            <a:normAutofit/>
          </a:bodyPr>
          <a:lstStyle/>
          <a:p>
            <a:r>
              <a:rPr lang="en-US" sz="2400" dirty="0" smtClean="0"/>
              <a:t>A</a:t>
            </a:r>
            <a:r>
              <a:rPr lang="en-US" sz="2400" cap="none" dirty="0" smtClean="0"/>
              <a:t>uthors</a:t>
            </a:r>
            <a:r>
              <a:rPr lang="en-US" sz="2400" dirty="0" smtClean="0"/>
              <a:t>: </a:t>
            </a:r>
            <a:r>
              <a:rPr lang="en-US" sz="2400" cap="none" dirty="0" smtClean="0"/>
              <a:t>Stefan </a:t>
            </a:r>
            <a:r>
              <a:rPr lang="en-US" sz="2400" cap="none" dirty="0" err="1" smtClean="0"/>
              <a:t>Radonji</a:t>
            </a:r>
            <a:r>
              <a:rPr lang="sr-Latn-RS" sz="2400" cap="none" dirty="0" smtClean="0"/>
              <a:t>ć</a:t>
            </a:r>
            <a:r>
              <a:rPr lang="en-US" sz="2400" cap="none" dirty="0" smtClean="0"/>
              <a:t> &amp;</a:t>
            </a:r>
            <a:r>
              <a:rPr lang="sr-Latn-RS" sz="2400" cap="none" dirty="0" smtClean="0"/>
              <a:t>Marko Jurić</a:t>
            </a:r>
            <a:endParaRPr lang="en-US" sz="2400" cap="none" dirty="0"/>
          </a:p>
        </p:txBody>
      </p:sp>
      <p:pic>
        <p:nvPicPr>
          <p:cNvPr id="4" name="Picture 3"/>
          <p:cNvPicPr>
            <a:picLocks noChangeAspect="1"/>
          </p:cNvPicPr>
          <p:nvPr/>
        </p:nvPicPr>
        <p:blipFill>
          <a:blip r:embed="rId2"/>
          <a:stretch>
            <a:fillRect/>
          </a:stretch>
        </p:blipFill>
        <p:spPr>
          <a:xfrm>
            <a:off x="7085012" y="304800"/>
            <a:ext cx="3971925" cy="4238625"/>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Generative </a:t>
            </a:r>
            <a:r>
              <a:rPr lang="en-US" dirty="0" err="1"/>
              <a:t>Adverserial</a:t>
            </a:r>
            <a:r>
              <a:rPr lang="en-US" dirty="0"/>
              <a:t> Networks ( GANs ) – Training</a:t>
            </a:r>
            <a:endParaRPr lang="en-US" dirty="0"/>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lnSpcReduction="10000"/>
              </a:bodyPr>
              <a:lstStyle/>
              <a:p>
                <a:r>
                  <a:rPr lang="en-US" dirty="0" smtClean="0"/>
                  <a:t>Since we are characterizing the competition between Generator and Discriminator as a game and not as a optimization problem, the solution to this game is not a (local) minimum but a Nash </a:t>
                </a:r>
                <a:r>
                  <a:rPr lang="en-US" dirty="0" err="1" smtClean="0"/>
                  <a:t>Equalibrium</a:t>
                </a:r>
                <a:r>
                  <a:rPr lang="en-US" dirty="0" smtClean="0"/>
                  <a:t>.</a:t>
                </a:r>
              </a:p>
              <a:p>
                <a:r>
                  <a:rPr lang="en-US" dirty="0" smtClean="0"/>
                  <a:t>Nash </a:t>
                </a:r>
                <a:r>
                  <a:rPr lang="en-US" dirty="0" err="1" smtClean="0"/>
                  <a:t>Equalibrium</a:t>
                </a:r>
                <a:r>
                  <a:rPr lang="en-US" dirty="0" smtClean="0"/>
                  <a:t> in GANs : scenario in which Discriminator network searches for ( local ) minimum inside it’s optimization space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up>
                    </m:sSup>
                  </m:oMath>
                </a14:m>
                <a:r>
                  <a:rPr lang="en-US" dirty="0" smtClean="0"/>
                  <a:t>) by controlling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sup>
                    </m:sSup>
                  </m:oMath>
                </a14:m>
                <a:r>
                  <a:rPr lang="en-US" dirty="0" smtClean="0"/>
                  <a:t>, while Generator network searches for </a:t>
                </a:r>
                <a:r>
                  <a:rPr lang="en-US" dirty="0"/>
                  <a:t>( local ) minimum inside it’s optimization space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𝐽</m:t>
                        </m:r>
                      </m:e>
                      <m:sup>
                        <m:r>
                          <a:rPr lang="en-US" i="1">
                            <a:latin typeface="Cambria Math" panose="02040503050406030204" pitchFamily="18" charset="0"/>
                          </a:rPr>
                          <m:t>(</m:t>
                        </m:r>
                        <m:r>
                          <a:rPr lang="en-US" b="0" i="1" smtClean="0">
                            <a:latin typeface="Cambria Math" panose="02040503050406030204" pitchFamily="18" charset="0"/>
                          </a:rPr>
                          <m:t>𝐺</m:t>
                        </m:r>
                        <m:r>
                          <a:rPr lang="en-US" i="1">
                            <a:latin typeface="Cambria Math" panose="02040503050406030204" pitchFamily="18" charset="0"/>
                          </a:rPr>
                          <m:t>)</m:t>
                        </m:r>
                      </m:sup>
                    </m:sSup>
                  </m:oMath>
                </a14:m>
                <a:r>
                  <a:rPr lang="en-US" dirty="0"/>
                  <a:t>) by controlling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sup>
                    </m:sSup>
                  </m:oMath>
                </a14:m>
                <a:r>
                  <a:rPr lang="en-US" dirty="0" smtClean="0"/>
                  <a:t>. Result of training process is tuple  (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sup>
                    </m:sSup>
                  </m:oMath>
                </a14:m>
                <a:r>
                  <a:rPr lang="en-US" dirty="0" smtClean="0"/>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sup>
                    </m:sSup>
                  </m:oMath>
                </a14:m>
                <a:r>
                  <a:rPr lang="en-US" dirty="0" smtClean="0"/>
                  <a:t> ) where both D &amp; G succeeded in reaching (local) minimum inside their optimization space.</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765" t="-2732" r="-1235"/>
                </a:stretch>
              </a:blipFill>
            </p:spPr>
            <p:txBody>
              <a:bodyPr/>
              <a:lstStyle/>
              <a:p>
                <a:r>
                  <a:rPr lang="en-US">
                    <a:noFill/>
                  </a:rPr>
                  <a:t> </a:t>
                </a:r>
              </a:p>
            </p:txBody>
          </p:sp>
        </mc:Fallback>
      </mc:AlternateContent>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t>
            </a:r>
            <a:r>
              <a:rPr lang="en-US" dirty="0" err="1"/>
              <a:t>Adverserial</a:t>
            </a:r>
            <a:r>
              <a:rPr lang="en-US" dirty="0"/>
              <a:t> Networks ( GANs ) – Training</a:t>
            </a:r>
          </a:p>
        </p:txBody>
      </p:sp>
      <p:sp>
        <p:nvSpPr>
          <p:cNvPr id="3" name="Content Placeholder 2"/>
          <p:cNvSpPr>
            <a:spLocks noGrp="1"/>
          </p:cNvSpPr>
          <p:nvPr>
            <p:ph idx="1"/>
          </p:nvPr>
        </p:nvSpPr>
        <p:spPr/>
        <p:txBody>
          <a:bodyPr/>
          <a:lstStyle/>
          <a:p>
            <a:r>
              <a:rPr lang="en-US" dirty="0" smtClean="0"/>
              <a:t>Formally, training process of GANs is characterized as “minimax” game.</a:t>
            </a:r>
          </a:p>
          <a:p>
            <a:r>
              <a:rPr lang="en-US" dirty="0" smtClean="0"/>
              <a:t>In Game Theory, minimax represents a decision rule in which players of the game are aiming to minimize the possible loss for the worst case scenario ( </a:t>
            </a:r>
            <a:r>
              <a:rPr lang="en-US" dirty="0" err="1" smtClean="0"/>
              <a:t>e.g</a:t>
            </a:r>
            <a:r>
              <a:rPr lang="en-US" dirty="0" smtClean="0"/>
              <a:t> maximum loss ) .</a:t>
            </a:r>
          </a:p>
          <a:p>
            <a:r>
              <a:rPr lang="en-US" dirty="0" smtClean="0"/>
              <a:t>The name “minimax” comes from the idea of one minimizing its loss after his opponent tries to maximize it.</a:t>
            </a:r>
          </a:p>
          <a:p>
            <a:r>
              <a:rPr lang="en-US" dirty="0" smtClean="0"/>
              <a:t>“minimax” can result in Nash </a:t>
            </a:r>
            <a:r>
              <a:rPr lang="en-US" dirty="0" err="1"/>
              <a:t>e</a:t>
            </a:r>
            <a:r>
              <a:rPr lang="en-US" dirty="0" err="1" smtClean="0"/>
              <a:t>quailibrium</a:t>
            </a:r>
            <a:r>
              <a:rPr lang="en-US" dirty="0"/>
              <a:t>.</a:t>
            </a:r>
            <a:endParaRPr lang="en-US" dirty="0" smtClean="0"/>
          </a:p>
        </p:txBody>
      </p:sp>
    </p:spTree>
    <p:extLst>
      <p:ext uri="{BB962C8B-B14F-4D97-AF65-F5344CB8AC3E}">
        <p14:creationId xmlns:p14="http://schemas.microsoft.com/office/powerpoint/2010/main" val="342715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t>
            </a:r>
            <a:r>
              <a:rPr lang="en-US" dirty="0" err="1"/>
              <a:t>Adverserial</a:t>
            </a:r>
            <a:r>
              <a:rPr lang="en-US" dirty="0"/>
              <a:t> Networks ( GANs ) – Training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Discriminator Cost Function :</a:t>
                </a:r>
                <a:br>
                  <a:rPr lang="en-US" dirty="0" smtClean="0"/>
                </a:b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𝑑𝑎𝑡𝑎</m:t>
                            </m:r>
                          </m:sub>
                        </m:sSub>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𝑔</m:t>
                                </m:r>
                              </m:sub>
                            </m:sSub>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d>
                              </m:e>
                            </m:d>
                          </m:e>
                        </m:func>
                      </m:e>
                    </m:func>
                  </m:oMath>
                </a14:m>
                <a:endParaRPr lang="en-US" b="0" dirty="0" smtClean="0"/>
              </a:p>
              <a:p>
                <a:r>
                  <a:rPr lang="en-US" dirty="0" smtClean="0"/>
                  <a:t>By using minimax formulation we can represent Generator’s Cost Function as follows:</a:t>
                </a:r>
                <a:r>
                  <a:rPr lang="en-US" dirty="0"/>
                  <a:t> </a:t>
                </a:r>
                <a:endParaRPr lang="en-US" dirty="0" smtClean="0"/>
              </a:p>
              <a:p>
                <a:pPr marL="0" indent="0">
                  <a:buNone/>
                </a:pPr>
                <a:r>
                  <a:rPr lang="en-US" dirty="0"/>
                  <a:t> </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𝐽</m:t>
                        </m:r>
                      </m:e>
                      <m:sup>
                        <m:r>
                          <a:rPr lang="en-US" i="1">
                            <a:latin typeface="Cambria Math" panose="02040503050406030204" pitchFamily="18" charset="0"/>
                          </a:rPr>
                          <m:t>(</m:t>
                        </m:r>
                        <m:r>
                          <a:rPr lang="en-US" b="0" i="1" smtClean="0">
                            <a:latin typeface="Cambria Math" panose="02040503050406030204" pitchFamily="18" charset="0"/>
                          </a:rPr>
                          <m:t>𝐺</m:t>
                        </m:r>
                        <m:r>
                          <a:rPr lang="en-US" i="1">
                            <a:latin typeface="Cambria Math" panose="02040503050406030204" pitchFamily="18" charset="0"/>
                          </a:rPr>
                          <m:t>)</m:t>
                        </m:r>
                      </m:sup>
                    </m:sSup>
                  </m:oMath>
                </a14:m>
                <a:r>
                  <a:rPr lang="en-US" dirty="0" smtClean="0"/>
                  <a:t>= </a:t>
                </a:r>
                <a14:m>
                  <m:oMath xmlns:m="http://schemas.openxmlformats.org/officeDocument/2006/math">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𝐽</m:t>
                        </m:r>
                      </m:e>
                      <m:sup>
                        <m:d>
                          <m:dPr>
                            <m:ctrlPr>
                              <a:rPr lang="en-US" i="1">
                                <a:latin typeface="Cambria Math" panose="02040503050406030204" pitchFamily="18" charset="0"/>
                              </a:rPr>
                            </m:ctrlPr>
                          </m:dPr>
                          <m:e>
                            <m:r>
                              <a:rPr lang="en-US" i="1">
                                <a:latin typeface="Cambria Math" panose="02040503050406030204" pitchFamily="18" charset="0"/>
                              </a:rPr>
                              <m:t>𝐷</m:t>
                            </m:r>
                          </m:e>
                        </m:d>
                      </m:sup>
                    </m:sSup>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5" t="-1913"/>
                </a:stretch>
              </a:blipFill>
            </p:spPr>
            <p:txBody>
              <a:bodyPr/>
              <a:lstStyle/>
              <a:p>
                <a:r>
                  <a:rPr lang="en-US">
                    <a:noFill/>
                  </a:rPr>
                  <a:t> </a:t>
                </a:r>
              </a:p>
            </p:txBody>
          </p:sp>
        </mc:Fallback>
      </mc:AlternateContent>
    </p:spTree>
    <p:extLst>
      <p:ext uri="{BB962C8B-B14F-4D97-AF65-F5344CB8AC3E}">
        <p14:creationId xmlns:p14="http://schemas.microsoft.com/office/powerpoint/2010/main" val="50252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t>
            </a:r>
            <a:r>
              <a:rPr lang="en-US" dirty="0" err="1"/>
              <a:t>Adverserial</a:t>
            </a:r>
            <a:r>
              <a:rPr lang="en-US" dirty="0"/>
              <a:t> Networks ( GANs ) – Training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Since Generator performs poorly at the start of the game ( training procedure ), there is a high chance that we will have a small gradient flow through at the beginning of the training where we are suppose to learn the most</a:t>
                </a:r>
                <a:r>
                  <a:rPr lang="en-US" dirty="0"/>
                  <a:t> </a:t>
                </a:r>
                <a:r>
                  <a:rPr lang="en-US" dirty="0" smtClean="0"/>
                  <a:t>– This problem is referred to as Saturating Gradient Problem.</a:t>
                </a:r>
              </a:p>
              <a:p>
                <a:r>
                  <a:rPr lang="en-US" dirty="0" smtClean="0"/>
                  <a:t>In practice it is much better to use a slightly different formulation where Generator is now trying to maximize the probability of the Discriminator being mistaken.</a:t>
                </a:r>
              </a:p>
              <a:p>
                <a:r>
                  <a:rPr lang="en-US" dirty="0" smtClean="0"/>
                  <a:t>Generator Cost Function used in practice:</a:t>
                </a:r>
              </a:p>
              <a:p>
                <a:pPr marL="0" indent="0">
                  <a:buNone/>
                </a:pPr>
                <a:r>
                  <a:rPr lang="en-US" dirty="0" smtClean="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𝐽</m:t>
                        </m:r>
                      </m:e>
                      <m:sup>
                        <m:r>
                          <a:rPr lang="en-US" i="1">
                            <a:latin typeface="Cambria Math" panose="02040503050406030204" pitchFamily="18" charset="0"/>
                          </a:rPr>
                          <m:t>(</m:t>
                        </m:r>
                        <m:r>
                          <a:rPr lang="en-US" b="0" i="1" smtClean="0">
                            <a:latin typeface="Cambria Math" panose="02040503050406030204" pitchFamily="18" charset="0"/>
                          </a:rPr>
                          <m:t>𝐺</m:t>
                        </m:r>
                        <m:r>
                          <a:rPr lang="en-US" i="1">
                            <a:latin typeface="Cambria Math" panose="02040503050406030204" pitchFamily="18" charset="0"/>
                          </a:rPr>
                          <m:t>)</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𝑔</m:t>
                            </m:r>
                          </m:sub>
                        </m:sSub>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e>
                        </m:d>
                      </m:e>
                    </m:func>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5" t="-2732" r="-1059"/>
                </a:stretch>
              </a:blipFill>
            </p:spPr>
            <p:txBody>
              <a:bodyPr/>
              <a:lstStyle/>
              <a:p>
                <a:r>
                  <a:rPr lang="en-US">
                    <a:noFill/>
                  </a:rPr>
                  <a:t> </a:t>
                </a:r>
              </a:p>
            </p:txBody>
          </p:sp>
        </mc:Fallback>
      </mc:AlternateContent>
    </p:spTree>
    <p:extLst>
      <p:ext uri="{BB962C8B-B14F-4D97-AF65-F5344CB8AC3E}">
        <p14:creationId xmlns:p14="http://schemas.microsoft.com/office/powerpoint/2010/main" val="64269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t>
            </a:r>
            <a:r>
              <a:rPr lang="en-US" dirty="0" err="1"/>
              <a:t>Adverserial</a:t>
            </a:r>
            <a:r>
              <a:rPr lang="en-US" dirty="0"/>
              <a:t> Networks ( GANs ) – Training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smtClean="0"/>
                  <a:t>Training both Discriminator and Generator, is based on simultaneous parameter update using Stochastic Gradient Descent ( SGD ) optimization algorithm.</a:t>
                </a:r>
              </a:p>
              <a:p>
                <a:r>
                  <a:rPr lang="en-US" dirty="0" smtClean="0"/>
                  <a:t>The idea is to sample two mini-batches in each step, where one mini-batch is consisted of data from original data distribution and other mini-batch is consisted of data from distribution we are trying to model ( generators distribution ) – also known as prior. After that, we are simultaneously taking a step in direction of gradient descent – Discriminator wants to update its parameters in order to minimize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𝐽</m:t>
                        </m:r>
                      </m:e>
                      <m:sup>
                        <m:r>
                          <a:rPr lang="en-US" i="1">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up>
                    </m:sSup>
                  </m:oMath>
                </a14:m>
                <a:r>
                  <a:rPr lang="en-US" dirty="0" smtClean="0"/>
                  <a:t> , and Generator wants to update its parameters in order to maximize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𝐽</m:t>
                        </m:r>
                      </m:e>
                      <m:sup>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sup>
                    </m:sSup>
                  </m:oMath>
                </a14:m>
                <a:r>
                  <a:rPr lang="en-US" dirty="0" smtClean="0"/>
                  <a:t>.</a:t>
                </a:r>
              </a:p>
              <a:p>
                <a:r>
                  <a:rPr lang="en-US" dirty="0" smtClean="0"/>
                  <a:t>In the original paper by Ian J. </a:t>
                </a:r>
                <a:r>
                  <a:rPr lang="en-US" dirty="0" err="1" smtClean="0"/>
                  <a:t>Goodfellow</a:t>
                </a:r>
                <a:r>
                  <a:rPr lang="en-US" dirty="0" smtClean="0"/>
                  <a:t>, one player ( Discriminator ) is being trainer in </a:t>
                </a:r>
                <a14:m>
                  <m:oMath xmlns:m="http://schemas.openxmlformats.org/officeDocument/2006/math">
                    <m:r>
                      <a:rPr lang="en-US" i="1" dirty="0" smtClean="0">
                        <a:latin typeface="Cambria Math" panose="02040503050406030204" pitchFamily="18" charset="0"/>
                      </a:rPr>
                      <m:t>𝐾</m:t>
                    </m:r>
                  </m:oMath>
                </a14:m>
                <a:r>
                  <a:rPr lang="en-US" dirty="0" smtClean="0"/>
                  <a:t> steps, while the other player ( Generator ) is being trained in only one. By the end of 2016. it has been confirmed through many experiments that simultaneously training both players gives much better results.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9" t="-2732" r="-941"/>
                </a:stretch>
              </a:blipFill>
            </p:spPr>
            <p:txBody>
              <a:bodyPr/>
              <a:lstStyle/>
              <a:p>
                <a:r>
                  <a:rPr lang="en-US">
                    <a:noFill/>
                  </a:rPr>
                  <a:t> </a:t>
                </a:r>
              </a:p>
            </p:txBody>
          </p:sp>
        </mc:Fallback>
      </mc:AlternateContent>
    </p:spTree>
    <p:extLst>
      <p:ext uri="{BB962C8B-B14F-4D97-AF65-F5344CB8AC3E}">
        <p14:creationId xmlns:p14="http://schemas.microsoft.com/office/powerpoint/2010/main" val="200107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Convolutional Generative </a:t>
            </a:r>
            <a:r>
              <a:rPr lang="en-US" dirty="0" err="1" smtClean="0"/>
              <a:t>Adverserial</a:t>
            </a:r>
            <a:r>
              <a:rPr lang="en-US" dirty="0" smtClean="0"/>
              <a:t> Network - Introduction</a:t>
            </a:r>
            <a:endParaRPr lang="en-US" dirty="0"/>
          </a:p>
        </p:txBody>
      </p:sp>
      <p:sp>
        <p:nvSpPr>
          <p:cNvPr id="3" name="Content Placeholder 2"/>
          <p:cNvSpPr>
            <a:spLocks noGrp="1"/>
          </p:cNvSpPr>
          <p:nvPr>
            <p:ph idx="1"/>
          </p:nvPr>
        </p:nvSpPr>
        <p:spPr/>
        <p:txBody>
          <a:bodyPr/>
          <a:lstStyle/>
          <a:p>
            <a:r>
              <a:rPr lang="en-US" dirty="0" smtClean="0"/>
              <a:t>Supervised learning with Convolution Neural Networks ( CNN ) has seen huge adoption in Computer Vision applications ever since </a:t>
            </a:r>
            <a:r>
              <a:rPr lang="en-US" dirty="0"/>
              <a:t> Alex </a:t>
            </a:r>
            <a:r>
              <a:rPr lang="en-US" dirty="0" err="1" smtClean="0"/>
              <a:t>Krizhevsky</a:t>
            </a:r>
            <a:r>
              <a:rPr lang="en-US" dirty="0" smtClean="0"/>
              <a:t> won the ImageNet competition back in 2012. Comparatively, unsupervised learning with Convolution Neural Networks has received much less attention.</a:t>
            </a:r>
          </a:p>
          <a:p>
            <a:r>
              <a:rPr lang="en-US" dirty="0"/>
              <a:t>With the introduction of Deep Convolutional Generative </a:t>
            </a:r>
            <a:r>
              <a:rPr lang="en-US" dirty="0" err="1"/>
              <a:t>Adverserial</a:t>
            </a:r>
            <a:r>
              <a:rPr lang="en-US" dirty="0"/>
              <a:t> Networks, </a:t>
            </a:r>
            <a:r>
              <a:rPr lang="en-US" dirty="0" smtClean="0"/>
              <a:t>or DCGANs for short, Alec </a:t>
            </a:r>
            <a:r>
              <a:rPr lang="en-US" dirty="0"/>
              <a:t>Radford &amp; Luke </a:t>
            </a:r>
            <a:r>
              <a:rPr lang="en-US" dirty="0" smtClean="0"/>
              <a:t>Metz made a great contribution and a strong candidate for unsupervised learning with Convolution Neural Networks.</a:t>
            </a:r>
            <a:endParaRPr lang="en-US" dirty="0"/>
          </a:p>
        </p:txBody>
      </p:sp>
    </p:spTree>
    <p:extLst>
      <p:ext uri="{BB962C8B-B14F-4D97-AF65-F5344CB8AC3E}">
        <p14:creationId xmlns:p14="http://schemas.microsoft.com/office/powerpoint/2010/main" val="49133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Convolutional Generative </a:t>
            </a:r>
            <a:r>
              <a:rPr lang="en-US" dirty="0" err="1"/>
              <a:t>Adverserial</a:t>
            </a:r>
            <a:r>
              <a:rPr lang="en-US" dirty="0"/>
              <a:t> Network - </a:t>
            </a:r>
            <a:r>
              <a:rPr lang="en-US" dirty="0" smtClean="0"/>
              <a:t>Contribution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many ways in which DCGANs made contribution to the field of unsupervised learning. So, what did</a:t>
            </a:r>
            <a:r>
              <a:rPr lang="en-US" dirty="0"/>
              <a:t> Alec Radford &amp; Luke Metz </a:t>
            </a:r>
            <a:r>
              <a:rPr lang="en-US" dirty="0" smtClean="0"/>
              <a:t>do in order to create this unique class of architectures which they call Deep Convolutional GANs :</a:t>
            </a:r>
          </a:p>
          <a:p>
            <a:pPr lvl="1">
              <a:buFont typeface="Wingdings" panose="05000000000000000000" pitchFamily="2" charset="2"/>
              <a:buChar char="Ø"/>
            </a:pPr>
            <a:r>
              <a:rPr lang="en-US" dirty="0" smtClean="0"/>
              <a:t>They replaced any spatial pooling functions with </a:t>
            </a:r>
            <a:r>
              <a:rPr lang="en-US" dirty="0" err="1" smtClean="0"/>
              <a:t>strided</a:t>
            </a:r>
            <a:r>
              <a:rPr lang="en-US" dirty="0" smtClean="0"/>
              <a:t> convolution, allowing the network to learn its own spatial </a:t>
            </a:r>
            <a:r>
              <a:rPr lang="en-US" dirty="0" err="1" smtClean="0"/>
              <a:t>downsampling</a:t>
            </a:r>
            <a:r>
              <a:rPr lang="en-US" dirty="0" smtClean="0"/>
              <a:t>, or in case of Generator network, its own spatial </a:t>
            </a:r>
            <a:r>
              <a:rPr lang="en-US" dirty="0" err="1" smtClean="0"/>
              <a:t>upsampling</a:t>
            </a:r>
            <a:r>
              <a:rPr lang="en-US" dirty="0" smtClean="0"/>
              <a:t>.</a:t>
            </a:r>
          </a:p>
          <a:p>
            <a:pPr lvl="1">
              <a:buFont typeface="Wingdings" panose="05000000000000000000" pitchFamily="2" charset="2"/>
              <a:buChar char="Ø"/>
            </a:pPr>
            <a:r>
              <a:rPr lang="en-US" dirty="0" smtClean="0"/>
              <a:t>They’ve used batch normalization in both Generator and Discriminator. Batch normalization helped at with training problems that occurred due to poor initialization, and it also helped gradient flow in deeper models.</a:t>
            </a:r>
          </a:p>
          <a:p>
            <a:pPr lvl="1">
              <a:buFont typeface="Wingdings" panose="05000000000000000000" pitchFamily="2" charset="2"/>
              <a:buChar char="Ø"/>
            </a:pPr>
            <a:r>
              <a:rPr lang="en-US" dirty="0" smtClean="0"/>
              <a:t>They replaced </a:t>
            </a:r>
            <a:r>
              <a:rPr lang="en-US" dirty="0" err="1" smtClean="0"/>
              <a:t>Tanh</a:t>
            </a:r>
            <a:r>
              <a:rPr lang="en-US" dirty="0" smtClean="0"/>
              <a:t> function with </a:t>
            </a:r>
            <a:r>
              <a:rPr lang="en-US" dirty="0" err="1" smtClean="0"/>
              <a:t>ReLU</a:t>
            </a:r>
            <a:r>
              <a:rPr lang="en-US" dirty="0" smtClean="0"/>
              <a:t>, except at the last layer. The reason why they did this is because they actually observed that using bounded activation function allows model to learn more quickly to saturate and cover the color space of the training distribution.</a:t>
            </a:r>
          </a:p>
          <a:p>
            <a:pPr lvl="1">
              <a:buFont typeface="Wingdings" panose="05000000000000000000" pitchFamily="2" charset="2"/>
              <a:buChar char="Ø"/>
            </a:pPr>
            <a:r>
              <a:rPr lang="en-US" dirty="0" smtClean="0"/>
              <a:t>Lastly, they replaced </a:t>
            </a:r>
            <a:r>
              <a:rPr lang="en-US" dirty="0" err="1" smtClean="0"/>
              <a:t>maxout</a:t>
            </a:r>
            <a:r>
              <a:rPr lang="en-US" dirty="0" smtClean="0"/>
              <a:t> activation in Discriminator with </a:t>
            </a:r>
            <a:r>
              <a:rPr lang="en-US" dirty="0" err="1" smtClean="0"/>
              <a:t>LeakyReLU</a:t>
            </a:r>
            <a:r>
              <a:rPr lang="en-US" dirty="0" smtClean="0"/>
              <a:t>.</a:t>
            </a:r>
            <a:endParaRPr lang="en-US" dirty="0"/>
          </a:p>
        </p:txBody>
      </p:sp>
    </p:spTree>
    <p:extLst>
      <p:ext uri="{BB962C8B-B14F-4D97-AF65-F5344CB8AC3E}">
        <p14:creationId xmlns:p14="http://schemas.microsoft.com/office/powerpoint/2010/main" val="5618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Convolutional Generative </a:t>
            </a:r>
            <a:r>
              <a:rPr lang="en-US" dirty="0" err="1"/>
              <a:t>Adverserial</a:t>
            </a:r>
            <a:r>
              <a:rPr lang="en-US" dirty="0"/>
              <a:t> Network - </a:t>
            </a:r>
            <a:r>
              <a:rPr lang="en-US" dirty="0" err="1" smtClean="0"/>
              <a:t>Vizualization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2209800"/>
            <a:ext cx="10285572" cy="2756694"/>
          </a:xfrm>
          <a:effectLst>
            <a:softEdge rad="127000"/>
          </a:effectLst>
        </p:spPr>
      </p:pic>
    </p:spTree>
    <p:extLst>
      <p:ext uri="{BB962C8B-B14F-4D97-AF65-F5344CB8AC3E}">
        <p14:creationId xmlns:p14="http://schemas.microsoft.com/office/powerpoint/2010/main" val="32559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 - Idea</a:t>
            </a:r>
            <a:endParaRPr lang="en-US" dirty="0"/>
          </a:p>
        </p:txBody>
      </p:sp>
      <p:sp>
        <p:nvSpPr>
          <p:cNvPr id="3" name="Content Placeholder 2"/>
          <p:cNvSpPr>
            <a:spLocks noGrp="1"/>
          </p:cNvSpPr>
          <p:nvPr>
            <p:ph idx="1"/>
          </p:nvPr>
        </p:nvSpPr>
        <p:spPr/>
        <p:txBody>
          <a:bodyPr/>
          <a:lstStyle/>
          <a:p>
            <a:r>
              <a:rPr lang="en-US" dirty="0" smtClean="0"/>
              <a:t>We both are fans of Dragon Ball Z/Super series, and we’ve gotten inspired by the fact that the series might soon end due to lack of materials for it.</a:t>
            </a:r>
          </a:p>
          <a:p>
            <a:r>
              <a:rPr lang="en-US" dirty="0" smtClean="0"/>
              <a:t>In order to prevent that, we present a Deep Convolution Generative </a:t>
            </a:r>
            <a:r>
              <a:rPr lang="en-US" dirty="0" err="1" smtClean="0"/>
              <a:t>Adverserial</a:t>
            </a:r>
            <a:r>
              <a:rPr lang="en-US" dirty="0" smtClean="0"/>
              <a:t> </a:t>
            </a:r>
            <a:r>
              <a:rPr lang="en-US" dirty="0" err="1" smtClean="0"/>
              <a:t>Netowork</a:t>
            </a:r>
            <a:r>
              <a:rPr lang="en-US" dirty="0" smtClean="0"/>
              <a:t> , able to generate new Dragon Ball characters based on the old ones.</a:t>
            </a:r>
          </a:p>
          <a:p>
            <a:r>
              <a:rPr lang="en-US" dirty="0" smtClean="0"/>
              <a:t>Who knows, maybe next we will make a network which generates a script for  the same characters we generated using this network.</a:t>
            </a:r>
            <a:endParaRPr lang="en-US" dirty="0"/>
          </a:p>
        </p:txBody>
      </p:sp>
    </p:spTree>
    <p:extLst>
      <p:ext uri="{BB962C8B-B14F-4D97-AF65-F5344CB8AC3E}">
        <p14:creationId xmlns:p14="http://schemas.microsoft.com/office/powerpoint/2010/main" val="60392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 – Code Structure</a:t>
            </a:r>
            <a:endParaRPr lang="en-US" dirty="0"/>
          </a:p>
        </p:txBody>
      </p:sp>
      <p:sp>
        <p:nvSpPr>
          <p:cNvPr id="3" name="Content Placeholder 2"/>
          <p:cNvSpPr>
            <a:spLocks noGrp="1"/>
          </p:cNvSpPr>
          <p:nvPr>
            <p:ph idx="1"/>
          </p:nvPr>
        </p:nvSpPr>
        <p:spPr/>
        <p:txBody>
          <a:bodyPr/>
          <a:lstStyle/>
          <a:p>
            <a:r>
              <a:rPr lang="en-US" dirty="0"/>
              <a:t>d</a:t>
            </a:r>
            <a:r>
              <a:rPr lang="en-US" dirty="0" smtClean="0"/>
              <a:t>cgan.py – Architecture of the network.</a:t>
            </a:r>
          </a:p>
          <a:p>
            <a:r>
              <a:rPr lang="en-US" dirty="0"/>
              <a:t>p</a:t>
            </a:r>
            <a:r>
              <a:rPr lang="en-US" dirty="0" smtClean="0"/>
              <a:t>roject.py – Training procedure.</a:t>
            </a:r>
          </a:p>
          <a:p>
            <a:r>
              <a:rPr lang="en-US" dirty="0"/>
              <a:t>a</a:t>
            </a:r>
            <a:r>
              <a:rPr lang="en-US" dirty="0" smtClean="0"/>
              <a:t>ugmentation.py – Transformations used for data augmentation.</a:t>
            </a:r>
          </a:p>
          <a:p>
            <a:r>
              <a:rPr lang="en-US" dirty="0"/>
              <a:t>Repository link : https://github.com/StefanCepa/generating-dbs-characters</a:t>
            </a:r>
          </a:p>
        </p:txBody>
      </p:sp>
    </p:spTree>
    <p:extLst>
      <p:ext uri="{BB962C8B-B14F-4D97-AF65-F5344CB8AC3E}">
        <p14:creationId xmlns:p14="http://schemas.microsoft.com/office/powerpoint/2010/main" val="237475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Presentation Overview</a:t>
            </a:r>
            <a:endParaRPr lang="en-US" dirty="0"/>
          </a:p>
        </p:txBody>
      </p:sp>
      <p:sp>
        <p:nvSpPr>
          <p:cNvPr id="14" name="Content Placeholder 13"/>
          <p:cNvSpPr>
            <a:spLocks noGrp="1"/>
          </p:cNvSpPr>
          <p:nvPr>
            <p:ph idx="1"/>
          </p:nvPr>
        </p:nvSpPr>
        <p:spPr/>
        <p:txBody>
          <a:bodyPr>
            <a:normAutofit lnSpcReduction="10000"/>
          </a:bodyPr>
          <a:lstStyle/>
          <a:p>
            <a:r>
              <a:rPr lang="en-US" dirty="0"/>
              <a:t>Discriminative VS</a:t>
            </a:r>
            <a:r>
              <a:rPr lang="en-US" dirty="0" smtClean="0"/>
              <a:t>. Generative Models</a:t>
            </a:r>
            <a:endParaRPr lang="en-US" dirty="0"/>
          </a:p>
          <a:p>
            <a:r>
              <a:rPr lang="en-US" dirty="0" smtClean="0"/>
              <a:t>Generative </a:t>
            </a:r>
            <a:r>
              <a:rPr lang="en-US" dirty="0" err="1" smtClean="0"/>
              <a:t>Adverserial</a:t>
            </a:r>
            <a:r>
              <a:rPr lang="en-US" dirty="0" smtClean="0"/>
              <a:t> Networks (GANs) </a:t>
            </a:r>
          </a:p>
          <a:p>
            <a:r>
              <a:rPr lang="en-US" dirty="0" smtClean="0"/>
              <a:t>Deep Convolution Generative </a:t>
            </a:r>
            <a:r>
              <a:rPr lang="en-US" dirty="0" err="1" smtClean="0"/>
              <a:t>Adverserial</a:t>
            </a:r>
            <a:r>
              <a:rPr lang="en-US" dirty="0" smtClean="0"/>
              <a:t> Networks ( DCGANS ) </a:t>
            </a:r>
          </a:p>
          <a:p>
            <a:r>
              <a:rPr lang="en-US" dirty="0" smtClean="0"/>
              <a:t>Project Overview</a:t>
            </a:r>
          </a:p>
          <a:p>
            <a:r>
              <a:rPr lang="en-US" dirty="0" smtClean="0"/>
              <a:t>Results</a:t>
            </a:r>
          </a:p>
          <a:p>
            <a:r>
              <a:rPr lang="en-US" dirty="0" smtClean="0"/>
              <a:t>Problem with GANs</a:t>
            </a:r>
            <a:endParaRPr lang="en-US" dirty="0" smtClean="0"/>
          </a:p>
          <a:p>
            <a:r>
              <a:rPr lang="en-US" dirty="0" smtClean="0"/>
              <a:t>Possible Improvements </a:t>
            </a:r>
          </a:p>
          <a:p>
            <a:r>
              <a:rPr lang="en-US" dirty="0" smtClean="0"/>
              <a:t>References</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We’ve made two experiments :</a:t>
            </a:r>
          </a:p>
          <a:p>
            <a:pPr marL="514350" indent="-514350">
              <a:buAutoNum type="alphaUcParenBoth"/>
            </a:pPr>
            <a:r>
              <a:rPr lang="en-US" dirty="0" smtClean="0"/>
              <a:t>Training DCGAN while using SELU activation function – reason behind this experiment is that, in the “</a:t>
            </a:r>
            <a:r>
              <a:rPr lang="en-US" b="1" i="1" dirty="0" smtClean="0"/>
              <a:t>High-Resolution Deep Convolution Generative </a:t>
            </a:r>
            <a:r>
              <a:rPr lang="en-US" b="1" i="1" dirty="0" err="1" smtClean="0"/>
              <a:t>Adverserial</a:t>
            </a:r>
            <a:r>
              <a:rPr lang="en-US" b="1" i="1" dirty="0" smtClean="0"/>
              <a:t> Network</a:t>
            </a:r>
            <a:r>
              <a:rPr lang="en-US" i="1" dirty="0" smtClean="0"/>
              <a:t>”</a:t>
            </a:r>
            <a:r>
              <a:rPr lang="en-US" dirty="0" smtClean="0"/>
              <a:t> paper, it has been proven that SELU greatly improves convergence speed on DCGAN structure</a:t>
            </a:r>
          </a:p>
          <a:p>
            <a:pPr marL="514350" indent="-514350">
              <a:buFont typeface="Arial" pitchFamily="34" charset="0"/>
              <a:buAutoNum type="alphaUcParenBoth"/>
            </a:pPr>
            <a:r>
              <a:rPr lang="en-US" dirty="0" smtClean="0"/>
              <a:t>Training DCGAN while using </a:t>
            </a:r>
            <a:r>
              <a:rPr lang="en-US" dirty="0" err="1" smtClean="0"/>
              <a:t>ReLU</a:t>
            </a:r>
            <a:r>
              <a:rPr lang="en-US" dirty="0" smtClean="0"/>
              <a:t> activation function – this experiment is based on the initial implementation of DCGAN, done by </a:t>
            </a:r>
            <a:r>
              <a:rPr lang="en-US" dirty="0"/>
              <a:t>Alec Radford &amp; Luke </a:t>
            </a:r>
            <a:r>
              <a:rPr lang="en-US" dirty="0" smtClean="0"/>
              <a:t>Metz in their “</a:t>
            </a:r>
            <a:r>
              <a:rPr lang="en-US" b="1" i="1" dirty="0"/>
              <a:t>Unsupervised Representation Learning with Deep Convolutional Generative Adversarial </a:t>
            </a:r>
            <a:r>
              <a:rPr lang="en-US" b="1" i="1" dirty="0" smtClean="0"/>
              <a:t>Networks</a:t>
            </a:r>
            <a:r>
              <a:rPr lang="en-US" dirty="0" smtClean="0"/>
              <a:t>” paper</a:t>
            </a:r>
            <a:endParaRPr lang="en-US" dirty="0"/>
          </a:p>
        </p:txBody>
      </p:sp>
    </p:spTree>
    <p:extLst>
      <p:ext uri="{BB962C8B-B14F-4D97-AF65-F5344CB8AC3E}">
        <p14:creationId xmlns:p14="http://schemas.microsoft.com/office/powerpoint/2010/main" val="396012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8"/>
            <a:ext cx="10360501" cy="943576"/>
          </a:xfrm>
        </p:spPr>
        <p:txBody>
          <a:bodyPr/>
          <a:lstStyle/>
          <a:p>
            <a:r>
              <a:rPr lang="en-US" dirty="0" smtClean="0"/>
              <a:t>Results</a:t>
            </a:r>
            <a:endParaRPr lang="en-US" dirty="0"/>
          </a:p>
        </p:txBody>
      </p:sp>
      <p:sp>
        <p:nvSpPr>
          <p:cNvPr id="3" name="Content Placeholder 2"/>
          <p:cNvSpPr>
            <a:spLocks noGrp="1"/>
          </p:cNvSpPr>
          <p:nvPr>
            <p:ph idx="1"/>
          </p:nvPr>
        </p:nvSpPr>
        <p:spPr>
          <a:xfrm>
            <a:off x="1218883" y="1218214"/>
            <a:ext cx="10360501" cy="4945855"/>
          </a:xfrm>
        </p:spPr>
        <p:txBody>
          <a:bodyPr/>
          <a:lstStyle/>
          <a:p>
            <a:r>
              <a:rPr lang="en-US" dirty="0" smtClean="0"/>
              <a:t>Experiment ( A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2" y="1905000"/>
            <a:ext cx="8839200" cy="4488656"/>
          </a:xfrm>
          <a:prstGeom prst="rect">
            <a:avLst/>
          </a:prstGeom>
        </p:spPr>
      </p:pic>
    </p:spTree>
    <p:extLst>
      <p:ext uri="{BB962C8B-B14F-4D97-AF65-F5344CB8AC3E}">
        <p14:creationId xmlns:p14="http://schemas.microsoft.com/office/powerpoint/2010/main" val="62913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Experiment ( A ) : for some reason results were not so satisfying as paper promised, of course we know that we are the ones who messed things up, and we will surely spend more time on this experiment to try and correct it.</a:t>
            </a:r>
          </a:p>
          <a:p>
            <a:r>
              <a:rPr lang="en-US" dirty="0" smtClean="0"/>
              <a:t>Experiment ( B ) : </a:t>
            </a:r>
            <a:endParaRPr lang="en-US" dirty="0"/>
          </a:p>
        </p:txBody>
      </p:sp>
    </p:spTree>
    <p:extLst>
      <p:ext uri="{BB962C8B-B14F-4D97-AF65-F5344CB8AC3E}">
        <p14:creationId xmlns:p14="http://schemas.microsoft.com/office/powerpoint/2010/main" val="422829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GANs</a:t>
            </a:r>
            <a:endParaRPr lang="en-US" dirty="0"/>
          </a:p>
        </p:txBody>
      </p:sp>
      <p:sp>
        <p:nvSpPr>
          <p:cNvPr id="3" name="Content Placeholder 2"/>
          <p:cNvSpPr>
            <a:spLocks noGrp="1"/>
          </p:cNvSpPr>
          <p:nvPr>
            <p:ph idx="1"/>
          </p:nvPr>
        </p:nvSpPr>
        <p:spPr/>
        <p:txBody>
          <a:bodyPr/>
          <a:lstStyle/>
          <a:p>
            <a:r>
              <a:rPr lang="en-US" dirty="0" smtClean="0"/>
              <a:t>Generative </a:t>
            </a:r>
            <a:r>
              <a:rPr lang="en-US" dirty="0" err="1" smtClean="0"/>
              <a:t>Adverserial</a:t>
            </a:r>
            <a:r>
              <a:rPr lang="en-US" dirty="0" smtClean="0"/>
              <a:t> Networks are brand new generation of Neural Networks, and even though that they have made a great contribution in the field of unsupervised and semi-supervised learning, they are still a very active area of research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12" y="3352800"/>
            <a:ext cx="9296321" cy="3187310"/>
          </a:xfrm>
          <a:prstGeom prst="rect">
            <a:avLst/>
          </a:prstGeom>
          <a:effectLst>
            <a:softEdge rad="304800"/>
          </a:effectLst>
        </p:spPr>
      </p:pic>
    </p:spTree>
    <p:extLst>
      <p:ext uri="{BB962C8B-B14F-4D97-AF65-F5344CB8AC3E}">
        <p14:creationId xmlns:p14="http://schemas.microsoft.com/office/powerpoint/2010/main" val="362084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GANs	</a:t>
            </a:r>
            <a:endParaRPr lang="en-US" dirty="0"/>
          </a:p>
        </p:txBody>
      </p:sp>
      <p:sp>
        <p:nvSpPr>
          <p:cNvPr id="3" name="Content Placeholder 2"/>
          <p:cNvSpPr>
            <a:spLocks noGrp="1"/>
          </p:cNvSpPr>
          <p:nvPr>
            <p:ph idx="1"/>
          </p:nvPr>
        </p:nvSpPr>
        <p:spPr/>
        <p:txBody>
          <a:bodyPr/>
          <a:lstStyle/>
          <a:p>
            <a:r>
              <a:rPr lang="en-US" dirty="0" smtClean="0"/>
              <a:t>Few main drawbacks introduced by Generative </a:t>
            </a:r>
            <a:r>
              <a:rPr lang="en-US" dirty="0" err="1" smtClean="0"/>
              <a:t>Adverserial</a:t>
            </a:r>
            <a:r>
              <a:rPr lang="en-US" dirty="0" smtClean="0"/>
              <a:t> Networks are:</a:t>
            </a:r>
          </a:p>
          <a:p>
            <a:pPr lvl="1">
              <a:buFont typeface="Wingdings" panose="05000000000000000000" pitchFamily="2" charset="2"/>
              <a:buChar char="Ø"/>
            </a:pPr>
            <a:r>
              <a:rPr lang="en-US" dirty="0"/>
              <a:t>Training a GAN requires finding a Nash equilibrium of a game. Sometimes gradient descent does this, sometimes it doesn’t. </a:t>
            </a:r>
            <a:r>
              <a:rPr lang="en-US" dirty="0" smtClean="0"/>
              <a:t>We don’t really </a:t>
            </a:r>
            <a:r>
              <a:rPr lang="en-US" dirty="0"/>
              <a:t>have a good equilibrium finding algorithm yet, so GAN training is unstable compared to VAE or </a:t>
            </a:r>
            <a:r>
              <a:rPr lang="en-US" dirty="0" err="1"/>
              <a:t>PixelRNN</a:t>
            </a:r>
            <a:r>
              <a:rPr lang="en-US" dirty="0"/>
              <a:t> training. </a:t>
            </a:r>
            <a:endParaRPr lang="en-US" dirty="0" smtClean="0"/>
          </a:p>
          <a:p>
            <a:pPr lvl="1">
              <a:buFont typeface="Wingdings" panose="05000000000000000000" pitchFamily="2" charset="2"/>
              <a:buChar char="Ø"/>
            </a:pPr>
            <a:r>
              <a:rPr lang="en-US" dirty="0"/>
              <a:t>It’s hard to learn to generate discrete data, like </a:t>
            </a:r>
            <a:r>
              <a:rPr lang="en-US" dirty="0" smtClean="0"/>
              <a:t>text.</a:t>
            </a:r>
          </a:p>
          <a:p>
            <a:pPr lvl="1">
              <a:buFont typeface="Wingdings" panose="05000000000000000000" pitchFamily="2" charset="2"/>
              <a:buChar char="Ø"/>
            </a:pPr>
            <a:r>
              <a:rPr lang="en-US" dirty="0"/>
              <a:t>Compared to Boltzmann machines, it’s hard to do things like guess the value of one pixel given another pixel. GANs are really trained to do just one thing, which is generate all the pixels in one shot</a:t>
            </a:r>
            <a:r>
              <a:rPr lang="en-US" dirty="0" smtClean="0"/>
              <a:t>.</a:t>
            </a:r>
          </a:p>
        </p:txBody>
      </p:sp>
    </p:spTree>
    <p:extLst>
      <p:ext uri="{BB962C8B-B14F-4D97-AF65-F5344CB8AC3E}">
        <p14:creationId xmlns:p14="http://schemas.microsoft.com/office/powerpoint/2010/main" val="72213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Improvements</a:t>
            </a:r>
            <a:endParaRPr lang="en-US" dirty="0"/>
          </a:p>
        </p:txBody>
      </p:sp>
      <p:sp>
        <p:nvSpPr>
          <p:cNvPr id="3" name="Content Placeholder 2"/>
          <p:cNvSpPr>
            <a:spLocks noGrp="1"/>
          </p:cNvSpPr>
          <p:nvPr>
            <p:ph idx="1"/>
          </p:nvPr>
        </p:nvSpPr>
        <p:spPr/>
        <p:txBody>
          <a:bodyPr>
            <a:normAutofit fontScale="92500"/>
          </a:bodyPr>
          <a:lstStyle/>
          <a:p>
            <a:r>
              <a:rPr lang="en-US" dirty="0" smtClean="0"/>
              <a:t>Dataset</a:t>
            </a:r>
          </a:p>
          <a:p>
            <a:pPr lvl="1">
              <a:buFont typeface="Wingdings" panose="05000000000000000000" pitchFamily="2" charset="2"/>
              <a:buChar char="Ø"/>
            </a:pPr>
            <a:r>
              <a:rPr lang="en-US" dirty="0" smtClean="0"/>
              <a:t>Increased data quality – we need images that have better quality, and same semantic interpretation.</a:t>
            </a:r>
          </a:p>
          <a:p>
            <a:pPr lvl="1">
              <a:buFont typeface="Wingdings" panose="05000000000000000000" pitchFamily="2" charset="2"/>
              <a:buChar char="Ø"/>
            </a:pPr>
            <a:r>
              <a:rPr lang="en-US" dirty="0" smtClean="0"/>
              <a:t>Increased data quantity – we need more images . One possible solution to this was data augmentation, but even with it, our dataset is still small to train DCGAN.</a:t>
            </a:r>
          </a:p>
          <a:p>
            <a:r>
              <a:rPr lang="en-US" dirty="0" smtClean="0"/>
              <a:t>Training</a:t>
            </a:r>
          </a:p>
          <a:p>
            <a:pPr lvl="1">
              <a:buFont typeface="Wingdings" panose="05000000000000000000" pitchFamily="2" charset="2"/>
              <a:buChar char="Ø"/>
            </a:pPr>
            <a:r>
              <a:rPr lang="en-US" dirty="0" smtClean="0"/>
              <a:t>As mentioned before, we still do not have a good algorithm to find Nash </a:t>
            </a:r>
            <a:r>
              <a:rPr lang="en-US" dirty="0"/>
              <a:t>equilibrium</a:t>
            </a:r>
            <a:r>
              <a:rPr lang="en-US" dirty="0" smtClean="0"/>
              <a:t> of the game. Improving the training stability of Generative </a:t>
            </a:r>
            <a:r>
              <a:rPr lang="en-US" dirty="0" err="1" smtClean="0"/>
              <a:t>Adverserial</a:t>
            </a:r>
            <a:r>
              <a:rPr lang="en-US" dirty="0" smtClean="0"/>
              <a:t> Networks is still an active area of research.</a:t>
            </a:r>
          </a:p>
          <a:p>
            <a:r>
              <a:rPr lang="en-US" dirty="0" smtClean="0"/>
              <a:t>Architecture</a:t>
            </a:r>
          </a:p>
          <a:p>
            <a:pPr lvl="1">
              <a:buFont typeface="Wingdings" panose="05000000000000000000" pitchFamily="2" charset="2"/>
              <a:buChar char="Ø"/>
            </a:pPr>
            <a:r>
              <a:rPr lang="en-US" dirty="0" smtClean="0"/>
              <a:t>Replaced </a:t>
            </a:r>
            <a:r>
              <a:rPr lang="en-US" dirty="0" err="1" smtClean="0"/>
              <a:t>ReLU</a:t>
            </a:r>
            <a:r>
              <a:rPr lang="en-US" dirty="0" smtClean="0"/>
              <a:t> with SELU.</a:t>
            </a:r>
            <a:endParaRPr lang="en-US" dirty="0"/>
          </a:p>
        </p:txBody>
      </p:sp>
    </p:spTree>
    <p:extLst>
      <p:ext uri="{BB962C8B-B14F-4D97-AF65-F5344CB8AC3E}">
        <p14:creationId xmlns:p14="http://schemas.microsoft.com/office/powerpoint/2010/main" val="236410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GANs, original paper by Ian J. </a:t>
            </a:r>
            <a:r>
              <a:rPr lang="en-US" dirty="0" err="1" smtClean="0"/>
              <a:t>Goodfellow</a:t>
            </a:r>
            <a:r>
              <a:rPr lang="en-US" dirty="0"/>
              <a:t>: </a:t>
            </a:r>
            <a:r>
              <a:rPr lang="en-US" dirty="0">
                <a:hlinkClick r:id="rId2"/>
              </a:rPr>
              <a:t>https://arxiv.org/abs/1406.2661</a:t>
            </a:r>
            <a:endParaRPr lang="en-US" dirty="0" smtClean="0"/>
          </a:p>
          <a:p>
            <a:r>
              <a:rPr lang="en-US" dirty="0" smtClean="0"/>
              <a:t>DCGAN , paper by </a:t>
            </a:r>
            <a:r>
              <a:rPr lang="en-US" dirty="0"/>
              <a:t>Alec Radford &amp; Luke Metz: </a:t>
            </a:r>
            <a:r>
              <a:rPr lang="en-US" dirty="0">
                <a:hlinkClick r:id="rId3"/>
              </a:rPr>
              <a:t>https://arxiv.org/abs/1511.06434</a:t>
            </a:r>
            <a:endParaRPr lang="en-US" dirty="0" smtClean="0"/>
          </a:p>
          <a:p>
            <a:r>
              <a:rPr lang="en-US" dirty="0"/>
              <a:t>HDCGAN, paper by Joachim D. </a:t>
            </a:r>
            <a:r>
              <a:rPr lang="en-US" dirty="0" err="1" smtClean="0"/>
              <a:t>Curto</a:t>
            </a:r>
            <a:r>
              <a:rPr lang="en-US" dirty="0" smtClean="0"/>
              <a:t>, </a:t>
            </a:r>
            <a:r>
              <a:rPr lang="en-US" dirty="0"/>
              <a:t>Irene C. </a:t>
            </a:r>
            <a:r>
              <a:rPr lang="en-US" dirty="0" err="1" smtClean="0"/>
              <a:t>Zarza</a:t>
            </a:r>
            <a:r>
              <a:rPr lang="en-US" dirty="0" smtClean="0"/>
              <a:t>, </a:t>
            </a:r>
            <a:r>
              <a:rPr lang="en-US" dirty="0"/>
              <a:t>Fernando De La </a:t>
            </a:r>
            <a:r>
              <a:rPr lang="en-US" dirty="0" smtClean="0"/>
              <a:t>Torre, </a:t>
            </a:r>
            <a:r>
              <a:rPr lang="en-US" dirty="0"/>
              <a:t>Irwin </a:t>
            </a:r>
            <a:r>
              <a:rPr lang="en-US" dirty="0" smtClean="0"/>
              <a:t>King, </a:t>
            </a:r>
            <a:r>
              <a:rPr lang="en-US" dirty="0"/>
              <a:t>and Michael R. </a:t>
            </a:r>
            <a:r>
              <a:rPr lang="en-US" dirty="0" err="1" smtClean="0"/>
              <a:t>Lyu</a:t>
            </a:r>
            <a:r>
              <a:rPr lang="en-US" dirty="0"/>
              <a:t>: </a:t>
            </a:r>
            <a:r>
              <a:rPr lang="en-US" dirty="0">
                <a:hlinkClick r:id="rId4"/>
              </a:rPr>
              <a:t>https://</a:t>
            </a:r>
            <a:r>
              <a:rPr lang="en-US" dirty="0" smtClean="0">
                <a:hlinkClick r:id="rId4"/>
              </a:rPr>
              <a:t>arxiv.org/pdf/1711.06491</a:t>
            </a:r>
            <a:endParaRPr lang="en-US" dirty="0" smtClean="0"/>
          </a:p>
          <a:p>
            <a:r>
              <a:rPr lang="en-US" dirty="0" smtClean="0"/>
              <a:t>GANs: Overview</a:t>
            </a:r>
            <a:r>
              <a:rPr lang="en-US" dirty="0"/>
              <a:t>, paper by Antonia </a:t>
            </a:r>
            <a:r>
              <a:rPr lang="en-US" dirty="0" smtClean="0"/>
              <a:t>Creswell, </a:t>
            </a:r>
            <a:r>
              <a:rPr lang="en-US" dirty="0"/>
              <a:t>Tom White, Vincent </a:t>
            </a:r>
            <a:r>
              <a:rPr lang="en-US" dirty="0" err="1" smtClean="0"/>
              <a:t>Dumoulin</a:t>
            </a:r>
            <a:r>
              <a:rPr lang="en-US" dirty="0" smtClean="0"/>
              <a:t>, </a:t>
            </a:r>
            <a:r>
              <a:rPr lang="en-US" dirty="0"/>
              <a:t>Kai </a:t>
            </a:r>
            <a:r>
              <a:rPr lang="en-US" dirty="0" err="1" smtClean="0"/>
              <a:t>Arulkumaran</a:t>
            </a:r>
            <a:r>
              <a:rPr lang="en-US" dirty="0" smtClean="0"/>
              <a:t>, </a:t>
            </a:r>
            <a:r>
              <a:rPr lang="en-US" dirty="0" err="1"/>
              <a:t>Biswa</a:t>
            </a:r>
            <a:r>
              <a:rPr lang="en-US" dirty="0"/>
              <a:t> </a:t>
            </a:r>
            <a:r>
              <a:rPr lang="en-US" dirty="0" err="1" smtClean="0"/>
              <a:t>Sengupta</a:t>
            </a:r>
            <a:r>
              <a:rPr lang="en-US" dirty="0" smtClean="0"/>
              <a:t> </a:t>
            </a:r>
            <a:r>
              <a:rPr lang="en-US" dirty="0"/>
              <a:t>and Anil A </a:t>
            </a:r>
            <a:r>
              <a:rPr lang="en-US" dirty="0" err="1"/>
              <a:t>Bharath</a:t>
            </a:r>
            <a:r>
              <a:rPr lang="en-US" dirty="0"/>
              <a:t> : </a:t>
            </a:r>
            <a:r>
              <a:rPr lang="en-US" dirty="0">
                <a:hlinkClick r:id="rId5"/>
              </a:rPr>
              <a:t>https://</a:t>
            </a:r>
            <a:r>
              <a:rPr lang="en-US" dirty="0" smtClean="0">
                <a:hlinkClick r:id="rId5"/>
              </a:rPr>
              <a:t>arxiv.org/pdf/1710.07035</a:t>
            </a:r>
            <a:endParaRPr lang="en-US" dirty="0" smtClean="0"/>
          </a:p>
          <a:p>
            <a:r>
              <a:rPr lang="en-US" dirty="0" err="1" smtClean="0"/>
              <a:t>Siraj</a:t>
            </a:r>
            <a:r>
              <a:rPr lang="en-US" dirty="0" smtClean="0"/>
              <a:t> </a:t>
            </a:r>
            <a:r>
              <a:rPr lang="en-US" dirty="0" err="1" smtClean="0"/>
              <a:t>Reval</a:t>
            </a:r>
            <a:r>
              <a:rPr lang="en-US" dirty="0" smtClean="0"/>
              <a:t> YouTube </a:t>
            </a:r>
            <a:r>
              <a:rPr lang="en-US" dirty="0"/>
              <a:t>channel : </a:t>
            </a:r>
            <a:r>
              <a:rPr lang="en-US" dirty="0">
                <a:hlinkClick r:id="rId6"/>
              </a:rPr>
              <a:t>https://www.youtube.com/channel/UCWN3xxRkmTPmbKwht9FuE5A</a:t>
            </a:r>
            <a:endParaRPr lang="en-US" dirty="0" smtClean="0"/>
          </a:p>
        </p:txBody>
      </p:sp>
    </p:spTree>
    <p:extLst>
      <p:ext uri="{BB962C8B-B14F-4D97-AF65-F5344CB8AC3E}">
        <p14:creationId xmlns:p14="http://schemas.microsoft.com/office/powerpoint/2010/main" val="137056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Discriminative VS. Generative Models</a:t>
            </a:r>
            <a:endParaRPr lang="en-US" dirty="0"/>
          </a:p>
        </p:txBody>
      </p:sp>
      <p:sp>
        <p:nvSpPr>
          <p:cNvPr id="2" name="Content Placeholder 1"/>
          <p:cNvSpPr>
            <a:spLocks noGrp="1"/>
          </p:cNvSpPr>
          <p:nvPr>
            <p:ph idx="1"/>
          </p:nvPr>
        </p:nvSpPr>
        <p:spPr/>
        <p:txBody>
          <a:bodyPr/>
          <a:lstStyle/>
          <a:p>
            <a:r>
              <a:rPr lang="en-US" dirty="0" smtClean="0"/>
              <a:t>Discriminative models try to estimate a function called Posterior Probability - p(</a:t>
            </a:r>
            <a:r>
              <a:rPr lang="en-US" dirty="0" err="1" smtClean="0"/>
              <a:t>y|x</a:t>
            </a:r>
            <a:r>
              <a:rPr lang="en-US" dirty="0" smtClean="0"/>
              <a:t>)</a:t>
            </a:r>
          </a:p>
          <a:p>
            <a:r>
              <a:rPr lang="en-US" dirty="0" smtClean="0"/>
              <a:t> In other words, Discriminative models are trying to classify features of input data ( x ) as one of predefined categories ( y ).</a:t>
            </a:r>
          </a:p>
          <a:p>
            <a:r>
              <a:rPr lang="en-US" dirty="0" smtClean="0"/>
              <a:t>They ask the questions like:  </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827212" y="4233284"/>
            <a:ext cx="1504950" cy="1930785"/>
          </a:xfrm>
          <a:prstGeom prst="rect">
            <a:avLst/>
          </a:prstGeom>
          <a:effectLst>
            <a:outerShdw blurRad="50800" dist="50800" dir="5400000" algn="ctr" rotWithShape="0">
              <a:srgbClr val="000000">
                <a:alpha val="78000"/>
              </a:srgbClr>
            </a:outerShdw>
            <a:softEdge rad="8890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101" y="4279020"/>
            <a:ext cx="3112671" cy="1839311"/>
          </a:xfrm>
          <a:prstGeom prst="rect">
            <a:avLst/>
          </a:prstGeom>
          <a:effectLst>
            <a:softEdge rad="152400"/>
          </a:effectLst>
        </p:spPr>
      </p:pic>
      <p:sp>
        <p:nvSpPr>
          <p:cNvPr id="8" name="TextBox 7"/>
          <p:cNvSpPr txBox="1"/>
          <p:nvPr/>
        </p:nvSpPr>
        <p:spPr>
          <a:xfrm>
            <a:off x="4349953" y="6136433"/>
            <a:ext cx="3156633" cy="461665"/>
          </a:xfrm>
          <a:prstGeom prst="rect">
            <a:avLst/>
          </a:prstGeom>
          <a:noFill/>
        </p:spPr>
        <p:txBody>
          <a:bodyPr wrap="none" rtlCol="0">
            <a:spAutoFit/>
          </a:bodyPr>
          <a:lstStyle/>
          <a:p>
            <a:r>
              <a:rPr lang="en-US" dirty="0" smtClean="0"/>
              <a:t>Which character is this?</a:t>
            </a:r>
            <a:endParaRPr lang="en-US" dirty="0"/>
          </a:p>
        </p:txBody>
      </p:sp>
      <p:sp>
        <p:nvSpPr>
          <p:cNvPr id="10" name="TextBox 9"/>
          <p:cNvSpPr txBox="1"/>
          <p:nvPr/>
        </p:nvSpPr>
        <p:spPr>
          <a:xfrm>
            <a:off x="1083444" y="6124243"/>
            <a:ext cx="2992486" cy="461665"/>
          </a:xfrm>
          <a:prstGeom prst="rect">
            <a:avLst/>
          </a:prstGeom>
          <a:noFill/>
        </p:spPr>
        <p:txBody>
          <a:bodyPr wrap="none" rtlCol="0">
            <a:spAutoFit/>
          </a:bodyPr>
          <a:lstStyle/>
          <a:p>
            <a:r>
              <a:rPr lang="en-US" dirty="0" smtClean="0"/>
              <a:t>What language is this?</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3812" y="4233284"/>
            <a:ext cx="1704975" cy="1704975"/>
          </a:xfrm>
          <a:prstGeom prst="rect">
            <a:avLst/>
          </a:prstGeom>
        </p:spPr>
      </p:pic>
      <p:sp>
        <p:nvSpPr>
          <p:cNvPr id="12" name="TextBox 11"/>
          <p:cNvSpPr txBox="1"/>
          <p:nvPr/>
        </p:nvSpPr>
        <p:spPr>
          <a:xfrm>
            <a:off x="7978630" y="6124243"/>
            <a:ext cx="3575338" cy="461665"/>
          </a:xfrm>
          <a:prstGeom prst="rect">
            <a:avLst/>
          </a:prstGeom>
          <a:noFill/>
        </p:spPr>
        <p:txBody>
          <a:bodyPr wrap="none" rtlCol="0">
            <a:spAutoFit/>
          </a:bodyPr>
          <a:lstStyle/>
          <a:p>
            <a:r>
              <a:rPr lang="en-US" dirty="0" smtClean="0"/>
              <a:t>What kind of object is this?</a:t>
            </a:r>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Discriminative VS. Generative Models</a:t>
            </a:r>
            <a:endParaRPr lang="en-US" dirty="0"/>
          </a:p>
        </p:txBody>
      </p:sp>
      <p:sp>
        <p:nvSpPr>
          <p:cNvPr id="3" name="Content Placeholder 2"/>
          <p:cNvSpPr>
            <a:spLocks noGrp="1"/>
          </p:cNvSpPr>
          <p:nvPr>
            <p:ph sz="half" idx="1"/>
          </p:nvPr>
        </p:nvSpPr>
        <p:spPr>
          <a:xfrm>
            <a:off x="1218883" y="1706880"/>
            <a:ext cx="10057129" cy="4465320"/>
          </a:xfrm>
        </p:spPr>
        <p:txBody>
          <a:bodyPr/>
          <a:lstStyle/>
          <a:p>
            <a:r>
              <a:rPr lang="en-US" dirty="0" smtClean="0"/>
              <a:t>Generative models try to estimate a function called Joint Probability – p(</a:t>
            </a:r>
            <a:r>
              <a:rPr lang="en-US" dirty="0" err="1" smtClean="0"/>
              <a:t>y,x</a:t>
            </a:r>
            <a:r>
              <a:rPr lang="en-US" dirty="0" smtClean="0"/>
              <a:t>).</a:t>
            </a:r>
            <a:endParaRPr lang="en-US" dirty="0"/>
          </a:p>
          <a:p>
            <a:r>
              <a:rPr lang="en-US" dirty="0" smtClean="0"/>
              <a:t>Generative models are trying to figure out what is the probability that the features ( x ) belong to the given category ( y ). </a:t>
            </a:r>
            <a:endParaRPr lang="en-US" dirty="0"/>
          </a:p>
          <a:p>
            <a:r>
              <a:rPr lang="en-US" dirty="0" smtClean="0"/>
              <a:t>Conclusion:</a:t>
            </a:r>
            <a:r>
              <a:rPr lang="en-US" dirty="0" smtClean="0"/>
              <a:t> Generative models are trying to predict the features of a given label, while Discriminative models are trying to predict the label of the given input data features.</a:t>
            </a:r>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Generative </a:t>
            </a:r>
            <a:r>
              <a:rPr lang="en-US" dirty="0" err="1" smtClean="0"/>
              <a:t>Adverserial</a:t>
            </a:r>
            <a:r>
              <a:rPr lang="en-US" dirty="0" smtClean="0"/>
              <a:t> Networks ( GANs ) - </a:t>
            </a:r>
            <a:r>
              <a:rPr lang="en-US" dirty="0" smtClean="0"/>
              <a:t>Introduction</a:t>
            </a:r>
            <a:endParaRPr lang="en-US" dirty="0"/>
          </a:p>
        </p:txBody>
      </p:sp>
      <p:sp>
        <p:nvSpPr>
          <p:cNvPr id="11" name="Content Placeholder 10"/>
          <p:cNvSpPr>
            <a:spLocks noGrp="1"/>
          </p:cNvSpPr>
          <p:nvPr>
            <p:ph sz="quarter" idx="4"/>
          </p:nvPr>
        </p:nvSpPr>
        <p:spPr>
          <a:xfrm>
            <a:off x="1218883" y="1752600"/>
            <a:ext cx="9985497" cy="4572000"/>
          </a:xfrm>
        </p:spPr>
        <p:txBody>
          <a:bodyPr/>
          <a:lstStyle/>
          <a:p>
            <a:r>
              <a:rPr lang="en-US" dirty="0" smtClean="0"/>
              <a:t>GANs represent a class of Unsupervised Machine Learning algorithms which can be characterized as two neural networks competing against each other.</a:t>
            </a:r>
          </a:p>
          <a:p>
            <a:r>
              <a:rPr lang="en-US" dirty="0" smtClean="0"/>
              <a:t>GANs were introduced in 2014 by a Google research </a:t>
            </a:r>
            <a:r>
              <a:rPr lang="en-US" dirty="0" err="1" smtClean="0"/>
              <a:t>scientiest</a:t>
            </a:r>
            <a:r>
              <a:rPr lang="en-US" dirty="0" smtClean="0"/>
              <a:t> Ian J. </a:t>
            </a:r>
            <a:r>
              <a:rPr lang="en-US" dirty="0" err="1" smtClean="0"/>
              <a:t>Goodfellow</a:t>
            </a:r>
            <a:endParaRPr lang="en-US" dirty="0" smtClean="0"/>
          </a:p>
          <a:p>
            <a:r>
              <a:rPr lang="en-US" dirty="0" smtClean="0"/>
              <a:t>This new generation of Neural Nets are being used to :</a:t>
            </a:r>
          </a:p>
          <a:p>
            <a:pPr lvl="1">
              <a:buFont typeface="Wingdings" panose="05000000000000000000" pitchFamily="2" charset="2"/>
              <a:buChar char="Ø"/>
            </a:pPr>
            <a:r>
              <a:rPr lang="en-US" sz="2000" dirty="0" smtClean="0"/>
              <a:t>produce samples of photorealistic images for the purpose of industrial design, shoes, bags, etc.</a:t>
            </a:r>
          </a:p>
          <a:p>
            <a:pPr lvl="1">
              <a:buFont typeface="Wingdings" panose="05000000000000000000" pitchFamily="2" charset="2"/>
              <a:buChar char="Ø"/>
            </a:pPr>
            <a:r>
              <a:rPr lang="en-US" sz="2000" dirty="0" smtClean="0"/>
              <a:t>Reconstruct 3D models of objects from images</a:t>
            </a:r>
          </a:p>
          <a:p>
            <a:pPr lvl="1">
              <a:buFont typeface="Wingdings" panose="05000000000000000000" pitchFamily="2" charset="2"/>
              <a:buChar char="Ø"/>
            </a:pPr>
            <a:r>
              <a:rPr lang="en-US" sz="2000" dirty="0" smtClean="0"/>
              <a:t>They were reported to be used by Facebook, and many other applications</a:t>
            </a:r>
            <a:endParaRPr lang="en-US" sz="2000" dirty="0" smtClean="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5397" y="-10633"/>
            <a:ext cx="10360501" cy="1223963"/>
          </a:xfrm>
        </p:spPr>
        <p:txBody>
          <a:bodyPr/>
          <a:lstStyle/>
          <a:p>
            <a:r>
              <a:rPr lang="en-US" dirty="0"/>
              <a:t>Generative </a:t>
            </a:r>
            <a:r>
              <a:rPr lang="en-US" dirty="0" err="1"/>
              <a:t>Adverserial</a:t>
            </a:r>
            <a:r>
              <a:rPr lang="en-US" dirty="0"/>
              <a:t> Networks ( GANs ) - </a:t>
            </a:r>
            <a:r>
              <a:rPr lang="en-US" dirty="0" smtClean="0"/>
              <a:t>Analogy</a:t>
            </a:r>
            <a:endParaRPr lang="en-US" dirty="0"/>
          </a:p>
        </p:txBody>
      </p:sp>
      <p:sp>
        <p:nvSpPr>
          <p:cNvPr id="2" name="Content Placeholder 1"/>
          <p:cNvSpPr>
            <a:spLocks noGrp="1"/>
          </p:cNvSpPr>
          <p:nvPr>
            <p:ph idx="1"/>
          </p:nvPr>
        </p:nvSpPr>
        <p:spPr>
          <a:xfrm>
            <a:off x="1218883" y="1701797"/>
            <a:ext cx="6247129" cy="4394203"/>
          </a:xfrm>
        </p:spPr>
        <p:txBody>
          <a:bodyPr>
            <a:normAutofit/>
          </a:bodyPr>
          <a:lstStyle/>
          <a:p>
            <a:r>
              <a:rPr lang="en-US" dirty="0" smtClean="0"/>
              <a:t>One way </a:t>
            </a:r>
            <a:r>
              <a:rPr lang="en-US" dirty="0"/>
              <a:t>to think about GANs is by thinking of one network as an art forger, and the other as an art expert. Art forger, in GAN literature known as Generator, is trying to forge pictures that resemble the originals. Art expert, in GAN literature known as Discriminator, </a:t>
            </a:r>
            <a:r>
              <a:rPr lang="en-US" dirty="0" err="1"/>
              <a:t>recives</a:t>
            </a:r>
            <a:r>
              <a:rPr lang="en-US" dirty="0"/>
              <a:t> both the forged, and the original paintings and </a:t>
            </a:r>
            <a:r>
              <a:rPr lang="en-US" dirty="0" smtClean="0"/>
              <a:t>tries to </a:t>
            </a:r>
            <a:r>
              <a:rPr lang="en-US" dirty="0"/>
              <a:t>discriminate which one is fake and which one is real.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156" y="2133600"/>
            <a:ext cx="1549285" cy="314959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8412" y="2683763"/>
            <a:ext cx="1989631" cy="2430269"/>
          </a:xfrm>
          <a:prstGeom prst="rect">
            <a:avLst/>
          </a:prstGeom>
          <a:effectLst>
            <a:softEdge rad="139700"/>
          </a:effectLst>
        </p:spPr>
      </p:pic>
      <p:sp>
        <p:nvSpPr>
          <p:cNvPr id="6" name="Cloud Callout 5"/>
          <p:cNvSpPr/>
          <p:nvPr/>
        </p:nvSpPr>
        <p:spPr>
          <a:xfrm>
            <a:off x="10514012" y="1244597"/>
            <a:ext cx="1447800" cy="914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t>  Hmm …     I wonder…</a:t>
            </a:r>
            <a:endParaRPr lang="en-US" sz="1400" i="1"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Generative </a:t>
            </a:r>
            <a:r>
              <a:rPr lang="en-US" dirty="0" err="1"/>
              <a:t>Adverserial</a:t>
            </a:r>
            <a:r>
              <a:rPr lang="en-US" dirty="0"/>
              <a:t> Networks ( GANs ) </a:t>
            </a:r>
            <a:r>
              <a:rPr lang="en-US" dirty="0" smtClean="0"/>
              <a:t>– Formal </a:t>
            </a:r>
            <a:r>
              <a:rPr lang="en-US" dirty="0" err="1" smtClean="0"/>
              <a:t>Aproach</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normAutofit fontScale="92500"/>
              </a:bodyPr>
              <a:lstStyle/>
              <a:p>
                <a:r>
                  <a:rPr lang="en-US" dirty="0" smtClean="0"/>
                  <a:t>We can consider Generator network as function G which performs the mapping from latent space, to the space of the data ( </a:t>
                </a:r>
                <a:r>
                  <a:rPr lang="en-US" dirty="0" err="1" smtClean="0"/>
                  <a:t>e.g</a:t>
                </a:r>
                <a:r>
                  <a:rPr lang="en-US" dirty="0" smtClean="0"/>
                  <a:t> images ) . </a:t>
                </a:r>
              </a:p>
              <a:p>
                <a:r>
                  <a:rPr lang="en-US" dirty="0" smtClean="0"/>
                  <a:t>Formal expression -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up>
                    </m:sSup>
                  </m:oMath>
                </a14:m>
                <a:r>
                  <a:rPr lang="en-US" dirty="0" smtClean="0"/>
                  <a:t>, where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sup>
                    </m:sSup>
                  </m:oMath>
                </a14:m>
                <a:r>
                  <a:rPr lang="en-US" dirty="0" smtClean="0"/>
                  <a:t> is a sample from latent space,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sup>
                    </m:sSup>
                  </m:oMath>
                </a14:m>
                <a:r>
                  <a:rPr lang="en-US" dirty="0" smtClean="0"/>
                  <a:t> is an image and |.| denotes the number of dimensions</a:t>
                </a:r>
              </a:p>
              <a:p>
                <a:r>
                  <a:rPr lang="en-US" dirty="0" smtClean="0"/>
                  <a:t>Similarly, Discriminator networks can be characterized as function that maps from image data to probability of that image coming from real data distribution, or generator data distribution</a:t>
                </a:r>
              </a:p>
              <a:p>
                <a:r>
                  <a:rPr lang="en-US" dirty="0" smtClean="0"/>
                  <a:t>Formal expression -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smtClean="0"/>
                  <a:t> , where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sup>
                    </m:sSup>
                  </m:oMath>
                </a14:m>
                <a:r>
                  <a:rPr lang="en-US" dirty="0" smtClean="0"/>
                  <a:t> is an image, either from real data distribution, or generator data distribution</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647" t="-1776" r="-1176" b="-820"/>
                </a:stretch>
              </a:blipFill>
            </p:spPr>
            <p:txBody>
              <a:bodyPr/>
              <a:lstStyle/>
              <a:p>
                <a:r>
                  <a:rPr lang="en-US">
                    <a:noFill/>
                  </a:rPr>
                  <a:t> </a:t>
                </a:r>
              </a:p>
            </p:txBody>
          </p:sp>
        </mc:Fallback>
      </mc:AlternateContent>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a:t>
            </a:r>
            <a:r>
              <a:rPr lang="en-US" dirty="0" err="1" smtClean="0"/>
              <a:t>Adverserial</a:t>
            </a:r>
            <a:r>
              <a:rPr lang="en-US" dirty="0" smtClean="0"/>
              <a:t> Networks - Visualization</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9200" y="2133600"/>
            <a:ext cx="5078413" cy="3047999"/>
          </a:xfrm>
          <a:pattFill prst="pct5">
            <a:fgClr>
              <a:schemeClr val="bg2">
                <a:lumMod val="40000"/>
                <a:lumOff val="60000"/>
              </a:schemeClr>
            </a:fgClr>
            <a:bgClr>
              <a:schemeClr val="bg1"/>
            </a:bgClr>
          </a:pattFill>
          <a:effectLst>
            <a:softEdge rad="165100"/>
          </a:effectLst>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00972" y="2219962"/>
            <a:ext cx="5078412" cy="2875274"/>
          </a:xfrm>
          <a:effectLst>
            <a:softEdge rad="101600"/>
          </a:effectLst>
        </p:spPr>
      </p:pic>
    </p:spTree>
    <p:extLst>
      <p:ext uri="{BB962C8B-B14F-4D97-AF65-F5344CB8AC3E}">
        <p14:creationId xmlns:p14="http://schemas.microsoft.com/office/powerpoint/2010/main" val="29798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t>
            </a:r>
            <a:r>
              <a:rPr lang="en-US" dirty="0" err="1"/>
              <a:t>Adverserial</a:t>
            </a:r>
            <a:r>
              <a:rPr lang="en-US" dirty="0"/>
              <a:t> Networks ( GANs ) – </a:t>
            </a:r>
            <a:r>
              <a:rPr lang="en-US" dirty="0" smtClean="0"/>
              <a:t>Training</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fontScale="92500" lnSpcReduction="10000"/>
              </a:bodyPr>
              <a:lstStyle/>
              <a:p>
                <a:r>
                  <a:rPr lang="en-US" dirty="0" smtClean="0"/>
                  <a:t>Both Generator, and Discriminator network have their own Cost Functions, where each of those cost function depends on both, Generator parameters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sup>
                    </m:sSup>
                  </m:oMath>
                </a14:m>
                <a:r>
                  <a:rPr lang="en-US" dirty="0" smtClean="0"/>
                  <a:t>), and Discriminator parameters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sup>
                    </m:sSup>
                    <m:r>
                      <a:rPr lang="en-US" b="0" i="0" smtClean="0">
                        <a:latin typeface="Cambria Math" panose="02040503050406030204" pitchFamily="18" charset="0"/>
                        <a:ea typeface="Cambria Math" panose="02040503050406030204" pitchFamily="18" charset="0"/>
                      </a:rPr>
                      <m:t>) −</m:t>
                    </m:r>
                  </m:oMath>
                </a14:m>
                <a:r>
                  <a:rPr lang="en-US" dirty="0" smtClean="0"/>
                  <a:t> </a:t>
                </a:r>
                <a14:m>
                  <m:oMath xmlns:m="http://schemas.openxmlformats.org/officeDocument/2006/math">
                    <m:r>
                      <a:rPr lang="en-US" b="0" i="1" dirty="0" smtClean="0">
                        <a:latin typeface="Cambria Math" panose="02040503050406030204" pitchFamily="18" charset="0"/>
                      </a:rPr>
                      <m:t>𝐽</m:t>
                    </m:r>
                    <m:d>
                      <m:dPr>
                        <m:ctrlPr>
                          <a:rPr lang="en-US" b="0" i="1" dirty="0" smtClean="0">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𝐺</m:t>
                                </m:r>
                              </m:e>
                            </m:d>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𝐷</m:t>
                                </m:r>
                              </m:e>
                            </m:d>
                          </m:sup>
                        </m:sSup>
                      </m:e>
                    </m:d>
                    <m:r>
                      <a:rPr lang="en-US" b="0" i="1" dirty="0" smtClean="0">
                        <a:latin typeface="Cambria Math" panose="02040503050406030204" pitchFamily="18" charset="0"/>
                      </a:rPr>
                      <m:t>.</m:t>
                    </m:r>
                  </m:oMath>
                </a14:m>
                <a:endParaRPr lang="en-US" b="0" dirty="0" smtClean="0"/>
              </a:p>
              <a:p>
                <a:r>
                  <a:rPr lang="en-US" dirty="0" smtClean="0"/>
                  <a:t>Discriminator aims to minimize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𝐽</m:t>
                        </m:r>
                      </m:e>
                      <m:sup>
                        <m:r>
                          <a:rPr lang="en-US" b="0" i="1" dirty="0" smtClean="0">
                            <a:latin typeface="Cambria Math" panose="02040503050406030204" pitchFamily="18" charset="0"/>
                          </a:rPr>
                          <m:t>(</m:t>
                        </m:r>
                        <m:r>
                          <a:rPr lang="en-US" b="0" i="1" dirty="0" smtClean="0">
                            <a:latin typeface="Cambria Math" panose="02040503050406030204" pitchFamily="18" charset="0"/>
                          </a:rPr>
                          <m:t>𝐷</m:t>
                        </m:r>
                        <m:r>
                          <a:rPr lang="en-US" b="0" i="1" dirty="0" smtClean="0">
                            <a:latin typeface="Cambria Math" panose="02040503050406030204" pitchFamily="18" charset="0"/>
                          </a:rPr>
                          <m:t>)</m:t>
                        </m:r>
                      </m:sup>
                    </m:sSup>
                    <m:d>
                      <m:dPr>
                        <m:ctrlPr>
                          <a:rPr lang="en-US" i="1" dirty="0">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𝐺</m:t>
                                </m:r>
                              </m:e>
                            </m:d>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𝐷</m:t>
                                </m:r>
                              </m:e>
                            </m:d>
                          </m:sup>
                        </m:sSup>
                      </m:e>
                    </m:d>
                  </m:oMath>
                </a14:m>
                <a:r>
                  <a:rPr lang="en-US" dirty="0" smtClean="0"/>
                  <a:t> by controlling only his parameters -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sup>
                    </m:sSup>
                  </m:oMath>
                </a14:m>
                <a:r>
                  <a:rPr lang="en-US" dirty="0" smtClean="0"/>
                  <a:t>, while the Generator aims to minimize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𝐽</m:t>
                        </m:r>
                      </m:e>
                      <m:sup>
                        <m:r>
                          <a:rPr lang="en-US" i="1" dirty="0">
                            <a:latin typeface="Cambria Math" panose="02040503050406030204" pitchFamily="18" charset="0"/>
                          </a:rPr>
                          <m:t>(</m:t>
                        </m:r>
                        <m:r>
                          <a:rPr lang="en-US" b="0" i="1" dirty="0" smtClean="0">
                            <a:latin typeface="Cambria Math" panose="02040503050406030204" pitchFamily="18" charset="0"/>
                          </a:rPr>
                          <m:t>𝐺</m:t>
                        </m:r>
                        <m:r>
                          <a:rPr lang="en-US" i="1" dirty="0">
                            <a:latin typeface="Cambria Math" panose="02040503050406030204" pitchFamily="18" charset="0"/>
                          </a:rPr>
                          <m:t>)</m:t>
                        </m:r>
                      </m:sup>
                    </m:sSup>
                    <m:d>
                      <m:dPr>
                        <m:ctrlPr>
                          <a:rPr lang="en-US" i="1" dirty="0">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𝐺</m:t>
                                </m:r>
                              </m:e>
                            </m:d>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𝐷</m:t>
                                </m:r>
                              </m:e>
                            </m:d>
                          </m:sup>
                        </m:sSup>
                      </m:e>
                    </m:d>
                    <m:r>
                      <a:rPr lang="en-US" b="0" i="0" smtClean="0">
                        <a:latin typeface="Cambria Math" panose="02040503050406030204" pitchFamily="18" charset="0"/>
                        <a:ea typeface="Cambria Math" panose="02040503050406030204" pitchFamily="18" charset="0"/>
                      </a:rPr>
                      <m:t> </m:t>
                    </m:r>
                  </m:oMath>
                </a14:m>
                <a:r>
                  <a:rPr lang="en-US" dirty="0" smtClean="0"/>
                  <a:t>by controlling only his parameters -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𝐺</m:t>
                            </m:r>
                          </m:e>
                        </m:d>
                      </m:sup>
                    </m:sSup>
                  </m:oMath>
                </a14:m>
                <a:r>
                  <a:rPr lang="en-US" dirty="0" smtClean="0"/>
                  <a:t>.</a:t>
                </a:r>
              </a:p>
              <a:p>
                <a:r>
                  <a:rPr lang="en-US" dirty="0" smtClean="0"/>
                  <a:t>Since </a:t>
                </a:r>
                <a14:m>
                  <m:oMath xmlns:m="http://schemas.openxmlformats.org/officeDocument/2006/math">
                    <m:r>
                      <a:rPr lang="en-US" i="1" dirty="0">
                        <a:latin typeface="Cambria Math" panose="02040503050406030204" pitchFamily="18" charset="0"/>
                      </a:rPr>
                      <m:t>𝐽</m:t>
                    </m:r>
                    <m:d>
                      <m:dPr>
                        <m:ctrlPr>
                          <a:rPr lang="en-US" i="1" dirty="0">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𝐺</m:t>
                                </m:r>
                              </m:e>
                            </m:d>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𝐷</m:t>
                                </m:r>
                              </m:e>
                            </m:d>
                          </m:sup>
                        </m:sSup>
                      </m:e>
                    </m:d>
                  </m:oMath>
                </a14:m>
                <a:r>
                  <a:rPr lang="en-US" dirty="0" smtClean="0"/>
                  <a:t> depends on both, Generator, and Discriminator parameters, where each of them has control over their parameters and their parameters only, this scenario ( training ) can more easily be characterized as a game then as a optimization problem.</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647" t="-2459"/>
                </a:stretch>
              </a:blipFill>
            </p:spPr>
            <p:txBody>
              <a:bodyPr/>
              <a:lstStyle/>
              <a:p>
                <a:r>
                  <a:rPr lang="en-US">
                    <a:noFill/>
                  </a:rPr>
                  <a:t> </a:t>
                </a:r>
              </a:p>
            </p:txBody>
          </p:sp>
        </mc:Fallback>
      </mc:AlternateContent>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infopath/2007/PartnerControls"/>
    <ds:schemaRef ds:uri="http://purl.org/dc/terms/"/>
    <ds:schemaRef ds:uri="http://purl.org/dc/elements/1.1/"/>
    <ds:schemaRef ds:uri="4873beb7-5857-4685-be1f-d57550cc96cc"/>
    <ds:schemaRef ds:uri="http://www.w3.org/XML/1998/namespace"/>
    <ds:schemaRef ds:uri="http://purl.org/dc/dcmitype/"/>
    <ds:schemaRef ds:uri="http://schemas.microsoft.com/office/2006/documentManagement/types"/>
    <ds:schemaRef ds:uri="http://schemas.microsoft.com/office/2006/metadata/propertie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5834</TotalTime>
  <Words>1622</Words>
  <Application>Microsoft Office PowerPoint</Application>
  <PresentationFormat>Custom</PresentationFormat>
  <Paragraphs>113</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Wingdings</vt:lpstr>
      <vt:lpstr>Tech 16x9</vt:lpstr>
      <vt:lpstr>Dragon Ball Z character generation with Generative  Adverserial Networks </vt:lpstr>
      <vt:lpstr>Presentation Overview</vt:lpstr>
      <vt:lpstr>Discriminative VS. Generative Models</vt:lpstr>
      <vt:lpstr>Discriminative VS. Generative Models</vt:lpstr>
      <vt:lpstr>Generative Adverserial Networks ( GANs ) - Introduction</vt:lpstr>
      <vt:lpstr>Generative Adverserial Networks ( GANs ) - Analogy</vt:lpstr>
      <vt:lpstr>Generative Adverserial Networks ( GANs ) – Formal Aproach</vt:lpstr>
      <vt:lpstr>Generative Adverserial Networks - Visualization</vt:lpstr>
      <vt:lpstr>Generative Adverserial Networks ( GANs ) – Training</vt:lpstr>
      <vt:lpstr>Generative Adverserial Networks ( GANs ) – Training</vt:lpstr>
      <vt:lpstr>Generative Adverserial Networks ( GANs ) – Training</vt:lpstr>
      <vt:lpstr>Generative Adverserial Networks ( GANs ) – Training</vt:lpstr>
      <vt:lpstr>Generative Adverserial Networks ( GANs ) – Training</vt:lpstr>
      <vt:lpstr>Generative Adverserial Networks ( GANs ) – Training</vt:lpstr>
      <vt:lpstr>Deep Convolutional Generative Adverserial Network - Introduction</vt:lpstr>
      <vt:lpstr>Deep Convolutional Generative Adverserial Network - Contribution</vt:lpstr>
      <vt:lpstr>Deep Convolutional Generative Adverserial Network - Vizualization</vt:lpstr>
      <vt:lpstr>Project Overview - Idea</vt:lpstr>
      <vt:lpstr>Project Overview – Code Structure</vt:lpstr>
      <vt:lpstr>Results</vt:lpstr>
      <vt:lpstr>Results</vt:lpstr>
      <vt:lpstr>Results</vt:lpstr>
      <vt:lpstr>Problems with GANs</vt:lpstr>
      <vt:lpstr>Problems with GANs </vt:lpstr>
      <vt:lpstr>Possible Improvements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 Ball Z character generation with Generative  Adverserial Networks</dc:title>
  <dc:creator>Windows User</dc:creator>
  <cp:lastModifiedBy>Windows User</cp:lastModifiedBy>
  <cp:revision>42</cp:revision>
  <dcterms:created xsi:type="dcterms:W3CDTF">2018-02-06T20:34:15Z</dcterms:created>
  <dcterms:modified xsi:type="dcterms:W3CDTF">2018-02-10T21:48:35Z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