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329" r:id="rId5"/>
    <p:sldId id="259" r:id="rId6"/>
    <p:sldId id="258" r:id="rId7"/>
    <p:sldId id="257" r:id="rId8"/>
    <p:sldId id="262" r:id="rId9"/>
    <p:sldId id="263" r:id="rId10"/>
    <p:sldId id="328" r:id="rId11"/>
    <p:sldId id="264" r:id="rId12"/>
    <p:sldId id="265" r:id="rId13"/>
    <p:sldId id="330" r:id="rId14"/>
    <p:sldId id="266" r:id="rId15"/>
    <p:sldId id="331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50" r:id="rId28"/>
    <p:sldId id="345" r:id="rId29"/>
    <p:sldId id="344" r:id="rId30"/>
    <p:sldId id="346" r:id="rId31"/>
    <p:sldId id="347" r:id="rId32"/>
    <p:sldId id="348" r:id="rId33"/>
    <p:sldId id="349" r:id="rId34"/>
    <p:sldId id="351" r:id="rId35"/>
    <p:sldId id="35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95" d="100"/>
          <a:sy n="95" d="100"/>
        </p:scale>
        <p:origin x="3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3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441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4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4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2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2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7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4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3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9BD0D-E158-45CF-B574-55359E89B93F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CE1A94-5223-4F58-810E-6EE2B5F1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C++_Programming/Code/Design_Patterns/Creational_Patterns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C++_Programming/Code/Design_Patterns/Creational_Patterns" TargetMode="External"/><Relationship Id="rId2" Type="http://schemas.openxmlformats.org/officeDocument/2006/relationships/hyperlink" Target="http://en.wikibooks.org/wiki/C%2B%2B_Programming/Code/Design_Patterns/Creational_Patterns#Factory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336" y="2064669"/>
            <a:ext cx="7766936" cy="1646302"/>
          </a:xfrm>
        </p:spPr>
        <p:txBody>
          <a:bodyPr/>
          <a:lstStyle/>
          <a:p>
            <a:r>
              <a:rPr lang="ro-RO" dirty="0" smtClean="0"/>
              <a:t>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>
                <a:solidFill>
                  <a:schemeClr val="tx1"/>
                </a:solidFill>
              </a:rPr>
              <a:t>Curs OOP </a:t>
            </a:r>
            <a:r>
              <a:rPr lang="en-US" dirty="0" smtClean="0">
                <a:solidFill>
                  <a:schemeClr val="tx1"/>
                </a:solidFill>
              </a:rPr>
              <a:t>12</a:t>
            </a:r>
            <a:r>
              <a:rPr lang="ro-RO" dirty="0" smtClean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mai </a:t>
            </a:r>
            <a:r>
              <a:rPr lang="ro-RO" dirty="0" smtClean="0">
                <a:solidFill>
                  <a:schemeClr val="tx1"/>
                </a:solidFill>
              </a:rPr>
              <a:t>201</a:t>
            </a:r>
            <a:r>
              <a:rPr lang="en-US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85444" y="-557662"/>
            <a:ext cx="7766936" cy="1646302"/>
          </a:xfrm>
        </p:spPr>
        <p:txBody>
          <a:bodyPr/>
          <a:lstStyle/>
          <a:p>
            <a:r>
              <a:rPr lang="en-US" sz="4400" dirty="0"/>
              <a:t>Structural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453" y="1326293"/>
            <a:ext cx="8606738" cy="1005015"/>
          </a:xfrm>
        </p:spPr>
        <p:txBody>
          <a:bodyPr>
            <a:noAutofit/>
          </a:bodyPr>
          <a:lstStyle/>
          <a:p>
            <a:pPr algn="just"/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Ease </a:t>
            </a:r>
            <a:r>
              <a:rPr lang="en-GB" sz="2200" dirty="0">
                <a:solidFill>
                  <a:schemeClr val="tx1"/>
                </a:solidFill>
              </a:rPr>
              <a:t>the design by identifying a simple way to realize relationships between entities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785444" y="250430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Behavioral patterns</a:t>
            </a:r>
          </a:p>
        </p:txBody>
      </p:sp>
      <p:sp>
        <p:nvSpPr>
          <p:cNvPr id="6" name="Rectangle 5"/>
          <p:cNvSpPr/>
          <p:nvPr/>
        </p:nvSpPr>
        <p:spPr>
          <a:xfrm>
            <a:off x="774357" y="4471475"/>
            <a:ext cx="871563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GB" sz="2200" dirty="0"/>
              <a:t> </a:t>
            </a:r>
            <a:r>
              <a:rPr lang="en-GB" sz="2200" dirty="0" smtClean="0"/>
              <a:t>Identify </a:t>
            </a:r>
            <a:r>
              <a:rPr lang="en-GB" sz="2200" dirty="0"/>
              <a:t>common communication patterns between objects and realize these patterns. By doing so, these patterns increase flexibility in carrying out this communication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71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022" y="1070918"/>
            <a:ext cx="9275805" cy="5420497"/>
          </a:xfrm>
        </p:spPr>
        <p:txBody>
          <a:bodyPr>
            <a:noAutofit/>
          </a:bodyPr>
          <a:lstStyle/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Problem</a:t>
            </a:r>
            <a:r>
              <a:rPr lang="ro-RO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: </a:t>
            </a:r>
            <a:r>
              <a:rPr lang="en-GB" sz="2200" dirty="0" smtClean="0">
                <a:solidFill>
                  <a:schemeClr val="tx1"/>
                </a:solidFill>
              </a:rPr>
              <a:t>Want </a:t>
            </a:r>
            <a:r>
              <a:rPr lang="en-GB" sz="2200" dirty="0">
                <a:solidFill>
                  <a:schemeClr val="tx1"/>
                </a:solidFill>
              </a:rPr>
              <a:t>to ensure a single instance of a class, shared </a:t>
            </a:r>
            <a:endParaRPr lang="en-GB" sz="2200" dirty="0" smtClean="0">
              <a:solidFill>
                <a:schemeClr val="tx1"/>
              </a:solidFill>
            </a:endParaRP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	</a:t>
            </a:r>
            <a:r>
              <a:rPr lang="en-GB" sz="2200" dirty="0" smtClean="0">
                <a:solidFill>
                  <a:schemeClr val="tx1"/>
                </a:solidFill>
              </a:rPr>
              <a:t>		</a:t>
            </a:r>
            <a:r>
              <a:rPr lang="en-GB" sz="2200" dirty="0" smtClean="0">
                <a:solidFill>
                  <a:schemeClr val="tx1"/>
                </a:solidFill>
              </a:rPr>
              <a:t>throughout </a:t>
            </a:r>
            <a:r>
              <a:rPr lang="en-GB" sz="2200" dirty="0">
                <a:solidFill>
                  <a:schemeClr val="tx1"/>
                </a:solidFill>
              </a:rPr>
              <a:t>a </a:t>
            </a:r>
            <a:r>
              <a:rPr lang="en-GB" sz="2200" dirty="0" smtClean="0">
                <a:solidFill>
                  <a:schemeClr val="tx1"/>
                </a:solidFill>
              </a:rPr>
              <a:t>program</a:t>
            </a:r>
          </a:p>
          <a:p>
            <a:pPr algn="just"/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Context</a:t>
            </a:r>
            <a:r>
              <a:rPr lang="ro-RO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:</a:t>
            </a:r>
            <a:r>
              <a:rPr lang="en-GB" sz="2200" dirty="0" smtClean="0">
                <a:solidFill>
                  <a:srgbClr val="FF0000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Need </a:t>
            </a:r>
            <a:r>
              <a:rPr lang="en-GB" sz="2200" dirty="0">
                <a:solidFill>
                  <a:schemeClr val="tx1"/>
                </a:solidFill>
              </a:rPr>
              <a:t>to address initialization versus usage </a:t>
            </a:r>
            <a:r>
              <a:rPr lang="en-GB" sz="2200" dirty="0" smtClean="0">
                <a:solidFill>
                  <a:schemeClr val="tx1"/>
                </a:solidFill>
              </a:rPr>
              <a:t>ordering</a:t>
            </a:r>
          </a:p>
          <a:p>
            <a:pPr algn="just"/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Solution :</a:t>
            </a:r>
            <a:endParaRPr lang="en-GB" sz="22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Provide a </a:t>
            </a:r>
            <a:r>
              <a:rPr lang="en-GB" sz="2200" dirty="0">
                <a:solidFill>
                  <a:srgbClr val="FF0000"/>
                </a:solidFill>
              </a:rPr>
              <a:t>global access method </a:t>
            </a:r>
            <a:r>
              <a:rPr lang="en-GB" sz="2200" dirty="0">
                <a:solidFill>
                  <a:schemeClr val="tx1"/>
                </a:solidFill>
              </a:rPr>
              <a:t>(static in C++)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First use of the access method </a:t>
            </a:r>
            <a:r>
              <a:rPr lang="en-GB" sz="2200" dirty="0">
                <a:solidFill>
                  <a:srgbClr val="FF0000"/>
                </a:solidFill>
              </a:rPr>
              <a:t>instantiates</a:t>
            </a:r>
            <a:r>
              <a:rPr lang="en-GB" sz="2200" dirty="0">
                <a:solidFill>
                  <a:schemeClr val="tx1"/>
                </a:solidFill>
              </a:rPr>
              <a:t> the class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Constructors for instance can be made </a:t>
            </a:r>
            <a:r>
              <a:rPr lang="en-GB" sz="2200" dirty="0" smtClean="0">
                <a:solidFill>
                  <a:schemeClr val="tx1"/>
                </a:solidFill>
              </a:rPr>
              <a:t>private(actually must C++)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Consequences :</a:t>
            </a:r>
            <a:endParaRPr lang="en-GB" sz="22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Object is never created if it’s never used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Object is shared efficiently among all uses</a:t>
            </a: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4602" y="1143000"/>
            <a:ext cx="733270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 class Singleton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static T *instance();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Singleton();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static T *instance_;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// Initialize the static instance pointer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T *Singleton::instance_ = 0;</a:t>
            </a:r>
          </a:p>
          <a:p>
            <a:pPr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// Global access point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 *Singleton::instance() {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i="1" dirty="0">
                <a:latin typeface="Courier New" panose="02070309020205020404" pitchFamily="49" charset="0"/>
              </a:rPr>
              <a:t>// check for existing instance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if (Singleton&lt;T&gt;::instance_ == 0) {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</a:rPr>
              <a:t>// may want a try/catch here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Singleton&lt;T&gt;::instance_ = 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  new Singleton&lt;T&gt;;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return Singleton&lt;T&gt;::instance_;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818634" y="1230527"/>
            <a:ext cx="812765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/>
              <a:t>Parameterized by a </a:t>
            </a:r>
            <a:r>
              <a:rPr lang="en-US" sz="2400" dirty="0">
                <a:solidFill>
                  <a:srgbClr val="FF0000"/>
                </a:solidFill>
              </a:rPr>
              <a:t>concrete </a:t>
            </a:r>
            <a:r>
              <a:rPr lang="en-US" sz="2400" dirty="0" smtClean="0">
                <a:solidFill>
                  <a:srgbClr val="FF0000"/>
                </a:solidFill>
              </a:rPr>
              <a:t>type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Notice constructor and variable are </a:t>
            </a:r>
            <a:r>
              <a:rPr lang="en-US" sz="2400" i="1" dirty="0" smtClean="0">
                <a:solidFill>
                  <a:srgbClr val="FF0000"/>
                </a:solidFill>
              </a:rPr>
              <a:t>private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i="1" dirty="0"/>
          </a:p>
          <a:p>
            <a:pPr>
              <a:lnSpc>
                <a:spcPct val="80000"/>
              </a:lnSpc>
            </a:pPr>
            <a:r>
              <a:rPr lang="en-US" sz="2400" dirty="0"/>
              <a:t>Initialization of static </a:t>
            </a:r>
            <a:r>
              <a:rPr lang="en-US" sz="2000" b="1" dirty="0" err="1">
                <a:latin typeface="Courier New" panose="02070309020205020404" pitchFamily="49" charset="0"/>
              </a:rPr>
              <a:t>s_instance</a:t>
            </a:r>
            <a:r>
              <a:rPr lang="en-US" sz="2400" dirty="0"/>
              <a:t> variable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Outside class declaration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Outside method definition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Done before any method in compilation unit is </a:t>
            </a:r>
            <a:r>
              <a:rPr lang="en-US" sz="2000" dirty="0" smtClean="0"/>
              <a:t>called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Instance </a:t>
            </a:r>
            <a:r>
              <a:rPr lang="en-US" sz="2400" dirty="0" err="1"/>
              <a:t>accessor</a:t>
            </a:r>
            <a:r>
              <a:rPr lang="en-US" sz="2400" dirty="0"/>
              <a:t> method can then check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For a 0 instance pointer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And create a new instance if </a:t>
            </a:r>
            <a:r>
              <a:rPr lang="en-US" sz="2000" dirty="0" smtClean="0"/>
              <a:t>so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Same object </a:t>
            </a:r>
            <a:r>
              <a:rPr lang="en-US" sz="2400" dirty="0"/>
              <a:t>is always returned by </a:t>
            </a:r>
            <a:r>
              <a:rPr lang="en-US" sz="2400" dirty="0" err="1"/>
              <a:t>accessor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5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5908" y="873065"/>
            <a:ext cx="711131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Foo *f1 = Singleton&lt;Foo&gt;::instance</a:t>
            </a:r>
            <a:r>
              <a:rPr lang="en-US" sz="2000" b="1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Foo *f2 = Singleton&lt;Foo&gt;::instance();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//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SAME OBJECT </a:t>
            </a:r>
            <a:r>
              <a:rPr lang="en-US" sz="2000" b="1" dirty="0" smtClean="0">
                <a:latin typeface="Courier New" panose="02070309020205020404" pitchFamily="49" charset="0"/>
              </a:rPr>
              <a:t>for both f1 and f2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755163" y="2842053"/>
            <a:ext cx="9634810" cy="37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Need a single instance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a common buffer of text tokens from a </a:t>
            </a:r>
            <a:r>
              <a:rPr lang="en-US" sz="2400" dirty="0" smtClean="0"/>
              <a:t>file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2800" dirty="0"/>
              <a:t>Shared across multiple points in the </a:t>
            </a:r>
            <a:r>
              <a:rPr lang="en-US" sz="2800" dirty="0" smtClean="0"/>
              <a:t>code</a:t>
            </a:r>
          </a:p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2800" dirty="0"/>
              <a:t>Need to share buffer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Copying is wasteful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 to refer to same object </a:t>
            </a:r>
            <a:r>
              <a:rPr lang="en-US" sz="2400" dirty="0" smtClean="0"/>
              <a:t>instance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5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What </a:t>
            </a:r>
            <a:r>
              <a:rPr lang="en-US" sz="2800" dirty="0"/>
              <a:t>about </a:t>
            </a:r>
            <a:r>
              <a:rPr lang="en-US" sz="2800" dirty="0">
                <a:solidFill>
                  <a:srgbClr val="FF0000"/>
                </a:solidFill>
              </a:rPr>
              <a:t>deleting</a:t>
            </a:r>
            <a:r>
              <a:rPr lang="en-US" sz="2800" dirty="0"/>
              <a:t> these instances?</a:t>
            </a:r>
          </a:p>
        </p:txBody>
      </p:sp>
    </p:spTree>
    <p:extLst>
      <p:ext uri="{BB962C8B-B14F-4D97-AF65-F5344CB8AC3E}">
        <p14:creationId xmlns:p14="http://schemas.microsoft.com/office/powerpoint/2010/main" val="26940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Intent:</a:t>
            </a:r>
            <a:endParaRPr lang="en-GB" sz="2800" dirty="0">
              <a:solidFill>
                <a:srgbClr val="FF0000"/>
              </a:solidFill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/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GB" sz="2800" dirty="0"/>
              <a:t>Separate the construction of a complex object from its representation so that the same construction process can create different representations.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GB" sz="2800" dirty="0"/>
              <a:t>Parse a complex representation, create one of several targets.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74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/>
              <a:t>This </a:t>
            </a:r>
            <a:r>
              <a:rPr lang="en-GB" sz="2800" dirty="0"/>
              <a:t>pattern is used by fast food restaurants to construct children's meals. Children's meals typically consist of a main item, a side item, a drink, and a toy (e.g., a hamburger, fries, Coke, and toy dinosaur). Note that there can be variation in the content of the children's meal, but the construction process is the same.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83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56" y="1683112"/>
            <a:ext cx="6960973" cy="499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551" y="1021143"/>
            <a:ext cx="92099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Whether a customer orders a hamburger, cheeseburger, or chicken, the process is the same. The employee at the counter directs the crew to assemble a main item, side item, and toy. These items are then placed in a bag. The drink is placed in a cup and remains outside of the bag. This same process is used at competing restaurants.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6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075" y="1408322"/>
            <a:ext cx="9209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How to use a builder?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Decide </a:t>
            </a:r>
            <a:r>
              <a:rPr lang="en-GB" sz="2800" dirty="0"/>
              <a:t>if a common input and many possible representations (or outputs) is the problem at hand.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Encapsulate the parsing of the common input in a Reader class.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Design a standard protocol for creating all possible output representations. Capture the steps of this protocol in a Builder interface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613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473982" y="-598340"/>
            <a:ext cx="7766936" cy="1646302"/>
          </a:xfrm>
        </p:spPr>
        <p:txBody>
          <a:bodyPr/>
          <a:lstStyle/>
          <a:p>
            <a:r>
              <a:rPr lang="ro-RO" dirty="0" err="1" smtClean="0"/>
              <a:t>Contents</a:t>
            </a:r>
            <a:r>
              <a:rPr lang="ro-RO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2152" y="1524000"/>
            <a:ext cx="78671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/>
              <a:t>What</a:t>
            </a:r>
            <a:r>
              <a:rPr lang="ro-RO" sz="2400" dirty="0" smtClean="0"/>
              <a:t> </a:t>
            </a:r>
            <a:r>
              <a:rPr lang="ro-RO" sz="2400" dirty="0" err="1" smtClean="0"/>
              <a:t>does</a:t>
            </a:r>
            <a:r>
              <a:rPr lang="ro-RO" sz="2400" dirty="0" smtClean="0"/>
              <a:t> </a:t>
            </a:r>
            <a:r>
              <a:rPr lang="ro-RO" sz="2400" dirty="0" err="1" smtClean="0"/>
              <a:t>the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term</a:t>
            </a:r>
            <a:r>
              <a:rPr lang="ro-RO" sz="2400" dirty="0" smtClean="0"/>
              <a:t> Design Pattern stand for?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>
                <a:solidFill>
                  <a:srgbClr val="FF0000"/>
                </a:solidFill>
              </a:rPr>
              <a:t>Why</a:t>
            </a:r>
            <a:r>
              <a:rPr lang="ro-RO" sz="2400" dirty="0" smtClean="0"/>
              <a:t> </a:t>
            </a:r>
            <a:r>
              <a:rPr lang="ro-RO" sz="2400" dirty="0" err="1" smtClean="0"/>
              <a:t>should</a:t>
            </a:r>
            <a:r>
              <a:rPr lang="ro-RO" sz="2400" dirty="0" smtClean="0"/>
              <a:t> </a:t>
            </a:r>
            <a:r>
              <a:rPr lang="ro-RO" sz="2400" dirty="0" err="1" smtClean="0"/>
              <a:t>we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study</a:t>
            </a:r>
            <a:r>
              <a:rPr lang="ro-RO" sz="2400" dirty="0" smtClean="0"/>
              <a:t> design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>
                <a:solidFill>
                  <a:srgbClr val="FF0000"/>
                </a:solidFill>
              </a:rPr>
              <a:t>List</a:t>
            </a:r>
            <a:r>
              <a:rPr lang="ro-RO" sz="2400" dirty="0" smtClean="0"/>
              <a:t> of design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 </a:t>
            </a:r>
            <a:r>
              <a:rPr lang="ro-RO" sz="2400" dirty="0" err="1" smtClean="0"/>
              <a:t>and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categories</a:t>
            </a:r>
            <a:endParaRPr lang="ro-RO" sz="2400" dirty="0" smtClean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/>
              <a:t>Presented</a:t>
            </a:r>
            <a:r>
              <a:rPr lang="ro-RO" sz="2400" dirty="0" smtClean="0"/>
              <a:t>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Singleton</a:t>
            </a:r>
            <a:endParaRPr lang="ro-RO" sz="2400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Builder</a:t>
            </a:r>
            <a:endParaRPr lang="ro-RO" sz="2400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Factory</a:t>
            </a:r>
            <a:r>
              <a:rPr lang="en-US" sz="2400" dirty="0" smtClean="0"/>
              <a:t> and Abstract Factory</a:t>
            </a:r>
            <a:endParaRPr lang="ro-RO" sz="2400" dirty="0" smtClean="0"/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o-RO" sz="2400" dirty="0" err="1" smtClean="0"/>
              <a:t>Adapter</a:t>
            </a:r>
            <a:endParaRPr lang="ro-RO" sz="2400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ro-RO" sz="2400" dirty="0" smtClean="0"/>
              <a:t>Iterator</a:t>
            </a:r>
            <a:endParaRPr lang="en-US" sz="2400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Observer</a:t>
            </a:r>
            <a:endParaRPr lang="ro-RO" sz="2400" dirty="0" smtClean="0"/>
          </a:p>
          <a:p>
            <a:pPr>
              <a:buClr>
                <a:schemeClr val="accent1"/>
              </a:buClr>
            </a:pPr>
            <a:endParaRPr lang="ro-RO" sz="2400" dirty="0" smtClean="0"/>
          </a:p>
        </p:txBody>
      </p:sp>
    </p:spTree>
    <p:extLst>
      <p:ext uri="{BB962C8B-B14F-4D97-AF65-F5344CB8AC3E}">
        <p14:creationId xmlns:p14="http://schemas.microsoft.com/office/powerpoint/2010/main" val="30717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313" y="1787262"/>
            <a:ext cx="92099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How to use a builder?</a:t>
            </a:r>
          </a:p>
          <a:p>
            <a:pPr marL="514350" indent="-51435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 startAt="4"/>
            </a:pPr>
            <a:endParaRPr lang="en-GB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 smtClean="0"/>
              <a:t>Define </a:t>
            </a:r>
            <a:r>
              <a:rPr lang="en-GB" sz="2800" dirty="0"/>
              <a:t>a Builder derived class for each target representation.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creates a Reader object and a Builder object, and registers the latter with the former.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asks the Reader to "construct".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asks the Builder to return the result.</a:t>
            </a:r>
          </a:p>
        </p:txBody>
      </p:sp>
    </p:spTree>
    <p:extLst>
      <p:ext uri="{BB962C8B-B14F-4D97-AF65-F5344CB8AC3E}">
        <p14:creationId xmlns:p14="http://schemas.microsoft.com/office/powerpoint/2010/main" val="42907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633810" y="-517566"/>
            <a:ext cx="5808133" cy="1390631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594" y="1054094"/>
            <a:ext cx="9209904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Code: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 smtClean="0">
                <a:hlinkClick r:id="rId2"/>
              </a:rPr>
              <a:t>http://en.wikibooks.org/wiki/C%2B%2B_Programming/Code/Design_Patterns/Creational_Patterns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290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9209904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>
                <a:solidFill>
                  <a:srgbClr val="FF0000"/>
                </a:solidFill>
              </a:rPr>
              <a:t>Factory</a:t>
            </a:r>
            <a:r>
              <a:rPr lang="en-GB" sz="2800" dirty="0"/>
              <a:t>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 A utility class that creates an instance of a class from a family of derived classes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>
                <a:solidFill>
                  <a:srgbClr val="FF0000"/>
                </a:solidFill>
              </a:rPr>
              <a:t>Abstract Factory</a:t>
            </a:r>
            <a:r>
              <a:rPr lang="en-GB" sz="2800" dirty="0"/>
              <a:t>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 A utility class that creates an instance of several families of classes. It can also return a factory for a certain group.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7155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311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Intent: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>
                <a:latin typeface="Gill Sans MT" panose="020B0502020104020203" pitchFamily="34" charset="0"/>
              </a:rPr>
              <a:t>Provide an interface for creating families of related or dependent objects without specifying their concrete classes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7330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855020" cy="459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Example: </a:t>
            </a:r>
            <a:r>
              <a:rPr lang="en-US" sz="2800" b="1" u="sng" dirty="0" smtClean="0">
                <a:latin typeface="Gill Sans MT" panose="020B0502020104020203" pitchFamily="34" charset="0"/>
              </a:rPr>
              <a:t>pasta maker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The code is the pasta maker .Different disks create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different pasta </a:t>
            </a:r>
            <a:r>
              <a:rPr lang="en-GB" sz="2400" dirty="0" smtClean="0">
                <a:latin typeface="Gill Sans MT" panose="020B0502020104020203" pitchFamily="34" charset="0"/>
              </a:rPr>
              <a:t>shapes . These are the factories.</a:t>
            </a: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All disks have certain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properties in common </a:t>
            </a:r>
            <a:r>
              <a:rPr lang="en-GB" sz="2400" dirty="0" smtClean="0">
                <a:latin typeface="Gill Sans MT" panose="020B0502020104020203" pitchFamily="34" charset="0"/>
              </a:rPr>
              <a:t>so that they will work with the pasta maker.</a:t>
            </a: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All pastas have certain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characteristics in common </a:t>
            </a:r>
            <a:r>
              <a:rPr lang="en-GB" sz="2400" dirty="0" smtClean="0">
                <a:latin typeface="Gill Sans MT" panose="020B0502020104020203" pitchFamily="34" charset="0"/>
              </a:rPr>
              <a:t>that are inherited from the generic “Pasta” object.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3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3"/>
            </a:endParaRP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552292"/>
              </p:ext>
            </p:extLst>
          </p:nvPr>
        </p:nvGraphicFramePr>
        <p:xfrm>
          <a:off x="7897826" y="221802"/>
          <a:ext cx="3857203" cy="2157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4" imgW="6222222" imgH="3479365" progId="Photoshop.Image.7">
                  <p:embed/>
                </p:oleObj>
              </mc:Choice>
              <mc:Fallback>
                <p:oleObj name="Image" r:id="rId4" imgW="6222222" imgH="347936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826" y="221802"/>
                        <a:ext cx="3857203" cy="2157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2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03906" y="-226398"/>
            <a:ext cx="7160160" cy="1390631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Code: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>
                <a:hlinkClick r:id="rId2"/>
              </a:rPr>
              <a:t>http://en.wikibooks.org/wiki/C%2B%2B_Programming/Code/Design_Patterns/Creational_Patterns#Factory</a:t>
            </a: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3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3817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895658" y="-436791"/>
            <a:ext cx="7160160" cy="1390631"/>
          </a:xfrm>
        </p:spPr>
        <p:txBody>
          <a:bodyPr/>
          <a:lstStyle/>
          <a:p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2579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Problem :</a:t>
            </a:r>
          </a:p>
          <a:p>
            <a:pPr lvl="1"/>
            <a:r>
              <a:rPr lang="en-US" sz="2400" dirty="0" smtClean="0"/>
              <a:t>Have an object with an interface that’s close to but not exactly what we need.</a:t>
            </a:r>
          </a:p>
          <a:p>
            <a:pPr lvl="1"/>
            <a:r>
              <a:rPr lang="en-US" sz="2400" dirty="0" smtClean="0"/>
              <a:t>What do we do?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6457" y="3974722"/>
            <a:ext cx="83433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Context: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Want to </a:t>
            </a:r>
            <a:r>
              <a:rPr lang="en-US" sz="2400" dirty="0" smtClean="0">
                <a:solidFill>
                  <a:srgbClr val="FF0000"/>
                </a:solidFill>
              </a:rPr>
              <a:t>re-use an existing </a:t>
            </a:r>
            <a:r>
              <a:rPr lang="en-US" sz="2400" dirty="0" smtClean="0"/>
              <a:t>class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Can’t change its interface 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Impractical to extend class hierarchy more generally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90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895658" y="-436791"/>
            <a:ext cx="7160160" cy="1390631"/>
          </a:xfrm>
        </p:spPr>
        <p:txBody>
          <a:bodyPr/>
          <a:lstStyle/>
          <a:p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371" y="1303066"/>
            <a:ext cx="80850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Wrap</a:t>
            </a:r>
            <a:r>
              <a:rPr lang="en-US" sz="2400" dirty="0" smtClean="0"/>
              <a:t> a particular class or object with the interface needed (2 forms: class form and object forms)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68371" y="3458557"/>
            <a:ext cx="839614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Consequences: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Implementation you’re given gets the interface you want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60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89272" y="-40442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Intent: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 algn="just"/>
            <a:r>
              <a:rPr lang="en-GB" sz="2400" dirty="0" smtClean="0"/>
              <a:t>Want to access </a:t>
            </a:r>
            <a:r>
              <a:rPr lang="en-GB" sz="2400" dirty="0" smtClean="0">
                <a:solidFill>
                  <a:srgbClr val="FF0000"/>
                </a:solidFill>
              </a:rPr>
              <a:t>aggregated elements sequentially</a:t>
            </a:r>
            <a:r>
              <a:rPr lang="en-GB" sz="2400" dirty="0" smtClean="0"/>
              <a:t>,  like traverse a list of names and print them out.</a:t>
            </a:r>
          </a:p>
          <a:p>
            <a:pPr marL="0" lvl="1" algn="just"/>
            <a:endParaRPr lang="en-GB" sz="2400" dirty="0" smtClean="0"/>
          </a:p>
          <a:p>
            <a:pPr marL="0" lvl="1" algn="just"/>
            <a:r>
              <a:rPr lang="en-GB" sz="2400" dirty="0" smtClean="0"/>
              <a:t>Don’t want to know details of how they’re stored, in a linked list, or an array, or a balanced binary tree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 core: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Provide a </a:t>
            </a:r>
            <a:r>
              <a:rPr lang="en-US" sz="2400" dirty="0" smtClean="0">
                <a:solidFill>
                  <a:srgbClr val="FF0000"/>
                </a:solidFill>
              </a:rPr>
              <a:t>separate interface </a:t>
            </a:r>
            <a:r>
              <a:rPr lang="en-US" sz="2400" dirty="0" smtClean="0"/>
              <a:t>for iteration over each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259799" y="-412515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4502" y="1903758"/>
            <a:ext cx="8175289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Consequences: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282575" lvl="1" indent="174625">
              <a:buFont typeface="Arial" panose="020B0604020202020204" pitchFamily="34" charset="0"/>
              <a:buChar char="•"/>
            </a:pPr>
            <a:r>
              <a:rPr lang="en-US" sz="2400" dirty="0" smtClean="0"/>
              <a:t>Frees user from knowing details of how elements are stored</a:t>
            </a:r>
          </a:p>
          <a:p>
            <a:pPr marL="282575" lvl="1" indent="174625">
              <a:buFont typeface="Arial" panose="020B0604020202020204" pitchFamily="34" charset="0"/>
              <a:buChar char="•"/>
            </a:pPr>
            <a:r>
              <a:rPr lang="en-US" sz="2400" dirty="0" smtClean="0"/>
              <a:t>Decouples </a:t>
            </a:r>
            <a:r>
              <a:rPr lang="en-US" sz="2400" dirty="0" smtClean="0">
                <a:solidFill>
                  <a:srgbClr val="FF0000"/>
                </a:solidFill>
              </a:rPr>
              <a:t>containers from algorithms </a:t>
            </a:r>
            <a:r>
              <a:rPr lang="en-US" sz="2400" dirty="0" smtClean="0"/>
              <a:t>(crucial in C++ STL)</a:t>
            </a:r>
          </a:p>
          <a:p>
            <a:pPr marL="282575" lvl="1"/>
            <a:endParaRPr lang="en-US" sz="2400" dirty="0" smtClean="0"/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Examples: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400" dirty="0" smtClean="0"/>
              <a:t>C++ pointers, C++ STL 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list&lt;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&gt;::iterator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00856" y="-1049089"/>
            <a:ext cx="9999807" cy="1646302"/>
          </a:xfrm>
        </p:spPr>
        <p:txBody>
          <a:bodyPr/>
          <a:lstStyle/>
          <a:p>
            <a:pPr algn="ctr"/>
            <a:r>
              <a:rPr lang="ro-RO" sz="3600" dirty="0" smtClean="0"/>
              <a:t>Design </a:t>
            </a:r>
            <a:r>
              <a:rPr lang="ro-RO" sz="3600" dirty="0" err="1" smtClean="0"/>
              <a:t>Patterns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83468" y="796886"/>
            <a:ext cx="7766936" cy="1096899"/>
          </a:xfrm>
        </p:spPr>
        <p:txBody>
          <a:bodyPr>
            <a:normAutofit/>
          </a:bodyPr>
          <a:lstStyle/>
          <a:p>
            <a:r>
              <a:rPr lang="ro-RO" sz="3200" dirty="0" err="1" smtClean="0">
                <a:solidFill>
                  <a:schemeClr val="tx1"/>
                </a:solidFill>
              </a:rPr>
              <a:t>What</a:t>
            </a:r>
            <a:r>
              <a:rPr lang="ro-RO" sz="3200" dirty="0" smtClean="0">
                <a:solidFill>
                  <a:schemeClr val="tx1"/>
                </a:solidFill>
              </a:rPr>
              <a:t> are </a:t>
            </a:r>
            <a:r>
              <a:rPr lang="ro-RO" sz="3200" dirty="0" err="1" smtClean="0">
                <a:solidFill>
                  <a:schemeClr val="tx1"/>
                </a:solidFill>
              </a:rPr>
              <a:t>those</a:t>
            </a:r>
            <a:r>
              <a:rPr lang="ro-RO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735" y="1893785"/>
            <a:ext cx="84932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dirty="0" err="1" smtClean="0"/>
              <a:t>First</a:t>
            </a:r>
            <a:r>
              <a:rPr lang="ro-RO" sz="2400" dirty="0" smtClean="0"/>
              <a:t> </a:t>
            </a:r>
            <a:r>
              <a:rPr lang="ro-RO" sz="2400" dirty="0" err="1" smtClean="0"/>
              <a:t>time</a:t>
            </a:r>
            <a:r>
              <a:rPr lang="ro-RO" sz="2400" dirty="0" smtClean="0"/>
              <a:t> </a:t>
            </a:r>
            <a:r>
              <a:rPr lang="ro-RO" sz="2400" dirty="0" err="1" smtClean="0"/>
              <a:t>the</a:t>
            </a:r>
            <a:r>
              <a:rPr lang="ro-RO" sz="2400" dirty="0" smtClean="0"/>
              <a:t> </a:t>
            </a:r>
            <a:r>
              <a:rPr lang="ro-RO" sz="2400" dirty="0" err="1" smtClean="0"/>
              <a:t>term</a:t>
            </a:r>
            <a:r>
              <a:rPr lang="ro-RO" sz="2400" dirty="0" smtClean="0"/>
              <a:t> of Design pattern </a:t>
            </a:r>
            <a:r>
              <a:rPr lang="ro-RO" sz="2400" dirty="0" err="1" smtClean="0"/>
              <a:t>was</a:t>
            </a:r>
            <a:r>
              <a:rPr lang="ro-RO" sz="2400" dirty="0" smtClean="0"/>
              <a:t> </a:t>
            </a:r>
            <a:r>
              <a:rPr lang="ro-RO" sz="2400" dirty="0" err="1" smtClean="0"/>
              <a:t>introduced</a:t>
            </a:r>
            <a:r>
              <a:rPr lang="ro-RO" sz="2400" dirty="0" smtClean="0"/>
              <a:t> </a:t>
            </a:r>
            <a:r>
              <a:rPr lang="ro-RO" sz="2400" dirty="0" err="1" smtClean="0"/>
              <a:t>by</a:t>
            </a:r>
            <a:r>
              <a:rPr lang="ro-RO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Christopher Alexander</a:t>
            </a:r>
            <a:r>
              <a:rPr lang="ro-RO" sz="24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ro-RO" sz="2400" dirty="0">
              <a:solidFill>
                <a:srgbClr val="FF0000"/>
              </a:solidFill>
            </a:endParaRPr>
          </a:p>
          <a:p>
            <a:pPr algn="just"/>
            <a:r>
              <a:rPr lang="ro-RO" sz="2400" dirty="0" err="1" smtClean="0"/>
              <a:t>Acording</a:t>
            </a:r>
            <a:r>
              <a:rPr lang="ro-RO" sz="2400" dirty="0" smtClean="0"/>
              <a:t> </a:t>
            </a:r>
            <a:r>
              <a:rPr lang="ro-RO" sz="2400" dirty="0" err="1" smtClean="0"/>
              <a:t>to</a:t>
            </a:r>
            <a:r>
              <a:rPr lang="ro-RO" sz="2400" dirty="0" smtClean="0"/>
              <a:t> </a:t>
            </a:r>
            <a:r>
              <a:rPr lang="ro-RO" sz="2400" dirty="0" err="1" smtClean="0"/>
              <a:t>him</a:t>
            </a:r>
            <a:r>
              <a:rPr lang="ro-RO" sz="2400" dirty="0" smtClean="0"/>
              <a:t>, a pattern: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Describes a </a:t>
            </a:r>
            <a:r>
              <a:rPr lang="en-GB" sz="2400" dirty="0" smtClean="0">
                <a:solidFill>
                  <a:srgbClr val="FF0000"/>
                </a:solidFill>
              </a:rPr>
              <a:t>recurring problem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Describes the </a:t>
            </a:r>
            <a:r>
              <a:rPr lang="en-GB" sz="2400" dirty="0" smtClean="0">
                <a:solidFill>
                  <a:srgbClr val="FF0000"/>
                </a:solidFill>
              </a:rPr>
              <a:t>core of a solution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Is capable of generating many distinct designs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16444" y="-56626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545" y="1930111"/>
            <a:ext cx="8674298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Specifications: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Each container may have a </a:t>
            </a:r>
            <a:r>
              <a:rPr lang="en-US" sz="2400" dirty="0" smtClean="0">
                <a:solidFill>
                  <a:srgbClr val="FF0000"/>
                </a:solidFill>
              </a:rPr>
              <a:t>different iterator type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Iterator </a:t>
            </a:r>
            <a:r>
              <a:rPr lang="en-US" sz="2400" dirty="0" smtClean="0">
                <a:solidFill>
                  <a:srgbClr val="FF0000"/>
                </a:solidFill>
              </a:rPr>
              <a:t>knows the internals </a:t>
            </a:r>
            <a:r>
              <a:rPr lang="en-US" sz="2400" dirty="0" smtClean="0"/>
              <a:t>of the container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Object-oriented form shown below (for user-defined types)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Slightly different with built-in types, templates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E.g., no inheritance relationship, may use traits, etc.</a:t>
            </a: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316444" y="-56626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8643" y="1247972"/>
            <a:ext cx="8369497" cy="516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Implementation: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Object-oriented</a:t>
            </a:r>
            <a:r>
              <a:rPr lang="en-US" sz="2400" dirty="0"/>
              <a:t> version of iterator is natural to implement as a class in C</a:t>
            </a:r>
            <a:r>
              <a:rPr lang="en-US" sz="2400" dirty="0" smtClean="0"/>
              <a:t>++.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Constructor stores passed pointer to C-style string s, positions current_ at </a:t>
            </a:r>
            <a:r>
              <a:rPr lang="en-US" sz="2400" dirty="0" smtClean="0"/>
              <a:t>s (string),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first </a:t>
            </a:r>
            <a:r>
              <a:rPr lang="en-US" sz="2400" dirty="0">
                <a:solidFill>
                  <a:srgbClr val="FF0000"/>
                </a:solidFill>
              </a:rPr>
              <a:t>(re)positions </a:t>
            </a:r>
            <a:r>
              <a:rPr lang="en-US" sz="2400" dirty="0"/>
              <a:t>iterator at the start of the </a:t>
            </a:r>
            <a:r>
              <a:rPr lang="en-US" sz="2400" dirty="0" smtClean="0"/>
              <a:t>string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next moves </a:t>
            </a:r>
            <a:r>
              <a:rPr lang="en-US" sz="2400" dirty="0"/>
              <a:t>iterator to the next </a:t>
            </a:r>
            <a:r>
              <a:rPr lang="en-US" sz="2400" dirty="0" smtClean="0"/>
              <a:t>position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is_done</a:t>
            </a:r>
            <a:r>
              <a:rPr lang="en-US" sz="2400" dirty="0" smtClean="0">
                <a:solidFill>
                  <a:srgbClr val="FF0000"/>
                </a:solidFill>
              </a:rPr>
              <a:t> iterating </a:t>
            </a:r>
            <a:r>
              <a:rPr lang="en-US" sz="2400" dirty="0" smtClean="0"/>
              <a:t>whether iterator is at the end of the string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current_item</a:t>
            </a:r>
            <a:r>
              <a:rPr lang="en-US" sz="2400" dirty="0" smtClean="0"/>
              <a:t> returns a pointer to the character at the current iterator position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18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580080" y="-582403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1745" y="1993558"/>
            <a:ext cx="6835346" cy="6102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class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StringIterator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public: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StringIterator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(char * s)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: s_ (s), current_ (s) {}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void first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current_ = s_;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67849" y="199355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void next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++current_;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</a:rPr>
              <a:t>bool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is_done</a:t>
            </a:r>
            <a:r>
              <a:rPr lang="en-US" sz="2000" b="1" dirty="0" smtClean="0">
                <a:latin typeface="Courier New" panose="02070309020205020404" pitchFamily="49" charset="0"/>
              </a:rPr>
              <a:t>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return *current_ == 0;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 </a:t>
            </a:r>
            <a:r>
              <a:rPr lang="en-US" sz="2000" b="1" dirty="0" err="1" smtClean="0">
                <a:latin typeface="Courier New" panose="02070309020205020404" pitchFamily="49" charset="0"/>
              </a:rPr>
              <a:t>current_item</a:t>
            </a:r>
            <a:r>
              <a:rPr lang="en-US" sz="2000" b="1" dirty="0" smtClean="0">
                <a:latin typeface="Courier New" panose="02070309020205020404" pitchFamily="49" charset="0"/>
              </a:rPr>
              <a:t>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return current_;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private: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*s_;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*current_;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};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1745" y="1158538"/>
            <a:ext cx="2888961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26900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750077" y="-548069"/>
            <a:ext cx="7160160" cy="1390631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74503" y="4958632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7034" y="983531"/>
            <a:ext cx="6804648" cy="5638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Iterators naturally support use in looping constructs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first</a:t>
            </a:r>
            <a:r>
              <a:rPr lang="en-US" sz="2000" dirty="0" smtClean="0"/>
              <a:t> is used to initialize</a:t>
            </a:r>
          </a:p>
          <a:p>
            <a:pPr lvl="1"/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is_done</a:t>
            </a:r>
            <a:r>
              <a:rPr lang="en-US" sz="2000" dirty="0" smtClean="0"/>
              <a:t> used for loop test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next</a:t>
            </a:r>
            <a:r>
              <a:rPr lang="en-US" sz="2000" dirty="0" smtClean="0"/>
              <a:t> used to increment</a:t>
            </a:r>
          </a:p>
          <a:p>
            <a:pPr lvl="1"/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current_item</a:t>
            </a:r>
            <a:r>
              <a:rPr lang="en-US" sz="2000" dirty="0" smtClean="0"/>
              <a:t> is used in loop </a:t>
            </a:r>
            <a:r>
              <a:rPr lang="en-US" sz="2000" dirty="0" smtClean="0"/>
              <a:t>comparison</a:t>
            </a:r>
          </a:p>
          <a:p>
            <a:pPr lvl="1"/>
            <a:r>
              <a:rPr lang="en-US" sz="2000" dirty="0"/>
              <a:t>Usually </a:t>
            </a:r>
            <a:r>
              <a:rPr lang="en-US" sz="2000" dirty="0" err="1"/>
              <a:t>stl</a:t>
            </a:r>
            <a:r>
              <a:rPr lang="en-US" sz="2000" dirty="0"/>
              <a:t> data structures have an “end()” function. We should compare iterator to that</a:t>
            </a:r>
          </a:p>
          <a:p>
            <a:pPr lvl="1"/>
            <a:endParaRPr lang="en-US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9668" y="842562"/>
            <a:ext cx="4879581" cy="5029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unsigned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letter_count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StringIterator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&amp;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, char c)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unsigned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count = 0;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for 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si.first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();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!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si.is_done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 );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si.next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())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if (*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si.current_item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 == c)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++count;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return count;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</a:p>
          <a:p>
            <a:pPr algn="just">
              <a:buFontTx/>
              <a:buNone/>
            </a:pPr>
            <a:endParaRPr lang="en-US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706" y="4534287"/>
            <a:ext cx="7066962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loop completes =&gt; function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shown has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Iterated through entire string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Counted occurrences of the character value in the string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Returned the occurrence count</a:t>
            </a:r>
          </a:p>
        </p:txBody>
      </p:sp>
    </p:spTree>
    <p:extLst>
      <p:ext uri="{BB962C8B-B14F-4D97-AF65-F5344CB8AC3E}">
        <p14:creationId xmlns:p14="http://schemas.microsoft.com/office/powerpoint/2010/main" val="22191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152508" y="-560101"/>
            <a:ext cx="7160160" cy="1390631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45050" y="9695064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687034" y="983531"/>
            <a:ext cx="6768534" cy="5638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 Observer Pattern defines a one-to-many dependency between objects so that when one object changes state, all its dependents are notified and updated automatically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000" dirty="0"/>
              <a:t>one part of our application updated with the status of some other part of the application. </a:t>
            </a:r>
            <a:endParaRPr lang="en-US" sz="2000" dirty="0" smtClean="0"/>
          </a:p>
        </p:txBody>
      </p:sp>
      <p:pic>
        <p:nvPicPr>
          <p:cNvPr id="2050" name="Picture 2" descr="http://www.codeproject.com/KB/architecture/328365/observerGo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22" y="3410869"/>
            <a:ext cx="42862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13421" y="4468828"/>
            <a:ext cx="487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 for Observer Pattern(Reference:  </a:t>
            </a:r>
            <a:r>
              <a:rPr lang="en-US" dirty="0" err="1"/>
              <a:t>GoF</a:t>
            </a:r>
            <a:r>
              <a:rPr lang="en-US" dirty="0"/>
              <a:t> Design Patterns)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3268814" y="-561773"/>
            <a:ext cx="7160160" cy="1390631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45050" y="9695064"/>
            <a:ext cx="6629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7937" y="1247274"/>
            <a:ext cx="895550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</a:rPr>
              <a:t> Subject</a:t>
            </a:r>
            <a:r>
              <a:rPr lang="en-US" dirty="0" smtClean="0"/>
              <a:t>: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keeps track of all the observers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provides the facility to add or remove the observers.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responsible for updating the observers when any change occurs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10125" y="2734725"/>
            <a:ext cx="86025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FF0000"/>
                </a:solidFill>
              </a:rPr>
              <a:t>ConcreteSubject</a:t>
            </a:r>
            <a:r>
              <a:rPr lang="en-US" dirty="0"/>
              <a:t>: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real class that implements the Subject.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is </a:t>
            </a:r>
            <a:r>
              <a:rPr lang="en-US" dirty="0"/>
              <a:t>the entity whose change will affect other objects.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0336" y="4028256"/>
            <a:ext cx="86988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Observer</a:t>
            </a:r>
            <a:r>
              <a:rPr lang="en-US" dirty="0"/>
              <a:t>: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an interface that </a:t>
            </a:r>
            <a:r>
              <a:rPr lang="en-US" dirty="0"/>
              <a:t>defines </a:t>
            </a:r>
            <a:r>
              <a:rPr lang="en-US" dirty="0" smtClean="0"/>
              <a:t>the method that should </a:t>
            </a:r>
            <a:r>
              <a:rPr lang="en-US" dirty="0"/>
              <a:t>be called whenever there </a:t>
            </a:r>
            <a:r>
              <a:rPr lang="en-US" dirty="0" smtClean="0"/>
              <a:t>is any change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90335" y="5219109"/>
            <a:ext cx="916004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FF0000"/>
                </a:solidFill>
              </a:rPr>
              <a:t>ConcreteObserver</a:t>
            </a:r>
            <a:r>
              <a:rPr lang="en-US" dirty="0"/>
              <a:t>: </a:t>
            </a:r>
            <a:endParaRPr lang="en-US" dirty="0" smtClean="0"/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needs </a:t>
            </a:r>
            <a:r>
              <a:rPr lang="en-US" dirty="0"/>
              <a:t>to keep itself updated with the change. </a:t>
            </a:r>
            <a:endParaRPr lang="en-US" dirty="0" smtClean="0"/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needs </a:t>
            </a:r>
            <a:r>
              <a:rPr lang="en-US" dirty="0"/>
              <a:t>to implement the </a:t>
            </a:r>
            <a:r>
              <a:rPr lang="en-US" dirty="0">
                <a:solidFill>
                  <a:srgbClr val="FF0000"/>
                </a:solidFill>
              </a:rPr>
              <a:t>Observer </a:t>
            </a:r>
            <a:endParaRPr lang="en-US" dirty="0" smtClean="0">
              <a:solidFill>
                <a:srgbClr val="FF0000"/>
              </a:solidFill>
            </a:endParaRP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register </a:t>
            </a:r>
            <a:r>
              <a:rPr lang="en-US" dirty="0"/>
              <a:t>itself with the </a:t>
            </a:r>
            <a:r>
              <a:rPr lang="en-US" dirty="0" err="1">
                <a:solidFill>
                  <a:srgbClr val="FF0000"/>
                </a:solidFill>
              </a:rPr>
              <a:t>ConcreteSubject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it is all set to receive the updates.</a:t>
            </a:r>
          </a:p>
        </p:txBody>
      </p:sp>
    </p:spTree>
    <p:extLst>
      <p:ext uri="{BB962C8B-B14F-4D97-AF65-F5344CB8AC3E}">
        <p14:creationId xmlns:p14="http://schemas.microsoft.com/office/powerpoint/2010/main" val="31830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5939" y="-743267"/>
            <a:ext cx="9659942" cy="1646302"/>
          </a:xfrm>
        </p:spPr>
        <p:txBody>
          <a:bodyPr/>
          <a:lstStyle/>
          <a:p>
            <a:r>
              <a:rPr lang="en-US" sz="4400" dirty="0"/>
              <a:t>“Gang of Four” Pattern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741" y="1359244"/>
            <a:ext cx="8928014" cy="5296929"/>
          </a:xfrm>
        </p:spPr>
        <p:txBody>
          <a:bodyPr>
            <a:normAutofit/>
          </a:bodyPr>
          <a:lstStyle/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Gang of Four (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GoF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): Gamma, Johnson, Helm, 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Vlissides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Authors of the popular “Design Patterns” 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book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has a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name</a:t>
            </a:r>
            <a:endParaRPr lang="en-US" sz="2800" dirty="0">
              <a:solidFill>
                <a:srgbClr val="FF0000"/>
              </a:solidFill>
              <a:latin typeface="Arial"/>
            </a:endParaRP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the </a:t>
            </a:r>
            <a:r>
              <a:rPr lang="ro-RO" sz="2400" dirty="0" err="1" smtClean="0">
                <a:solidFill>
                  <a:srgbClr val="000000"/>
                </a:solidFill>
                <a:latin typeface="Arial"/>
              </a:rPr>
              <a:t>Singleton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pattern 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documents a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recurring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problem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Issuing requests to objects without knowing in advance what’s to be requested or of what object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5939" y="-743267"/>
            <a:ext cx="9659942" cy="1646302"/>
          </a:xfrm>
        </p:spPr>
        <p:txBody>
          <a:bodyPr/>
          <a:lstStyle/>
          <a:p>
            <a:r>
              <a:rPr lang="en-US" sz="4400" dirty="0"/>
              <a:t>“Gang of Four” Pattern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741" y="1359244"/>
            <a:ext cx="8928014" cy="5296929"/>
          </a:xfrm>
        </p:spPr>
        <p:txBody>
          <a:bodyPr>
            <a:normAutofit/>
          </a:bodyPr>
          <a:lstStyle/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pattern describes the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core of a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solution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class roles, relationships, and interactions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Important: this is different than describing a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design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considers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consequences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of its use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Trade-offs, unresolved forces, other patterns to use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96" y="-694716"/>
            <a:ext cx="7766936" cy="1646302"/>
          </a:xfrm>
        </p:spPr>
        <p:txBody>
          <a:bodyPr/>
          <a:lstStyle/>
          <a:p>
            <a:r>
              <a:rPr lang="en-US" sz="4400" dirty="0" smtClean="0"/>
              <a:t>Why study Design Patterns?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087" y="1537489"/>
            <a:ext cx="9054987" cy="525982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FF0000"/>
                </a:solidFill>
              </a:rPr>
              <a:t>reuse </a:t>
            </a:r>
            <a:r>
              <a:rPr lang="en-GB" sz="2800" dirty="0">
                <a:solidFill>
                  <a:srgbClr val="FF0000"/>
                </a:solidFill>
              </a:rPr>
              <a:t>solutions </a:t>
            </a:r>
            <a:r>
              <a:rPr lang="en-GB" sz="2800" dirty="0">
                <a:solidFill>
                  <a:schemeClr val="tx1"/>
                </a:solidFill>
              </a:rPr>
              <a:t>that have worked in the past; why </a:t>
            </a:r>
            <a:r>
              <a:rPr lang="en-GB" sz="2800" dirty="0" smtClean="0">
                <a:solidFill>
                  <a:schemeClr val="tx1"/>
                </a:solidFill>
              </a:rPr>
              <a:t>waste </a:t>
            </a:r>
            <a:r>
              <a:rPr lang="en-GB" sz="2800" dirty="0">
                <a:solidFill>
                  <a:schemeClr val="tx1"/>
                </a:solidFill>
              </a:rPr>
              <a:t>time reinventing the wheel</a:t>
            </a:r>
            <a:r>
              <a:rPr lang="en-GB" sz="2800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FF0000"/>
                </a:solidFill>
              </a:rPr>
              <a:t>shared </a:t>
            </a:r>
            <a:r>
              <a:rPr lang="en-GB" sz="2800" dirty="0">
                <a:solidFill>
                  <a:srgbClr val="FF0000"/>
                </a:solidFill>
              </a:rPr>
              <a:t>vocabulary </a:t>
            </a:r>
            <a:r>
              <a:rPr lang="en-GB" sz="2800" dirty="0">
                <a:solidFill>
                  <a:schemeClr val="tx1"/>
                </a:solidFill>
              </a:rPr>
              <a:t>around software </a:t>
            </a:r>
            <a:r>
              <a:rPr lang="en-GB" sz="2800" dirty="0" smtClean="0">
                <a:solidFill>
                  <a:schemeClr val="tx1"/>
                </a:solidFill>
              </a:rPr>
              <a:t>design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chemeClr val="tx1"/>
                </a:solidFill>
              </a:rPr>
              <a:t>tell </a:t>
            </a:r>
            <a:r>
              <a:rPr lang="en-GB" sz="2800" dirty="0">
                <a:solidFill>
                  <a:schemeClr val="tx1"/>
                </a:solidFill>
              </a:rPr>
              <a:t>a </a:t>
            </a:r>
            <a:r>
              <a:rPr lang="en-GB" sz="2800" dirty="0" smtClean="0">
                <a:solidFill>
                  <a:schemeClr val="tx1"/>
                </a:solidFill>
              </a:rPr>
              <a:t>software </a:t>
            </a:r>
            <a:r>
              <a:rPr lang="en-GB" sz="2800" dirty="0">
                <a:solidFill>
                  <a:schemeClr val="tx1"/>
                </a:solidFill>
              </a:rPr>
              <a:t>engineer “I used </a:t>
            </a:r>
            <a:r>
              <a:rPr lang="en-GB" sz="2800" dirty="0" smtClean="0">
                <a:solidFill>
                  <a:schemeClr val="tx1"/>
                </a:solidFill>
              </a:rPr>
              <a:t>the X pattern</a:t>
            </a:r>
            <a:r>
              <a:rPr lang="en-GB" sz="2800" dirty="0" smtClean="0">
                <a:solidFill>
                  <a:schemeClr val="tx1"/>
                </a:solidFill>
              </a:rPr>
              <a:t>”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chemeClr val="tx1"/>
                </a:solidFill>
              </a:rPr>
              <a:t>don’t </a:t>
            </a:r>
            <a:r>
              <a:rPr lang="en-GB" sz="2800" dirty="0">
                <a:solidFill>
                  <a:schemeClr val="tx1"/>
                </a:solidFill>
              </a:rPr>
              <a:t>have to waste time explaining what you mean </a:t>
            </a:r>
            <a:r>
              <a:rPr lang="en-GB" sz="2800" dirty="0" smtClean="0">
                <a:solidFill>
                  <a:schemeClr val="tx1"/>
                </a:solidFill>
              </a:rPr>
              <a:t>since </a:t>
            </a:r>
            <a:r>
              <a:rPr lang="en-GB" sz="2800" dirty="0">
                <a:solidFill>
                  <a:schemeClr val="tx1"/>
                </a:solidFill>
              </a:rPr>
              <a:t>you both know the </a:t>
            </a:r>
            <a:r>
              <a:rPr lang="en-GB" sz="2800" dirty="0" smtClean="0">
                <a:solidFill>
                  <a:schemeClr val="tx1"/>
                </a:solidFill>
              </a:rPr>
              <a:t>X </a:t>
            </a:r>
            <a:r>
              <a:rPr lang="en-GB" sz="2800" dirty="0">
                <a:solidFill>
                  <a:schemeClr val="tx1"/>
                </a:solidFill>
              </a:rPr>
              <a:t>pattern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7104" y="-897017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Why study Design Patterns?</a:t>
            </a:r>
            <a:endParaRPr lang="en-US" sz="4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39272" y="1097242"/>
            <a:ext cx="9054987" cy="5259822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Design patterns provide you not with code reuse but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with experience </a:t>
            </a:r>
            <a:r>
              <a:rPr lang="en-GB" sz="2800" dirty="0" smtClean="0">
                <a:solidFill>
                  <a:schemeClr val="tx1"/>
                </a:solidFill>
              </a:rPr>
              <a:t>reuse</a:t>
            </a:r>
          </a:p>
          <a:p>
            <a:pPr algn="just"/>
            <a:endParaRPr lang="en-GB" sz="16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Knowing concepts such as abstraction, inheritance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and polymorphism will NOT make you a </a:t>
            </a:r>
            <a:r>
              <a:rPr lang="en-GB" sz="2800" dirty="0">
                <a:solidFill>
                  <a:srgbClr val="FF0000"/>
                </a:solidFill>
              </a:rPr>
              <a:t>good </a:t>
            </a:r>
            <a:r>
              <a:rPr lang="en-GB" sz="2800" dirty="0" smtClean="0">
                <a:solidFill>
                  <a:srgbClr val="FF0000"/>
                </a:solidFill>
              </a:rPr>
              <a:t>designer</a:t>
            </a:r>
            <a:r>
              <a:rPr lang="en-GB" sz="2800" dirty="0">
                <a:solidFill>
                  <a:schemeClr val="tx1"/>
                </a:solidFill>
              </a:rPr>
              <a:t>, unless you use those concepts to create </a:t>
            </a:r>
            <a:r>
              <a:rPr lang="en-GB" sz="2800" dirty="0" smtClean="0">
                <a:solidFill>
                  <a:srgbClr val="FF0000"/>
                </a:solidFill>
              </a:rPr>
              <a:t>flexible </a:t>
            </a:r>
            <a:r>
              <a:rPr lang="en-GB" sz="2800" dirty="0">
                <a:solidFill>
                  <a:srgbClr val="FF0000"/>
                </a:solidFill>
              </a:rPr>
              <a:t>designs</a:t>
            </a:r>
            <a:r>
              <a:rPr lang="en-GB" sz="2800" dirty="0">
                <a:solidFill>
                  <a:schemeClr val="tx1"/>
                </a:solidFill>
              </a:rPr>
              <a:t> that are maintainable and </a:t>
            </a:r>
            <a:r>
              <a:rPr lang="en-GB" sz="2800" dirty="0" smtClean="0">
                <a:solidFill>
                  <a:schemeClr val="tx1"/>
                </a:solidFill>
              </a:rPr>
              <a:t>that </a:t>
            </a:r>
            <a:r>
              <a:rPr lang="en-GB" sz="2800" dirty="0">
                <a:solidFill>
                  <a:schemeClr val="tx1"/>
                </a:solidFill>
              </a:rPr>
              <a:t>can </a:t>
            </a:r>
            <a:r>
              <a:rPr lang="en-GB" sz="2800" dirty="0">
                <a:solidFill>
                  <a:srgbClr val="FF0000"/>
                </a:solidFill>
              </a:rPr>
              <a:t>cope with </a:t>
            </a:r>
            <a:r>
              <a:rPr lang="en-GB" sz="2800" dirty="0" smtClean="0">
                <a:solidFill>
                  <a:srgbClr val="FF0000"/>
                </a:solidFill>
              </a:rPr>
              <a:t>change</a:t>
            </a:r>
          </a:p>
          <a:p>
            <a:pPr algn="just"/>
            <a:endParaRPr lang="en-GB" sz="16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Design patterns can show you how to apply those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concepts to achieve those goals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9892" y="-823151"/>
            <a:ext cx="7766936" cy="1646302"/>
          </a:xfrm>
        </p:spPr>
        <p:txBody>
          <a:bodyPr/>
          <a:lstStyle/>
          <a:p>
            <a:r>
              <a:rPr lang="en-US" sz="4400" dirty="0" smtClean="0"/>
              <a:t>Design Pattern Categories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93" y="2014917"/>
            <a:ext cx="8464799" cy="4055307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Creational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Structural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Behavioral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Concurrency patterns</a:t>
            </a:r>
          </a:p>
        </p:txBody>
      </p:sp>
    </p:spTree>
    <p:extLst>
      <p:ext uri="{BB962C8B-B14F-4D97-AF65-F5344CB8AC3E}">
        <p14:creationId xmlns:p14="http://schemas.microsoft.com/office/powerpoint/2010/main" val="18428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20687" y="-203435"/>
            <a:ext cx="7766936" cy="1646302"/>
          </a:xfrm>
        </p:spPr>
        <p:txBody>
          <a:bodyPr/>
          <a:lstStyle/>
          <a:p>
            <a:r>
              <a:rPr lang="en-US" sz="4400" dirty="0"/>
              <a:t>Creational patterns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453" y="1326293"/>
            <a:ext cx="8606738" cy="4422802"/>
          </a:xfrm>
        </p:spPr>
        <p:txBody>
          <a:bodyPr>
            <a:noAutofit/>
          </a:bodyPr>
          <a:lstStyle/>
          <a:p>
            <a:pPr algn="just"/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Deal </a:t>
            </a:r>
            <a:r>
              <a:rPr lang="en-GB" sz="2200" dirty="0">
                <a:solidFill>
                  <a:schemeClr val="tx1"/>
                </a:solidFill>
              </a:rPr>
              <a:t>with </a:t>
            </a:r>
            <a:r>
              <a:rPr lang="en-GB" sz="2200" dirty="0">
                <a:solidFill>
                  <a:srgbClr val="FF0000"/>
                </a:solidFill>
              </a:rPr>
              <a:t>object creation mechanisms</a:t>
            </a:r>
            <a:r>
              <a:rPr lang="en-GB" sz="2200" dirty="0">
                <a:solidFill>
                  <a:schemeClr val="tx1"/>
                </a:solidFill>
              </a:rPr>
              <a:t>, trying to create objects in a manner suitable to the </a:t>
            </a:r>
            <a:r>
              <a:rPr lang="en-GB" sz="2200" dirty="0" smtClean="0">
                <a:solidFill>
                  <a:schemeClr val="tx1"/>
                </a:solidFill>
              </a:rPr>
              <a:t>situation by </a:t>
            </a:r>
            <a:r>
              <a:rPr lang="en-GB" sz="2200" dirty="0">
                <a:solidFill>
                  <a:schemeClr val="tx1"/>
                </a:solidFill>
              </a:rPr>
              <a:t>somehow controlling this object creation.</a:t>
            </a:r>
          </a:p>
          <a:p>
            <a:pPr algn="just"/>
            <a:endParaRPr lang="en-GB" sz="22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chemeClr val="tx1"/>
                </a:solidFill>
              </a:rPr>
              <a:t>Two </a:t>
            </a:r>
            <a:r>
              <a:rPr lang="en-GB" sz="2200" dirty="0">
                <a:solidFill>
                  <a:schemeClr val="tx1"/>
                </a:solidFill>
              </a:rPr>
              <a:t>dominant </a:t>
            </a:r>
            <a:r>
              <a:rPr lang="en-GB" sz="2200" dirty="0" smtClean="0">
                <a:solidFill>
                  <a:schemeClr val="tx1"/>
                </a:solidFill>
              </a:rPr>
              <a:t>ideas: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200" dirty="0" smtClean="0">
                <a:solidFill>
                  <a:srgbClr val="FF0000"/>
                </a:solidFill>
              </a:rPr>
              <a:t>encapsulating </a:t>
            </a:r>
            <a:r>
              <a:rPr lang="en-GB" sz="2200" dirty="0">
                <a:solidFill>
                  <a:srgbClr val="FF0000"/>
                </a:solidFill>
              </a:rPr>
              <a:t>knowledge</a:t>
            </a:r>
            <a:r>
              <a:rPr lang="en-GB" sz="2200" dirty="0">
                <a:solidFill>
                  <a:schemeClr val="tx1"/>
                </a:solidFill>
              </a:rPr>
              <a:t> about which </a:t>
            </a:r>
            <a:r>
              <a:rPr lang="en-GB" sz="2200" dirty="0" smtClean="0">
                <a:solidFill>
                  <a:schemeClr val="tx1"/>
                </a:solidFill>
              </a:rPr>
              <a:t>classes </a:t>
            </a:r>
            <a:r>
              <a:rPr lang="en-GB" sz="2200" dirty="0">
                <a:solidFill>
                  <a:schemeClr val="tx1"/>
                </a:solidFill>
              </a:rPr>
              <a:t>the system uses.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200" dirty="0" smtClean="0">
                <a:solidFill>
                  <a:srgbClr val="FF0000"/>
                </a:solidFill>
              </a:rPr>
              <a:t>hiding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how instances of these </a:t>
            </a:r>
            <a:r>
              <a:rPr lang="en-GB" sz="2200" dirty="0" smtClean="0">
                <a:solidFill>
                  <a:schemeClr val="tx1"/>
                </a:solidFill>
              </a:rPr>
              <a:t>classes </a:t>
            </a:r>
            <a:r>
              <a:rPr lang="en-GB" sz="2200" dirty="0">
                <a:solidFill>
                  <a:schemeClr val="tx1"/>
                </a:solidFill>
              </a:rPr>
              <a:t>are created and combined</a:t>
            </a:r>
            <a:r>
              <a:rPr lang="en-GB" sz="22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GB" sz="2200" dirty="0" smtClean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chemeClr val="tx1"/>
                </a:solidFill>
              </a:rPr>
              <a:t>Further categorized into </a:t>
            </a:r>
            <a:r>
              <a:rPr lang="en-GB" sz="2200" dirty="0" smtClean="0">
                <a:solidFill>
                  <a:srgbClr val="FF0000"/>
                </a:solidFill>
              </a:rPr>
              <a:t>Object-creational</a:t>
            </a:r>
            <a:r>
              <a:rPr lang="en-GB" sz="2200" dirty="0" smtClean="0">
                <a:solidFill>
                  <a:schemeClr val="tx1"/>
                </a:solidFill>
              </a:rPr>
              <a:t> patterns and Class-creational patterns, where Object-creational patterns deal with Object creation and Class-creational patterns deal with Class-instantiation. 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1774</Words>
  <Application>Microsoft Office PowerPoint</Application>
  <PresentationFormat>Widescreen</PresentationFormat>
  <Paragraphs>322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Courier New</vt:lpstr>
      <vt:lpstr>Gill Sans MT</vt:lpstr>
      <vt:lpstr>Trebuchet MS</vt:lpstr>
      <vt:lpstr>Wingdings</vt:lpstr>
      <vt:lpstr>Wingdings 3</vt:lpstr>
      <vt:lpstr>Facet</vt:lpstr>
      <vt:lpstr>Image</vt:lpstr>
      <vt:lpstr>DESIGN PATTERNS</vt:lpstr>
      <vt:lpstr>Contents:</vt:lpstr>
      <vt:lpstr>Design Patterns</vt:lpstr>
      <vt:lpstr>“Gang of Four” Pattern Structure</vt:lpstr>
      <vt:lpstr>“Gang of Four” Pattern Structure</vt:lpstr>
      <vt:lpstr>Why study Design Patterns?</vt:lpstr>
      <vt:lpstr>PowerPoint Presentation</vt:lpstr>
      <vt:lpstr>Design Pattern Categories</vt:lpstr>
      <vt:lpstr>Creational patterns </vt:lpstr>
      <vt:lpstr>Structural patterns</vt:lpstr>
      <vt:lpstr>Singleton </vt:lpstr>
      <vt:lpstr>Singleton </vt:lpstr>
      <vt:lpstr>Singleton </vt:lpstr>
      <vt:lpstr>Singleton </vt:lpstr>
      <vt:lpstr>Builder</vt:lpstr>
      <vt:lpstr>Builder</vt:lpstr>
      <vt:lpstr>Builder</vt:lpstr>
      <vt:lpstr>Builder</vt:lpstr>
      <vt:lpstr>Builder</vt:lpstr>
      <vt:lpstr>Builder</vt:lpstr>
      <vt:lpstr>Builder</vt:lpstr>
      <vt:lpstr> (Abstract) Factory</vt:lpstr>
      <vt:lpstr> (Abstract) Factory</vt:lpstr>
      <vt:lpstr> (Abstract) Factory</vt:lpstr>
      <vt:lpstr> (Abstract) Factory</vt:lpstr>
      <vt:lpstr> Adapter</vt:lpstr>
      <vt:lpstr> Adapter</vt:lpstr>
      <vt:lpstr> Iterator</vt:lpstr>
      <vt:lpstr> Iterator</vt:lpstr>
      <vt:lpstr> Iterator</vt:lpstr>
      <vt:lpstr> Iterator</vt:lpstr>
      <vt:lpstr> Iterator</vt:lpstr>
      <vt:lpstr> Iterator</vt:lpstr>
      <vt:lpstr>Observer</vt:lpstr>
      <vt:lpstr>Observer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Cristian Teodor Tudor</dc:creator>
  <cp:lastModifiedBy>Cristian Teodor Tudor</cp:lastModifiedBy>
  <cp:revision>25</cp:revision>
  <dcterms:created xsi:type="dcterms:W3CDTF">2014-05-19T19:53:53Z</dcterms:created>
  <dcterms:modified xsi:type="dcterms:W3CDTF">2015-05-12T05:57:59Z</dcterms:modified>
</cp:coreProperties>
</file>