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1" r:id="rId2"/>
    <p:sldMasterId id="2147483744" r:id="rId3"/>
  </p:sldMasterIdLst>
  <p:notesMasterIdLst>
    <p:notesMasterId r:id="rId56"/>
  </p:notesMasterIdLst>
  <p:sldIdLst>
    <p:sldId id="256" r:id="rId4"/>
    <p:sldId id="257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636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645" r:id="rId29"/>
    <p:sldId id="646" r:id="rId30"/>
    <p:sldId id="647" r:id="rId31"/>
    <p:sldId id="648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658" r:id="rId42"/>
    <p:sldId id="659" r:id="rId43"/>
    <p:sldId id="660" r:id="rId44"/>
    <p:sldId id="661" r:id="rId45"/>
    <p:sldId id="662" r:id="rId46"/>
    <p:sldId id="663" r:id="rId47"/>
    <p:sldId id="664" r:id="rId48"/>
    <p:sldId id="665" r:id="rId49"/>
    <p:sldId id="666" r:id="rId50"/>
    <p:sldId id="667" r:id="rId51"/>
    <p:sldId id="668" r:id="rId52"/>
    <p:sldId id="669" r:id="rId53"/>
    <p:sldId id="670" r:id="rId54"/>
    <p:sldId id="67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F617AA75-40A3-4536-B88A-E1794DE3C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1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FD2B6-31D9-42DC-95B8-37F3CD3542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3F852-A231-4EDB-8017-3D2AAC6E7A9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FB77B-D1C7-40C3-BF55-7A631631D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171F6-7C16-4187-A57B-E4E067C7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83ADC-5172-48DF-8DDF-3C547204C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57DD2-EBE5-40D3-9380-1C9AB1A07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DA52-514C-4F21-8F7C-447A62860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B6999-C948-40AA-A58F-CD15F156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75BC-6579-4A45-BFDB-9AD8D654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E435C-4068-4DF9-AC89-3A4342E5D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7C01-9344-4551-AACE-D3AB812F9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EC60D-30B8-4E25-BA79-51F67C416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4571-A951-41C7-88C8-0CB3E02F8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51416-8826-4ABF-81D7-72C341946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16E87-57C5-4A8A-9FDF-DE52D0239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E626-5B17-469F-A22D-77B34E546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44C85-AB21-4024-B369-002108E7A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400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endParaRPr lang="en-US" sz="2400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75528-D9E7-4383-9AE8-404DBDEE4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EEBB-B203-44F9-949F-890C022D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E793C-FC85-4CDC-9CA4-52283E37A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0C4C8-848E-4A5B-8B7B-057BBDEC6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20995-3D38-40B3-A7A0-7234B3532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77835-8F55-43B6-AF90-357808094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89600-D134-41BD-AEAB-CE1F862F9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0E05BF53-40ED-4C5B-AA80-2BAB96828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0F646555-8E4E-4BAB-8A0E-2CB468A62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Cursul de programare orientata pe obiecte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Seria</a:t>
            </a:r>
            <a:r>
              <a:rPr lang="en-US" dirty="0" smtClean="0"/>
              <a:t> 14</a:t>
            </a:r>
          </a:p>
          <a:p>
            <a:pPr eaLnBrk="1" hangingPunct="1"/>
            <a:r>
              <a:rPr lang="en-US" dirty="0" err="1" smtClean="0"/>
              <a:t>Saptamana</a:t>
            </a:r>
            <a:r>
              <a:rPr lang="en-US" dirty="0" smtClean="0"/>
              <a:t> </a:t>
            </a:r>
            <a:r>
              <a:rPr lang="en-US" dirty="0" smtClean="0"/>
              <a:t>6, 24 </a:t>
            </a:r>
            <a:r>
              <a:rPr lang="en-US" dirty="0" err="1" smtClean="0"/>
              <a:t>martie</a:t>
            </a:r>
            <a:r>
              <a:rPr lang="en-US" dirty="0" smtClean="0"/>
              <a:t> 2015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Andrei </a:t>
            </a:r>
            <a:r>
              <a:rPr lang="en-US" dirty="0" err="1" smtClean="0"/>
              <a:t>Paun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parametrii impliciti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 specifica o singura data </a:t>
            </a:r>
          </a:p>
          <a:p>
            <a:pPr>
              <a:lnSpc>
                <a:spcPct val="90000"/>
              </a:lnSpc>
            </a:pPr>
            <a:r>
              <a:rPr lang="en-US" smtClean="0"/>
              <a:t>pot fi mai multi </a:t>
            </a:r>
          </a:p>
          <a:p>
            <a:pPr>
              <a:lnSpc>
                <a:spcPct val="90000"/>
              </a:lnSpc>
            </a:pPr>
            <a:r>
              <a:rPr lang="en-US" smtClean="0"/>
              <a:t>toti sunt la dreapta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putem avea param. impliciti in definitia constructorilor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 mai facem overload pe constructor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nu trebuie sa ii precizam mereu la declarare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0" y="0"/>
            <a:ext cx="45720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cube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cube(int i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, int j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, int k</a:t>
            </a:r>
            <a:r>
              <a:rPr lang="en-US" sz="1600" b="1">
                <a:solidFill>
                  <a:srgbClr val="FF0000"/>
                </a:solidFill>
              </a:rPr>
              <a:t>=0</a:t>
            </a:r>
            <a:r>
              <a:rPr lang="en-US" sz="1600" b="1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x=i;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y=j;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z=k;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volume()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return x*y*z;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cube a(2,3,4),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a.volume()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b.volume();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3581400" y="1524000"/>
            <a:ext cx="2120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cube() {x=0; y=0; z=0}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0"/>
            <a:ext cx="4572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 customized version of strcat().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&lt;cstring&gt;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mystrcat(char *s1, char *s2, int len = </a:t>
            </a:r>
            <a:r>
              <a:rPr lang="en-US" sz="1600" b="1">
                <a:solidFill>
                  <a:srgbClr val="FF0000"/>
                </a:solidFill>
              </a:rPr>
              <a:t>-1</a:t>
            </a:r>
            <a:r>
              <a:rPr lang="en-US" sz="1600" b="1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char str1[80] = "This is 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char str2[80] = "0123456789";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mystrcat(str1, str2, 5); // concatenate 5 chars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str1 &lt;&lt; '\n';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strcpy(str1, "This is a test"); // reset str1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mystrcat(str1, str2); // concatenate entire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str1 &lt;&lt; '\n';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 custom version of strcat().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mystrcat(char *s1, char *s2, int len)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// find end of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while(*s1) s1++;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if(len == -1) len = strlen(s2);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while(*s2 &amp;&amp; len)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*s1 = *s2; // copy chars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s1++;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s2++;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len--;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*s1 = '\0'; // null terminate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parametrii impliciti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modul corect de folosire este de a defini un asemenea parametru cand se subantelege valoarea implicita</a:t>
            </a:r>
          </a:p>
          <a:p>
            <a:pPr>
              <a:lnSpc>
                <a:spcPct val="90000"/>
              </a:lnSpc>
            </a:pPr>
            <a:r>
              <a:rPr lang="en-US" smtClean="0"/>
              <a:t>daca sunt mai multe posibilitati pentru valoarea implicita e mai bine sa nu se foloseasca (lizibilitate)</a:t>
            </a:r>
          </a:p>
          <a:p>
            <a:pPr>
              <a:lnSpc>
                <a:spcPct val="90000"/>
              </a:lnSpc>
            </a:pPr>
            <a:r>
              <a:rPr lang="en-US" smtClean="0"/>
              <a:t>cand se foloseste un param. implicit nu trebuie sa faca probleme in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Ambiguitati pentru polimorfism de functii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erori la compilare</a:t>
            </a:r>
          </a:p>
          <a:p>
            <a:r>
              <a:rPr lang="en-US" smtClean="0"/>
              <a:t>majoritatea datorita conversiilor implicite</a:t>
            </a:r>
          </a:p>
          <a:p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905000" y="3276600"/>
            <a:ext cx="541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myfunc(double 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cout &lt;&lt; myfunc('c'); // not an error, conversion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problema nu e de definire a functiilor myfunc,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problema apare la apelul functiilor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4008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float myfunc(float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double myfunc(double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myfunc(10.1) &lt;&lt; " "; // unambiguous, calls myfunc(double)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myfunc(10);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float myfunc(float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double myfunc(double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-i;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791200"/>
            <a:ext cx="7772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ambiguitate intre char si unsigned char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ambiguitate pentru functii cu param. impliciti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myfunc(unsigned char ch);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myfunc(char ch);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myfunc('c'); // this calls myfunc(char)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myfunc(88) &lt;&lt; " ";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myfunc(unsigned char ch)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ch-1;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char myfunc(char ch)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ch+1;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4572000" y="0"/>
            <a:ext cx="4572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i, int j=1);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myfunc(4, 5) &lt;&lt; " "; // unambiguous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myfunc(10); // ambiguous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i, int 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i*j;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7772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doua tipuri de apel: prin valoare si prin referinta, ambiguitate!</a:t>
            </a:r>
          </a:p>
          <a:p>
            <a:pPr>
              <a:lnSpc>
                <a:spcPct val="90000"/>
              </a:lnSpc>
            </a:pPr>
            <a:r>
              <a:rPr lang="en-US" smtClean="0"/>
              <a:t>mereu eroare de ambiguitate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This program contains an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&amp;x); // 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a=10;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f(a); // error, which f()?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"In f(int)\n";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f(int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"In f(int &amp;)\n";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Supraincarcarea operatorilor in C++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smtClean="0"/>
              <a:t>supraincarcarea se face definind o functie operator: membru al clasei sau nu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functii operator membri ai clasei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i="1"/>
              <a:t>ret-type class-name::</a:t>
            </a:r>
            <a:r>
              <a:rPr lang="en-US" sz="1600" b="1"/>
              <a:t>operator</a:t>
            </a:r>
            <a:r>
              <a:rPr 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Cuprinsul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r>
              <a:rPr lang="en-US" dirty="0" smtClean="0"/>
              <a:t>: </a:t>
            </a:r>
            <a:r>
              <a:rPr lang="en-US" dirty="0" smtClean="0"/>
              <a:t>24 </a:t>
            </a:r>
            <a:r>
              <a:rPr lang="en-US" dirty="0" err="1" smtClean="0"/>
              <a:t>martie</a:t>
            </a:r>
            <a:r>
              <a:rPr lang="en-US" smtClean="0"/>
              <a:t> </a:t>
            </a:r>
            <a:r>
              <a:rPr lang="en-US" smtClean="0"/>
              <a:t>2015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r>
              <a:rPr lang="en-US" strike="sngStrike" dirty="0" err="1" smtClean="0"/>
              <a:t>supraincarcarea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functiilor</a:t>
            </a:r>
            <a:r>
              <a:rPr lang="en-US" strike="sngStrike" dirty="0" smtClean="0"/>
              <a:t> in C++</a:t>
            </a:r>
          </a:p>
          <a:p>
            <a:r>
              <a:rPr lang="en-US" dirty="0" err="1" smtClean="0"/>
              <a:t>supraincarcarea</a:t>
            </a:r>
            <a:r>
              <a:rPr lang="en-US" dirty="0" smtClean="0"/>
              <a:t> </a:t>
            </a:r>
            <a:r>
              <a:rPr lang="en-US" dirty="0" err="1" smtClean="0"/>
              <a:t>operatorilor</a:t>
            </a:r>
            <a:r>
              <a:rPr lang="en-US" dirty="0" smtClean="0"/>
              <a:t> in C++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0" y="0"/>
            <a:ext cx="45720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lg;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cout &lt;&lt; latitude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191000" y="0"/>
            <a:ext cx="45720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10 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5 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ob1 = ob1 +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15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un singur argument pentru ca avem </a:t>
            </a:r>
            <a:r>
              <a:rPr lang="en-US" sz="28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 ob1a chemat operatorul + redefinit in clasa lui ob1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daca intorceam alt tip nu puteam face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putem avea si 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(constructor de copiere)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10000" y="3352800"/>
            <a:ext cx="228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ob1 = ob1 + ob2;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514600" y="4038600"/>
            <a:ext cx="641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(ob1+ob2).show(); // displays outcome of ob1+ob2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0" y="0"/>
            <a:ext cx="4572000" cy="69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 // needed to construct temporaries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 longitude = lg; latitude = lt;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 cout &lt;&lt; latitude &lt;&lt; "\n";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operator-(loc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operator++();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loc::operator-(loc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temp.longitude = longitude -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   temp.latitude = latitude -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 }// object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prefix ++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loc::operator++(){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30), ob3(90, 90);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ob2 = ob3; // multiple assignment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90 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90 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Formele prefix si postfix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am vazut prefix, pentru postfix: definim un parametru int “dummy”</a:t>
            </a:r>
          </a:p>
          <a:p>
            <a:endParaRPr 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62000" y="32004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Prefix increment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/>
              <a:t>type </a:t>
            </a:r>
            <a:r>
              <a:rPr lang="en-US" sz="2400"/>
              <a:t>operator++(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body of prefix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}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267200" y="32004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Postfix increment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i="1"/>
              <a:t>type </a:t>
            </a:r>
            <a:r>
              <a:rPr lang="en-US" sz="2400"/>
              <a:t>operator++(int </a:t>
            </a:r>
            <a:r>
              <a:rPr lang="en-US" sz="2400" i="1"/>
              <a:t>x</a:t>
            </a:r>
            <a:r>
              <a:rPr 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// body of postfix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+=,*=, etc.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066800" y="2667000"/>
            <a:ext cx="457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loc::operator+=(loc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/>
          <a:lstStyle/>
          <a:p>
            <a:r>
              <a:rPr lang="en-US" sz="2800" smtClean="0"/>
              <a:t>nu se poate redefini si precedenta operatorilor</a:t>
            </a:r>
          </a:p>
          <a:p>
            <a:r>
              <a:rPr lang="en-US" sz="2800" smtClean="0"/>
              <a:t>nu se poate redefini numarul de operanzi</a:t>
            </a:r>
          </a:p>
          <a:p>
            <a:pPr lvl="1"/>
            <a:r>
              <a:rPr lang="en-US" sz="2400" smtClean="0"/>
              <a:t>rezonabil pentru ca redefinim pentru lizibilitate</a:t>
            </a:r>
          </a:p>
          <a:p>
            <a:pPr lvl="1"/>
            <a:r>
              <a:rPr lang="en-US" sz="2400" smtClean="0"/>
              <a:t>putem ignora un operand daca vrem</a:t>
            </a:r>
          </a:p>
          <a:p>
            <a:r>
              <a:rPr lang="en-US" sz="2800" smtClean="0"/>
              <a:t>nu putem avea valori implicite; exceptie pentru ()</a:t>
            </a:r>
          </a:p>
          <a:p>
            <a:r>
              <a:rPr lang="en-US" sz="2800" smtClean="0"/>
              <a:t>nu putem face overload pe . :: .* ?</a:t>
            </a:r>
          </a:p>
          <a:p>
            <a:r>
              <a:rPr lang="en-US" sz="2800" smtClean="0"/>
              <a:t>e bine sa facem operatiuni apropiate de intelesul operatorilor respectivi</a:t>
            </a:r>
          </a:p>
          <a:p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</a:pPr>
            <a:r>
              <a:rPr lang="en-US" smtClean="0"/>
              <a:t>clasa derivata poate sa isi redefineasca operatorii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Supraincarcarea operatorilor ca functii prieten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primul parametru este operandul din stanga, al doilea parametru este operandul din dreapta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0" y="0"/>
            <a:ext cx="5715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 // needed to construct temporaries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operator+(loc op1, loc op2); // friend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operator-(loc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operator++();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Now, + is overloaded using friend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op1, 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op1.longitude +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op1.latitude +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-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loc::operator-(loc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// notice order of operands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longitude -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latitude -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 //return obj.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++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loc::operator++(){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ob1 +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pointeri catre functii polimorfice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putem avea pointeri catre functii (C)</a:t>
            </a:r>
          </a:p>
          <a:p>
            <a:r>
              <a:rPr lang="en-US" smtClean="0"/>
              <a:t>putem avea pointeri catre functii polimorfice</a:t>
            </a:r>
          </a:p>
          <a:p>
            <a:endParaRPr lang="en-US" smtClean="0"/>
          </a:p>
          <a:p>
            <a:r>
              <a:rPr lang="en-US" smtClean="0"/>
              <a:t>cum se defineste pointerul ne spune catre ce versiune a functiei cu acelasi nume aratam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Restrictii pentru operatorii definiti ca prieten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nu se pot supraincarca = () [] sau -&gt; cu functii prieten</a:t>
            </a:r>
          </a:p>
          <a:p>
            <a:r>
              <a:rPr lang="en-US" smtClean="0"/>
              <a:t>pentru ++ sau -- trebuie sa folosim referinte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functii prieten pentru operatori unari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pentru ++, -- folosim referinta pentru a transmite operandul </a:t>
            </a:r>
          </a:p>
          <a:p>
            <a:pPr lvl="1"/>
            <a:r>
              <a:rPr lang="en-US" smtClean="0"/>
              <a:t>pentru ca trebuie sa se modifice si nu avem pointerul this</a:t>
            </a:r>
          </a:p>
          <a:p>
            <a:pPr lvl="1"/>
            <a:r>
              <a:rPr lang="en-US" smtClean="0"/>
              <a:t>apel prin valoare: primim o copie a obiectului si nu putem modifica operandul (ci doar copia)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0" y="0"/>
            <a:ext cx="4953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loc operator=(loc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friend loc operator++(loc 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friend loc operator--(loc &amp;op);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Overload assignment for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loc::operator=(loc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longitude =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latitude =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*this; // return object that generated call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Now a friend; use a reference parameter.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operator++(loc &amp;op)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op.longitude++;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op.latitude++;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op;}</a:t>
            </a: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Make op-- a friend; use reference.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operator--(loc &amp;op)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op.longitude--;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op.latitude--;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return 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12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 // displays 11 21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pentru varianta postfix ++ --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 fel ca la supraincarcarea operatorilor prin functii membru ale clasei: parametru int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971800" y="3200400"/>
            <a:ext cx="518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friend loc operator++(loc &amp;op, int 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Diferente supraincarcarea prin membrii sau prieteni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 multe ori nu avem diferente, </a:t>
            </a:r>
          </a:p>
          <a:p>
            <a:pPr lvl="1"/>
            <a:r>
              <a:rPr lang="en-US" smtClean="0"/>
              <a:t>atunci e indicat sa folosim functii membru</a:t>
            </a:r>
          </a:p>
          <a:p>
            <a:r>
              <a:rPr lang="en-US" smtClean="0"/>
              <a:t>uneori avem insa diferente: pozitia operanzilor</a:t>
            </a:r>
          </a:p>
          <a:p>
            <a:pPr lvl="1"/>
            <a:r>
              <a:rPr lang="en-US" smtClean="0"/>
              <a:t>pentru functii membru operandul din stanga apeleaza functia operator supraincarcata</a:t>
            </a:r>
          </a:p>
          <a:p>
            <a:pPr lvl="1"/>
            <a:r>
              <a:rPr lang="en-US" smtClean="0"/>
              <a:t>daca vrem sa scriem expresie: 100+ob; probleme la compilare=&gt; functii prieten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aceste cazuri trebuie sa definim doua functii de supraincarcare: </a:t>
            </a:r>
          </a:p>
          <a:p>
            <a:pPr lvl="1"/>
            <a:r>
              <a:rPr lang="en-US" smtClean="0"/>
              <a:t>int + tipClasa </a:t>
            </a:r>
          </a:p>
          <a:p>
            <a:pPr lvl="1"/>
            <a:r>
              <a:rPr lang="en-US" smtClean="0"/>
              <a:t>tipClasa + int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0" y="0"/>
            <a:ext cx="45720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class loc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int longitude,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loc()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operator+(loc op1, int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friend loc operator+(int op1, loc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+ is overloaded for loc + int.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operator+(loc op1, int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op1.longitude + op2;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op1.latitude + op2;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+ is overloaded for int + loc.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loc operator+(int op1, loc op2){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temp.longitude = op1 + op2.longitude;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temp.latitude = op1 + op2.latitude;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temp;}</a:t>
            </a:r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loc ob1(10, 20), ob2( 5, 30), ob3(7, 14);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ob2.show();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 = ob2 + 10; // both of these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 = 10 + ob2; // are valid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ob1.show();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ob3.show();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supraincarcare op. de folosire memorie in mod dinamic pentru cazuri speciale</a:t>
            </a:r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size_t: predefinit</a:t>
            </a:r>
          </a:p>
          <a:p>
            <a:r>
              <a:rPr lang="en-US" sz="2800" smtClean="0"/>
              <a:t>pentru new: constructorul este chemat automat</a:t>
            </a:r>
          </a:p>
          <a:p>
            <a:r>
              <a:rPr lang="en-US" sz="2800" smtClean="0"/>
              <a:t>pentru delete: destructorul este chemat automat</a:t>
            </a:r>
          </a:p>
          <a:p>
            <a:r>
              <a:rPr 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Allocate an object.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*operator new(size_t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/* Perform allocation. Throw bad_alloc on failure.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Constructor called automatically.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return pointer_to_memory;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Delete an object.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operator delete(void *p)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/* Free memory pointed to by 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Destructor called automatically.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&lt;new&gt;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 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 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*operator new(size_t 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operator delete(void *p);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new overloaded relative to loc.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*loc::operator new(size_t size){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*p;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"In overloaded new.\n";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p = malloc(size);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if(!p) { bad_alloc ba; throw ba; }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50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delete overloaded relative to loc.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loc::operator delete(void *p){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"In overloaded delete.\n";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free(p);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*p1, *p2;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try {p1 = new loc (10, 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cout &lt;&lt; "Allocation error for p1.\n";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return 1;}</a:t>
            </a:r>
          </a:p>
          <a:p>
            <a:pPr marL="342900" indent="-342900">
              <a:buFontTx/>
              <a:buNone/>
            </a:pPr>
            <a:r>
              <a:rPr lang="en-US" sz="1600" b="1"/>
              <a:t>    try {p2 = new loc (-10, -20);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cout &lt;&lt; "Allocation error for p2.\n";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return 1;}</a:t>
            </a:r>
          </a:p>
          <a:p>
            <a:pPr marL="342900" indent="-342900">
              <a:buFontTx/>
              <a:buNone/>
            </a:pPr>
            <a:r>
              <a:rPr lang="en-US" sz="1600" b="1"/>
              <a:t>    p1-&gt;show();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p2-&gt;show();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delete p1;</a:t>
            </a:r>
          </a:p>
          <a:p>
            <a:pPr marL="342900" indent="-342900">
              <a:buFontTx/>
              <a:buNone/>
            </a:pPr>
            <a:r>
              <a:rPr lang="en-US" sz="1600" b="1"/>
              <a:t>    delete 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1679575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/>
              <a:t>In overloaded new.</a:t>
            </a:r>
          </a:p>
          <a:p>
            <a:pPr marL="342900" indent="-342900"/>
            <a:r>
              <a:rPr lang="en-US"/>
              <a:t>In overloaded new.</a:t>
            </a:r>
          </a:p>
          <a:p>
            <a:pPr marL="342900" indent="-342900"/>
            <a:r>
              <a:rPr lang="en-US"/>
              <a:t>10 20</a:t>
            </a:r>
          </a:p>
          <a:p>
            <a:pPr marL="342900" indent="-342900"/>
            <a:r>
              <a:rPr lang="en-US"/>
              <a:t>-10 -20</a:t>
            </a:r>
          </a:p>
          <a:p>
            <a:pPr marL="342900" indent="-342900"/>
            <a:r>
              <a:rPr lang="en-US"/>
              <a:t>In overloaded delete.</a:t>
            </a:r>
          </a:p>
          <a:p>
            <a:pPr marL="342900" indent="-342900"/>
            <a:r>
              <a:rPr 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</a:pPr>
            <a:r>
              <a:rPr 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pentru new/delete definiti si global si in clasa, cel din clasa e folosit pentru elemente de tipul clasei, si in rest e folosit cel redefinit global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1981200"/>
            <a:ext cx="4953000" cy="4114800"/>
          </a:xfrm>
        </p:spPr>
        <p:txBody>
          <a:bodyPr/>
          <a:lstStyle/>
          <a:p>
            <a:r>
              <a:rPr lang="en-US" smtClean="0"/>
              <a:t>semnatura functiei din definitia pointerului ne spune ca mergem spre functia cu un parametru</a:t>
            </a:r>
          </a:p>
          <a:p>
            <a:pPr lvl="1"/>
            <a:r>
              <a:rPr lang="en-US" smtClean="0"/>
              <a:t>trebuie sa existe una din variantele polimorfice care este la fel cu definitia pointerului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457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a, int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  <a:r>
              <a:rPr lang="en-US" sz="1600" b="1">
                <a:solidFill>
                  <a:srgbClr val="FF0000"/>
                </a:solidFill>
              </a:rPr>
              <a:t>int (*fp)(int a);</a:t>
            </a:r>
            <a:r>
              <a:rPr lang="en-US" sz="1600" b="1"/>
              <a:t> // pointer to int f(int)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fp = myfunc; // points to myfunc(int)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fp(5);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myfunc(int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a*b;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&lt;new&gt;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Global new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*operator new(size_t size)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*p;</a:t>
            </a:r>
          </a:p>
          <a:p>
            <a:pPr marL="342900" indent="-342900">
              <a:buFontTx/>
              <a:buNone/>
            </a:pPr>
            <a:r>
              <a:rPr lang="en-US" sz="1600" b="1"/>
              <a:t>   p = malloc(size);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if(!p)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bad_alloc ba;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throw ba;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p;}</a:t>
            </a:r>
          </a:p>
        </p:txBody>
      </p:sp>
      <p:sp>
        <p:nvSpPr>
          <p:cNvPr id="65539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Global delete</a:t>
            </a:r>
          </a:p>
          <a:p>
            <a:pPr marL="342900" indent="-342900">
              <a:buFontTx/>
              <a:buNone/>
            </a:pPr>
            <a:r>
              <a:rPr lang="en-US" sz="1600" b="1"/>
              <a:t>void operator delete(void *p)</a:t>
            </a:r>
          </a:p>
          <a:p>
            <a:pPr marL="342900" indent="-342900">
              <a:buFontTx/>
              <a:buNone/>
            </a:pPr>
            <a:r>
              <a:rPr lang="en-US" sz="1600" b="1"/>
              <a:t>{ free(p); 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*p1, *p2;</a:t>
            </a:r>
          </a:p>
          <a:p>
            <a:pPr marL="342900" indent="-342900">
              <a:buFontTx/>
              <a:buNone/>
            </a:pPr>
            <a:r>
              <a:rPr lang="en-US" sz="1600" b="1"/>
              <a:t>   float *f;</a:t>
            </a:r>
          </a:p>
          <a:p>
            <a:pPr marL="342900" indent="-342900">
              <a:buFontTx/>
              <a:buNone/>
            </a:pPr>
            <a:r>
              <a:rPr lang="en-US" sz="1600" b="1"/>
              <a:t>   try {p1 = new loc (10, 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cout &lt;&lt; "Allocation error for p1.\n";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return 1; 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try {p2 = new loc (-10, -20);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cout &lt;&lt; "Allocation error for p2.\n";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return 1;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try {f = new float; // uses overloaded new, too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} catch (bad_alloc xa)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cout &lt;&lt; "Allocation error for f.\n";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return 1;               }</a:t>
            </a:r>
          </a:p>
          <a:p>
            <a:pPr marL="342900" indent="-342900">
              <a:buFontTx/>
              <a:buNone/>
            </a:pPr>
            <a:r>
              <a:rPr lang="en-US" sz="1600" b="1"/>
              <a:t>*f = 10.10F; cout &lt;&lt; *f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p1-&gt;show(); p2-&gt;show();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delete p1; delete p2; delete f;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si delete pentru array-uri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facem overload de doua ori</a:t>
            </a:r>
          </a:p>
          <a:p>
            <a:endParaRPr lang="en-US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295400" y="2409825"/>
            <a:ext cx="6553200" cy="4448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Allocate an array of objects.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*operator new[](size_t size)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/* Perform allocation. Throw bad_alloc on failure.</a:t>
            </a:r>
          </a:p>
          <a:p>
            <a:pPr marL="342900" indent="-342900">
              <a:buFontTx/>
              <a:buNone/>
            </a:pPr>
            <a:r>
              <a:rPr lang="en-US" sz="1600" b="1"/>
              <a:t>Constructor for each element called automatically. */</a:t>
            </a:r>
          </a:p>
          <a:p>
            <a:pPr marL="342900" indent="-342900">
              <a:buFontTx/>
              <a:buNone/>
            </a:pPr>
            <a:r>
              <a:rPr lang="en-US" sz="1600" b="1"/>
              <a:t>return pointer_to_memory;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Delete an array of objects.</a:t>
            </a:r>
          </a:p>
          <a:p>
            <a:pPr marL="342900" indent="-342900">
              <a:buFontTx/>
              <a:buNone/>
            </a:pPr>
            <a:r>
              <a:rPr lang="en-US" sz="1600" b="1"/>
              <a:t>void operator delete[](void *p)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/* Free memory pointed to by p.</a:t>
            </a:r>
          </a:p>
          <a:p>
            <a:pPr marL="342900" indent="-342900">
              <a:buFontTx/>
              <a:buNone/>
            </a:pPr>
            <a:r>
              <a:rPr lang="en-US" sz="1600" b="1"/>
              <a:t>Destructor for each element called automatically.</a:t>
            </a:r>
          </a:p>
          <a:p>
            <a:pPr marL="342900" indent="-342900">
              <a:buFontTx/>
              <a:buNone/>
            </a:pPr>
            <a:r>
              <a:rPr lang="en-US" sz="1600" b="1"/>
              <a:t>*/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[]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trebuie sa fie functii membru, (nestatice)</a:t>
            </a:r>
          </a:p>
          <a:p>
            <a:r>
              <a:rPr lang="en-US" smtClean="0"/>
              <a:t>nu pot fi functii prieten</a:t>
            </a:r>
          </a:p>
          <a:p>
            <a:r>
              <a:rPr lang="en-US" smtClean="0"/>
              <a:t>este considerat operator binar</a:t>
            </a:r>
          </a:p>
          <a:p>
            <a:r>
              <a:rPr lang="en-US" smtClean="0"/>
              <a:t>o[3] se tranfsorma in</a:t>
            </a:r>
          </a:p>
          <a:p>
            <a:r>
              <a:rPr lang="en-US" smtClean="0"/>
              <a:t>o.operator[](3)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228600" y="228600"/>
            <a:ext cx="5486400" cy="4741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 a[0] = i; a[1] = j; a[2] = k; 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operator[](int i) { return a[i]; 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operatorul [] poate fi folosit si la stanga unei atribuiri (obiectul intors este atunci referinta)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0" y="0"/>
            <a:ext cx="5715000" cy="5622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 a[0] = i; a[1] = j; a[2] = k; 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&amp;operator[](int i) { return a[i]; }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ob[1] = 25; // [] on left of =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ob[1]; // now displays 25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447800"/>
          </a:xfrm>
          <a:noFill/>
        </p:spPr>
        <p:txBody>
          <a:bodyPr/>
          <a:lstStyle/>
          <a:p>
            <a:r>
              <a:rPr lang="en-US" smtClean="0"/>
              <a:t>putem in acest fel verifica array-urile</a:t>
            </a:r>
          </a:p>
          <a:p>
            <a:r>
              <a:rPr lang="en-US" smtClean="0"/>
              <a:t>exemplul urmator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0"/>
            <a:ext cx="51054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A safe array example.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#include &lt;cstdlib&gt;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r>
              <a:rPr lang="en-US" sz="1600" b="1"/>
              <a:t>class atype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a[3];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atype(int i, int j, int k) {a[0] = i;a[1] = j;a[2] = k;}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&amp;operator[](int i);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Provide range checking for atype.</a:t>
            </a:r>
          </a:p>
          <a:p>
            <a:pPr marL="342900" indent="-342900">
              <a:buFontTx/>
              <a:buNone/>
            </a:pPr>
            <a:r>
              <a:rPr lang="en-US" sz="1600" b="1"/>
              <a:t>int &amp;atype::operator[](int i)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if(i&lt;0 || i&gt; 2) {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cout &lt;&lt; "Boundary Error\n";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exit(1);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}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a[i];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4343400" y="228600"/>
            <a:ext cx="4800600" cy="3273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atype ob(1, 2, 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ob[1]; // displays 2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ob[1] = 25; // [] appears on left</a:t>
            </a:r>
          </a:p>
          <a:p>
            <a:pPr marL="342900" indent="-342900">
              <a:buFontTx/>
              <a:buNone/>
            </a:pPr>
            <a:r>
              <a:rPr lang="en-US" sz="1600" b="1"/>
              <a:t>    cout &lt;&lt; ob[1]; // displays 25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ob[3] = 44; 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// generates runtime error, 3 out-of-range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()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creem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fel</a:t>
            </a:r>
            <a:r>
              <a:rPr lang="en-US" dirty="0" smtClean="0"/>
              <a:t> de a </a:t>
            </a:r>
            <a:r>
              <a:rPr lang="en-US" dirty="0" err="1" smtClean="0"/>
              <a:t>apela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endParaRPr lang="en-US" dirty="0" smtClean="0"/>
          </a:p>
          <a:p>
            <a:r>
              <a:rPr lang="en-US" dirty="0" err="1" smtClean="0"/>
              <a:t>definim</a:t>
            </a:r>
            <a:r>
              <a:rPr lang="en-US" dirty="0" smtClean="0"/>
              <a:t> un mod de </a:t>
            </a:r>
            <a:r>
              <a:rPr lang="en-US" dirty="0" err="1" smtClean="0"/>
              <a:t>apel</a:t>
            </a:r>
            <a:r>
              <a:rPr lang="en-US" dirty="0" smtClean="0"/>
              <a:t> de </a:t>
            </a:r>
            <a:r>
              <a:rPr lang="en-US" dirty="0" err="1" smtClean="0"/>
              <a:t>functii</a:t>
            </a:r>
            <a:r>
              <a:rPr lang="en-US" dirty="0" smtClean="0"/>
              <a:t> cu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arbitrar</a:t>
            </a:r>
            <a:r>
              <a:rPr lang="en-US" dirty="0" smtClean="0"/>
              <a:t> de </a:t>
            </a:r>
            <a:r>
              <a:rPr lang="en-US" dirty="0" err="1" smtClean="0"/>
              <a:t>parametri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       echivalent cu O.operator()(10, 23.34, "hi");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0" y="0"/>
            <a:ext cx="4572000" cy="621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operator+(loc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operator()(int i, int j);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Overload ( ) for loc.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loc::operator()(int i, int j)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longitude = i;</a:t>
            </a:r>
          </a:p>
          <a:p>
            <a:pPr marL="342900" indent="-342900">
              <a:buFontTx/>
              <a:buNone/>
            </a:pPr>
            <a:r>
              <a:rPr lang="en-US" sz="1600" b="1"/>
              <a:t>    latitude = j;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*this;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Overload + for loc.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loc::operator+(loc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 temp.longitude = op2.longitude + 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temp.latitude = op2.latitude +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 loc ob1(10, 20), ob2(1, 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ob1(7, 8); // can be executed by itself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 = ob2 + ob1(10, 10); 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// can be used in expressions</a:t>
            </a:r>
          </a:p>
          <a:p>
            <a:pPr marL="342900" indent="-342900">
              <a:buFontTx/>
              <a:buNone/>
            </a:pPr>
            <a:r>
              <a:rPr lang="en-US" sz="1600" b="1"/>
              <a:t> 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0" y="1828800"/>
            <a:ext cx="4572000" cy="1747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b="1"/>
              <a:t>11 11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overload pe -&gt;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 unar</a:t>
            </a:r>
          </a:p>
          <a:p>
            <a:r>
              <a:rPr lang="en-US" smtClean="0"/>
              <a:t>obiect-&gt;element</a:t>
            </a:r>
          </a:p>
          <a:p>
            <a:pPr lvl="1"/>
            <a:r>
              <a:rPr lang="en-US" smtClean="0"/>
              <a:t>obiect genereaza apelul</a:t>
            </a:r>
          </a:p>
          <a:p>
            <a:pPr lvl="1"/>
            <a:r>
              <a:rPr lang="en-US" smtClean="0"/>
              <a:t>element trebuie sa fie accesibil</a:t>
            </a:r>
          </a:p>
          <a:p>
            <a:pPr lvl="1"/>
            <a:r>
              <a:rPr lang="en-US" smtClean="0"/>
              <a:t>intoarce un pointer catre un obiect din clasa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Argumente implicite pentru functii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putem defini valori implicite pentru parametrii unei functii </a:t>
            </a:r>
          </a:p>
          <a:p>
            <a:pPr>
              <a:lnSpc>
                <a:spcPct val="90000"/>
              </a:lnSpc>
            </a:pPr>
            <a:r>
              <a:rPr lang="en-US" smtClean="0"/>
              <a:t>valorile implicite sunt folosite atunci cand acei parametri nu sunt dati la apel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0" y="4191000"/>
            <a:ext cx="4572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myfunc(double d = 0.0)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//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myfunc(198.234); // pass an explicit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myfunc(); // let function use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0" y="0"/>
            <a:ext cx="4572000" cy="4741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/>
              <a:t>class </a:t>
            </a:r>
            <a:r>
              <a:rPr lang="en-US" sz="1600" b="1" dirty="0" err="1"/>
              <a:t>myclass</a:t>
            </a:r>
            <a:r>
              <a:rPr lang="en-US" sz="1600" b="1" dirty="0"/>
              <a:t> {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342900" indent="-342900">
              <a:buFontTx/>
              <a:buNone/>
            </a:pPr>
            <a:r>
              <a:rPr lang="en-US" sz="1600" b="1" dirty="0" err="1"/>
              <a:t>myclass</a:t>
            </a:r>
            <a:r>
              <a:rPr lang="en-US" sz="1600" b="1" dirty="0"/>
              <a:t> *operator-&gt;() {return this;}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};</a:t>
            </a:r>
          </a:p>
          <a:p>
            <a:pPr marL="342900" indent="-342900">
              <a:buFontTx/>
              <a:buNone/>
            </a:pP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{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myclass</a:t>
            </a:r>
            <a:r>
              <a:rPr lang="en-US" sz="1600" b="1" dirty="0"/>
              <a:t> ob;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ob-&gt;</a:t>
            </a:r>
            <a:r>
              <a:rPr lang="en-US" sz="1600" b="1" dirty="0" err="1"/>
              <a:t>i</a:t>
            </a:r>
            <a:r>
              <a:rPr lang="en-US" sz="1600" b="1" dirty="0"/>
              <a:t> = 10; // same as </a:t>
            </a:r>
            <a:r>
              <a:rPr lang="en-US" sz="1600" b="1" dirty="0" err="1"/>
              <a:t>ob.i</a:t>
            </a:r>
            <a:endParaRPr lang="en-US" sz="1600" b="1" dirty="0"/>
          </a:p>
          <a:p>
            <a:pPr marL="342900" indent="-342900"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ob.i</a:t>
            </a:r>
            <a:r>
              <a:rPr lang="en-US" sz="1600" b="1" dirty="0"/>
              <a:t> &lt;&lt; " " &lt;&lt; ob-&gt;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supraincarcarea operatorului ,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operator binar</a:t>
            </a:r>
          </a:p>
          <a:p>
            <a:r>
              <a:rPr lang="en-US" smtClean="0"/>
              <a:t>ar trebui ignorate toate valorile mai putin a celui mai din dreapta operand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0" y="0"/>
            <a:ext cx="5029200" cy="679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#include &lt;iostream&gt;</a:t>
            </a:r>
          </a:p>
          <a:p>
            <a:pPr marL="342900" indent="-342900">
              <a:buFontTx/>
              <a:buNone/>
            </a:pPr>
            <a:r>
              <a:rPr lang="en-US" sz="1600" b="1"/>
              <a:t>using namespace std;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class loc {</a:t>
            </a:r>
          </a:p>
          <a:p>
            <a:pPr marL="342900" indent="-342900">
              <a:buFontTx/>
              <a:buNone/>
            </a:pPr>
            <a:r>
              <a:rPr lang="en-US" sz="1600" b="1"/>
              <a:t>   int longitude,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public: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loc() {}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loc(int lg, int lt) {longitude = lg;latitude = lt;}</a:t>
            </a:r>
          </a:p>
          <a:p>
            <a:pPr marL="342900" indent="-342900">
              <a:buFontTx/>
              <a:buNone/>
            </a:pPr>
            <a:r>
              <a:rPr lang="en-US" sz="1600" b="1"/>
              <a:t>   void show() {cout &lt;&lt; longitude &lt;&lt; " ";</a:t>
            </a:r>
          </a:p>
          <a:p>
            <a:pPr marL="342900" indent="-342900">
              <a:buFontTx/>
              <a:buNone/>
            </a:pPr>
            <a:r>
              <a:rPr lang="en-US" sz="1600" b="1"/>
              <a:t>                         cout &lt;&lt; latitude &lt;&lt; "\n";}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operator+(loc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operator,(loc op2);</a:t>
            </a:r>
          </a:p>
          <a:p>
            <a:pPr marL="342900" indent="-342900">
              <a:buFontTx/>
              <a:buNone/>
            </a:pPr>
            <a:r>
              <a:rPr lang="en-US" sz="1600" b="1"/>
              <a:t>};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// overload comma for loc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loc::operator,(loc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temp.longitude = op2.longitude;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temp.latitude = op2.latitude;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op2.longitude &lt;&lt; " " &lt;&lt; op2.latitude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7782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5916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600" b="1"/>
              <a:t>// Overload + for loc</a:t>
            </a:r>
          </a:p>
          <a:p>
            <a:pPr marL="342900" indent="-342900">
              <a:buFontTx/>
              <a:buNone/>
            </a:pPr>
            <a:r>
              <a:rPr lang="en-US" sz="1600" b="1"/>
              <a:t>loc loc::operator+(loc op2)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temp.longitude = op2.longitude + longitude;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temp.latitude = op2.latitude + latitude;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temp;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  <a:p>
            <a:pPr marL="342900" indent="-342900">
              <a:buFontTx/>
              <a:buNone/>
            </a:pPr>
            <a:endParaRPr lang="en-US" sz="1600" b="1"/>
          </a:p>
          <a:p>
            <a:pPr marL="342900" indent="-342900">
              <a:buFontTx/>
              <a:buNone/>
            </a:pPr>
            <a:r>
              <a:rPr lang="en-US" sz="1600" b="1"/>
              <a:t>int main()</a:t>
            </a:r>
          </a:p>
          <a:p>
            <a:pPr marL="342900" indent="-342900">
              <a:buFontTx/>
              <a:buNone/>
            </a:pPr>
            <a:r>
              <a:rPr lang="en-US" sz="1600" b="1"/>
              <a:t>{</a:t>
            </a:r>
          </a:p>
          <a:p>
            <a:pPr marL="342900" indent="-342900">
              <a:buFontTx/>
              <a:buNone/>
            </a:pPr>
            <a:r>
              <a:rPr lang="en-US" sz="1600" b="1"/>
              <a:t>   loc ob1(10, 20), ob2( 5, 30), ob3(1, 1);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ob2.show();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ob3.show();</a:t>
            </a:r>
          </a:p>
          <a:p>
            <a:pPr marL="342900" indent="-342900">
              <a:buFontTx/>
              <a:buNone/>
            </a:pPr>
            <a:r>
              <a:rPr lang="en-US" sz="1600" b="1"/>
              <a:t>   cout &lt;&lt; "\n";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 = (ob1, ob2+ob2, ob3);</a:t>
            </a:r>
          </a:p>
          <a:p>
            <a:pPr marL="342900" indent="-342900">
              <a:buFontTx/>
              <a:buNone/>
            </a:pPr>
            <a:r>
              <a:rPr lang="en-US" sz="1600" b="1"/>
              <a:t>   ob1.show(); // displays 1 1, the value of ob3</a:t>
            </a:r>
          </a:p>
          <a:p>
            <a:pPr marL="342900" indent="-342900">
              <a:buFontTx/>
              <a:buNone/>
            </a:pPr>
            <a:r>
              <a:rPr lang="en-US" sz="1600" b="1"/>
              <a:t>   return 0;</a:t>
            </a:r>
          </a:p>
          <a:p>
            <a:pPr marL="342900" indent="-342900">
              <a:buFontTx/>
              <a:buNone/>
            </a:pPr>
            <a:r>
              <a:rPr lang="en-US" sz="1600" b="1"/>
              <a:t>}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2209800" y="0"/>
            <a:ext cx="1676400" cy="2017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sz="1800" b="1"/>
              <a:t>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Argumente implicite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dau posibilitatea pentru flexibilitate</a:t>
            </a:r>
          </a:p>
          <a:p>
            <a:r>
              <a:rPr lang="en-US" smtClean="0"/>
              <a:t>majoritatea functiilor considera cel mai general caz, cu parametrii impliciti putem sa chemam o functie pentru cazuri particulare</a:t>
            </a:r>
          </a:p>
          <a:p>
            <a:r>
              <a:rPr lang="en-US" smtClean="0"/>
              <a:t>multe functii de I/O folosesc arg. implicite</a:t>
            </a:r>
          </a:p>
          <a:p>
            <a:r>
              <a:rPr lang="en-US" smtClean="0"/>
              <a:t>nu avem nevoie de overload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0" y="0"/>
            <a:ext cx="4572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clrscr(int size=25);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register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for(i=0; i&lt;30; i++ ) cout &lt;&lt; i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cin.get();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clrscr(); // clears 25 lines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for(i=0; i&lt;30; i++ ) cout &lt;&lt; i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cin.get();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clrscr(10); // clears 10 lines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clrscr(int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for(; size; size--) cout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 pot refolosi valorile unor parametri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419600" y="2438400"/>
            <a:ext cx="4572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void iputs(char *str, int indent)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if(indent &lt; 0) indent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for( ; indent; indent--) cout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cout &lt;&lt; str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0" y="0"/>
            <a:ext cx="5943600" cy="669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#include 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using namespace </a:t>
            </a:r>
            <a:r>
              <a:rPr lang="en-US" sz="1600" b="1" dirty="0" err="1"/>
              <a:t>std</a:t>
            </a:r>
            <a:r>
              <a:rPr lang="en-US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/* Default indent to -1. This value tells the function to reuse the previous value.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iputs</a:t>
            </a:r>
            <a:r>
              <a:rPr lang="en-US" sz="1600" b="1" dirty="0"/>
              <a:t>(char *</a:t>
            </a:r>
            <a:r>
              <a:rPr lang="en-US" sz="1600" b="1" dirty="0" err="1"/>
              <a:t>str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indent = 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("Hello there", 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will be indented 10 spaces by default");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will be indented 5 spaces", 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iputs</a:t>
            </a:r>
            <a:r>
              <a:rPr lang="en-US" sz="1600" b="1" dirty="0"/>
              <a:t>("This is not indented",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iputs</a:t>
            </a:r>
            <a:r>
              <a:rPr lang="en-US" sz="1600" b="1" dirty="0"/>
              <a:t>(char *</a:t>
            </a:r>
            <a:r>
              <a:rPr lang="en-US" sz="1600" b="1" dirty="0" err="1"/>
              <a:t>str</a:t>
            </a:r>
            <a:r>
              <a:rPr lang="en-US" sz="1600" b="1" dirty="0"/>
              <a:t>, </a:t>
            </a:r>
            <a:r>
              <a:rPr lang="en-US" sz="1600" b="1" dirty="0" err="1"/>
              <a:t>int</a:t>
            </a:r>
            <a:r>
              <a:rPr lang="en-US" sz="1600" b="1" dirty="0"/>
              <a:t> indent)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>
                <a:solidFill>
                  <a:srgbClr val="FF0000"/>
                </a:solidFill>
              </a:rPr>
              <a:t>static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 = 0; </a:t>
            </a:r>
            <a:r>
              <a:rPr lang="en-US" sz="1600" b="1" dirty="0"/>
              <a:t>// holds previous indent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if(indent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    </a:t>
            </a:r>
            <a:r>
              <a:rPr lang="en-US" sz="1600" b="1" dirty="0" err="1"/>
              <a:t>i</a:t>
            </a:r>
            <a:r>
              <a:rPr lang="en-US" sz="1600" b="1" dirty="0"/>
              <a:t> = indent;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else // reuse old indent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   indent =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for( ; indent; indent--) </a:t>
            </a:r>
            <a:r>
              <a:rPr lang="en-US" sz="1600" b="1" dirty="0" err="1"/>
              <a:t>cout</a:t>
            </a:r>
            <a:r>
              <a:rPr lang="en-US" sz="1600" b="1" dirty="0"/>
              <a:t> &lt;&lt; "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str</a:t>
            </a:r>
            <a:r>
              <a:rPr lang="en-US" sz="1600" b="1" dirty="0"/>
              <a:t> &lt;&lt; "\n";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4038600" y="4419600"/>
            <a:ext cx="4572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Hello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     This will be indented 10 spaces by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     This will be indented 5 spaces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/>
              <a:t>This is not indented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4972</Words>
  <Application>Microsoft Office PowerPoint</Application>
  <PresentationFormat>On-screen Show (4:3)</PresentationFormat>
  <Paragraphs>959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Default Design</vt:lpstr>
      <vt:lpstr>1_Default Design</vt:lpstr>
      <vt:lpstr>3_ipc</vt:lpstr>
      <vt:lpstr>Cursul de programare orientata pe obiecte</vt:lpstr>
      <vt:lpstr>Cuprinsul cursului: 24 martie 2015</vt:lpstr>
      <vt:lpstr>pointeri catre functii polimorfice</vt:lpstr>
      <vt:lpstr>PowerPoint Presentation</vt:lpstr>
      <vt:lpstr>Argumente implicite pentru functii</vt:lpstr>
      <vt:lpstr>Argumente implicite</vt:lpstr>
      <vt:lpstr>PowerPoint Presentation</vt:lpstr>
      <vt:lpstr>PowerPoint Presentation</vt:lpstr>
      <vt:lpstr>PowerPoint Presentation</vt:lpstr>
      <vt:lpstr>parametrii impliciti</vt:lpstr>
      <vt:lpstr>PowerPoint Presentation</vt:lpstr>
      <vt:lpstr>PowerPoint Presentation</vt:lpstr>
      <vt:lpstr>parametrii impliciti</vt:lpstr>
      <vt:lpstr>Ambiguitati pentru polimorfism de functii</vt:lpstr>
      <vt:lpstr>PowerPoint Presentation</vt:lpstr>
      <vt:lpstr>PowerPoint Presentation</vt:lpstr>
      <vt:lpstr>PowerPoint Presentation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MIHAELA</cp:lastModifiedBy>
  <cp:revision>199</cp:revision>
  <dcterms:created xsi:type="dcterms:W3CDTF">1601-01-01T00:00:00Z</dcterms:created>
  <dcterms:modified xsi:type="dcterms:W3CDTF">2015-03-24T05:29:29Z</dcterms:modified>
</cp:coreProperties>
</file>