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63" r:id="rId2"/>
    <p:sldId id="293" r:id="rId3"/>
    <p:sldId id="353" r:id="rId4"/>
    <p:sldId id="328" r:id="rId5"/>
    <p:sldId id="324" r:id="rId6"/>
    <p:sldId id="336" r:id="rId7"/>
    <p:sldId id="301" r:id="rId8"/>
    <p:sldId id="321" r:id="rId9"/>
    <p:sldId id="320" r:id="rId10"/>
    <p:sldId id="322" r:id="rId11"/>
    <p:sldId id="337" r:id="rId12"/>
    <p:sldId id="358" r:id="rId13"/>
    <p:sldId id="359" r:id="rId14"/>
    <p:sldId id="338" r:id="rId15"/>
    <p:sldId id="340" r:id="rId16"/>
    <p:sldId id="339" r:id="rId17"/>
    <p:sldId id="367" r:id="rId18"/>
    <p:sldId id="343" r:id="rId19"/>
    <p:sldId id="364" r:id="rId20"/>
    <p:sldId id="365" r:id="rId21"/>
    <p:sldId id="366" r:id="rId22"/>
    <p:sldId id="355" r:id="rId23"/>
    <p:sldId id="361" r:id="rId24"/>
    <p:sldId id="354" r:id="rId25"/>
    <p:sldId id="344" r:id="rId26"/>
    <p:sldId id="368" r:id="rId27"/>
    <p:sldId id="362" r:id="rId28"/>
    <p:sldId id="295" r:id="rId29"/>
    <p:sldId id="363" r:id="rId30"/>
    <p:sldId id="294" r:id="rId31"/>
    <p:sldId id="323" r:id="rId32"/>
    <p:sldId id="327" r:id="rId33"/>
    <p:sldId id="329" r:id="rId34"/>
    <p:sldId id="326" r:id="rId35"/>
    <p:sldId id="332" r:id="rId36"/>
    <p:sldId id="331" r:id="rId37"/>
    <p:sldId id="350" r:id="rId38"/>
    <p:sldId id="330" r:id="rId39"/>
    <p:sldId id="347" r:id="rId40"/>
    <p:sldId id="348" r:id="rId41"/>
    <p:sldId id="35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556" autoAdjust="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8E38-FB93-4B01-8488-D0EB48A59E1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2568-A3F2-4E9C-8A5C-44AEE134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2568-A3F2-4E9C-8A5C-44AEE1343D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2568-A3F2-4E9C-8A5C-44AEE1343D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56" y="6324600"/>
            <a:ext cx="47755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4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81" y="6400800"/>
            <a:ext cx="39796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Inheritance_and_the_prototype_cha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en-US/docs/Web/JavaScript/Reference/Global_Objects/Mat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New_in_JavaScript/ECMAScript_6_support_in_Mozilla" TargetMode="External"/><Relationship Id="rId2" Type="http://schemas.openxmlformats.org/officeDocument/2006/relationships/hyperlink" Target="http://www.infoworld.com/d/developer-world/javascript-creator-ponders-past-future-70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developer.mozilla.org/en-US/docs/Web/JavaScrip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p" TargetMode="External"/><Relationship Id="rId2" Type="http://schemas.openxmlformats.org/officeDocument/2006/relationships/hyperlink" Target="https://developer.mozilla.org/en-US/docs/Web/JavaScript/Reference/Global_Objects/S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tianheilmann.com/2011/08/15/getting-rusty-we-need-new-best-practices-for-a-different-development-worl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istapart.com/article/progressiveenhancementwithjavascrip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JKDOM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crockford.com/code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bi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jslint.com/" TargetMode="External"/><Relationship Id="rId4" Type="http://schemas.openxmlformats.org/officeDocument/2006/relationships/hyperlink" Target="http://www.codepen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Tehnici</a:t>
            </a:r>
            <a:r>
              <a:rPr lang="en-US" dirty="0" smtClean="0"/>
              <a:t> Web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JavaScript  (I)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Ioana</a:t>
            </a:r>
            <a:r>
              <a:rPr lang="en-US" dirty="0" smtClean="0"/>
              <a:t> </a:t>
            </a:r>
            <a:r>
              <a:rPr lang="en-US" dirty="0" err="1" smtClean="0"/>
              <a:t>Leustean</a:t>
            </a:r>
            <a:endParaRPr lang="en-US" dirty="0" smtClean="0"/>
          </a:p>
          <a:p>
            <a:r>
              <a:rPr lang="en-US" dirty="0" err="1" smtClean="0"/>
              <a:t>Sem.II</a:t>
            </a:r>
            <a:r>
              <a:rPr lang="en-US" dirty="0" smtClean="0"/>
              <a:t>,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6277274"/>
            <a:ext cx="486876" cy="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0487" y="630466"/>
            <a:ext cx="8407021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Tipuri</a:t>
            </a:r>
            <a:r>
              <a:rPr lang="en-US" sz="2800" dirty="0" smtClean="0">
                <a:solidFill>
                  <a:srgbClr val="7030A0"/>
                </a:solidFill>
              </a:rPr>
              <a:t> de date</a:t>
            </a:r>
          </a:p>
          <a:p>
            <a:r>
              <a:rPr lang="en-US" sz="2800" dirty="0"/>
              <a:t>n</a:t>
            </a:r>
            <a:r>
              <a:rPr lang="en-US" sz="2800" dirty="0" smtClean="0"/>
              <a:t>umber</a:t>
            </a:r>
            <a:r>
              <a:rPr lang="en-US" sz="2800" dirty="0" smtClean="0"/>
              <a:t>, </a:t>
            </a:r>
            <a:r>
              <a:rPr lang="en-US" sz="2800" dirty="0" smtClean="0"/>
              <a:t>string</a:t>
            </a:r>
            <a:r>
              <a:rPr lang="en-US" sz="2800" dirty="0" smtClean="0"/>
              <a:t>,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, </a:t>
            </a:r>
            <a:r>
              <a:rPr lang="en-US" sz="2800" dirty="0"/>
              <a:t>o</a:t>
            </a:r>
            <a:r>
              <a:rPr lang="en-US" sz="2800" dirty="0" smtClean="0"/>
              <a:t>bject</a:t>
            </a:r>
            <a:r>
              <a:rPr lang="en-US" sz="2800" dirty="0"/>
              <a:t>, </a:t>
            </a:r>
            <a:r>
              <a:rPr lang="en-US" sz="2800" dirty="0" smtClean="0"/>
              <a:t>null</a:t>
            </a:r>
            <a:r>
              <a:rPr lang="en-US" sz="2800" dirty="0"/>
              <a:t>, </a:t>
            </a:r>
            <a:r>
              <a:rPr lang="en-US" sz="2800" dirty="0"/>
              <a:t>u</a:t>
            </a:r>
            <a:r>
              <a:rPr lang="en-US" sz="2800" dirty="0" smtClean="0"/>
              <a:t>ndefined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chemeClr val="accent4"/>
                </a:solidFill>
              </a:rPr>
              <a:t>Obiecte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speciale</a:t>
            </a:r>
            <a:r>
              <a:rPr lang="en-US" sz="2800" dirty="0" smtClean="0">
                <a:solidFill>
                  <a:schemeClr val="accent4"/>
                </a:solidFill>
              </a:rPr>
              <a:t>: </a:t>
            </a:r>
            <a:r>
              <a:rPr lang="en-US" sz="2800" dirty="0" smtClean="0"/>
              <a:t>Array, Function, …</a:t>
            </a: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7030A0"/>
                </a:solidFill>
              </a:rPr>
              <a:t>Variabilele</a:t>
            </a:r>
            <a:r>
              <a:rPr lang="en-US" sz="2800" dirty="0" smtClean="0">
                <a:solidFill>
                  <a:srgbClr val="7030A0"/>
                </a:solidFill>
              </a:rPr>
              <a:t> se </a:t>
            </a:r>
            <a:r>
              <a:rPr lang="en-US" sz="2800" dirty="0" err="1" smtClean="0">
                <a:solidFill>
                  <a:srgbClr val="7030A0"/>
                </a:solidFill>
              </a:rPr>
              <a:t>declara</a:t>
            </a:r>
            <a:r>
              <a:rPr lang="en-US" sz="2800" dirty="0" smtClean="0">
                <a:solidFill>
                  <a:srgbClr val="7030A0"/>
                </a:solidFill>
              </a:rPr>
              <a:t> cu </a:t>
            </a:r>
            <a:r>
              <a:rPr lang="en-US" sz="2800" dirty="0" err="1" smtClean="0"/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(“</a:t>
            </a:r>
            <a:r>
              <a:rPr lang="en-US" sz="2800" dirty="0">
                <a:solidFill>
                  <a:srgbClr val="7030A0"/>
                </a:solidFill>
              </a:rPr>
              <a:t>loosely typed</a:t>
            </a:r>
            <a:r>
              <a:rPr lang="en-US" sz="2800" dirty="0" smtClean="0">
                <a:solidFill>
                  <a:srgbClr val="7030A0"/>
                </a:solidFill>
              </a:rPr>
              <a:t>”)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err="1" smtClean="0">
                <a:solidFill>
                  <a:srgbClr val="7030A0"/>
                </a:solidFill>
              </a:rPr>
              <a:t>Instructiuni</a:t>
            </a:r>
            <a:endParaRPr lang="en-US" sz="2800" dirty="0" smtClean="0"/>
          </a:p>
          <a:p>
            <a:r>
              <a:rPr lang="en-US" sz="2800" dirty="0" smtClean="0"/>
              <a:t>=, if/else, for, switch, while, return, { inst1; inst2;}  </a:t>
            </a: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err="1" smtClean="0">
                <a:solidFill>
                  <a:srgbClr val="7030A0"/>
                </a:solidFill>
              </a:rPr>
              <a:t>Functii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function  </a:t>
            </a:r>
            <a:r>
              <a:rPr lang="en-US" sz="2800" dirty="0" err="1" smtClean="0"/>
              <a:t>Nume</a:t>
            </a:r>
            <a:r>
              <a:rPr lang="en-US" sz="2800" dirty="0" smtClean="0"/>
              <a:t>(par1,par2) {} </a:t>
            </a: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err="1" smtClean="0">
                <a:solidFill>
                  <a:srgbClr val="7030A0"/>
                </a:solidFill>
              </a:rPr>
              <a:t>Doua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obiecte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apartin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aceleasi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clase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daca</a:t>
            </a:r>
            <a:r>
              <a:rPr lang="en-US" sz="2800" dirty="0" smtClean="0">
                <a:solidFill>
                  <a:srgbClr val="7030A0"/>
                </a:solidFill>
              </a:rPr>
              <a:t> au </a:t>
            </a:r>
            <a:r>
              <a:rPr lang="en-US" sz="2800" dirty="0" err="1" smtClean="0">
                <a:solidFill>
                  <a:srgbClr val="7030A0"/>
                </a:solidFill>
              </a:rPr>
              <a:t>acelasi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obiect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prototip</a:t>
            </a:r>
            <a:r>
              <a:rPr lang="en-US" sz="2800" dirty="0" smtClean="0">
                <a:solidFill>
                  <a:srgbClr val="7030A0"/>
                </a:solidFill>
              </a:rPr>
              <a:t>.      [</a:t>
            </a:r>
            <a:r>
              <a:rPr lang="en-US" sz="2800" dirty="0" smtClean="0">
                <a:solidFill>
                  <a:srgbClr val="7030A0"/>
                </a:solidFill>
                <a:hlinkClick r:id="rId2"/>
              </a:rPr>
              <a:t>prototype chain</a:t>
            </a:r>
            <a:r>
              <a:rPr lang="en-US" sz="2800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968" y="45691"/>
            <a:ext cx="3100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smtClean="0">
                <a:solidFill>
                  <a:srgbClr val="7030A0"/>
                </a:solidFill>
              </a:rPr>
              <a:t>Core JavaScript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047" y="96233"/>
            <a:ext cx="1362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Variabile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433" y="1296074"/>
            <a:ext cx="6878806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nume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err="1" smtClean="0">
                <a:latin typeface="Lucida Console" panose="020B0609040504020204" pitchFamily="49" charset="0"/>
              </a:rPr>
              <a:t>expresie</a:t>
            </a:r>
            <a:r>
              <a:rPr lang="en-US" sz="24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 a = 4;</a:t>
            </a: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 r = 34.7;</a:t>
            </a: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mesaj</a:t>
            </a:r>
            <a:r>
              <a:rPr lang="en-US" sz="2400" dirty="0" smtClean="0">
                <a:latin typeface="Lucida Console" panose="020B0609040504020204" pitchFamily="49" charset="0"/>
              </a:rPr>
              <a:t>= “ </a:t>
            </a:r>
            <a:r>
              <a:rPr lang="en-US" sz="2400" dirty="0" err="1" smtClean="0">
                <a:latin typeface="Lucida Console" panose="020B0609040504020204" pitchFamily="49" charset="0"/>
              </a:rPr>
              <a:t>aceste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este</a:t>
            </a:r>
            <a:r>
              <a:rPr lang="en-US" sz="2400" dirty="0" smtClean="0">
                <a:latin typeface="Lucida Console" panose="020B0609040504020204" pitchFamily="49" charset="0"/>
              </a:rPr>
              <a:t> un string”;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344" y="22449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047" y="681011"/>
            <a:ext cx="7111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Pot fi </a:t>
            </a:r>
            <a:r>
              <a:rPr lang="en-US" sz="2400" dirty="0" err="1" smtClean="0"/>
              <a:t>declarate</a:t>
            </a:r>
            <a:r>
              <a:rPr lang="en-US" sz="2400" dirty="0" smtClean="0"/>
              <a:t> explicit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</a:t>
            </a:r>
            <a:r>
              <a:rPr lang="en-US" sz="2400" dirty="0" err="1" smtClean="0"/>
              <a:t>cuvantul</a:t>
            </a:r>
            <a:r>
              <a:rPr lang="en-US" sz="2400" dirty="0" smtClean="0"/>
              <a:t> </a:t>
            </a:r>
            <a:r>
              <a:rPr lang="en-US" sz="2400" dirty="0" err="1" smtClean="0"/>
              <a:t>cheie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var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047" y="2689013"/>
            <a:ext cx="7494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Pot fi </a:t>
            </a:r>
            <a:r>
              <a:rPr lang="en-US" sz="2400" dirty="0" err="1" smtClean="0"/>
              <a:t>declarate</a:t>
            </a:r>
            <a:r>
              <a:rPr lang="en-US" sz="2400" dirty="0" smtClean="0"/>
              <a:t> implicit de prima </a:t>
            </a:r>
            <a:r>
              <a:rPr lang="en-US" sz="2400" dirty="0" err="1" smtClean="0"/>
              <a:t>utilizare</a:t>
            </a:r>
            <a:r>
              <a:rPr lang="en-US" sz="2400" dirty="0" smtClean="0"/>
              <a:t> care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sa</a:t>
            </a:r>
            <a:r>
              <a:rPr lang="en-US" sz="2400" dirty="0" smtClean="0"/>
              <a:t> fie o </a:t>
            </a:r>
            <a:r>
              <a:rPr lang="en-US" sz="2400" dirty="0" err="1" smtClean="0"/>
              <a:t>atribuire</a:t>
            </a:r>
            <a:r>
              <a:rPr lang="en-US" sz="24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180" y="3951205"/>
            <a:ext cx="780854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Lucida Console" panose="020B0609040504020204" pitchFamily="49" charset="0"/>
              </a:rPr>
              <a:t>v</a:t>
            </a:r>
            <a:r>
              <a:rPr lang="en-US" sz="2400" dirty="0" err="1" smtClean="0">
                <a:latin typeface="Lucida Console" panose="020B0609040504020204" pitchFamily="49" charset="0"/>
              </a:rPr>
              <a:t>ar</a:t>
            </a:r>
            <a:r>
              <a:rPr lang="en-US" sz="2400" dirty="0" smtClean="0">
                <a:latin typeface="Lucida Console" panose="020B0609040504020204" pitchFamily="49" charset="0"/>
              </a:rPr>
              <a:t> x ="</a:t>
            </a:r>
            <a:r>
              <a:rPr lang="en-US" sz="2400" dirty="0" err="1" smtClean="0">
                <a:latin typeface="Lucida Console" panose="020B0609040504020204" pitchFamily="49" charset="0"/>
              </a:rPr>
              <a:t>sunt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locala</a:t>
            </a:r>
            <a:r>
              <a:rPr lang="en-US" sz="2400" dirty="0" smtClean="0">
                <a:latin typeface="Lucida Console" panose="020B0609040504020204" pitchFamily="49" charset="0"/>
              </a:rPr>
              <a:t>"  // </a:t>
            </a:r>
            <a:r>
              <a:rPr lang="en-US" sz="2400" dirty="0" err="1" smtClean="0">
                <a:latin typeface="Lucida Console" panose="020B0609040504020204" pitchFamily="49" charset="0"/>
              </a:rPr>
              <a:t>variabila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locala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</a:rPr>
              <a:t>x = “</a:t>
            </a:r>
            <a:r>
              <a:rPr lang="en-US" sz="2400" dirty="0" err="1" smtClean="0">
                <a:latin typeface="Lucida Console" panose="020B0609040504020204" pitchFamily="49" charset="0"/>
              </a:rPr>
              <a:t>sunt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globala</a:t>
            </a:r>
            <a:r>
              <a:rPr lang="en-US" sz="2400" dirty="0" smtClean="0">
                <a:latin typeface="Lucida Console" panose="020B0609040504020204" pitchFamily="49" charset="0"/>
              </a:rPr>
              <a:t>”  // </a:t>
            </a:r>
            <a:r>
              <a:rPr lang="en-US" sz="2400" dirty="0" err="1" smtClean="0">
                <a:latin typeface="Lucida Console" panose="020B0609040504020204" pitchFamily="49" charset="0"/>
              </a:rPr>
              <a:t>variabila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globala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490" y="4981298"/>
            <a:ext cx="853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ECMAScript 6 au </a:t>
            </a:r>
            <a:r>
              <a:rPr lang="en-US" sz="2400" dirty="0" err="1" smtClean="0"/>
              <a:t>fost</a:t>
            </a:r>
            <a:r>
              <a:rPr lang="en-US" sz="2400" dirty="0" smtClean="0"/>
              <a:t> introduce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declaratiile</a:t>
            </a:r>
            <a:r>
              <a:rPr lang="en-US" sz="2400" dirty="0" smtClean="0"/>
              <a:t> de </a:t>
            </a:r>
            <a:r>
              <a:rPr lang="en-US" sz="2400" dirty="0" err="1" smtClean="0"/>
              <a:t>constante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4709" y="5588850"/>
            <a:ext cx="6508092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ob</a:t>
            </a:r>
            <a:r>
              <a:rPr lang="en-US" sz="2400" dirty="0"/>
              <a:t>={a:1,b:2</a:t>
            </a:r>
            <a:r>
              <a:rPr lang="en-US" sz="2400" dirty="0" smtClean="0"/>
              <a:t>}; </a:t>
            </a:r>
            <a:r>
              <a:rPr lang="en-US" sz="2400" dirty="0"/>
              <a:t>ob1={</a:t>
            </a:r>
            <a:r>
              <a:rPr lang="en-US" sz="2400" dirty="0" smtClean="0"/>
              <a:t>a;4,b:5};</a:t>
            </a:r>
            <a:endParaRPr lang="en-US" sz="2400" dirty="0"/>
          </a:p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smtClean="0"/>
              <a:t>pi=</a:t>
            </a:r>
            <a:r>
              <a:rPr lang="en-US" sz="2400" dirty="0" err="1" smtClean="0"/>
              <a:t>ob</a:t>
            </a:r>
            <a:r>
              <a:rPr lang="en-US" sz="2400" dirty="0" smtClean="0"/>
              <a:t>; </a:t>
            </a:r>
            <a:r>
              <a:rPr lang="en-US" sz="2400" dirty="0" err="1" smtClean="0"/>
              <a:t>pi.a</a:t>
            </a:r>
            <a:r>
              <a:rPr lang="en-US" sz="2400" dirty="0" smtClean="0"/>
              <a:t>=8;  pi=ob1; // pi={a:8,b:2}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34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40" y="13554"/>
            <a:ext cx="410362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Variabilele</a:t>
            </a:r>
            <a:r>
              <a:rPr lang="en-US" sz="2400" dirty="0" smtClean="0">
                <a:solidFill>
                  <a:srgbClr val="7030A0"/>
                </a:solidFill>
              </a:rPr>
              <a:t> au </a:t>
            </a:r>
            <a:r>
              <a:rPr lang="en-US" sz="2400" dirty="0" err="1" smtClean="0">
                <a:solidFill>
                  <a:srgbClr val="7030A0"/>
                </a:solidFill>
              </a:rPr>
              <a:t>tipuri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dinamice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7079" y="773027"/>
            <a:ext cx="8693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dirty="0" err="1" smtClean="0"/>
              <a:t>variabilei</a:t>
            </a:r>
            <a:r>
              <a:rPr lang="en-US" sz="2400" dirty="0" smtClean="0"/>
              <a:t>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specificat</a:t>
            </a:r>
            <a:r>
              <a:rPr lang="en-US" sz="2400" dirty="0" smtClean="0"/>
              <a:t> explicit, </a:t>
            </a:r>
          </a:p>
          <a:p>
            <a:r>
              <a:rPr lang="en-US" sz="2400" dirty="0" err="1" smtClean="0"/>
              <a:t>dar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fi </a:t>
            </a:r>
            <a:r>
              <a:rPr lang="en-US" sz="2400" dirty="0" err="1" smtClean="0"/>
              <a:t>aflat</a:t>
            </a:r>
            <a:r>
              <a:rPr lang="en-US" sz="2400" dirty="0" smtClean="0"/>
              <a:t> cu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5405" y="1851921"/>
            <a:ext cx="185820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Lucida Console" panose="020B0609040504020204" pitchFamily="49" charset="0"/>
              </a:rPr>
              <a:t>typeof</a:t>
            </a:r>
            <a:r>
              <a:rPr lang="en-US" sz="2400" dirty="0" smtClean="0">
                <a:latin typeface="Lucida Console" panose="020B0609040504020204" pitchFamily="49" charset="0"/>
              </a:rPr>
              <a:t>(x)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596" y="154582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489" y="4956602"/>
            <a:ext cx="316304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typeof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dirty="0" smtClean="0">
                <a:latin typeface="Lucida Console" panose="020B0609040504020204" pitchFamily="49" charset="0"/>
              </a:rPr>
              <a:t>)  </a:t>
            </a:r>
            <a:r>
              <a:rPr lang="en-US" dirty="0" smtClean="0"/>
              <a:t>// </a:t>
            </a:r>
            <a:r>
              <a:rPr lang="en-US" dirty="0" smtClean="0"/>
              <a:t> </a:t>
            </a:r>
            <a:r>
              <a:rPr lang="en-US" dirty="0" smtClean="0"/>
              <a:t>“object”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6489" y="5715295"/>
            <a:ext cx="42578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typeof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undefined</a:t>
            </a:r>
            <a:r>
              <a:rPr lang="en-US" dirty="0" smtClean="0">
                <a:latin typeface="Lucida Console" panose="020B0609040504020204" pitchFamily="49" charset="0"/>
              </a:rPr>
              <a:t>)  </a:t>
            </a:r>
            <a:r>
              <a:rPr lang="en-US" dirty="0" smtClean="0"/>
              <a:t>// </a:t>
            </a:r>
            <a:r>
              <a:rPr lang="en-US" dirty="0" smtClean="0"/>
              <a:t> </a:t>
            </a:r>
            <a:r>
              <a:rPr lang="en-US" dirty="0" smtClean="0"/>
              <a:t>“undefined”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079" y="3783608"/>
            <a:ext cx="452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variabile</a:t>
            </a:r>
            <a:r>
              <a:rPr lang="en-US" sz="2400" dirty="0" smtClean="0"/>
              <a:t> </a:t>
            </a:r>
            <a:r>
              <a:rPr lang="en-US" sz="2400" dirty="0" err="1" smtClean="0"/>
              <a:t>nedeclarate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undefined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67" y="457200"/>
            <a:ext cx="2530300" cy="4684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4732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838200"/>
            <a:ext cx="24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233" y="1827985"/>
            <a:ext cx="3659976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// </a:t>
            </a:r>
            <a:r>
              <a:rPr lang="en-US" sz="2400" dirty="0" err="1" smtClean="0">
                <a:solidFill>
                  <a:srgbClr val="7030A0"/>
                </a:solidFill>
              </a:rPr>
              <a:t>scopul</a:t>
            </a:r>
            <a:r>
              <a:rPr lang="en-US" sz="2400" dirty="0" smtClean="0">
                <a:solidFill>
                  <a:srgbClr val="7030A0"/>
                </a:solidFill>
              </a:rPr>
              <a:t>  global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function </a:t>
            </a:r>
            <a:r>
              <a:rPr lang="en-US" sz="2400" dirty="0" err="1" smtClean="0"/>
              <a:t>fA</a:t>
            </a:r>
            <a:r>
              <a:rPr lang="en-US" sz="2400" dirty="0" smtClean="0"/>
              <a:t> (){</a:t>
            </a:r>
          </a:p>
          <a:p>
            <a:endParaRPr lang="en-US" sz="2400" dirty="0"/>
          </a:p>
          <a:p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7030A0"/>
                </a:solidFill>
              </a:rPr>
              <a:t>//</a:t>
            </a:r>
            <a:r>
              <a:rPr lang="en-US" sz="2400" dirty="0" err="1" smtClean="0">
                <a:solidFill>
                  <a:srgbClr val="7030A0"/>
                </a:solidFill>
              </a:rPr>
              <a:t>scopul</a:t>
            </a:r>
            <a:r>
              <a:rPr lang="en-US" sz="2400" dirty="0" smtClean="0">
                <a:solidFill>
                  <a:srgbClr val="7030A0"/>
                </a:solidFill>
              </a:rPr>
              <a:t> A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function </a:t>
            </a:r>
            <a:r>
              <a:rPr lang="en-US" sz="2400" dirty="0" err="1" smtClean="0"/>
              <a:t>fB</a:t>
            </a:r>
            <a:r>
              <a:rPr lang="en-US" sz="2400" dirty="0" smtClean="0"/>
              <a:t> () {</a:t>
            </a:r>
          </a:p>
          <a:p>
            <a:r>
              <a:rPr lang="en-US" sz="2400" dirty="0" smtClean="0"/>
              <a:t>                    </a:t>
            </a:r>
            <a:r>
              <a:rPr lang="en-US" sz="2400" dirty="0" smtClean="0">
                <a:solidFill>
                  <a:srgbClr val="7030A0"/>
                </a:solidFill>
              </a:rPr>
              <a:t>// </a:t>
            </a:r>
            <a:r>
              <a:rPr lang="en-US" sz="2400" dirty="0" err="1" smtClean="0">
                <a:solidFill>
                  <a:srgbClr val="7030A0"/>
                </a:solidFill>
              </a:rPr>
              <a:t>scopul</a:t>
            </a:r>
            <a:r>
              <a:rPr lang="en-US" sz="2400" dirty="0" smtClean="0">
                <a:solidFill>
                  <a:srgbClr val="7030A0"/>
                </a:solidFill>
              </a:rPr>
              <a:t> B    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                                   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            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33" y="5030939"/>
            <a:ext cx="4184159" cy="16312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7030A0"/>
                </a:solidFill>
              </a:rPr>
              <a:t>Scop</a:t>
            </a:r>
            <a:r>
              <a:rPr lang="en-US" sz="2000" dirty="0" smtClean="0">
                <a:solidFill>
                  <a:srgbClr val="7030A0"/>
                </a:solidFill>
              </a:rPr>
              <a:t>  Lexical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err="1" smtClean="0">
                <a:solidFill>
                  <a:srgbClr val="7030A0"/>
                </a:solidFill>
              </a:rPr>
              <a:t>Toate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variabilele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obiectele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functiile</a:t>
            </a:r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dirty="0" err="1" smtClean="0">
                <a:solidFill>
                  <a:srgbClr val="7030A0"/>
                </a:solidFill>
              </a:rPr>
              <a:t>declarate</a:t>
            </a:r>
            <a:r>
              <a:rPr lang="en-US" sz="2000" dirty="0" smtClean="0">
                <a:solidFill>
                  <a:srgbClr val="7030A0"/>
                </a:solidFill>
              </a:rPr>
              <a:t> de o </a:t>
            </a:r>
            <a:r>
              <a:rPr lang="en-US" sz="2000" dirty="0" err="1" smtClean="0">
                <a:solidFill>
                  <a:srgbClr val="7030A0"/>
                </a:solidFill>
              </a:rPr>
              <a:t>functie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parinte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sunt</a:t>
            </a:r>
            <a:r>
              <a:rPr lang="en-US" sz="2000" dirty="0" smtClean="0">
                <a:solidFill>
                  <a:srgbClr val="7030A0"/>
                </a:solidFill>
              </a:rPr>
              <a:t>  </a:t>
            </a:r>
          </a:p>
          <a:p>
            <a:r>
              <a:rPr lang="en-US" sz="2000" dirty="0" err="1" smtClean="0">
                <a:solidFill>
                  <a:srgbClr val="7030A0"/>
                </a:solidFill>
              </a:rPr>
              <a:t>vizibile</a:t>
            </a:r>
            <a:r>
              <a:rPr lang="en-US" sz="2000" dirty="0" smtClean="0">
                <a:solidFill>
                  <a:srgbClr val="7030A0"/>
                </a:solidFill>
              </a:rPr>
              <a:t> in </a:t>
            </a:r>
            <a:r>
              <a:rPr lang="en-US" sz="2000" dirty="0" err="1" smtClean="0">
                <a:solidFill>
                  <a:srgbClr val="7030A0"/>
                </a:solidFill>
              </a:rPr>
              <a:t>descendentii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ei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684" y="141386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Scopul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variabilelor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599" y="2966536"/>
            <a:ext cx="3124200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x=5;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y=1;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gamma = 0;</a:t>
            </a:r>
          </a:p>
          <a:p>
            <a:r>
              <a:rPr lang="en-US" sz="2400" dirty="0"/>
              <a:t>if (x &gt; y) {</a:t>
            </a:r>
          </a:p>
          <a:p>
            <a:r>
              <a:rPr lang="en-US" sz="2400" dirty="0"/>
              <a:t>  let</a:t>
            </a:r>
            <a:r>
              <a:rPr lang="en-US" sz="2400" b="1" dirty="0"/>
              <a:t> </a:t>
            </a:r>
            <a:r>
              <a:rPr lang="en-US" sz="2400" dirty="0"/>
              <a:t>gamma = 12 + y;</a:t>
            </a:r>
          </a:p>
          <a:p>
            <a:r>
              <a:rPr lang="en-US" sz="2400" dirty="0"/>
              <a:t>  x = gamma * x;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649799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In JavaScript </a:t>
            </a:r>
            <a:r>
              <a:rPr lang="en-US" sz="2400" dirty="0" err="1">
                <a:solidFill>
                  <a:srgbClr val="7030A0"/>
                </a:solidFill>
              </a:rPr>
              <a:t>scopul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este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creat</a:t>
            </a:r>
            <a:r>
              <a:rPr lang="en-US" sz="2400" dirty="0">
                <a:solidFill>
                  <a:srgbClr val="7030A0"/>
                </a:solidFill>
              </a:rPr>
              <a:t> de </a:t>
            </a:r>
            <a:r>
              <a:rPr lang="en-US" sz="2400" dirty="0" err="1" smtClean="0">
                <a:solidFill>
                  <a:srgbClr val="7030A0"/>
                </a:solidFill>
              </a:rPr>
              <a:t>functii</a:t>
            </a:r>
            <a:r>
              <a:rPr lang="en-US" sz="2400" dirty="0" smtClean="0">
                <a:solidFill>
                  <a:srgbClr val="7030A0"/>
                </a:solidFill>
              </a:rPr>
              <a:t>; </a:t>
            </a:r>
          </a:p>
          <a:p>
            <a:r>
              <a:rPr lang="en-US" sz="2400" dirty="0" err="1" smtClean="0">
                <a:solidFill>
                  <a:srgbClr val="7030A0"/>
                </a:solidFill>
              </a:rPr>
              <a:t>orice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functie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creaza</a:t>
            </a:r>
            <a:r>
              <a:rPr lang="en-US" sz="2400" dirty="0">
                <a:solidFill>
                  <a:srgbClr val="7030A0"/>
                </a:solidFill>
              </a:rPr>
              <a:t> un </a:t>
            </a:r>
            <a:r>
              <a:rPr lang="en-US" sz="2400" dirty="0" err="1">
                <a:solidFill>
                  <a:srgbClr val="7030A0"/>
                </a:solidFill>
              </a:rPr>
              <a:t>scop</a:t>
            </a:r>
            <a:r>
              <a:rPr lang="en-US" sz="2400" dirty="0">
                <a:solidFill>
                  <a:srgbClr val="7030A0"/>
                </a:solidFill>
              </a:rPr>
              <a:t>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82410" y="1489208"/>
            <a:ext cx="4818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In </a:t>
            </a:r>
            <a:r>
              <a:rPr lang="en-US" sz="2400" dirty="0" smtClean="0">
                <a:solidFill>
                  <a:srgbClr val="7030A0"/>
                </a:solidFill>
              </a:rPr>
              <a:t>ECMAScript 6  a </a:t>
            </a:r>
            <a:r>
              <a:rPr lang="en-US" sz="2400" dirty="0" err="1" smtClean="0">
                <a:solidFill>
                  <a:srgbClr val="7030A0"/>
                </a:solidFill>
              </a:rPr>
              <a:t>fost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introdusa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 err="1" smtClean="0">
                <a:solidFill>
                  <a:srgbClr val="7030A0"/>
                </a:solidFill>
              </a:rPr>
              <a:t>nstructiunea</a:t>
            </a: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let</a:t>
            </a:r>
            <a:r>
              <a:rPr lang="en-US" sz="2400" dirty="0">
                <a:solidFill>
                  <a:srgbClr val="7030A0"/>
                </a:solidFill>
              </a:rPr>
              <a:t> care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err="1" smtClean="0">
                <a:solidFill>
                  <a:srgbClr val="7030A0"/>
                </a:solidFill>
              </a:rPr>
              <a:t>creaza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scop</a:t>
            </a:r>
            <a:r>
              <a:rPr lang="en-US" sz="2400" dirty="0">
                <a:solidFill>
                  <a:srgbClr val="7030A0"/>
                </a:solidFill>
              </a:rPr>
              <a:t> bloc.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60" y="2881542"/>
            <a:ext cx="1099891" cy="1587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4756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022" y="246585"/>
            <a:ext cx="275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Tipul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n</a:t>
            </a:r>
            <a:r>
              <a:rPr lang="en-US" sz="2800" dirty="0" smtClean="0"/>
              <a:t>umber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25323" y="1119663"/>
            <a:ext cx="24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714" y="1119663"/>
            <a:ext cx="199766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a = 4;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r = 34.7;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261175"/>
            <a:ext cx="825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</a:t>
            </a:r>
            <a:r>
              <a:rPr lang="en-US" sz="2000" dirty="0" err="1" smtClean="0">
                <a:solidFill>
                  <a:prstClr val="black"/>
                </a:solidFill>
              </a:rPr>
              <a:t>Conversia</a:t>
            </a:r>
            <a:r>
              <a:rPr lang="en-US" sz="2000" dirty="0" smtClean="0">
                <a:solidFill>
                  <a:prstClr val="black"/>
                </a:solidFill>
              </a:rPr>
              <a:t> automata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x = “2” * 7 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714" y="2881728"/>
            <a:ext cx="325281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x = “2” * 7; // 14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y = “2” + 7; // "27"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z = 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parseInt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(“2”) + 7;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9378" y="130284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141" y="1858234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</a:rPr>
              <a:t>Operatori</a:t>
            </a:r>
            <a:r>
              <a:rPr lang="en-US" sz="2400" dirty="0" smtClean="0">
                <a:solidFill>
                  <a:prstClr val="black"/>
                </a:solidFill>
              </a:rPr>
              <a:t>: 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+ - * / % ++ -- 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714" y="4419600"/>
            <a:ext cx="364389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Obiectul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Math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latin typeface="Lucida Console" panose="020B0609040504020204" pitchFamily="49" charset="0"/>
              </a:rPr>
              <a:t>Math.pow</a:t>
            </a:r>
            <a:r>
              <a:rPr lang="en-US" dirty="0" smtClean="0">
                <a:latin typeface="Lucida Console" panose="020B0609040504020204" pitchFamily="49" charset="0"/>
              </a:rPr>
              <a:t>(2,3) //=&gt; 8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Math.round</a:t>
            </a:r>
            <a:r>
              <a:rPr lang="en-US" dirty="0" smtClean="0">
                <a:latin typeface="Lucida Console" panose="020B0609040504020204" pitchFamily="49" charset="0"/>
              </a:rPr>
              <a:t>(4.7) //=&gt;5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Math.random</a:t>
            </a:r>
            <a:r>
              <a:rPr lang="en-US" dirty="0" smtClean="0">
                <a:latin typeface="Lucida Console" panose="020B0609040504020204" pitchFamily="49" charset="0"/>
              </a:rPr>
              <a:t>() // </a:t>
            </a:r>
            <a:r>
              <a:rPr lang="en-US" dirty="0" err="1" smtClean="0">
                <a:latin typeface="+mj-lt"/>
              </a:rPr>
              <a:t>intre</a:t>
            </a:r>
            <a:r>
              <a:rPr lang="en-US" dirty="0" smtClean="0">
                <a:latin typeface="+mj-lt"/>
              </a:rPr>
              <a:t> 0 </a:t>
            </a:r>
            <a:r>
              <a:rPr lang="en-US" dirty="0" err="1" smtClean="0">
                <a:latin typeface="+mj-lt"/>
              </a:rPr>
              <a:t>si</a:t>
            </a:r>
            <a:r>
              <a:rPr lang="en-US" dirty="0" smtClean="0">
                <a:latin typeface="+mj-lt"/>
              </a:rPr>
              <a:t> 1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Math.sqrt</a:t>
            </a:r>
            <a:r>
              <a:rPr lang="en-US" dirty="0" smtClean="0">
                <a:latin typeface="Lucida Console" panose="020B0609040504020204" pitchFamily="49" charset="0"/>
              </a:rPr>
              <a:t>(-1) // =&gt; </a:t>
            </a:r>
            <a:r>
              <a:rPr lang="en-US" dirty="0" err="1" smtClean="0">
                <a:latin typeface="Lucida Console" panose="020B0609040504020204" pitchFamily="49" charset="0"/>
              </a:rPr>
              <a:t>NaN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919" y="329018"/>
            <a:ext cx="3114201" cy="6257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596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549" y="271790"/>
            <a:ext cx="2173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Tipul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string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3508" y="1048292"/>
            <a:ext cx="729719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s = "Ana </a:t>
            </a:r>
            <a:r>
              <a:rPr lang="en-US" dirty="0" err="1" smtClean="0">
                <a:latin typeface="Lucida Console" panose="020B0609040504020204" pitchFamily="49" charset="0"/>
              </a:rPr>
              <a:t>Popescu</a:t>
            </a:r>
            <a:r>
              <a:rPr lang="en-US" dirty="0">
                <a:latin typeface="+mj-lt"/>
              </a:rPr>
              <a:t>"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t = 'Ana </a:t>
            </a:r>
            <a:r>
              <a:rPr lang="en-US" dirty="0" err="1" smtClean="0">
                <a:latin typeface="Lucida Console" panose="020B0609040504020204" pitchFamily="49" charset="0"/>
              </a:rPr>
              <a:t>Popescu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</a:rPr>
              <a:t>pnume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s.slice</a:t>
            </a:r>
            <a:r>
              <a:rPr lang="en-US" dirty="0" smtClean="0">
                <a:latin typeface="Lucida Console" panose="020B0609040504020204" pitchFamily="49" charset="0"/>
              </a:rPr>
              <a:t> (0, s. </a:t>
            </a:r>
            <a:r>
              <a:rPr lang="en-US" dirty="0" err="1" smtClean="0">
                <a:latin typeface="Lucida Console" panose="020B0609040504020204" pitchFamily="49" charset="0"/>
              </a:rPr>
              <a:t>indexOf</a:t>
            </a:r>
            <a:r>
              <a:rPr lang="en-US" dirty="0" smtClean="0">
                <a:latin typeface="Lucida Console" panose="020B0609040504020204" pitchFamily="49" charset="0"/>
              </a:rPr>
              <a:t>("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smtClean="0">
                <a:latin typeface="Lucida Console" panose="020B0609040504020204" pitchFamily="49" charset="0"/>
              </a:rPr>
              <a:t>));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</a:rPr>
              <a:t>fnume</a:t>
            </a:r>
            <a:r>
              <a:rPr lang="en-US" dirty="0" smtClean="0">
                <a:latin typeface="Lucida Console" panose="020B0609040504020204" pitchFamily="49" charset="0"/>
              </a:rPr>
              <a:t>=</a:t>
            </a:r>
            <a:r>
              <a:rPr lang="en-US" dirty="0" err="1" smtClean="0">
                <a:latin typeface="Lucida Console" panose="020B0609040504020204" pitchFamily="49" charset="0"/>
              </a:rPr>
              <a:t>s.slice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s.lastIndexOf</a:t>
            </a:r>
            <a:r>
              <a:rPr lang="en-US" dirty="0" smtClean="0">
                <a:latin typeface="Lucida Console" panose="020B0609040504020204" pitchFamily="49" charset="0"/>
              </a:rPr>
              <a:t>("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smtClean="0">
                <a:latin typeface="Lucida Console" panose="020B0609040504020204" pitchFamily="49" charset="0"/>
              </a:rPr>
              <a:t>)+1,s.length); 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858" y="2857266"/>
            <a:ext cx="8567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Metode</a:t>
            </a:r>
            <a:r>
              <a:rPr lang="en-US" dirty="0" smtClean="0"/>
              <a:t>: </a:t>
            </a:r>
            <a:r>
              <a:rPr lang="en-US" dirty="0" err="1" smtClean="0">
                <a:latin typeface="Lucida Console" panose="020B0609040504020204" pitchFamily="49" charset="0"/>
              </a:rPr>
              <a:t>charAt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indexOf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lastIndexOf</a:t>
            </a:r>
            <a:r>
              <a:rPr lang="en-US" dirty="0" smtClean="0">
                <a:latin typeface="Lucida Console" panose="020B0609040504020204" pitchFamily="49" charset="0"/>
              </a:rPr>
              <a:t>, replace, split,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   </a:t>
            </a:r>
            <a:r>
              <a:rPr lang="en-US" dirty="0" err="1" smtClean="0">
                <a:latin typeface="Lucida Console" panose="020B0609040504020204" pitchFamily="49" charset="0"/>
              </a:rPr>
              <a:t>toLowerCase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toUpperCase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858" y="3814549"/>
            <a:ext cx="4862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Concatenarea</a:t>
            </a:r>
            <a:r>
              <a:rPr lang="en-US" sz="2000" dirty="0" smtClean="0"/>
              <a:t>:  "</a:t>
            </a:r>
            <a:r>
              <a:rPr lang="en-US" sz="2000" dirty="0" err="1" smtClean="0"/>
              <a:t>numarul</a:t>
            </a:r>
            <a:r>
              <a:rPr lang="en-US" sz="2000" dirty="0"/>
              <a:t>"</a:t>
            </a:r>
            <a:r>
              <a:rPr lang="en-US" sz="2000" dirty="0" smtClean="0"/>
              <a:t> + </a:t>
            </a:r>
            <a:r>
              <a:rPr lang="en-US" sz="2000" dirty="0"/>
              <a:t>"</a:t>
            </a:r>
            <a:r>
              <a:rPr lang="en-US" sz="2000" dirty="0" smtClean="0"/>
              <a:t>1</a:t>
            </a:r>
            <a:r>
              <a:rPr lang="en-US" sz="2000" dirty="0"/>
              <a:t>"</a:t>
            </a:r>
            <a:r>
              <a:rPr lang="en-US" sz="2000" dirty="0" smtClean="0"/>
              <a:t>, </a:t>
            </a:r>
            <a:r>
              <a:rPr lang="en-US" sz="2000" dirty="0"/>
              <a:t>"</a:t>
            </a:r>
            <a:r>
              <a:rPr lang="en-US" sz="2000" dirty="0" smtClean="0"/>
              <a:t>id</a:t>
            </a:r>
            <a:r>
              <a:rPr lang="en-US" sz="2000" dirty="0"/>
              <a:t>"</a:t>
            </a:r>
            <a:r>
              <a:rPr lang="en-US" sz="2000" dirty="0" smtClean="0"/>
              <a:t>+1   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9565" y="4644788"/>
            <a:ext cx="852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Accesarea</a:t>
            </a:r>
            <a:r>
              <a:rPr lang="en-US" sz="2000" dirty="0" smtClean="0"/>
              <a:t> </a:t>
            </a:r>
            <a:r>
              <a:rPr lang="en-US" sz="2000" dirty="0" err="1" smtClean="0"/>
              <a:t>unui</a:t>
            </a:r>
            <a:r>
              <a:rPr lang="en-US" sz="2000" dirty="0" smtClean="0"/>
              <a:t> </a:t>
            </a:r>
            <a:r>
              <a:rPr lang="en-US" sz="2000" dirty="0" err="1" smtClean="0"/>
              <a:t>caracter</a:t>
            </a:r>
            <a:r>
              <a:rPr lang="en-US" sz="2000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latin typeface="Lucida Console" panose="020B0609040504020204" pitchFamily="49" charset="0"/>
              </a:rPr>
              <a:t>s[0], </a:t>
            </a:r>
            <a:r>
              <a:rPr lang="en-US" dirty="0" err="1" smtClean="0">
                <a:latin typeface="Lucida Console" panose="020B0609040504020204" pitchFamily="49" charset="0"/>
              </a:rPr>
              <a:t>s.charAt</a:t>
            </a:r>
            <a:r>
              <a:rPr lang="en-US" dirty="0" smtClean="0">
                <a:latin typeface="Lucida Console" panose="020B0609040504020204" pitchFamily="49" charset="0"/>
              </a:rPr>
              <a:t>(0), </a:t>
            </a:r>
            <a:r>
              <a:rPr lang="en-US" dirty="0" err="1" smtClean="0">
                <a:latin typeface="Lucida Console" panose="020B0609040504020204" pitchFamily="49" charset="0"/>
              </a:rPr>
              <a:t>s.charAt</a:t>
            </a:r>
            <a:r>
              <a:rPr lang="en-US" dirty="0" smtClean="0">
                <a:latin typeface="Lucida Console" panose="020B0609040504020204" pitchFamily="49" charset="0"/>
              </a:rPr>
              <a:t>[s.length-1]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5486400"/>
            <a:ext cx="3980175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dirty="0" smtClean="0">
                <a:latin typeface="Lucida Console" panose="020B0609040504020204" pitchFamily="49" charset="0"/>
              </a:rPr>
              <a:t>var x = 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“</a:t>
            </a:r>
            <a:r>
              <a:rPr lang="en-US" dirty="0" err="1" smtClean="0">
                <a:latin typeface="Lucida Console" panose="020B0609040504020204" pitchFamily="49" charset="0"/>
              </a:rPr>
              <a:t>lllll</a:t>
            </a:r>
            <a:r>
              <a:rPr lang="en-US" dirty="0" smtClean="0">
                <a:latin typeface="Lucida Console" panose="020B0609040504020204" pitchFamily="49" charset="0"/>
              </a:rPr>
              <a:t>”;</a:t>
            </a:r>
          </a:p>
          <a:p>
            <a:r>
              <a:rPr lang="nn-NO" dirty="0" smtClean="0">
                <a:latin typeface="Lucida Console" panose="020B0609040504020204" pitchFamily="49" charset="0"/>
              </a:rPr>
              <a:t>alert(x[1</a:t>
            </a:r>
            <a:r>
              <a:rPr lang="nn-NO" dirty="0">
                <a:latin typeface="Lucida Console" panose="020B0609040504020204" pitchFamily="49" charset="0"/>
              </a:rPr>
              <a:t>]);</a:t>
            </a:r>
          </a:p>
          <a:p>
            <a:r>
              <a:rPr lang="nn-NO" dirty="0">
                <a:latin typeface="Lucida Console" panose="020B0609040504020204" pitchFamily="49" charset="0"/>
              </a:rPr>
              <a:t>x[1] = 'r';</a:t>
            </a:r>
          </a:p>
          <a:p>
            <a:r>
              <a:rPr lang="nn-NO" dirty="0">
                <a:latin typeface="Lucida Console" panose="020B0609040504020204" pitchFamily="49" charset="0"/>
              </a:rPr>
              <a:t>alert(x[1</a:t>
            </a:r>
            <a:r>
              <a:rPr lang="nn-NO" dirty="0" smtClean="0">
                <a:latin typeface="Lucida Console" panose="020B0609040504020204" pitchFamily="49" charset="0"/>
              </a:rPr>
              <a:t>]); // =&gt; l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62" y="5717232"/>
            <a:ext cx="41857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Un string nu </a:t>
            </a:r>
            <a:r>
              <a:rPr lang="en-US" dirty="0" err="1" smtClean="0"/>
              <a:t>este</a:t>
            </a:r>
            <a:r>
              <a:rPr lang="en-US" dirty="0" smtClean="0"/>
              <a:t> un array de </a:t>
            </a:r>
            <a:r>
              <a:rPr lang="en-US" dirty="0" err="1" smtClean="0"/>
              <a:t>caractere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565" y="4227716"/>
            <a:ext cx="382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Caractere</a:t>
            </a:r>
            <a:r>
              <a:rPr lang="en-US" sz="2000" dirty="0" smtClean="0"/>
              <a:t> </a:t>
            </a:r>
            <a:r>
              <a:rPr lang="en-US" sz="2000" dirty="0" err="1" smtClean="0"/>
              <a:t>speciale</a:t>
            </a:r>
            <a:r>
              <a:rPr lang="en-US" sz="2000" dirty="0" smtClean="0"/>
              <a:t>: \’ \” \n \t \&amp; \\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77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0365" y="1447799"/>
            <a:ext cx="5291833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nume</a:t>
            </a:r>
            <a:r>
              <a:rPr lang="en-US" dirty="0">
                <a:latin typeface="Lucida Console" panose="020B0609040504020204" pitchFamily="49" charset="0"/>
              </a:rPr>
              <a:t> =  Boolean(</a:t>
            </a:r>
            <a:r>
              <a:rPr lang="en-US" dirty="0" err="1">
                <a:latin typeface="Lucida Console" panose="020B0609040504020204" pitchFamily="49" charset="0"/>
              </a:rPr>
              <a:t>valoare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true ===  Boolean(“</a:t>
            </a:r>
            <a:r>
              <a:rPr lang="en-US" dirty="0" err="1" smtClean="0">
                <a:latin typeface="Lucida Console" panose="020B0609040504020204" pitchFamily="49" charset="0"/>
              </a:rPr>
              <a:t>adevarat</a:t>
            </a:r>
            <a:r>
              <a:rPr lang="en-US" dirty="0" smtClean="0">
                <a:latin typeface="Lucida Console" panose="020B0609040504020204" pitchFamily="49" charset="0"/>
              </a:rPr>
              <a:t>”) </a:t>
            </a:r>
            <a:r>
              <a:rPr lang="en-US" dirty="0" smtClean="0"/>
              <a:t>// =&gt; true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false === Boolean(“”) </a:t>
            </a:r>
            <a:r>
              <a:rPr lang="en-US" dirty="0" smtClean="0"/>
              <a:t>// =&gt; true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642" y="842665"/>
            <a:ext cx="662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Orice</a:t>
            </a:r>
            <a:r>
              <a:rPr lang="en-US" sz="2000" dirty="0" smtClean="0"/>
              <a:t> </a:t>
            </a:r>
            <a:r>
              <a:rPr lang="en-US" sz="2000" dirty="0" err="1" smtClean="0"/>
              <a:t>valoare</a:t>
            </a:r>
            <a:r>
              <a:rPr lang="en-US" sz="2000" dirty="0" smtClean="0"/>
              <a:t> </a:t>
            </a:r>
            <a:r>
              <a:rPr lang="en-US" sz="2000" dirty="0" err="1" smtClean="0"/>
              <a:t>poate</a:t>
            </a:r>
            <a:r>
              <a:rPr lang="en-US" sz="2000" dirty="0" smtClean="0"/>
              <a:t> fi </a:t>
            </a:r>
            <a:r>
              <a:rPr lang="en-US" sz="2000" dirty="0" err="1" smtClean="0"/>
              <a:t>convertita</a:t>
            </a:r>
            <a:r>
              <a:rPr lang="en-US" sz="2000" dirty="0" smtClean="0"/>
              <a:t> explicit </a:t>
            </a:r>
            <a:r>
              <a:rPr lang="en-US" sz="2000" dirty="0" err="1" smtClean="0"/>
              <a:t>folosind</a:t>
            </a:r>
            <a:r>
              <a:rPr lang="en-US" sz="2000" dirty="0" smtClean="0"/>
              <a:t> Boolean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2344" y="242500"/>
            <a:ext cx="45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Tipul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boolean</a:t>
            </a:r>
            <a:r>
              <a:rPr 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: </a:t>
            </a:r>
            <a:r>
              <a:rPr lang="en-US" sz="2800" dirty="0" smtClean="0">
                <a:ea typeface="Verdana" panose="020B0604030504040204" pitchFamily="34" charset="0"/>
                <a:cs typeface="Verdana" panose="020B0604030504040204" pitchFamily="34" charset="0"/>
              </a:rPr>
              <a:t>true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7030A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si</a:t>
            </a:r>
            <a:r>
              <a:rPr lang="en-US" sz="2800" dirty="0" smtClean="0">
                <a:solidFill>
                  <a:srgbClr val="7030A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smtClean="0">
                <a:ea typeface="Verdana" panose="020B0604030504040204" pitchFamily="34" charset="0"/>
                <a:cs typeface="Verdana" panose="020B0604030504040204" pitchFamily="34" charset="0"/>
              </a:rPr>
              <a:t>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4551" y="3810000"/>
            <a:ext cx="542648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Alte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pot fi </a:t>
            </a:r>
            <a:r>
              <a:rPr lang="en-US" sz="2000" dirty="0" err="1"/>
              <a:t>folosite</a:t>
            </a:r>
            <a:r>
              <a:rPr lang="en-US" sz="2000" dirty="0"/>
              <a:t> ca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Boolene</a:t>
            </a:r>
            <a:r>
              <a:rPr lang="en-US" sz="2000" dirty="0"/>
              <a:t>: </a:t>
            </a:r>
          </a:p>
          <a:p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fals</a:t>
            </a:r>
            <a:r>
              <a:rPr lang="en-US" sz="2000" dirty="0"/>
              <a:t>: </a:t>
            </a:r>
            <a:r>
              <a:rPr lang="en-US" dirty="0">
                <a:latin typeface="Lucida Console" panose="020B0609040504020204" pitchFamily="49" charset="0"/>
              </a:rPr>
              <a:t>0, </a:t>
            </a:r>
            <a:r>
              <a:rPr lang="en-US" dirty="0" smtClean="0">
                <a:latin typeface="Lucida Console" panose="020B0609040504020204" pitchFamily="49" charset="0"/>
              </a:rPr>
              <a:t>“” , </a:t>
            </a:r>
            <a:r>
              <a:rPr lang="en-US" dirty="0" err="1">
                <a:latin typeface="Lucida Console" panose="020B0609040504020204" pitchFamily="49" charset="0"/>
              </a:rPr>
              <a:t>NaN</a:t>
            </a:r>
            <a:r>
              <a:rPr lang="en-US" dirty="0">
                <a:latin typeface="Lucida Console" panose="020B0609040504020204" pitchFamily="49" charset="0"/>
              </a:rPr>
              <a:t>, null, undefined</a:t>
            </a:r>
          </a:p>
          <a:p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adevarat</a:t>
            </a:r>
            <a:r>
              <a:rPr lang="en-US" sz="2000" dirty="0"/>
              <a:t>: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alta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endParaRPr lang="en-US" sz="2000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Operatori</a:t>
            </a:r>
            <a:r>
              <a:rPr lang="en-US" sz="2000" dirty="0" smtClean="0"/>
              <a:t> </a:t>
            </a:r>
            <a:r>
              <a:rPr lang="en-US" sz="2000" dirty="0" err="1" smtClean="0"/>
              <a:t>logici</a:t>
            </a:r>
            <a:r>
              <a:rPr lang="en-US" sz="2000" dirty="0" smtClean="0"/>
              <a:t>: </a:t>
            </a:r>
            <a:r>
              <a:rPr lang="en-US" dirty="0" smtClean="0"/>
              <a:t>&gt;  &lt;  &lt;=  &gt;= &amp;&amp; || !   ==    !=    ===    !==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248" y="5197438"/>
            <a:ext cx="2917786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7030A0"/>
                </a:solidFill>
              </a:rPr>
              <a:t>Operatorul</a:t>
            </a:r>
            <a:r>
              <a:rPr lang="en-US" sz="2000" dirty="0" smtClean="0">
                <a:solidFill>
                  <a:srgbClr val="7030A0"/>
                </a:solidFill>
              </a:rPr>
              <a:t> conditional</a:t>
            </a:r>
          </a:p>
          <a:p>
            <a:endParaRPr lang="en-US" sz="2000" dirty="0" smtClean="0"/>
          </a:p>
          <a:p>
            <a:r>
              <a:rPr lang="en-US" sz="2000" i="1" dirty="0" err="1" smtClean="0"/>
              <a:t>conditie</a:t>
            </a:r>
            <a:r>
              <a:rPr lang="en-US" sz="2000" i="1" dirty="0" smtClean="0"/>
              <a:t> ? </a:t>
            </a:r>
            <a:r>
              <a:rPr lang="en-US" sz="2000" i="1" dirty="0"/>
              <a:t>expr1 : expr2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3342" y="5382104"/>
            <a:ext cx="530179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en-US" dirty="0" smtClean="0">
                <a:latin typeface="Lucida Console" pitchFamily="49" charset="0"/>
              </a:rPr>
              <a:t>function fact(n){</a:t>
            </a:r>
          </a:p>
          <a:p>
            <a:pPr lvl="1"/>
            <a:r>
              <a:rPr lang="en-US" altLang="en-US" dirty="0" smtClean="0">
                <a:latin typeface="Lucida Console" pitchFamily="49" charset="0"/>
              </a:rPr>
              <a:t>return (n &lt;= 2) ? n: n*fact(n-1);</a:t>
            </a:r>
            <a:endParaRPr lang="en-US" altLang="en-US" dirty="0">
              <a:latin typeface="Lucida Console" pitchFamily="49" charset="0"/>
            </a:endParaRPr>
          </a:p>
          <a:p>
            <a:pPr lvl="1"/>
            <a:r>
              <a:rPr lang="en-US" altLang="en-US" dirty="0" smtClean="0">
                <a:latin typeface="Lucida Console" pitchFamily="49" charset="0"/>
              </a:rPr>
              <a:t>}</a:t>
            </a:r>
            <a:endParaRPr lang="en-US" altLang="en-US" dirty="0">
              <a:latin typeface="Lucida Console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239" y="3632867"/>
            <a:ext cx="29033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tipul</a:t>
            </a:r>
            <a:r>
              <a:rPr lang="en-US" dirty="0" smtClean="0"/>
              <a:t> </a:t>
            </a:r>
            <a:r>
              <a:rPr lang="en-US" dirty="0" err="1" smtClean="0"/>
              <a:t>operanzilor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93642" y="3466195"/>
            <a:ext cx="152400" cy="33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35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023" y="0"/>
            <a:ext cx="85411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Tipurile</a:t>
            </a:r>
            <a:r>
              <a:rPr lang="en-US" sz="3200" dirty="0" smtClean="0"/>
              <a:t> undefined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/>
              <a:t> null </a:t>
            </a:r>
          </a:p>
          <a:p>
            <a:endParaRPr lang="en-US" sz="3200" dirty="0"/>
          </a:p>
          <a:p>
            <a:r>
              <a:rPr lang="en-US" sz="3200" dirty="0" err="1">
                <a:solidFill>
                  <a:srgbClr val="7030A0"/>
                </a:solidFill>
              </a:rPr>
              <a:t>v</a:t>
            </a:r>
            <a:r>
              <a:rPr lang="en-US" sz="3200" dirty="0" err="1" smtClean="0">
                <a:solidFill>
                  <a:srgbClr val="7030A0"/>
                </a:solidFill>
              </a:rPr>
              <a:t>ariabilele</a:t>
            </a:r>
            <a:r>
              <a:rPr lang="en-US" sz="3200" dirty="0" smtClean="0">
                <a:solidFill>
                  <a:srgbClr val="7030A0"/>
                </a:solidFill>
              </a:rPr>
              <a:t> care nu au </a:t>
            </a:r>
            <a:r>
              <a:rPr lang="en-US" sz="3200" dirty="0" err="1" smtClean="0">
                <a:solidFill>
                  <a:srgbClr val="7030A0"/>
                </a:solidFill>
              </a:rPr>
              <a:t>primit</a:t>
            </a:r>
            <a:r>
              <a:rPr lang="en-US" sz="3200" dirty="0" smtClean="0">
                <a:solidFill>
                  <a:srgbClr val="7030A0"/>
                </a:solidFill>
              </a:rPr>
              <a:t> o </a:t>
            </a:r>
            <a:r>
              <a:rPr lang="en-US" sz="3200" dirty="0" err="1" smtClean="0">
                <a:solidFill>
                  <a:srgbClr val="7030A0"/>
                </a:solidFill>
              </a:rPr>
              <a:t>valoare</a:t>
            </a:r>
            <a:r>
              <a:rPr lang="en-US" sz="3200" dirty="0" smtClean="0">
                <a:solidFill>
                  <a:srgbClr val="7030A0"/>
                </a:solidFill>
              </a:rPr>
              <a:t> au </a:t>
            </a:r>
            <a:r>
              <a:rPr lang="en-US" sz="3200" dirty="0" err="1" smtClean="0">
                <a:solidFill>
                  <a:srgbClr val="7030A0"/>
                </a:solidFill>
              </a:rPr>
              <a:t>tipul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3200" dirty="0"/>
              <a:t>u</a:t>
            </a:r>
            <a:r>
              <a:rPr lang="en-US" sz="3200" dirty="0" smtClean="0"/>
              <a:t>ndefined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x </a:t>
            </a:r>
          </a:p>
          <a:p>
            <a:r>
              <a:rPr lang="en-US" sz="2400" dirty="0"/>
              <a:t>x</a:t>
            </a:r>
            <a:r>
              <a:rPr lang="en-US" sz="2400" dirty="0" smtClean="0"/>
              <a:t> == undefined // true</a:t>
            </a:r>
          </a:p>
          <a:p>
            <a:r>
              <a:rPr lang="en-US" sz="2400" dirty="0" err="1"/>
              <a:t>t</a:t>
            </a:r>
            <a:r>
              <a:rPr lang="en-US" sz="2400" dirty="0" err="1" smtClean="0"/>
              <a:t>ypeof</a:t>
            </a:r>
            <a:r>
              <a:rPr lang="en-US" sz="2400" dirty="0" smtClean="0"/>
              <a:t>(x) // undefined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97909" y="3657600"/>
            <a:ext cx="863088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null </a:t>
            </a:r>
            <a:r>
              <a:rPr lang="en-US" sz="3200" dirty="0" err="1" smtClean="0">
                <a:solidFill>
                  <a:srgbClr val="7030A0"/>
                </a:solidFill>
              </a:rPr>
              <a:t>este</a:t>
            </a:r>
            <a:r>
              <a:rPr lang="en-US" sz="3200" dirty="0" smtClean="0">
                <a:solidFill>
                  <a:srgbClr val="7030A0"/>
                </a:solidFill>
              </a:rPr>
              <a:t> o </a:t>
            </a:r>
            <a:r>
              <a:rPr lang="en-US" sz="3200" dirty="0" err="1" smtClean="0">
                <a:solidFill>
                  <a:srgbClr val="7030A0"/>
                </a:solidFill>
              </a:rPr>
              <a:t>valoare</a:t>
            </a:r>
            <a:r>
              <a:rPr lang="en-US" sz="3200" dirty="0" smtClean="0">
                <a:solidFill>
                  <a:srgbClr val="7030A0"/>
                </a:solidFill>
              </a:rPr>
              <a:t> care </a:t>
            </a:r>
            <a:r>
              <a:rPr lang="en-US" sz="3200" dirty="0" err="1" smtClean="0">
                <a:solidFill>
                  <a:srgbClr val="7030A0"/>
                </a:solidFill>
              </a:rPr>
              <a:t>poate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reprezenta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orice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x=null</a:t>
            </a:r>
          </a:p>
          <a:p>
            <a:endParaRPr lang="en-US" sz="2400" dirty="0"/>
          </a:p>
          <a:p>
            <a:r>
              <a:rPr lang="en-US" sz="2400" dirty="0"/>
              <a:t>n</a:t>
            </a:r>
            <a:r>
              <a:rPr lang="en-US" sz="2400" dirty="0" smtClean="0"/>
              <a:t>ull == undefined // true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ull === undefined // 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1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971800"/>
            <a:ext cx="5012911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ob</a:t>
            </a:r>
            <a:r>
              <a:rPr lang="en-US" sz="2400" dirty="0" smtClean="0"/>
              <a:t> = {p1: v1, p2: v2, … ,</a:t>
            </a:r>
            <a:r>
              <a:rPr lang="en-US" sz="2400" dirty="0" err="1" smtClean="0"/>
              <a:t>pn</a:t>
            </a:r>
            <a:r>
              <a:rPr lang="en-US" sz="2400" dirty="0" smtClean="0"/>
              <a:t>: </a:t>
            </a:r>
            <a:r>
              <a:rPr lang="en-US" sz="2400" dirty="0" err="1" smtClean="0"/>
              <a:t>vn</a:t>
            </a:r>
            <a:r>
              <a:rPr lang="en-US" sz="2400" dirty="0" smtClean="0"/>
              <a:t>};</a:t>
            </a:r>
          </a:p>
          <a:p>
            <a:endParaRPr lang="en-US" sz="2400" dirty="0" smtClean="0"/>
          </a:p>
          <a:p>
            <a:r>
              <a:rPr lang="en-US" sz="2400" dirty="0" smtClean="0"/>
              <a:t>ob.p1; // v1</a:t>
            </a:r>
          </a:p>
          <a:p>
            <a:endParaRPr lang="en-US" sz="2400" dirty="0" smtClean="0"/>
          </a:p>
          <a:p>
            <a:r>
              <a:rPr lang="en-US" sz="2400" dirty="0" smtClean="0"/>
              <a:t>ob.["p1"]; // v1</a:t>
            </a:r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1845" y="152400"/>
            <a:ext cx="82990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Tipul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/>
              <a:t>obiect</a:t>
            </a:r>
            <a:endParaRPr lang="en-US" sz="3200" dirty="0" smtClean="0"/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Un </a:t>
            </a:r>
            <a:r>
              <a:rPr lang="en-US" sz="2800" dirty="0" err="1" smtClean="0">
                <a:solidFill>
                  <a:srgbClr val="7030A0"/>
                </a:solidFill>
              </a:rPr>
              <a:t>obiect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este</a:t>
            </a:r>
            <a:r>
              <a:rPr lang="en-US" sz="2800" dirty="0" smtClean="0">
                <a:solidFill>
                  <a:srgbClr val="7030A0"/>
                </a:solidFill>
              </a:rPr>
              <a:t> o </a:t>
            </a:r>
            <a:r>
              <a:rPr lang="en-US" sz="2800" dirty="0" err="1" smtClean="0">
                <a:solidFill>
                  <a:srgbClr val="7030A0"/>
                </a:solidFill>
              </a:rPr>
              <a:t>colectie</a:t>
            </a:r>
            <a:r>
              <a:rPr lang="en-US" sz="2800" dirty="0" smtClean="0">
                <a:solidFill>
                  <a:srgbClr val="7030A0"/>
                </a:solidFill>
              </a:rPr>
              <a:t> de </a:t>
            </a:r>
            <a:r>
              <a:rPr lang="en-US" sz="2800" dirty="0" err="1" smtClean="0">
                <a:solidFill>
                  <a:srgbClr val="7030A0"/>
                </a:solidFill>
              </a:rPr>
              <a:t>perechi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nume-valoare</a:t>
            </a:r>
            <a:r>
              <a:rPr lang="en-US" sz="32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2800" dirty="0" err="1" smtClean="0">
                <a:solidFill>
                  <a:srgbClr val="7030A0"/>
                </a:solidFill>
              </a:rPr>
              <a:t>Daca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valoarea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este</a:t>
            </a:r>
            <a:r>
              <a:rPr lang="en-US" sz="2800" dirty="0" smtClean="0">
                <a:solidFill>
                  <a:srgbClr val="7030A0"/>
                </a:solidFill>
              </a:rPr>
              <a:t> o </a:t>
            </a:r>
            <a:r>
              <a:rPr lang="en-US" sz="2800" dirty="0" err="1" smtClean="0">
                <a:solidFill>
                  <a:srgbClr val="7030A0"/>
                </a:solidFill>
              </a:rPr>
              <a:t>functie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atunci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proprietatea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se </a:t>
            </a:r>
            <a:r>
              <a:rPr lang="en-US" sz="2800" dirty="0" err="1" smtClean="0">
                <a:solidFill>
                  <a:srgbClr val="7030A0"/>
                </a:solidFill>
              </a:rPr>
              <a:t>numeste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metoda</a:t>
            </a:r>
            <a:r>
              <a:rPr lang="en-US" sz="3200" dirty="0" smtClean="0">
                <a:solidFill>
                  <a:srgbClr val="7030A0"/>
                </a:solidFill>
              </a:rPr>
              <a:t>.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4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38716"/>
            <a:ext cx="5096267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ob</a:t>
            </a:r>
            <a:r>
              <a:rPr lang="en-US" sz="2400" dirty="0" smtClean="0"/>
              <a:t> = {p1: v1, p2: v2, … ,</a:t>
            </a:r>
            <a:r>
              <a:rPr lang="en-US" sz="2400" dirty="0" err="1" smtClean="0"/>
              <a:t>pn</a:t>
            </a:r>
            <a:r>
              <a:rPr lang="en-US" sz="2400" dirty="0" smtClean="0"/>
              <a:t>: </a:t>
            </a:r>
            <a:r>
              <a:rPr lang="en-US" sz="2400" dirty="0" err="1" smtClean="0"/>
              <a:t>vn</a:t>
            </a:r>
            <a:r>
              <a:rPr lang="en-US" sz="2400" dirty="0" smtClean="0"/>
              <a:t>};</a:t>
            </a:r>
          </a:p>
          <a:p>
            <a:endParaRPr lang="en-US" sz="2400" dirty="0" smtClean="0"/>
          </a:p>
          <a:p>
            <a:r>
              <a:rPr lang="en-US" sz="2400" dirty="0" smtClean="0"/>
              <a:t>ob.p1 = </a:t>
            </a:r>
            <a:r>
              <a:rPr lang="en-US" sz="2400" dirty="0" err="1" smtClean="0"/>
              <a:t>vnou</a:t>
            </a:r>
            <a:r>
              <a:rPr lang="en-US" sz="2400" dirty="0" smtClean="0"/>
              <a:t>; </a:t>
            </a:r>
            <a:r>
              <a:rPr lang="en-US" sz="2400" dirty="0" err="1" smtClean="0"/>
              <a:t>ob</a:t>
            </a:r>
            <a:r>
              <a:rPr lang="en-US" sz="2400" dirty="0" smtClean="0"/>
              <a:t>["p1"] = </a:t>
            </a:r>
            <a:r>
              <a:rPr lang="en-US" sz="2400" dirty="0" err="1" smtClean="0"/>
              <a:t>vnou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Object.keys</a:t>
            </a:r>
            <a:r>
              <a:rPr lang="en-US" sz="2400" dirty="0" smtClean="0"/>
              <a:t>(</a:t>
            </a:r>
            <a:r>
              <a:rPr lang="en-US" sz="2400" dirty="0" err="1" smtClean="0"/>
              <a:t>ob</a:t>
            </a:r>
            <a:r>
              <a:rPr lang="en-US" sz="2400" dirty="0" smtClean="0"/>
              <a:t>) // ["p1","p2",…,"</a:t>
            </a:r>
            <a:r>
              <a:rPr lang="en-US" sz="2400" dirty="0" err="1" smtClean="0"/>
              <a:t>pn</a:t>
            </a:r>
            <a:r>
              <a:rPr lang="en-US" sz="2400" dirty="0" smtClean="0"/>
              <a:t>"]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4235" y="4193231"/>
            <a:ext cx="335280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ob</a:t>
            </a:r>
            <a:r>
              <a:rPr lang="en-US" sz="2400" dirty="0" smtClean="0"/>
              <a:t> ={p1: 2, p2:3}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s = 0;</a:t>
            </a:r>
          </a:p>
          <a:p>
            <a:r>
              <a:rPr lang="en-US" sz="2400" dirty="0" smtClean="0"/>
              <a:t>for (</a:t>
            </a:r>
            <a:r>
              <a:rPr lang="en-US" sz="2400" dirty="0" err="1" smtClean="0"/>
              <a:t>var</a:t>
            </a:r>
            <a:r>
              <a:rPr lang="en-US" sz="2400" dirty="0" smtClean="0"/>
              <a:t> x in </a:t>
            </a:r>
            <a:r>
              <a:rPr lang="en-US" sz="2400" dirty="0" err="1" smtClean="0"/>
              <a:t>ob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{s=</a:t>
            </a:r>
            <a:r>
              <a:rPr lang="en-US" sz="2400" dirty="0" err="1" smtClean="0"/>
              <a:t>s+ob</a:t>
            </a:r>
            <a:r>
              <a:rPr lang="en-US" sz="2400" dirty="0" smtClean="0"/>
              <a:t>[x]}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4625" y="3731566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 … in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074" y="69250"/>
            <a:ext cx="226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Tipul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object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563083"/>
            <a:ext cx="3404784" cy="5429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870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7378" y="152400"/>
            <a:ext cx="8407021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JavaScript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sz="2800" dirty="0" err="1" smtClean="0">
                <a:solidFill>
                  <a:srgbClr val="7030A0"/>
                </a:solidFill>
              </a:rPr>
              <a:t>dezvoltat</a:t>
            </a:r>
            <a:r>
              <a:rPr lang="en-US" sz="2800" dirty="0" smtClean="0">
                <a:solidFill>
                  <a:srgbClr val="7030A0"/>
                </a:solidFill>
              </a:rPr>
              <a:t> de </a:t>
            </a:r>
            <a:r>
              <a:rPr lang="en-US" sz="2800" dirty="0" smtClean="0">
                <a:solidFill>
                  <a:srgbClr val="7030A0"/>
                </a:solidFill>
                <a:hlinkClick r:id="rId2"/>
              </a:rPr>
              <a:t>Brendan </a:t>
            </a:r>
            <a:r>
              <a:rPr lang="en-US" sz="2800" dirty="0" err="1" smtClean="0">
                <a:solidFill>
                  <a:srgbClr val="7030A0"/>
                </a:solidFill>
                <a:hlinkClick r:id="rId2"/>
              </a:rPr>
              <a:t>Eich</a:t>
            </a:r>
            <a:r>
              <a:rPr lang="en-US" sz="2800" dirty="0" smtClean="0">
                <a:solidFill>
                  <a:srgbClr val="7030A0"/>
                </a:solidFill>
                <a:hlinkClick r:id="rId2"/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la Netscape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(initial sub </a:t>
            </a:r>
            <a:r>
              <a:rPr lang="en-US" sz="2800" dirty="0" err="1" smtClean="0">
                <a:solidFill>
                  <a:srgbClr val="7030A0"/>
                </a:solidFill>
              </a:rPr>
              <a:t>numele</a:t>
            </a:r>
            <a:r>
              <a:rPr lang="en-US" sz="2800" dirty="0" smtClean="0">
                <a:solidFill>
                  <a:srgbClr val="7030A0"/>
                </a:solidFill>
              </a:rPr>
              <a:t> de Mocha </a:t>
            </a:r>
            <a:r>
              <a:rPr lang="en-US" sz="2800" dirty="0" err="1" smtClean="0">
                <a:solidFill>
                  <a:srgbClr val="7030A0"/>
                </a:solidFill>
              </a:rPr>
              <a:t>si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LiveScript</a:t>
            </a:r>
            <a:r>
              <a:rPr lang="en-US" sz="2800" dirty="0" smtClean="0">
                <a:solidFill>
                  <a:srgbClr val="7030A0"/>
                </a:solidFill>
              </a:rPr>
              <a:t>),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err="1">
                <a:solidFill>
                  <a:srgbClr val="7030A0"/>
                </a:solidFill>
              </a:rPr>
              <a:t>t</a:t>
            </a:r>
            <a:r>
              <a:rPr lang="en-US" sz="2800" dirty="0" err="1" smtClean="0">
                <a:solidFill>
                  <a:srgbClr val="7030A0"/>
                </a:solidFill>
              </a:rPr>
              <a:t>rimis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pentru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standardizare</a:t>
            </a:r>
            <a:r>
              <a:rPr lang="en-US" sz="2800" dirty="0" smtClean="0">
                <a:solidFill>
                  <a:srgbClr val="7030A0"/>
                </a:solidFill>
              </a:rPr>
              <a:t> la ECMA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(European Computer Manufacturer’s Association);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err="1" smtClean="0">
                <a:solidFill>
                  <a:srgbClr val="7030A0"/>
                </a:solidFill>
              </a:rPr>
              <a:t>numele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standardului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este</a:t>
            </a:r>
            <a:r>
              <a:rPr lang="en-US" sz="2800" dirty="0" smtClean="0">
                <a:solidFill>
                  <a:srgbClr val="7030A0"/>
                </a:solidFill>
              </a:rPr>
              <a:t> ECMAScript,</a:t>
            </a:r>
          </a:p>
          <a:p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2800" dirty="0" err="1" smtClean="0">
                <a:solidFill>
                  <a:srgbClr val="7030A0"/>
                </a:solidFill>
              </a:rPr>
              <a:t>ersiunea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actuala</a:t>
            </a:r>
            <a:r>
              <a:rPr lang="en-US" sz="2800" dirty="0" smtClean="0">
                <a:solidFill>
                  <a:srgbClr val="7030A0"/>
                </a:solidFill>
              </a:rPr>
              <a:t>:  </a:t>
            </a:r>
            <a:r>
              <a:rPr lang="en-US" sz="2800" dirty="0" smtClean="0">
                <a:solidFill>
                  <a:srgbClr val="7030A0"/>
                </a:solidFill>
                <a:hlinkClick r:id="rId3"/>
              </a:rPr>
              <a:t>ECMAScript </a:t>
            </a:r>
            <a:r>
              <a:rPr lang="en-US" sz="2800" dirty="0">
                <a:solidFill>
                  <a:srgbClr val="7030A0"/>
                </a:solidFill>
                <a:hlinkClick r:id="rId3"/>
              </a:rPr>
              <a:t>6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400" dirty="0" smtClean="0">
              <a:solidFill>
                <a:srgbClr val="7030A0"/>
              </a:solidFill>
              <a:hlinkClick r:id="rId4"/>
            </a:endParaRPr>
          </a:p>
          <a:p>
            <a:r>
              <a:rPr lang="en-US" sz="2400" dirty="0" smtClean="0">
                <a:solidFill>
                  <a:srgbClr val="7030A0"/>
                </a:solidFill>
                <a:hlinkClick r:id="rId4"/>
              </a:rPr>
              <a:t>https</a:t>
            </a:r>
            <a:r>
              <a:rPr lang="en-US" sz="2400" dirty="0">
                <a:solidFill>
                  <a:srgbClr val="7030A0"/>
                </a:solidFill>
                <a:hlinkClick r:id="rId4"/>
              </a:rPr>
              <a:t>://</a:t>
            </a:r>
            <a:r>
              <a:rPr lang="en-US" sz="2400" dirty="0" smtClean="0">
                <a:solidFill>
                  <a:srgbClr val="7030A0"/>
                </a:solidFill>
                <a:hlinkClick r:id="rId4"/>
              </a:rPr>
              <a:t>developer.mozilla.org/en-US/docs/Web/JavaScript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               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              JavaScript The Definitive Guide, David Flanagan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763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 descr="Activate Your Web P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8" y="5167082"/>
            <a:ext cx="1192443" cy="1562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679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0" y="4669319"/>
            <a:ext cx="3302507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s  = “Ana”; // </a:t>
            </a:r>
            <a:r>
              <a:rPr lang="en-US" sz="2400" dirty="0" smtClean="0"/>
              <a:t>string </a:t>
            </a:r>
            <a:endParaRPr lang="en-US" sz="2400" dirty="0" smtClean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t = s;</a:t>
            </a:r>
          </a:p>
          <a:p>
            <a:r>
              <a:rPr lang="en-US" sz="2400" dirty="0" smtClean="0"/>
              <a:t>t= t + “ </a:t>
            </a:r>
            <a:r>
              <a:rPr lang="en-US" sz="2400" dirty="0" err="1" smtClean="0"/>
              <a:t>Popescu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alert(s) // =&gt; “Ana”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9" y="3657600"/>
            <a:ext cx="456407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a = {</a:t>
            </a:r>
            <a:r>
              <a:rPr lang="en-US" sz="2400" dirty="0" err="1" smtClean="0"/>
              <a:t>nume</a:t>
            </a:r>
            <a:r>
              <a:rPr lang="en-US" sz="2400" dirty="0" smtClean="0"/>
              <a:t>: “Ana”} // </a:t>
            </a:r>
            <a:r>
              <a:rPr lang="en-US" sz="2400" dirty="0" smtClean="0"/>
              <a:t>o</a:t>
            </a:r>
            <a:r>
              <a:rPr lang="en-US" sz="2400" dirty="0" smtClean="0"/>
              <a:t>bject</a:t>
            </a:r>
            <a:endParaRPr lang="en-US" sz="2400" dirty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b = a;</a:t>
            </a:r>
          </a:p>
          <a:p>
            <a:r>
              <a:rPr lang="en-US" sz="2400" dirty="0" err="1" smtClean="0"/>
              <a:t>b.nume</a:t>
            </a:r>
            <a:r>
              <a:rPr lang="en-US" sz="2400" dirty="0" smtClean="0"/>
              <a:t> = </a:t>
            </a:r>
            <a:r>
              <a:rPr lang="en-US" sz="2400" dirty="0" err="1" smtClean="0"/>
              <a:t>b.nume</a:t>
            </a:r>
            <a:r>
              <a:rPr lang="en-US" sz="2400" dirty="0" smtClean="0"/>
              <a:t> + “ </a:t>
            </a:r>
            <a:r>
              <a:rPr lang="en-US" sz="2400" dirty="0" err="1" smtClean="0"/>
              <a:t>Popescu</a:t>
            </a:r>
            <a:r>
              <a:rPr lang="en-US" sz="2400" dirty="0" smtClean="0"/>
              <a:t>”;</a:t>
            </a:r>
          </a:p>
          <a:p>
            <a:r>
              <a:rPr lang="en-US" sz="2400" dirty="0" smtClean="0"/>
              <a:t>alert(</a:t>
            </a:r>
            <a:r>
              <a:rPr lang="en-US" sz="2400" dirty="0" err="1" smtClean="0"/>
              <a:t>a.nume</a:t>
            </a:r>
            <a:r>
              <a:rPr lang="en-US" sz="2400" dirty="0" smtClean="0"/>
              <a:t>); // </a:t>
            </a:r>
            <a:r>
              <a:rPr lang="en-US" sz="2400" dirty="0" smtClean="0"/>
              <a:t> </a:t>
            </a:r>
            <a:r>
              <a:rPr lang="en-US" sz="2400" dirty="0" smtClean="0"/>
              <a:t>“Ana </a:t>
            </a:r>
            <a:r>
              <a:rPr lang="en-US" sz="2400" dirty="0" err="1" smtClean="0"/>
              <a:t>Popescu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3400" y="1189462"/>
            <a:ext cx="7848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Toate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datele</a:t>
            </a:r>
            <a:r>
              <a:rPr lang="en-US" sz="2800" dirty="0" smtClean="0">
                <a:solidFill>
                  <a:srgbClr val="7030A0"/>
                </a:solidFill>
              </a:rPr>
              <a:t> din </a:t>
            </a:r>
            <a:r>
              <a:rPr lang="en-US" sz="2800" dirty="0" err="1" smtClean="0">
                <a:solidFill>
                  <a:srgbClr val="7030A0"/>
                </a:solidFill>
              </a:rPr>
              <a:t>tipurile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primitive in </a:t>
            </a:r>
            <a:r>
              <a:rPr lang="en-US" sz="2800" dirty="0" err="1">
                <a:solidFill>
                  <a:srgbClr val="7030A0"/>
                </a:solidFill>
              </a:rPr>
              <a:t>afara</a:t>
            </a:r>
            <a:r>
              <a:rPr lang="en-US" sz="2800" dirty="0">
                <a:solidFill>
                  <a:srgbClr val="7030A0"/>
                </a:solidFill>
              </a:rPr>
              <a:t> de </a:t>
            </a:r>
            <a:r>
              <a:rPr lang="en-US" sz="2800" dirty="0" err="1">
                <a:solidFill>
                  <a:srgbClr val="7030A0"/>
                </a:solidFill>
              </a:rPr>
              <a:t>tipul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object</a:t>
            </a:r>
            <a:r>
              <a:rPr lang="en-US" sz="2800" dirty="0" smtClean="0">
                <a:solidFill>
                  <a:srgbClr val="002060"/>
                </a:solidFill>
              </a:rPr>
              <a:t>  </a:t>
            </a:r>
            <a:r>
              <a:rPr lang="en-US" sz="2800" dirty="0" err="1" smtClean="0">
                <a:solidFill>
                  <a:srgbClr val="7030A0"/>
                </a:solidFill>
              </a:rPr>
              <a:t>sunt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transmise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prin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valoare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err="1" smtClean="0">
                <a:solidFill>
                  <a:srgbClr val="7030A0"/>
                </a:solidFill>
              </a:rPr>
              <a:t>Datele</a:t>
            </a:r>
            <a:r>
              <a:rPr lang="en-US" sz="2800" dirty="0" smtClean="0">
                <a:solidFill>
                  <a:srgbClr val="7030A0"/>
                </a:solidFill>
              </a:rPr>
              <a:t> de tip </a:t>
            </a:r>
            <a:r>
              <a:rPr lang="en-US" sz="2800" dirty="0" smtClean="0"/>
              <a:t>o</a:t>
            </a:r>
            <a:r>
              <a:rPr lang="en-US" sz="2800" dirty="0" smtClean="0"/>
              <a:t>bject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sunt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transmise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prin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referinta</a:t>
            </a:r>
            <a:r>
              <a:rPr lang="en-US" sz="28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074" y="69250"/>
            <a:ext cx="226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Tipul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/>
              <a:t>o</a:t>
            </a:r>
            <a:r>
              <a:rPr lang="en-US" sz="3200" dirty="0" err="1" smtClean="0"/>
              <a:t>biect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171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79779" y="652818"/>
            <a:ext cx="8407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02" y="381000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3567" y="242500"/>
            <a:ext cx="348685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Obiecte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predifinite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37698" y="914400"/>
            <a:ext cx="3886201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Obiecte</a:t>
            </a:r>
            <a:r>
              <a:rPr lang="en-US" sz="2400" dirty="0" smtClean="0">
                <a:solidFill>
                  <a:srgbClr val="7030A0"/>
                </a:solidFill>
              </a:rPr>
              <a:t> wrapper</a:t>
            </a:r>
          </a:p>
          <a:p>
            <a:r>
              <a:rPr lang="en-US" sz="2400" dirty="0" err="1" smtClean="0">
                <a:solidFill>
                  <a:srgbClr val="7030A0"/>
                </a:solidFill>
              </a:rPr>
              <a:t>pentru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tipurile</a:t>
            </a:r>
            <a:r>
              <a:rPr lang="en-US" sz="2400" dirty="0" smtClean="0">
                <a:solidFill>
                  <a:srgbClr val="7030A0"/>
                </a:solidFill>
              </a:rPr>
              <a:t> primitive 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Boolean String</a:t>
            </a:r>
            <a:r>
              <a:rPr lang="en-US" sz="2400" dirty="0"/>
              <a:t> </a:t>
            </a:r>
            <a:r>
              <a:rPr lang="en-US" sz="2400" dirty="0" smtClean="0"/>
              <a:t> Number</a:t>
            </a:r>
          </a:p>
          <a:p>
            <a:endParaRPr lang="en-US" sz="2400" dirty="0" smtClean="0"/>
          </a:p>
          <a:p>
            <a:r>
              <a:rPr lang="en-US" sz="2400" dirty="0">
                <a:solidFill>
                  <a:srgbClr val="7030A0"/>
                </a:solidFill>
              </a:rPr>
              <a:t>se pot </a:t>
            </a:r>
            <a:r>
              <a:rPr lang="en-US" sz="2400" dirty="0" err="1">
                <a:solidFill>
                  <a:srgbClr val="7030A0"/>
                </a:solidFill>
              </a:rPr>
              <a:t>crea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obiecte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noi</a:t>
            </a:r>
            <a:r>
              <a:rPr lang="en-US" sz="2400" dirty="0">
                <a:solidFill>
                  <a:srgbClr val="7030A0"/>
                </a:solidFill>
              </a:rPr>
              <a:t> cu </a:t>
            </a:r>
            <a:r>
              <a:rPr lang="en-US" sz="2400" dirty="0" smtClean="0"/>
              <a:t>new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84730" y="883622"/>
            <a:ext cx="4738798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Global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isNaN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sz="2400" dirty="0" smtClean="0"/>
              <a:t>Math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chemeClr val="accent2"/>
                </a:solidFill>
              </a:rPr>
              <a:t>Nu permit </a:t>
            </a:r>
            <a:r>
              <a:rPr lang="en-US" sz="2400" dirty="0" err="1" smtClean="0">
                <a:solidFill>
                  <a:schemeClr val="accent2"/>
                </a:solidFill>
              </a:rPr>
              <a:t>crearea</a:t>
            </a:r>
            <a:r>
              <a:rPr lang="en-US" sz="2400" dirty="0" smtClean="0">
                <a:solidFill>
                  <a:schemeClr val="accent2"/>
                </a:solidFill>
              </a:rPr>
              <a:t> de </a:t>
            </a:r>
            <a:r>
              <a:rPr lang="en-US" sz="2400" dirty="0" err="1" smtClean="0">
                <a:solidFill>
                  <a:schemeClr val="accent2"/>
                </a:solidFill>
              </a:rPr>
              <a:t>obiecte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noi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251" y="3684416"/>
            <a:ext cx="3987421" cy="29854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Object   </a:t>
            </a:r>
          </a:p>
          <a:p>
            <a:r>
              <a:rPr lang="en-US" sz="2800" dirty="0" smtClean="0"/>
              <a:t>Array, Set, Map </a:t>
            </a:r>
            <a:endParaRPr lang="en-US" sz="2800" dirty="0" smtClean="0"/>
          </a:p>
          <a:p>
            <a:r>
              <a:rPr lang="en-US" sz="2800" dirty="0" smtClean="0"/>
              <a:t>Function</a:t>
            </a:r>
          </a:p>
          <a:p>
            <a:r>
              <a:rPr lang="en-US" sz="2800" dirty="0" err="1" smtClean="0"/>
              <a:t>RegExp</a:t>
            </a:r>
            <a:endParaRPr lang="en-US" sz="2800" dirty="0" smtClean="0"/>
          </a:p>
          <a:p>
            <a:r>
              <a:rPr lang="en-US" sz="2800" dirty="0" smtClean="0"/>
              <a:t>Date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se </a:t>
            </a:r>
            <a:r>
              <a:rPr lang="en-US" sz="2400" dirty="0">
                <a:solidFill>
                  <a:srgbClr val="7030A0"/>
                </a:solidFill>
              </a:rPr>
              <a:t>pot </a:t>
            </a:r>
            <a:r>
              <a:rPr lang="en-US" sz="2400" dirty="0" err="1">
                <a:solidFill>
                  <a:srgbClr val="7030A0"/>
                </a:solidFill>
              </a:rPr>
              <a:t>crea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obiecte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noi</a:t>
            </a:r>
            <a:r>
              <a:rPr lang="en-US" sz="2400" dirty="0">
                <a:solidFill>
                  <a:srgbClr val="7030A0"/>
                </a:solidFill>
              </a:rPr>
              <a:t> cu </a:t>
            </a:r>
            <a:r>
              <a:rPr lang="en-US" sz="2400" dirty="0" smtClean="0"/>
              <a:t>new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3767554"/>
            <a:ext cx="4127310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ob</a:t>
            </a:r>
            <a:r>
              <a:rPr lang="en-US" sz="2000" dirty="0" smtClean="0"/>
              <a:t> = new Object();</a:t>
            </a:r>
          </a:p>
          <a:p>
            <a:r>
              <a:rPr lang="en-US" sz="2000" dirty="0" err="1" smtClean="0"/>
              <a:t>ob.x</a:t>
            </a:r>
            <a:r>
              <a:rPr lang="en-US" sz="2000" dirty="0" smtClean="0"/>
              <a:t> =1; </a:t>
            </a:r>
            <a:r>
              <a:rPr lang="en-US" sz="2000" dirty="0" err="1" smtClean="0"/>
              <a:t>ob.y</a:t>
            </a:r>
            <a:r>
              <a:rPr lang="en-US" sz="2000" dirty="0" smtClean="0"/>
              <a:t>=2;    // </a:t>
            </a:r>
            <a:r>
              <a:rPr lang="en-US" sz="2000" dirty="0" err="1" smtClean="0"/>
              <a:t>ob</a:t>
            </a:r>
            <a:r>
              <a:rPr lang="en-US" sz="2000" dirty="0" smtClean="0"/>
              <a:t> ={x:1, y:2}</a:t>
            </a:r>
          </a:p>
          <a:p>
            <a:endParaRPr lang="en-US" sz="2000" dirty="0"/>
          </a:p>
          <a:p>
            <a:r>
              <a:rPr lang="en-US" sz="2000" dirty="0" smtClean="0"/>
              <a:t>pattern = new </a:t>
            </a:r>
            <a:r>
              <a:rPr lang="en-US" sz="2000" dirty="0" err="1" smtClean="0"/>
              <a:t>RegExp</a:t>
            </a:r>
            <a:r>
              <a:rPr lang="en-US" sz="2000" dirty="0" smtClean="0"/>
              <a:t>(“a+”,”</a:t>
            </a:r>
            <a:r>
              <a:rPr lang="en-US" sz="2000" dirty="0" err="1" smtClean="0"/>
              <a:t>i</a:t>
            </a:r>
            <a:r>
              <a:rPr lang="en-US" sz="2000" dirty="0" smtClean="0"/>
              <a:t>”)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// pattern =/a+/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/>
              <a:t>var</a:t>
            </a:r>
            <a:r>
              <a:rPr lang="en-US" sz="2000" dirty="0"/>
              <a:t> d= new Date(2015,3,1);</a:t>
            </a:r>
          </a:p>
          <a:p>
            <a:r>
              <a:rPr lang="en-US" sz="2000" dirty="0"/>
              <a:t>alert(</a:t>
            </a:r>
            <a:r>
              <a:rPr lang="en-US" sz="2000" dirty="0" err="1"/>
              <a:t>d.getUTCDay</a:t>
            </a:r>
            <a:r>
              <a:rPr lang="en-US" sz="2000" dirty="0"/>
              <a:t>());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086599" y="5334000"/>
            <a:ext cx="121920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34200" y="4419600"/>
            <a:ext cx="152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4583547"/>
            <a:ext cx="123901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3246" y="4755569"/>
            <a:ext cx="1468272" cy="301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ECMAScript 6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2438400" y="4583547"/>
            <a:ext cx="444846" cy="32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hlinkClick r:id="rId2"/>
              </a:rPr>
              <a:t>Array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080" y="520987"/>
            <a:ext cx="4528419" cy="62786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v = [];  // </a:t>
            </a:r>
            <a:r>
              <a:rPr lang="en-US" sz="2400" dirty="0" err="1" smtClean="0"/>
              <a:t>var</a:t>
            </a:r>
            <a:r>
              <a:rPr lang="en-US" sz="2400" dirty="0" smtClean="0"/>
              <a:t> v = new Array()</a:t>
            </a:r>
          </a:p>
          <a:p>
            <a:r>
              <a:rPr lang="en-US" sz="2400" dirty="0" smtClean="0"/>
              <a:t>v[0] = “a”; v[1]= “b”;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v = [6,4,7,3]</a:t>
            </a:r>
          </a:p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u=[10,11]</a:t>
            </a:r>
          </a:p>
          <a:p>
            <a:endParaRPr lang="en-US" sz="2400" dirty="0"/>
          </a:p>
          <a:p>
            <a:r>
              <a:rPr lang="en-US" sz="2400" dirty="0" err="1" smtClean="0"/>
              <a:t>v.length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t=</a:t>
            </a:r>
            <a:r>
              <a:rPr lang="en-US" sz="2400" dirty="0" err="1" smtClean="0"/>
              <a:t>v.concat</a:t>
            </a:r>
            <a:r>
              <a:rPr lang="en-US" sz="2400" dirty="0" smtClean="0"/>
              <a:t>([6,8],u)</a:t>
            </a:r>
          </a:p>
          <a:p>
            <a:endParaRPr lang="en-US" sz="2400" dirty="0"/>
          </a:p>
          <a:p>
            <a:r>
              <a:rPr lang="en-US" sz="2400" dirty="0" err="1" smtClean="0"/>
              <a:t>v.push</a:t>
            </a:r>
            <a:r>
              <a:rPr lang="en-US" sz="2400" dirty="0" smtClean="0"/>
              <a:t>(10);    // =&gt;v=[6,4,7,3,10]</a:t>
            </a:r>
          </a:p>
          <a:p>
            <a:r>
              <a:rPr lang="en-US" sz="2400" dirty="0" err="1" smtClean="0"/>
              <a:t>v.pop</a:t>
            </a:r>
            <a:r>
              <a:rPr lang="en-US" sz="2400" dirty="0" smtClean="0"/>
              <a:t>();       // =&gt; [6,4,7,3]</a:t>
            </a:r>
          </a:p>
          <a:p>
            <a:r>
              <a:rPr lang="en-US" sz="2400" dirty="0" err="1" smtClean="0"/>
              <a:t>v.shift</a:t>
            </a:r>
            <a:r>
              <a:rPr lang="en-US" sz="2400" dirty="0" smtClean="0"/>
              <a:t>();  // =&gt; [</a:t>
            </a:r>
            <a:r>
              <a:rPr lang="en-US" sz="2400" dirty="0"/>
              <a:t> </a:t>
            </a:r>
            <a:r>
              <a:rPr lang="en-US" sz="2400" dirty="0" smtClean="0"/>
              <a:t>4,7,3]</a:t>
            </a:r>
          </a:p>
          <a:p>
            <a:r>
              <a:rPr lang="en-US" sz="2400" dirty="0" err="1" smtClean="0"/>
              <a:t>v.unshift</a:t>
            </a:r>
            <a:r>
              <a:rPr lang="en-US" sz="2400" dirty="0" smtClean="0"/>
              <a:t>(10);  // =&gt; [10,4,7,3]</a:t>
            </a:r>
          </a:p>
          <a:p>
            <a:endParaRPr lang="en-US" sz="2400" dirty="0"/>
          </a:p>
          <a:p>
            <a:r>
              <a:rPr lang="en-US" sz="2400" dirty="0" err="1"/>
              <a:t>v.sort</a:t>
            </a:r>
            <a:r>
              <a:rPr lang="en-US" sz="2400" dirty="0"/>
              <a:t>(); </a:t>
            </a:r>
            <a:r>
              <a:rPr lang="en-US" sz="2400" dirty="0" smtClean="0"/>
              <a:t>    // </a:t>
            </a:r>
            <a:r>
              <a:rPr lang="en-US" sz="2400" dirty="0"/>
              <a:t>=&gt; [3,4,6,7]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5956" y="510751"/>
            <a:ext cx="3827060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s = “</a:t>
            </a:r>
            <a:r>
              <a:rPr lang="en-US" sz="2400" dirty="0" err="1" smtClean="0"/>
              <a:t>azi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joi</a:t>
            </a:r>
            <a:r>
              <a:rPr lang="en-US" sz="2400" dirty="0" smtClean="0"/>
              <a:t>”;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a = </a:t>
            </a:r>
            <a:r>
              <a:rPr lang="en-US" sz="2400" dirty="0" err="1" smtClean="0"/>
              <a:t>s.split</a:t>
            </a:r>
            <a:r>
              <a:rPr lang="en-US" sz="2400" dirty="0" smtClean="0"/>
              <a:t>(“ “);  </a:t>
            </a:r>
          </a:p>
          <a:p>
            <a:r>
              <a:rPr lang="en-US" sz="2400" dirty="0" smtClean="0"/>
              <a:t>    // a = [“</a:t>
            </a:r>
            <a:r>
              <a:rPr lang="en-US" sz="2400" dirty="0" err="1" smtClean="0"/>
              <a:t>azi</a:t>
            </a:r>
            <a:r>
              <a:rPr lang="en-US" sz="2400" dirty="0" smtClean="0"/>
              <a:t>”,”</a:t>
            </a:r>
            <a:r>
              <a:rPr lang="en-US" sz="2400" dirty="0" err="1" smtClean="0"/>
              <a:t>este</a:t>
            </a:r>
            <a:r>
              <a:rPr lang="en-US" sz="2400" dirty="0" smtClean="0"/>
              <a:t>”,”</a:t>
            </a:r>
            <a:r>
              <a:rPr lang="en-US" sz="2400" dirty="0" err="1" smtClean="0"/>
              <a:t>joi</a:t>
            </a:r>
            <a:r>
              <a:rPr lang="en-US" sz="2400" dirty="0" smtClean="0"/>
              <a:t>”] </a:t>
            </a:r>
          </a:p>
          <a:p>
            <a:endParaRPr lang="en-US" sz="2400" dirty="0"/>
          </a:p>
          <a:p>
            <a:r>
              <a:rPr lang="en-US" sz="2400" dirty="0" err="1" smtClean="0"/>
              <a:t>a.reverse</a:t>
            </a:r>
            <a:r>
              <a:rPr lang="en-US" sz="2400" dirty="0" smtClean="0"/>
              <a:t>();   </a:t>
            </a:r>
          </a:p>
          <a:p>
            <a:r>
              <a:rPr lang="en-US" sz="2400" dirty="0" smtClean="0"/>
              <a:t>    // a = [“</a:t>
            </a:r>
            <a:r>
              <a:rPr lang="en-US" sz="2400" dirty="0" err="1" smtClean="0"/>
              <a:t>joi</a:t>
            </a:r>
            <a:r>
              <a:rPr lang="en-US" sz="2400" dirty="0" smtClean="0"/>
              <a:t>”,”</a:t>
            </a:r>
            <a:r>
              <a:rPr lang="en-US" sz="2400" dirty="0" err="1" smtClean="0"/>
              <a:t>este</a:t>
            </a:r>
            <a:r>
              <a:rPr lang="en-US" sz="2400" dirty="0" smtClean="0"/>
              <a:t>”,” </a:t>
            </a:r>
            <a:r>
              <a:rPr lang="en-US" sz="2400" dirty="0" err="1" smtClean="0"/>
              <a:t>azi</a:t>
            </a:r>
            <a:r>
              <a:rPr lang="en-US" sz="2400" dirty="0" smtClean="0"/>
              <a:t>”]</a:t>
            </a:r>
          </a:p>
          <a:p>
            <a:endParaRPr lang="en-US" sz="2400" dirty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s= </a:t>
            </a:r>
            <a:r>
              <a:rPr lang="en-US" sz="2400" dirty="0" err="1" smtClean="0"/>
              <a:t>a.join</a:t>
            </a:r>
            <a:r>
              <a:rPr lang="en-US" sz="2400" dirty="0" smtClean="0"/>
              <a:t>(‘/’);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// s=“</a:t>
            </a:r>
            <a:r>
              <a:rPr lang="en-US" sz="2400" dirty="0" err="1" smtClean="0"/>
              <a:t>joi</a:t>
            </a:r>
            <a:r>
              <a:rPr lang="en-US" sz="2400" dirty="0" smtClean="0"/>
              <a:t>/</a:t>
            </a:r>
            <a:r>
              <a:rPr lang="en-US" sz="2400" dirty="0" err="1" smtClean="0"/>
              <a:t>este</a:t>
            </a:r>
            <a:r>
              <a:rPr lang="en-US" sz="2400" dirty="0" smtClean="0"/>
              <a:t>/</a:t>
            </a:r>
            <a:r>
              <a:rPr lang="en-US" sz="2400" dirty="0" err="1" smtClean="0"/>
              <a:t>azi</a:t>
            </a:r>
            <a:r>
              <a:rPr lang="en-US" sz="2400" dirty="0" smtClean="0"/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6179" y="4460633"/>
            <a:ext cx="378661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s.split</a:t>
            </a:r>
            <a:r>
              <a:rPr lang="en-US" sz="2400" dirty="0"/>
              <a:t>("").reverse().join</a:t>
            </a:r>
            <a:r>
              <a:rPr lang="en-US" sz="2400" dirty="0" smtClean="0"/>
              <a:t>("");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5895032"/>
            <a:ext cx="2085827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=["hi",2,[5,7]]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5956" y="5293249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</a:t>
            </a:r>
            <a:r>
              <a:rPr lang="en-US" sz="2400" dirty="0" err="1" smtClean="0"/>
              <a:t>ipul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elementelor</a:t>
            </a:r>
            <a:r>
              <a:rPr lang="en-US" sz="2400" dirty="0" smtClean="0"/>
              <a:t> nu e </a:t>
            </a:r>
            <a:r>
              <a:rPr lang="en-US" sz="2400" dirty="0" err="1" smtClean="0"/>
              <a:t>fixat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63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5880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  <a:hlinkClick r:id="rId2"/>
              </a:rPr>
              <a:t>Set</a:t>
            </a:r>
            <a:r>
              <a:rPr lang="en-US" sz="3200" dirty="0" smtClean="0">
                <a:solidFill>
                  <a:srgbClr val="7030A0"/>
                </a:solidFill>
              </a:rPr>
              <a:t>  (</a:t>
            </a:r>
            <a:r>
              <a:rPr lang="en-US" sz="3200" dirty="0" err="1" smtClean="0">
                <a:solidFill>
                  <a:srgbClr val="7030A0"/>
                </a:solidFill>
              </a:rPr>
              <a:t>introdus</a:t>
            </a:r>
            <a:r>
              <a:rPr lang="en-US" sz="3200" dirty="0" smtClean="0">
                <a:solidFill>
                  <a:srgbClr val="7030A0"/>
                </a:solidFill>
              </a:rPr>
              <a:t> in ECMAScript6)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819400"/>
            <a:ext cx="7604875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m = new Set();</a:t>
            </a:r>
          </a:p>
          <a:p>
            <a:r>
              <a:rPr lang="en-US" sz="2800" dirty="0" err="1"/>
              <a:t>m.add</a:t>
            </a:r>
            <a:r>
              <a:rPr lang="en-US" sz="2800" dirty="0"/>
              <a:t>(1).add(2).add(3);</a:t>
            </a:r>
          </a:p>
          <a:p>
            <a:r>
              <a:rPr lang="en-US" sz="2800" dirty="0"/>
              <a:t>if (</a:t>
            </a:r>
            <a:r>
              <a:rPr lang="en-US" sz="2800" dirty="0" err="1"/>
              <a:t>m.has</a:t>
            </a:r>
            <a:r>
              <a:rPr lang="en-US" sz="2800" dirty="0"/>
              <a:t>(3)) {let s=0;</a:t>
            </a:r>
          </a:p>
          <a:p>
            <a:r>
              <a:rPr lang="en-US" sz="2800" dirty="0"/>
              <a:t>             </a:t>
            </a:r>
            <a:r>
              <a:rPr lang="en-US" sz="2800" dirty="0" smtClean="0"/>
              <a:t>         for </a:t>
            </a:r>
            <a:r>
              <a:rPr lang="en-US" sz="2800" dirty="0"/>
              <a:t>(e of </a:t>
            </a:r>
            <a:r>
              <a:rPr lang="en-US" sz="2800" dirty="0" err="1"/>
              <a:t>m.values</a:t>
            </a:r>
            <a:r>
              <a:rPr lang="en-US" sz="2800" dirty="0"/>
              <a:t>()) s=</a:t>
            </a:r>
            <a:r>
              <a:rPr lang="en-US" sz="2800" dirty="0" err="1"/>
              <a:t>s+e</a:t>
            </a:r>
            <a:r>
              <a:rPr lang="en-US" sz="2800" dirty="0"/>
              <a:t>;</a:t>
            </a:r>
          </a:p>
          <a:p>
            <a:r>
              <a:rPr lang="en-US" sz="2800" dirty="0"/>
              <a:t>            </a:t>
            </a:r>
            <a:r>
              <a:rPr lang="en-US" sz="2800" dirty="0" smtClean="0"/>
              <a:t>          </a:t>
            </a:r>
            <a:r>
              <a:rPr lang="en-US" sz="2800" dirty="0"/>
              <a:t>alert(s);}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403121"/>
            <a:ext cx="8101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Metode</a:t>
            </a:r>
            <a:r>
              <a:rPr lang="en-US" sz="2800" dirty="0" smtClean="0"/>
              <a:t>: add(</a:t>
            </a:r>
            <a:r>
              <a:rPr lang="en-US" sz="2800" dirty="0" err="1" smtClean="0"/>
              <a:t>val</a:t>
            </a:r>
            <a:r>
              <a:rPr lang="en-US" sz="2800" dirty="0" smtClean="0"/>
              <a:t>), has(</a:t>
            </a:r>
            <a:r>
              <a:rPr lang="en-US" sz="2800" dirty="0" err="1" smtClean="0"/>
              <a:t>val</a:t>
            </a:r>
            <a:r>
              <a:rPr lang="en-US" sz="2800" dirty="0" smtClean="0"/>
              <a:t>), size(),values(), keys(),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delete(</a:t>
            </a:r>
            <a:r>
              <a:rPr lang="en-US" sz="2800" dirty="0" err="1" smtClean="0"/>
              <a:t>val</a:t>
            </a:r>
            <a:r>
              <a:rPr lang="en-US" sz="2800" dirty="0" smtClean="0"/>
              <a:t>), clear()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0784" y="5511281"/>
            <a:ext cx="589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hlinkClick r:id="rId3"/>
              </a:rPr>
              <a:t>Map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(</a:t>
            </a:r>
            <a:r>
              <a:rPr lang="en-US" sz="3200" dirty="0" err="1">
                <a:solidFill>
                  <a:srgbClr val="7030A0"/>
                </a:solidFill>
              </a:rPr>
              <a:t>introdus</a:t>
            </a:r>
            <a:r>
              <a:rPr lang="en-US" sz="3200" dirty="0">
                <a:solidFill>
                  <a:srgbClr val="7030A0"/>
                </a:solidFill>
              </a:rPr>
              <a:t> in ECMAScript6)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16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402" y="1735119"/>
            <a:ext cx="3945311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for</a:t>
            </a:r>
            <a:r>
              <a:rPr lang="en-US" sz="2000" dirty="0" smtClean="0">
                <a:solidFill>
                  <a:prstClr val="black"/>
                </a:solidFill>
              </a:rPr>
              <a:t> (</a:t>
            </a:r>
            <a:r>
              <a:rPr lang="en-US" sz="2000" dirty="0" err="1" smtClean="0">
                <a:solidFill>
                  <a:prstClr val="black"/>
                </a:solidFill>
              </a:rPr>
              <a:t>initializare</a:t>
            </a:r>
            <a:r>
              <a:rPr lang="en-US" sz="2000" dirty="0" smtClean="0">
                <a:solidFill>
                  <a:prstClr val="black"/>
                </a:solidFill>
              </a:rPr>
              <a:t>; </a:t>
            </a:r>
            <a:r>
              <a:rPr lang="en-US" sz="2000" dirty="0" err="1" smtClean="0">
                <a:solidFill>
                  <a:prstClr val="black"/>
                </a:solidFill>
              </a:rPr>
              <a:t>conditie;update</a:t>
            </a:r>
            <a:r>
              <a:rPr lang="en-US" sz="2000" dirty="0" smtClean="0">
                <a:solidFill>
                  <a:prstClr val="black"/>
                </a:solidFill>
              </a:rPr>
              <a:t>) {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instructiuni</a:t>
            </a:r>
            <a:r>
              <a:rPr lang="en-US" sz="2000" dirty="0" smtClean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9813" y="1493279"/>
            <a:ext cx="2105063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while</a:t>
            </a:r>
            <a:r>
              <a:rPr lang="en-US" sz="2000" dirty="0" smtClean="0">
                <a:solidFill>
                  <a:prstClr val="black"/>
                </a:solidFill>
              </a:rPr>
              <a:t> (</a:t>
            </a:r>
            <a:r>
              <a:rPr lang="en-US" sz="2000" dirty="0" err="1" smtClean="0">
                <a:solidFill>
                  <a:prstClr val="black"/>
                </a:solidFill>
              </a:rPr>
              <a:t>conditie</a:t>
            </a:r>
            <a:r>
              <a:rPr lang="en-US" sz="2000" dirty="0" smtClean="0">
                <a:solidFill>
                  <a:prstClr val="black"/>
                </a:solidFill>
              </a:rPr>
              <a:t>) {</a:t>
            </a:r>
          </a:p>
          <a:p>
            <a:r>
              <a:rPr lang="en-US" sz="2000" dirty="0" err="1" smtClean="0">
                <a:solidFill>
                  <a:prstClr val="black"/>
                </a:solidFill>
              </a:rPr>
              <a:t>instructiuni</a:t>
            </a:r>
            <a:r>
              <a:rPr lang="en-US" sz="20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9813" y="2658449"/>
            <a:ext cx="2175596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do</a:t>
            </a:r>
            <a:r>
              <a:rPr lang="en-US" sz="2000" dirty="0" smtClean="0">
                <a:solidFill>
                  <a:prstClr val="black"/>
                </a:solidFill>
              </a:rPr>
              <a:t> {</a:t>
            </a:r>
          </a:p>
          <a:p>
            <a:r>
              <a:rPr lang="en-US" sz="2000" dirty="0" err="1" smtClean="0">
                <a:solidFill>
                  <a:prstClr val="black"/>
                </a:solidFill>
              </a:rPr>
              <a:t>instructiuni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} </a:t>
            </a:r>
            <a:r>
              <a:rPr lang="en-US" sz="2000" b="1" dirty="0" smtClean="0">
                <a:solidFill>
                  <a:prstClr val="black"/>
                </a:solidFill>
              </a:rPr>
              <a:t>while</a:t>
            </a:r>
            <a:r>
              <a:rPr lang="en-US" sz="2000" dirty="0" smtClean="0">
                <a:solidFill>
                  <a:prstClr val="black"/>
                </a:solidFill>
              </a:rPr>
              <a:t> (</a:t>
            </a:r>
            <a:r>
              <a:rPr lang="en-US" sz="2000" dirty="0" err="1" smtClean="0">
                <a:solidFill>
                  <a:prstClr val="black"/>
                </a:solidFill>
              </a:rPr>
              <a:t>conditie</a:t>
            </a:r>
            <a:r>
              <a:rPr lang="en-US" sz="2000" dirty="0" smtClean="0">
                <a:solidFill>
                  <a:prstClr val="black"/>
                </a:solidFill>
              </a:rPr>
              <a:t>);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326796"/>
            <a:ext cx="2932213" cy="9848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for</a:t>
            </a:r>
            <a:r>
              <a:rPr lang="en-US" sz="2000" dirty="0" smtClean="0">
                <a:solidFill>
                  <a:prstClr val="black"/>
                </a:solidFill>
              </a:rPr>
              <a:t> (</a:t>
            </a:r>
            <a:r>
              <a:rPr lang="en-US" sz="2000" dirty="0" err="1" smtClean="0">
                <a:solidFill>
                  <a:prstClr val="black"/>
                </a:solidFill>
              </a:rPr>
              <a:t>variabila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</a:rPr>
              <a:t>in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obiect</a:t>
            </a:r>
            <a:r>
              <a:rPr lang="en-US" sz="2000" dirty="0" smtClean="0">
                <a:solidFill>
                  <a:prstClr val="black"/>
                </a:solidFill>
              </a:rPr>
              <a:t>) {</a:t>
            </a:r>
          </a:p>
          <a:p>
            <a:r>
              <a:rPr lang="en-US" sz="2000" dirty="0" err="1" smtClean="0">
                <a:solidFill>
                  <a:prstClr val="black"/>
                </a:solidFill>
              </a:rPr>
              <a:t>instructiuni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57200"/>
            <a:ext cx="2681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for, while, do, if 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918473"/>
            <a:ext cx="4572000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(item  </a:t>
            </a:r>
            <a:r>
              <a:rPr lang="en-US" sz="2000" b="1" dirty="0" smtClean="0">
                <a:solidFill>
                  <a:prstClr val="black"/>
                </a:solidFill>
              </a:rPr>
              <a:t>of </a:t>
            </a:r>
            <a:r>
              <a:rPr lang="en-US" sz="2000" dirty="0" err="1" smtClean="0">
                <a:solidFill>
                  <a:prstClr val="black"/>
                </a:solidFill>
              </a:rPr>
              <a:t>iteratii</a:t>
            </a:r>
            <a:r>
              <a:rPr lang="en-US" sz="2000" dirty="0" smtClean="0">
                <a:solidFill>
                  <a:prstClr val="black"/>
                </a:solidFill>
              </a:rPr>
              <a:t>) </a:t>
            </a:r>
            <a:r>
              <a:rPr lang="en-US" sz="2000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dirty="0" err="1">
                <a:solidFill>
                  <a:prstClr val="black"/>
                </a:solidFill>
              </a:rPr>
              <a:t>instructiuni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} 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9813" y="4250126"/>
            <a:ext cx="2917786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conditie</a:t>
            </a:r>
            <a:r>
              <a:rPr lang="en-US" sz="2000" dirty="0" smtClean="0"/>
              <a:t>) </a:t>
            </a:r>
            <a:r>
              <a:rPr lang="en-US" sz="2000" dirty="0" err="1" smtClean="0"/>
              <a:t>instructiune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90345" y="5133917"/>
            <a:ext cx="284725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i</a:t>
            </a:r>
            <a:r>
              <a:rPr lang="en-US" sz="2000" b="1" dirty="0" smtClean="0"/>
              <a:t>f </a:t>
            </a:r>
            <a:r>
              <a:rPr lang="en-US" sz="2000" dirty="0" smtClean="0"/>
              <a:t>(</a:t>
            </a:r>
            <a:r>
              <a:rPr lang="en-US" sz="2000" dirty="0" err="1" smtClean="0"/>
              <a:t>conditie</a:t>
            </a:r>
            <a:r>
              <a:rPr lang="en-US" sz="2000" dirty="0" smtClean="0"/>
              <a:t>) </a:t>
            </a:r>
            <a:r>
              <a:rPr lang="en-US" sz="2000" dirty="0" err="1" smtClean="0"/>
              <a:t>instructiune</a:t>
            </a:r>
            <a:endParaRPr lang="en-US" sz="2000" dirty="0" smtClean="0"/>
          </a:p>
          <a:p>
            <a:r>
              <a:rPr lang="en-US" sz="2000" b="1" dirty="0"/>
              <a:t>e</a:t>
            </a:r>
            <a:r>
              <a:rPr lang="en-US" sz="2000" b="1" dirty="0" smtClean="0"/>
              <a:t>lse</a:t>
            </a:r>
            <a:r>
              <a:rPr lang="en-US" sz="2000" dirty="0" smtClean="0"/>
              <a:t> </a:t>
            </a:r>
            <a:r>
              <a:rPr lang="en-US" sz="2000" dirty="0" err="1" smtClean="0"/>
              <a:t>instructiune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7458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22065"/>
            <a:ext cx="4958409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function </a:t>
            </a:r>
            <a:r>
              <a:rPr lang="en-US" sz="2400" dirty="0" err="1" smtClean="0"/>
              <a:t>nume</a:t>
            </a:r>
            <a:r>
              <a:rPr lang="en-US" sz="2400" dirty="0" smtClean="0"/>
              <a:t>(arg1, arg2,.., </a:t>
            </a:r>
            <a:r>
              <a:rPr lang="en-US" sz="2400" dirty="0" err="1" smtClean="0"/>
              <a:t>argn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instructiuni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 return </a:t>
            </a:r>
            <a:r>
              <a:rPr lang="en-US" sz="2400" dirty="0" err="1" smtClean="0"/>
              <a:t>valoare</a:t>
            </a:r>
            <a:r>
              <a:rPr lang="en-US" sz="2400" dirty="0" smtClean="0"/>
              <a:t>; // nu </a:t>
            </a:r>
            <a:r>
              <a:rPr lang="en-US" sz="2400" dirty="0" err="1" smtClean="0"/>
              <a:t>neaparat</a:t>
            </a:r>
            <a:endParaRPr lang="en-US" sz="2400" dirty="0" smtClean="0"/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685" y="2617968"/>
            <a:ext cx="3474028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x = 3; 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y = {x:3};</a:t>
            </a:r>
          </a:p>
          <a:p>
            <a:r>
              <a:rPr lang="en-US" sz="2400" dirty="0"/>
              <a:t>function f(</a:t>
            </a:r>
            <a:r>
              <a:rPr lang="en-US" sz="2400" dirty="0" err="1"/>
              <a:t>x,y</a:t>
            </a:r>
            <a:r>
              <a:rPr lang="en-US" sz="2400" dirty="0"/>
              <a:t>){</a:t>
            </a:r>
            <a:r>
              <a:rPr lang="en-US" sz="2400" dirty="0" err="1"/>
              <a:t>var</a:t>
            </a:r>
            <a:r>
              <a:rPr lang="en-US" sz="2400" dirty="0"/>
              <a:t> z = x; </a:t>
            </a:r>
          </a:p>
          <a:p>
            <a:r>
              <a:rPr lang="en-US" sz="2400" dirty="0"/>
              <a:t>                 x = x + </a:t>
            </a:r>
            <a:r>
              <a:rPr lang="en-US" sz="2400" dirty="0" err="1"/>
              <a:t>y.x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y.x</a:t>
            </a:r>
            <a:r>
              <a:rPr lang="en-US" sz="2400" dirty="0"/>
              <a:t> = </a:t>
            </a:r>
            <a:r>
              <a:rPr lang="en-US" sz="2400" dirty="0" err="1"/>
              <a:t>y.x</a:t>
            </a:r>
            <a:r>
              <a:rPr lang="en-US" sz="2400" dirty="0"/>
              <a:t> +z;}</a:t>
            </a:r>
          </a:p>
          <a:p>
            <a:r>
              <a:rPr lang="en-US" sz="2400" dirty="0"/>
              <a:t>f(</a:t>
            </a:r>
            <a:r>
              <a:rPr lang="en-US" sz="2400" dirty="0" err="1"/>
              <a:t>x,y</a:t>
            </a:r>
            <a:r>
              <a:rPr lang="en-US" sz="2400" dirty="0"/>
              <a:t>);</a:t>
            </a:r>
          </a:p>
          <a:p>
            <a:r>
              <a:rPr lang="en-US" sz="2400" dirty="0"/>
              <a:t>alert(</a:t>
            </a:r>
            <a:r>
              <a:rPr lang="en-US" sz="2400" dirty="0" err="1"/>
              <a:t>y.x</a:t>
            </a:r>
            <a:r>
              <a:rPr lang="en-US" sz="2400" dirty="0" smtClean="0"/>
              <a:t>); //=&gt; 6</a:t>
            </a:r>
          </a:p>
          <a:p>
            <a:r>
              <a:rPr lang="en-US" sz="2400" dirty="0" smtClean="0"/>
              <a:t>alert(x);   //=&gt; 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5899" y="5791199"/>
            <a:ext cx="376256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Parametrii</a:t>
            </a:r>
            <a:r>
              <a:rPr lang="en-US" dirty="0" smtClean="0"/>
              <a:t> se transmit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valoare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referinta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1151" y="922065"/>
            <a:ext cx="3727302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function fun() {</a:t>
            </a:r>
          </a:p>
          <a:p>
            <a:r>
              <a:rPr lang="en-US" sz="2400" dirty="0" smtClean="0"/>
              <a:t> return </a:t>
            </a:r>
            <a:r>
              <a:rPr lang="en-US" sz="2400" dirty="0" err="1" smtClean="0"/>
              <a:t>arguments.length</a:t>
            </a:r>
            <a:r>
              <a:rPr lang="en-US" sz="2400" dirty="0" smtClean="0"/>
              <a:t>;}</a:t>
            </a:r>
          </a:p>
          <a:p>
            <a:endParaRPr lang="en-US" sz="2400" dirty="0"/>
          </a:p>
          <a:p>
            <a:r>
              <a:rPr lang="en-US" sz="2400" dirty="0" smtClean="0"/>
              <a:t>fun(2,”sss”, 5)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3155930"/>
            <a:ext cx="3624710" cy="29546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function (arg1,…,</a:t>
            </a:r>
            <a:r>
              <a:rPr lang="en-US" sz="2400" dirty="0" err="1" smtClean="0"/>
              <a:t>argn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instructiuni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fun = function () {</a:t>
            </a:r>
          </a:p>
          <a:p>
            <a:r>
              <a:rPr lang="en-US" sz="2400" dirty="0"/>
              <a:t> return </a:t>
            </a:r>
            <a:r>
              <a:rPr lang="en-US" sz="2400" dirty="0" err="1"/>
              <a:t>arguments.length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8451" y="371184"/>
            <a:ext cx="480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Functii</a:t>
            </a:r>
            <a:r>
              <a:rPr lang="en-US" sz="2400" dirty="0" smtClean="0"/>
              <a:t> cu nr. </a:t>
            </a:r>
            <a:r>
              <a:rPr lang="en-US" sz="2400" dirty="0" err="1" smtClean="0"/>
              <a:t>variabil</a:t>
            </a:r>
            <a:r>
              <a:rPr lang="en-US" sz="2400" dirty="0" smtClean="0"/>
              <a:t> de </a:t>
            </a:r>
            <a:r>
              <a:rPr lang="en-US" sz="2400" dirty="0" err="1" smtClean="0"/>
              <a:t>parametri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2670157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Functii</a:t>
            </a:r>
            <a:r>
              <a:rPr lang="en-US" sz="2400" dirty="0" smtClean="0"/>
              <a:t> </a:t>
            </a:r>
            <a:r>
              <a:rPr lang="en-US" sz="2400" dirty="0" err="1" smtClean="0"/>
              <a:t>anonime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6406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Function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4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5142755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function f(x){return x+1};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f1 = f;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x=f(3); 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x1=f1(3);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g = function (x){return x+1};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y = g(3</a:t>
            </a:r>
            <a:r>
              <a:rPr lang="en-US" sz="2800" dirty="0" smtClean="0"/>
              <a:t>);</a:t>
            </a:r>
          </a:p>
          <a:p>
            <a:r>
              <a:rPr lang="en-US" sz="2800" dirty="0" err="1"/>
              <a:t>t</a:t>
            </a:r>
            <a:r>
              <a:rPr lang="en-US" sz="2800" dirty="0" err="1" smtClean="0"/>
              <a:t>ypeof</a:t>
            </a:r>
            <a:r>
              <a:rPr lang="en-US" sz="2800" dirty="0" smtClean="0"/>
              <a:t>(g) // "function"</a:t>
            </a:r>
          </a:p>
          <a:p>
            <a:endParaRPr lang="en-US" sz="2800" dirty="0"/>
          </a:p>
          <a:p>
            <a:r>
              <a:rPr lang="en-US" sz="2800" dirty="0" err="1"/>
              <a:t>v</a:t>
            </a:r>
            <a:r>
              <a:rPr lang="en-US" sz="2800" dirty="0" err="1" smtClean="0"/>
              <a:t>ar</a:t>
            </a:r>
            <a:r>
              <a:rPr lang="en-US" sz="2800" dirty="0" smtClean="0"/>
              <a:t> h = (x)=&gt;{x+1}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8100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Function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3787646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Functiile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anonime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rgbClr val="7030A0"/>
                </a:solidFill>
              </a:rPr>
              <a:t>sunt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expresii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care </a:t>
            </a:r>
            <a:r>
              <a:rPr lang="en-US" sz="2400" dirty="0" err="1" smtClean="0">
                <a:solidFill>
                  <a:srgbClr val="7030A0"/>
                </a:solidFill>
              </a:rPr>
              <a:t>intorc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valori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de </a:t>
            </a:r>
            <a:r>
              <a:rPr lang="en-US" sz="2400" dirty="0" err="1" smtClean="0">
                <a:solidFill>
                  <a:srgbClr val="7030A0"/>
                </a:solidFill>
              </a:rPr>
              <a:t>tipul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functie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5849749"/>
            <a:ext cx="1942355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rrow functions</a:t>
            </a:r>
          </a:p>
          <a:p>
            <a:r>
              <a:rPr lang="en-US" sz="2000" dirty="0" smtClean="0"/>
              <a:t>ECMAScript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06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70557"/>
            <a:ext cx="88392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Metode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pentru</a:t>
            </a:r>
            <a:r>
              <a:rPr lang="en-US" sz="3200" dirty="0" smtClean="0">
                <a:solidFill>
                  <a:srgbClr val="7030A0"/>
                </a:solidFill>
              </a:rPr>
              <a:t> Array (Higher order function)</a:t>
            </a:r>
          </a:p>
          <a:p>
            <a:r>
              <a:rPr lang="en-US" sz="3200" dirty="0" err="1" smtClean="0">
                <a:solidFill>
                  <a:prstClr val="black"/>
                </a:solidFill>
              </a:rPr>
              <a:t>var</a:t>
            </a:r>
            <a:r>
              <a:rPr lang="en-US" sz="3200" dirty="0" smtClean="0">
                <a:solidFill>
                  <a:prstClr val="black"/>
                </a:solidFill>
              </a:rPr>
              <a:t>  d = [1,2,3,4];</a:t>
            </a:r>
          </a:p>
          <a:p>
            <a:endParaRPr lang="en-US" sz="3200" dirty="0" smtClean="0">
              <a:solidFill>
                <a:prstClr val="black"/>
              </a:solidFill>
            </a:endParaRPr>
          </a:p>
          <a:p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 smtClean="0">
                <a:solidFill>
                  <a:prstClr val="black"/>
                </a:solidFill>
              </a:rPr>
              <a:t>d1 </a:t>
            </a:r>
            <a:r>
              <a:rPr lang="en-US" sz="3200" dirty="0">
                <a:solidFill>
                  <a:prstClr val="black"/>
                </a:solidFill>
              </a:rPr>
              <a:t>= </a:t>
            </a:r>
            <a:r>
              <a:rPr lang="en-US" sz="3200" dirty="0" err="1" smtClean="0">
                <a:solidFill>
                  <a:prstClr val="black"/>
                </a:solidFill>
              </a:rPr>
              <a:t>d.map</a:t>
            </a:r>
            <a:r>
              <a:rPr lang="en-US" sz="3200" dirty="0" smtClean="0">
                <a:solidFill>
                  <a:prstClr val="black"/>
                </a:solidFill>
              </a:rPr>
              <a:t>( function(v</a:t>
            </a:r>
            <a:r>
              <a:rPr lang="en-US" sz="3200" dirty="0">
                <a:solidFill>
                  <a:prstClr val="black"/>
                </a:solidFill>
              </a:rPr>
              <a:t>){return v+1</a:t>
            </a:r>
            <a:r>
              <a:rPr lang="en-US" sz="3200" dirty="0" smtClean="0">
                <a:solidFill>
                  <a:prstClr val="black"/>
                </a:solidFill>
              </a:rPr>
              <a:t>;} );</a:t>
            </a:r>
          </a:p>
          <a:p>
            <a:endParaRPr lang="en-US" sz="3200" dirty="0" smtClean="0">
              <a:solidFill>
                <a:prstClr val="black"/>
              </a:solidFill>
            </a:endParaRPr>
          </a:p>
          <a:p>
            <a:r>
              <a:rPr lang="en-US" sz="3200" dirty="0" err="1" smtClean="0">
                <a:solidFill>
                  <a:prstClr val="black"/>
                </a:solidFill>
              </a:rPr>
              <a:t>d.forEach</a:t>
            </a:r>
            <a:r>
              <a:rPr lang="en-US" sz="3200" dirty="0" smtClean="0">
                <a:solidFill>
                  <a:prstClr val="black"/>
                </a:solidFill>
              </a:rPr>
              <a:t>(function(</a:t>
            </a:r>
            <a:r>
              <a:rPr lang="en-US" sz="3200" dirty="0" err="1" smtClean="0">
                <a:solidFill>
                  <a:prstClr val="black"/>
                </a:solidFill>
              </a:rPr>
              <a:t>v,i,a</a:t>
            </a:r>
            <a:r>
              <a:rPr lang="en-US" sz="3200" dirty="0" smtClean="0">
                <a:solidFill>
                  <a:prstClr val="black"/>
                </a:solidFill>
              </a:rPr>
              <a:t>){a[</a:t>
            </a:r>
            <a:r>
              <a:rPr lang="en-US" sz="3200" dirty="0" err="1" smtClean="0">
                <a:solidFill>
                  <a:prstClr val="black"/>
                </a:solidFill>
              </a:rPr>
              <a:t>i</a:t>
            </a:r>
            <a:r>
              <a:rPr lang="en-US" sz="3200" dirty="0" smtClean="0">
                <a:solidFill>
                  <a:prstClr val="black"/>
                </a:solidFill>
              </a:rPr>
              <a:t>] = v+1})  // =&gt; d</a:t>
            </a:r>
          </a:p>
          <a:p>
            <a:endParaRPr lang="en-US" sz="3200" dirty="0" smtClean="0">
              <a:solidFill>
                <a:prstClr val="black"/>
              </a:solidFill>
            </a:endParaRPr>
          </a:p>
          <a:p>
            <a:r>
              <a:rPr lang="en-US" sz="3200" dirty="0" err="1" smtClean="0">
                <a:solidFill>
                  <a:prstClr val="black"/>
                </a:solidFill>
              </a:rPr>
              <a:t>var</a:t>
            </a:r>
            <a:r>
              <a:rPr lang="en-US" sz="3200" dirty="0" smtClean="0">
                <a:solidFill>
                  <a:prstClr val="black"/>
                </a:solidFill>
              </a:rPr>
              <a:t> s = 0;</a:t>
            </a:r>
          </a:p>
          <a:p>
            <a:r>
              <a:rPr lang="en-US" sz="3200" dirty="0" err="1" smtClean="0">
                <a:solidFill>
                  <a:prstClr val="black"/>
                </a:solidFill>
              </a:rPr>
              <a:t>d.forEach</a:t>
            </a:r>
            <a:r>
              <a:rPr lang="en-US" sz="3200" dirty="0" smtClean="0">
                <a:solidFill>
                  <a:prstClr val="black"/>
                </a:solidFill>
              </a:rPr>
              <a:t>(function(v){s = </a:t>
            </a:r>
            <a:r>
              <a:rPr lang="en-US" sz="3200" dirty="0" err="1" smtClean="0">
                <a:solidFill>
                  <a:prstClr val="black"/>
                </a:solidFill>
              </a:rPr>
              <a:t>s+v</a:t>
            </a:r>
            <a:r>
              <a:rPr lang="en-US" sz="3200" dirty="0" smtClean="0">
                <a:solidFill>
                  <a:prstClr val="black"/>
                </a:solidFill>
              </a:rPr>
              <a:t>;});  // =&gt; s</a:t>
            </a:r>
          </a:p>
          <a:p>
            <a:endParaRPr lang="en-US" sz="3200" dirty="0" smtClean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m</a:t>
            </a:r>
            <a:r>
              <a:rPr lang="en-US" sz="3200" dirty="0" smtClean="0">
                <a:solidFill>
                  <a:prstClr val="black"/>
                </a:solidFill>
              </a:rPr>
              <a:t>ax = </a:t>
            </a:r>
            <a:r>
              <a:rPr lang="en-US" sz="3200" dirty="0" err="1" smtClean="0">
                <a:solidFill>
                  <a:prstClr val="black"/>
                </a:solidFill>
              </a:rPr>
              <a:t>d.reduce</a:t>
            </a:r>
            <a:r>
              <a:rPr lang="en-US" sz="3200" dirty="0" smtClean="0">
                <a:solidFill>
                  <a:prstClr val="black"/>
                </a:solidFill>
              </a:rPr>
              <a:t>(function(</a:t>
            </a:r>
            <a:r>
              <a:rPr lang="en-US" sz="3200" dirty="0" err="1" smtClean="0">
                <a:solidFill>
                  <a:prstClr val="black"/>
                </a:solidFill>
              </a:rPr>
              <a:t>x,y</a:t>
            </a:r>
            <a:r>
              <a:rPr lang="en-US" sz="3200" dirty="0" smtClean="0">
                <a:solidFill>
                  <a:prstClr val="black"/>
                </a:solidFill>
              </a:rPr>
              <a:t>) {return x&gt;</a:t>
            </a:r>
            <a:r>
              <a:rPr lang="en-US" sz="3200" dirty="0" err="1" smtClean="0">
                <a:solidFill>
                  <a:prstClr val="black"/>
                </a:solidFill>
              </a:rPr>
              <a:t>y?x:y</a:t>
            </a:r>
            <a:r>
              <a:rPr lang="en-US" sz="3200" dirty="0" smtClean="0">
                <a:solidFill>
                  <a:prstClr val="black"/>
                </a:solidFill>
              </a:rPr>
              <a:t>})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7987" y="1295400"/>
            <a:ext cx="12987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callback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10000" y="1624518"/>
            <a:ext cx="1295400" cy="585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5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332" y="362634"/>
            <a:ext cx="4374916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Client-side JavaScript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(JavaScript in browser)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492" y="5268793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1"/>
                </a:solidFill>
              </a:rPr>
              <a:t>Utilizatorul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2" name="Explosion 2 21"/>
          <p:cNvSpPr/>
          <p:nvPr/>
        </p:nvSpPr>
        <p:spPr>
          <a:xfrm rot="19941413">
            <a:off x="2680534" y="2566752"/>
            <a:ext cx="3563203" cy="2013546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EVENIMENT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1855073"/>
            <a:ext cx="1659452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pagina</a:t>
            </a:r>
            <a:r>
              <a:rPr lang="en-US" sz="2400" dirty="0" smtClean="0"/>
              <a:t> web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75957" y="4000711"/>
            <a:ext cx="9906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Me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879558" y="4610311"/>
            <a:ext cx="324252" cy="4848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21240" y="2435542"/>
            <a:ext cx="216555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f</a:t>
            </a:r>
            <a:r>
              <a:rPr lang="en-US" sz="2400" dirty="0" smtClean="0"/>
              <a:t>unction </a:t>
            </a:r>
            <a:r>
              <a:rPr lang="en-US" sz="2400" dirty="0" err="1" smtClean="0"/>
              <a:t>actionEvent</a:t>
            </a:r>
            <a:r>
              <a:rPr lang="en-US" sz="2400" dirty="0" smtClean="0"/>
              <a:t>(){</a:t>
            </a:r>
          </a:p>
          <a:p>
            <a:endParaRPr lang="en-US" sz="2400" dirty="0"/>
          </a:p>
          <a:p>
            <a:r>
              <a:rPr lang="en-US" sz="2400" dirty="0" smtClean="0"/>
              <a:t>} //handler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Circular Arrow 29"/>
          <p:cNvSpPr/>
          <p:nvPr/>
        </p:nvSpPr>
        <p:spPr>
          <a:xfrm rot="957978">
            <a:off x="5486401" y="2418619"/>
            <a:ext cx="1371600" cy="100176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27392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>
            <a:off x="1446451" y="3612756"/>
            <a:ext cx="1940677" cy="5557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-Up Arrow 32"/>
          <p:cNvSpPr/>
          <p:nvPr/>
        </p:nvSpPr>
        <p:spPr>
          <a:xfrm>
            <a:off x="6507481" y="4114800"/>
            <a:ext cx="45719" cy="457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-Up Arrow 41"/>
          <p:cNvSpPr/>
          <p:nvPr/>
        </p:nvSpPr>
        <p:spPr>
          <a:xfrm rot="16200000">
            <a:off x="3880500" y="-28894"/>
            <a:ext cx="1294004" cy="4928872"/>
          </a:xfrm>
          <a:prstGeom prst="bentUpArrow">
            <a:avLst>
              <a:gd name="adj1" fmla="val 826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99730" y="362634"/>
            <a:ext cx="2597186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Event-driven</a:t>
            </a:r>
          </a:p>
          <a:p>
            <a:r>
              <a:rPr lang="en-US" sz="3200" dirty="0" smtClean="0"/>
              <a:t>programming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57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895877" cy="482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685800" y="228600"/>
            <a:ext cx="4682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HTML</a:t>
            </a:r>
          </a:p>
          <a:p>
            <a:r>
              <a:rPr lang="en-US" sz="2800" dirty="0" smtClean="0"/>
              <a:t> &lt;button&gt; </a:t>
            </a:r>
            <a:r>
              <a:rPr lang="en-US" sz="2800" dirty="0" err="1" smtClean="0"/>
              <a:t>continut</a:t>
            </a:r>
            <a:r>
              <a:rPr lang="en-US" sz="2800" dirty="0" smtClean="0"/>
              <a:t> &lt;/button&gt;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16658"/>
            <a:ext cx="1600200" cy="8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6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6451" y="78914"/>
            <a:ext cx="10287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JavaScript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28" y="640841"/>
            <a:ext cx="86052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developer.mozilla.org/en-US/docs/Web/JavaScript</a:t>
            </a:r>
            <a:endParaRPr lang="en-US" dirty="0" smtClean="0"/>
          </a:p>
          <a:p>
            <a:endParaRPr lang="en-US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7030A0"/>
                </a:solidFill>
              </a:rPr>
              <a:t>leightweight</a:t>
            </a:r>
            <a:r>
              <a:rPr lang="en-US" sz="2400" dirty="0" smtClean="0">
                <a:solidFill>
                  <a:srgbClr val="7030A0"/>
                </a:solidFill>
              </a:rPr>
              <a:t>, interpreted  language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with first-class functions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scripting </a:t>
            </a:r>
            <a:r>
              <a:rPr lang="en-US" sz="2400" dirty="0" smtClean="0">
                <a:solidFill>
                  <a:srgbClr val="7030A0"/>
                </a:solidFill>
              </a:rPr>
              <a:t>language for Web pages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prototype based 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multiparadigm</a:t>
            </a:r>
            <a:r>
              <a:rPr lang="en-US" sz="2400" dirty="0" smtClean="0">
                <a:solidFill>
                  <a:srgbClr val="7030A0"/>
                </a:solidFill>
              </a:rPr>
              <a:t>, supporting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        object-oriented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        imperative</a:t>
            </a:r>
            <a:r>
              <a:rPr lang="en-US" sz="2400" dirty="0">
                <a:solidFill>
                  <a:srgbClr val="7030A0"/>
                </a:solidFill>
              </a:rPr>
              <a:t>, and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        functional </a:t>
            </a:r>
            <a:r>
              <a:rPr lang="en-US" sz="2400" dirty="0">
                <a:solidFill>
                  <a:srgbClr val="7030A0"/>
                </a:solidFill>
              </a:rPr>
              <a:t>programming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051" y="5347968"/>
            <a:ext cx="8347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 JavaScript </a:t>
            </a:r>
            <a:r>
              <a:rPr lang="en-US" sz="2400" dirty="0">
                <a:solidFill>
                  <a:srgbClr val="7030A0"/>
                </a:solidFill>
              </a:rPr>
              <a:t>runs on the client side of the web, which can be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 used </a:t>
            </a:r>
            <a:r>
              <a:rPr lang="en-US" sz="2400" dirty="0">
                <a:solidFill>
                  <a:srgbClr val="7030A0"/>
                </a:solidFill>
              </a:rPr>
              <a:t>to </a:t>
            </a:r>
            <a:r>
              <a:rPr lang="en-US" sz="2400" dirty="0" smtClean="0">
                <a:solidFill>
                  <a:srgbClr val="7030A0"/>
                </a:solidFill>
              </a:rPr>
              <a:t>design/program </a:t>
            </a:r>
            <a:r>
              <a:rPr lang="en-US" sz="2400" dirty="0">
                <a:solidFill>
                  <a:srgbClr val="7030A0"/>
                </a:solidFill>
              </a:rPr>
              <a:t>how the web pages behave on </a:t>
            </a:r>
            <a:r>
              <a:rPr lang="en-US" sz="2400" dirty="0" smtClean="0">
                <a:solidFill>
                  <a:srgbClr val="7030A0"/>
                </a:solidFill>
              </a:rPr>
              <a:t>the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occurrence of an event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9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7592704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smtClean="0"/>
              <a:t>!DOCTYPE </a:t>
            </a:r>
            <a:r>
              <a:rPr lang="en-US" sz="2000" dirty="0"/>
              <a:t>html&gt; </a:t>
            </a:r>
          </a:p>
          <a:p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ro</a:t>
            </a:r>
            <a:r>
              <a:rPr lang="en-US" sz="2000" dirty="0"/>
              <a:t>"&gt; </a:t>
            </a:r>
          </a:p>
          <a:p>
            <a:r>
              <a:rPr lang="en-US" sz="2000" dirty="0"/>
              <a:t>&lt;head&gt; </a:t>
            </a:r>
          </a:p>
          <a:p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/>
              <a:t>function </a:t>
            </a:r>
            <a:r>
              <a:rPr lang="en-US" sz="2000" dirty="0" err="1"/>
              <a:t>suma</a:t>
            </a:r>
            <a:r>
              <a:rPr lang="en-US" sz="2000" dirty="0"/>
              <a:t>(x) {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s = 0; 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 x ; </a:t>
            </a:r>
            <a:r>
              <a:rPr lang="en-US" sz="2000" dirty="0" err="1"/>
              <a:t>i</a:t>
            </a:r>
            <a:r>
              <a:rPr lang="en-US" sz="2000" dirty="0"/>
              <a:t>++) s=</a:t>
            </a:r>
            <a:r>
              <a:rPr lang="en-US" sz="2000" dirty="0" err="1"/>
              <a:t>s+i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alert(s);</a:t>
            </a:r>
            <a:endParaRPr lang="en-US" sz="2000" dirty="0"/>
          </a:p>
          <a:p>
            <a:r>
              <a:rPr lang="en-US" sz="2000" dirty="0" smtClean="0"/>
              <a:t>return </a:t>
            </a:r>
            <a:r>
              <a:rPr lang="en-US" sz="2000" dirty="0"/>
              <a:t>s</a:t>
            </a:r>
            <a:r>
              <a:rPr lang="en-US" sz="2000" dirty="0" smtClean="0"/>
              <a:t>;}</a:t>
            </a:r>
            <a:endParaRPr lang="en-US" sz="2000" dirty="0"/>
          </a:p>
          <a:p>
            <a:r>
              <a:rPr lang="en-US" sz="2000" dirty="0" smtClean="0"/>
              <a:t> &lt;/</a:t>
            </a:r>
            <a:r>
              <a:rPr lang="en-US" sz="2000" dirty="0"/>
              <a:t>script</a:t>
            </a:r>
            <a:r>
              <a:rPr lang="en-US" sz="2000" dirty="0" smtClean="0"/>
              <a:t>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&lt;/</a:t>
            </a:r>
            <a:r>
              <a:rPr lang="en-US" sz="2000" dirty="0"/>
              <a:t>head&gt;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body&gt; </a:t>
            </a:r>
            <a:endParaRPr lang="en-US" sz="2000" dirty="0" smtClean="0"/>
          </a:p>
          <a:p>
            <a:r>
              <a:rPr lang="en-US" sz="2000" dirty="0"/>
              <a:t>&lt;button id</a:t>
            </a:r>
            <a:r>
              <a:rPr lang="en-US" sz="2000" dirty="0" smtClean="0"/>
              <a:t>=“</a:t>
            </a:r>
            <a:r>
              <a:rPr lang="en-US" sz="2000" dirty="0" err="1" smtClean="0"/>
              <a:t>calcs</a:t>
            </a:r>
            <a:r>
              <a:rPr lang="en-US" sz="2000" dirty="0" smtClean="0"/>
              <a:t>" 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=“</a:t>
            </a:r>
            <a:r>
              <a:rPr lang="en-US" sz="2000" dirty="0" err="1" smtClean="0"/>
              <a:t>suma</a:t>
            </a:r>
            <a:r>
              <a:rPr lang="en-US" sz="2000" dirty="0" smtClean="0"/>
              <a:t>( </a:t>
            </a:r>
            <a:r>
              <a:rPr lang="en-US" sz="2000" dirty="0"/>
              <a:t>10</a:t>
            </a:r>
            <a:r>
              <a:rPr lang="en-US" sz="2000" dirty="0" smtClean="0"/>
              <a:t>) "&gt; </a:t>
            </a:r>
            <a:r>
              <a:rPr lang="en-US" sz="2000" dirty="0" err="1"/>
              <a:t>Trimite</a:t>
            </a:r>
            <a:r>
              <a:rPr lang="en-US" sz="2000" dirty="0"/>
              <a:t> &lt;/button&gt;</a:t>
            </a:r>
          </a:p>
          <a:p>
            <a:r>
              <a:rPr lang="en-US" sz="2000" dirty="0" smtClean="0"/>
              <a:t>&lt;/</a:t>
            </a:r>
            <a:r>
              <a:rPr lang="en-US" sz="2000" dirty="0"/>
              <a:t>body&gt;</a:t>
            </a:r>
          </a:p>
          <a:p>
            <a:r>
              <a:rPr lang="en-US" sz="2000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1117" y="4829288"/>
            <a:ext cx="552907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&lt;body&gt;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&lt;tag   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=“cod JavaScript”&gt; &lt;/tag&gt;</a:t>
            </a:r>
          </a:p>
          <a:p>
            <a:endParaRPr lang="en-US" sz="2400" dirty="0"/>
          </a:p>
          <a:p>
            <a:r>
              <a:rPr lang="en-US" sz="2400" dirty="0" smtClean="0"/>
              <a:t>&lt;/body&gt;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71118" y="3181669"/>
            <a:ext cx="1472282" cy="108553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58801" y="3153236"/>
            <a:ext cx="19050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Event Handler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3886200" y="3614901"/>
            <a:ext cx="2572601" cy="652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V="1">
            <a:off x="4095449" y="-48355"/>
            <a:ext cx="1476836" cy="497290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19800" y="457200"/>
            <a:ext cx="3124200" cy="1371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Mouse events:</a:t>
            </a:r>
          </a:p>
          <a:p>
            <a:pPr algn="ctr"/>
            <a:r>
              <a:rPr lang="en-US" dirty="0" smtClean="0"/>
              <a:t>click</a:t>
            </a:r>
          </a:p>
          <a:p>
            <a:pPr algn="ctr"/>
            <a:r>
              <a:rPr lang="en-US" dirty="0" err="1" smtClean="0"/>
              <a:t>mouseover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43400" y="2794379"/>
            <a:ext cx="1810601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tribut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7378" y="652818"/>
            <a:ext cx="8407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2" y="508351"/>
            <a:ext cx="4146158" cy="276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552" y="11420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3"/>
              </a:rPr>
              <a:t>Sursa</a:t>
            </a:r>
            <a:r>
              <a:rPr lang="en-US" dirty="0" smtClean="0"/>
              <a:t> </a:t>
            </a:r>
            <a:r>
              <a:rPr lang="en-US" dirty="0" err="1" smtClean="0"/>
              <a:t>imaginii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524231" y="911914"/>
            <a:ext cx="336645" cy="2556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92889" y="562689"/>
            <a:ext cx="344151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UNOBTRUSIVE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   JavaScript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0764" y="1795128"/>
            <a:ext cx="4390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“Unobtrusive JavaScript is the </a:t>
            </a:r>
            <a:r>
              <a:rPr lang="en-US" dirty="0" smtClean="0"/>
              <a:t>foundation</a:t>
            </a:r>
          </a:p>
          <a:p>
            <a:r>
              <a:rPr lang="en-US" dirty="0" smtClean="0"/>
              <a:t> </a:t>
            </a:r>
            <a:r>
              <a:rPr lang="en-US" dirty="0"/>
              <a:t>for progressive enhancement in </a:t>
            </a:r>
            <a:endParaRPr lang="en-US" dirty="0" smtClean="0"/>
          </a:p>
          <a:p>
            <a:r>
              <a:rPr lang="en-US" dirty="0" smtClean="0"/>
              <a:t> the </a:t>
            </a:r>
            <a:r>
              <a:rPr lang="en-US" dirty="0"/>
              <a:t>client-side scripting world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 Aaron Gustafson</a:t>
            </a:r>
          </a:p>
          <a:p>
            <a:r>
              <a:rPr lang="en-US" dirty="0" smtClean="0">
                <a:hlinkClick r:id="rId4"/>
              </a:rPr>
              <a:t> A List Apart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90835"/>
            <a:ext cx="7162799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Codul</a:t>
            </a:r>
            <a:r>
              <a:rPr lang="en-US" sz="2400" b="1" dirty="0" smtClean="0">
                <a:solidFill>
                  <a:schemeClr val="bg1"/>
                </a:solidFill>
              </a:rPr>
              <a:t> JavaScript in </a:t>
            </a:r>
            <a:r>
              <a:rPr lang="en-US" sz="2400" b="1" dirty="0" err="1" smtClean="0">
                <a:solidFill>
                  <a:schemeClr val="bg1"/>
                </a:solidFill>
              </a:rPr>
              <a:t>fisier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separat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&lt;script type="text/</a:t>
            </a:r>
            <a:r>
              <a:rPr lang="en-US" b="1" dirty="0" err="1">
                <a:solidFill>
                  <a:schemeClr val="bg1"/>
                </a:solidFill>
              </a:rPr>
              <a:t>javascript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=“NumeFisier.js"&gt;&lt;/script&gt;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040192"/>
            <a:ext cx="7162799" cy="98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DOM scripting  DOM = Document Object Model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8645" y="1039743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379" y="1143000"/>
            <a:ext cx="4488976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&lt;!</a:t>
            </a:r>
            <a:r>
              <a:rPr lang="en-US" dirty="0"/>
              <a:t>DOCTYPE html&gt; 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ro</a:t>
            </a:r>
            <a:r>
              <a:rPr lang="en-US" dirty="0"/>
              <a:t>"&gt; </a:t>
            </a:r>
          </a:p>
          <a:p>
            <a:r>
              <a:rPr lang="en-US" dirty="0"/>
              <a:t>&lt;head&gt; 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&gt;</a:t>
            </a:r>
          </a:p>
          <a:p>
            <a:r>
              <a:rPr lang="en-US" dirty="0"/>
              <a:t>function </a:t>
            </a:r>
            <a:r>
              <a:rPr lang="en-US" dirty="0" err="1"/>
              <a:t>suma</a:t>
            </a:r>
            <a:r>
              <a:rPr lang="en-US" dirty="0"/>
              <a:t>(x) {</a:t>
            </a:r>
          </a:p>
          <a:p>
            <a:r>
              <a:rPr lang="en-US" dirty="0" err="1"/>
              <a:t>var</a:t>
            </a:r>
            <a:r>
              <a:rPr lang="en-US" dirty="0"/>
              <a:t> s = 0; </a:t>
            </a:r>
          </a:p>
          <a:p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smtClean="0"/>
              <a:t>x; </a:t>
            </a:r>
            <a:r>
              <a:rPr lang="en-US" dirty="0" err="1"/>
              <a:t>i</a:t>
            </a:r>
            <a:r>
              <a:rPr lang="en-US" dirty="0"/>
              <a:t>++) s=</a:t>
            </a:r>
            <a:r>
              <a:rPr lang="en-US" dirty="0" err="1"/>
              <a:t>s+i</a:t>
            </a:r>
            <a:r>
              <a:rPr lang="en-US" dirty="0"/>
              <a:t>;</a:t>
            </a:r>
          </a:p>
          <a:p>
            <a:r>
              <a:rPr lang="en-US" dirty="0" smtClean="0"/>
              <a:t>alert</a:t>
            </a:r>
            <a:r>
              <a:rPr lang="en-US" dirty="0"/>
              <a:t>('Suma </a:t>
            </a:r>
            <a:r>
              <a:rPr lang="en-US" dirty="0" err="1"/>
              <a:t>este</a:t>
            </a:r>
            <a:r>
              <a:rPr lang="en-US" dirty="0"/>
              <a:t> ' </a:t>
            </a:r>
            <a:r>
              <a:rPr lang="en-US" dirty="0" smtClean="0"/>
              <a:t>+ s);</a:t>
            </a:r>
          </a:p>
          <a:p>
            <a:r>
              <a:rPr lang="en-US" dirty="0"/>
              <a:t>return s;}</a:t>
            </a:r>
          </a:p>
          <a:p>
            <a:endParaRPr lang="en-US" dirty="0"/>
          </a:p>
          <a:p>
            <a:r>
              <a:rPr lang="en-US" dirty="0"/>
              <a:t>&lt;/script&gt;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&lt;button id</a:t>
            </a:r>
            <a:r>
              <a:rPr lang="en-US" dirty="0" smtClean="0"/>
              <a:t>=“</a:t>
            </a:r>
            <a:r>
              <a:rPr lang="en-US" dirty="0" err="1" smtClean="0"/>
              <a:t>calcs</a:t>
            </a:r>
            <a:r>
              <a:rPr lang="en-US" dirty="0" smtClean="0"/>
              <a:t>"  </a:t>
            </a:r>
            <a:r>
              <a:rPr lang="en-US" b="1" dirty="0" err="1">
                <a:solidFill>
                  <a:srgbClr val="C00000"/>
                </a:solidFill>
              </a:rPr>
              <a:t>onclick</a:t>
            </a:r>
            <a:r>
              <a:rPr lang="en-US" b="1" dirty="0">
                <a:solidFill>
                  <a:srgbClr val="C00000"/>
                </a:solidFill>
              </a:rPr>
              <a:t>=“</a:t>
            </a:r>
            <a:r>
              <a:rPr lang="en-US" b="1" dirty="0" err="1" smtClean="0">
                <a:solidFill>
                  <a:srgbClr val="C00000"/>
                </a:solidFill>
              </a:rPr>
              <a:t>suma</a:t>
            </a:r>
            <a:r>
              <a:rPr lang="en-US" b="1" dirty="0" smtClean="0">
                <a:solidFill>
                  <a:srgbClr val="C00000"/>
                </a:solidFill>
              </a:rPr>
              <a:t>(10)”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err="1"/>
              <a:t>Trimite</a:t>
            </a:r>
            <a:r>
              <a:rPr lang="en-US" dirty="0"/>
              <a:t> 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4981" y="3912989"/>
            <a:ext cx="423535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 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=“myjava.js”&gt; &lt;/script&gt;</a:t>
            </a:r>
          </a:p>
          <a:p>
            <a:r>
              <a:rPr lang="en-US" dirty="0" smtClean="0"/>
              <a:t>&lt;/</a:t>
            </a:r>
            <a:r>
              <a:rPr lang="en-US" dirty="0"/>
              <a:t>head&gt;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&lt;button id</a:t>
            </a:r>
            <a:r>
              <a:rPr lang="en-US" dirty="0" smtClean="0"/>
              <a:t>=“</a:t>
            </a:r>
            <a:r>
              <a:rPr lang="en-US" dirty="0" err="1" smtClean="0"/>
              <a:t>calcs</a:t>
            </a:r>
            <a:r>
              <a:rPr lang="en-US" dirty="0" smtClean="0"/>
              <a:t>" &gt;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/>
              <a:t>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4070" y="786496"/>
            <a:ext cx="5146266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</a:rPr>
              <a:t>document.getElementById</a:t>
            </a:r>
            <a:r>
              <a:rPr lang="en-US" sz="2000" dirty="0" smtClean="0">
                <a:solidFill>
                  <a:schemeClr val="accent2"/>
                </a:solidFill>
              </a:rPr>
              <a:t>(‘</a:t>
            </a:r>
            <a:r>
              <a:rPr lang="en-US" sz="2000" dirty="0" err="1" smtClean="0">
                <a:solidFill>
                  <a:schemeClr val="accent2"/>
                </a:solidFill>
              </a:rPr>
              <a:t>calcs</a:t>
            </a:r>
            <a:r>
              <a:rPr lang="en-US" sz="2000" dirty="0" smtClean="0">
                <a:solidFill>
                  <a:schemeClr val="accent2"/>
                </a:solidFill>
              </a:rPr>
              <a:t>').</a:t>
            </a:r>
            <a:r>
              <a:rPr lang="en-US" sz="2000" dirty="0" err="1">
                <a:solidFill>
                  <a:schemeClr val="accent2"/>
                </a:solidFill>
              </a:rPr>
              <a:t>onclick</a:t>
            </a:r>
            <a:r>
              <a:rPr lang="en-US" sz="2000" dirty="0">
                <a:solidFill>
                  <a:schemeClr val="accent2"/>
                </a:solidFill>
              </a:rPr>
              <a:t> = </a:t>
            </a:r>
            <a:r>
              <a:rPr lang="en-US" sz="2000" dirty="0" smtClean="0">
                <a:solidFill>
                  <a:schemeClr val="accent2"/>
                </a:solidFill>
              </a:rPr>
              <a:t>                      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                                          </a:t>
            </a:r>
            <a:r>
              <a:rPr lang="en-US" sz="2000" dirty="0" err="1" smtClean="0">
                <a:solidFill>
                  <a:schemeClr val="accent2"/>
                </a:solidFill>
              </a:rPr>
              <a:t>suma</a:t>
            </a:r>
            <a:r>
              <a:rPr lang="en-US" sz="2000" dirty="0" smtClean="0">
                <a:solidFill>
                  <a:schemeClr val="accent2"/>
                </a:solidFill>
              </a:rPr>
              <a:t>(10);</a:t>
            </a:r>
          </a:p>
          <a:p>
            <a:r>
              <a:rPr lang="en-US" sz="2000" dirty="0" smtClean="0"/>
              <a:t>function </a:t>
            </a:r>
            <a:r>
              <a:rPr lang="en-US" sz="2000" dirty="0" err="1"/>
              <a:t>suma</a:t>
            </a:r>
            <a:r>
              <a:rPr lang="en-US" sz="2000" dirty="0"/>
              <a:t>(x) {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s = 0; 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 x ; </a:t>
            </a:r>
            <a:r>
              <a:rPr lang="en-US" sz="2000" dirty="0" err="1"/>
              <a:t>i</a:t>
            </a:r>
            <a:r>
              <a:rPr lang="en-US" sz="2000" dirty="0"/>
              <a:t>++) s=</a:t>
            </a:r>
            <a:r>
              <a:rPr lang="en-US" sz="2000" dirty="0" err="1"/>
              <a:t>s+i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alert</a:t>
            </a:r>
            <a:r>
              <a:rPr lang="en-US" sz="2000" dirty="0"/>
              <a:t>('Suma </a:t>
            </a:r>
            <a:r>
              <a:rPr lang="en-US" sz="2000" dirty="0" err="1"/>
              <a:t>este</a:t>
            </a:r>
            <a:r>
              <a:rPr lang="en-US" sz="2000" dirty="0"/>
              <a:t> ' +  </a:t>
            </a:r>
            <a:r>
              <a:rPr lang="en-US" sz="2000" dirty="0" smtClean="0"/>
              <a:t>s);</a:t>
            </a:r>
          </a:p>
          <a:p>
            <a:r>
              <a:rPr lang="en-US" sz="2000" dirty="0"/>
              <a:t>return s;}</a:t>
            </a:r>
          </a:p>
          <a:p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199160"/>
            <a:ext cx="11464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Incorect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Curved Connector 35"/>
          <p:cNvCxnSpPr>
            <a:stCxn id="11" idx="3"/>
          </p:cNvCxnSpPr>
          <p:nvPr/>
        </p:nvCxnSpPr>
        <p:spPr>
          <a:xfrm>
            <a:off x="8004468" y="383826"/>
            <a:ext cx="682332" cy="911574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8645" y="1039743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072" y="1524000"/>
            <a:ext cx="8502327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 err="1" smtClean="0">
                <a:solidFill>
                  <a:schemeClr val="tx1"/>
                </a:solidFill>
              </a:rPr>
              <a:t>myMain</a:t>
            </a:r>
            <a:r>
              <a:rPr lang="en-US" sz="2400" dirty="0" smtClean="0">
                <a:solidFill>
                  <a:schemeClr val="tx1"/>
                </a:solidFill>
              </a:rPr>
              <a:t>(){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sz="2400" dirty="0" smtClean="0">
                <a:solidFill>
                  <a:schemeClr val="tx1"/>
                </a:solidFill>
              </a:rPr>
              <a:t>(‘</a:t>
            </a:r>
            <a:r>
              <a:rPr lang="en-US" sz="2400" dirty="0" err="1" smtClean="0">
                <a:solidFill>
                  <a:schemeClr val="tx1"/>
                </a:solidFill>
              </a:rPr>
              <a:t>calcs</a:t>
            </a:r>
            <a:r>
              <a:rPr lang="en-US" sz="2400" dirty="0" smtClean="0">
                <a:solidFill>
                  <a:schemeClr val="tx1"/>
                </a:solidFill>
              </a:rPr>
              <a:t>').</a:t>
            </a:r>
            <a:r>
              <a:rPr lang="en-US" sz="2400" dirty="0" err="1">
                <a:solidFill>
                  <a:schemeClr val="tx1"/>
                </a:solidFill>
              </a:rPr>
              <a:t>onclick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  function(){                    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suma</a:t>
            </a:r>
            <a:r>
              <a:rPr lang="en-US" sz="2400" dirty="0" smtClean="0">
                <a:solidFill>
                  <a:schemeClr val="tx1"/>
                </a:solidFill>
              </a:rPr>
              <a:t>(10);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          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function </a:t>
            </a:r>
            <a:r>
              <a:rPr lang="en-US" sz="2400" dirty="0" err="1"/>
              <a:t>suma</a:t>
            </a:r>
            <a:r>
              <a:rPr lang="en-US" sz="2400" dirty="0"/>
              <a:t>(x) {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s = 0; 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=1; </a:t>
            </a:r>
            <a:r>
              <a:rPr lang="en-US" sz="2400" dirty="0" err="1"/>
              <a:t>i</a:t>
            </a:r>
            <a:r>
              <a:rPr lang="en-US" sz="2400" dirty="0"/>
              <a:t>&lt; x ; </a:t>
            </a:r>
            <a:r>
              <a:rPr lang="en-US" sz="2400" dirty="0" err="1"/>
              <a:t>i</a:t>
            </a:r>
            <a:r>
              <a:rPr lang="en-US" sz="2400" dirty="0"/>
              <a:t>++) s=</a:t>
            </a:r>
            <a:r>
              <a:rPr lang="en-US" sz="2400" dirty="0" err="1"/>
              <a:t>s+i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alert</a:t>
            </a:r>
            <a:r>
              <a:rPr lang="en-US" sz="2400" dirty="0"/>
              <a:t>('Suma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smtClean="0"/>
              <a:t>‘ + s);</a:t>
            </a:r>
          </a:p>
          <a:p>
            <a:r>
              <a:rPr lang="en-US" sz="2400" dirty="0"/>
              <a:t>return </a:t>
            </a:r>
            <a:r>
              <a:rPr lang="en-US" sz="2400" dirty="0" smtClean="0"/>
              <a:t>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6664" y="590156"/>
            <a:ext cx="3995736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Codul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corect</a:t>
            </a:r>
            <a:r>
              <a:rPr lang="en-US" sz="2000" b="1" dirty="0" smtClean="0"/>
              <a:t>, </a:t>
            </a:r>
          </a:p>
          <a:p>
            <a:r>
              <a:rPr lang="en-US" sz="2000" b="1" dirty="0" err="1" smtClean="0">
                <a:solidFill>
                  <a:srgbClr val="FFFF00"/>
                </a:solidFill>
              </a:rPr>
              <a:t>dar</a:t>
            </a:r>
            <a:r>
              <a:rPr lang="en-US" sz="2000" b="1" dirty="0" smtClean="0">
                <a:solidFill>
                  <a:srgbClr val="FFFF00"/>
                </a:solidFill>
              </a:rPr>
              <a:t> nu </a:t>
            </a:r>
            <a:r>
              <a:rPr lang="en-US" sz="2000" b="1" dirty="0" err="1" smtClean="0">
                <a:solidFill>
                  <a:srgbClr val="FFFF00"/>
                </a:solidFill>
              </a:rPr>
              <a:t>va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avea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nici</a:t>
            </a:r>
            <a:r>
              <a:rPr lang="en-US" sz="2000" b="1" dirty="0" smtClean="0">
                <a:solidFill>
                  <a:srgbClr val="FFFF00"/>
                </a:solidFill>
              </a:rPr>
              <a:t> un </a:t>
            </a:r>
            <a:r>
              <a:rPr lang="en-US" sz="2000" b="1" dirty="0" err="1" smtClean="0">
                <a:solidFill>
                  <a:srgbClr val="FFFF00"/>
                </a:solidFill>
              </a:rPr>
              <a:t>efect</a:t>
            </a:r>
            <a:r>
              <a:rPr lang="en-US" sz="2000" b="1" dirty="0" smtClean="0">
                <a:solidFill>
                  <a:srgbClr val="FFFF00"/>
                </a:solidFill>
              </a:rPr>
              <a:t>!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3991" y="3403578"/>
            <a:ext cx="208101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Functie</a:t>
            </a:r>
            <a:r>
              <a:rPr lang="en-US" sz="2000" dirty="0" smtClean="0"/>
              <a:t> </a:t>
            </a:r>
            <a:r>
              <a:rPr lang="en-US" sz="2000" dirty="0" err="1" smtClean="0"/>
              <a:t>anonima</a:t>
            </a:r>
            <a:endParaRPr lang="en-US" sz="2000" dirty="0"/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5656064" y="2414015"/>
            <a:ext cx="1269978" cy="945130"/>
          </a:xfrm>
          <a:prstGeom prst="curvedConnector3">
            <a:avLst>
              <a:gd name="adj1" fmla="val 68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239" y="652818"/>
            <a:ext cx="86185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</a:t>
            </a:r>
            <a:r>
              <a:rPr lang="en-US" sz="3200" dirty="0" err="1" smtClean="0"/>
              <a:t>document.getElementById</a:t>
            </a:r>
            <a:r>
              <a:rPr lang="en-US" sz="3200" dirty="0" smtClean="0"/>
              <a:t>(‘</a:t>
            </a:r>
            <a:r>
              <a:rPr lang="en-US" sz="3200" dirty="0" err="1" smtClean="0"/>
              <a:t>calcs</a:t>
            </a:r>
            <a:r>
              <a:rPr lang="en-US" sz="3200" dirty="0" smtClean="0"/>
              <a:t>').</a:t>
            </a:r>
            <a:r>
              <a:rPr lang="en-US" sz="3200" dirty="0" err="1" smtClean="0">
                <a:solidFill>
                  <a:srgbClr val="C00000"/>
                </a:solidFill>
              </a:rPr>
              <a:t>onclick</a:t>
            </a:r>
            <a:endParaRPr lang="en-US" sz="3200" dirty="0" smtClean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63990" y="1913017"/>
            <a:ext cx="1600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ocument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2907543"/>
            <a:ext cx="1371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&lt;html&gt;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97507" y="4051332"/>
            <a:ext cx="10668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044855" y="4051332"/>
            <a:ext cx="11430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39" y="4914849"/>
            <a:ext cx="8382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&lt;link&gt;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21307" y="4914849"/>
            <a:ext cx="11430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&lt;meta&gt;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38600" y="4914849"/>
            <a:ext cx="13716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&lt;button&gt;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28565" y="4914849"/>
            <a:ext cx="11430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140958" y="5648597"/>
            <a:ext cx="1295400" cy="561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Trimite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392907" y="5648597"/>
            <a:ext cx="1227161" cy="561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“JS”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05818" y="1126775"/>
            <a:ext cx="594247" cy="78624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6281" y="6353623"/>
            <a:ext cx="641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https://developer.mozilla.org/en-US/docs/Web/API/Document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59416" y="11477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obiect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204866" y="12342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metoda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endCxn id="23" idx="2"/>
          </p:cNvCxnSpPr>
          <p:nvPr/>
        </p:nvCxnSpPr>
        <p:spPr>
          <a:xfrm flipV="1">
            <a:off x="1893990" y="514883"/>
            <a:ext cx="1" cy="29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144000" y="191301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24399" y="523536"/>
            <a:ext cx="1" cy="2585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4616355" y="1707753"/>
            <a:ext cx="4894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web </a:t>
            </a:r>
            <a:r>
              <a:rPr lang="en-US" dirty="0" err="1" smtClean="0"/>
              <a:t>incarcata</a:t>
            </a:r>
            <a:r>
              <a:rPr lang="en-US" dirty="0" smtClean="0"/>
              <a:t> in browser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ste</a:t>
            </a:r>
            <a:r>
              <a:rPr lang="en-US" dirty="0" smtClean="0"/>
              <a:t> </a:t>
            </a:r>
            <a:r>
              <a:rPr lang="en-US" dirty="0" err="1" smtClean="0"/>
              <a:t>reprezentata</a:t>
            </a:r>
            <a:r>
              <a:rPr lang="en-US" dirty="0" smtClean="0"/>
              <a:t> in DOM ca un arbore </a:t>
            </a:r>
          </a:p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obiecte</a:t>
            </a:r>
            <a:r>
              <a:rPr lang="en-US" dirty="0" smtClean="0"/>
              <a:t>;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are un  </a:t>
            </a:r>
          </a:p>
          <a:p>
            <a:r>
              <a:rPr lang="en-US" dirty="0" err="1" smtClean="0"/>
              <a:t>obiect</a:t>
            </a:r>
            <a:r>
              <a:rPr lang="en-US" dirty="0" smtClean="0"/>
              <a:t> document, care </a:t>
            </a:r>
            <a:r>
              <a:rPr lang="en-US" dirty="0" err="1" smtClean="0"/>
              <a:t>apartine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endParaRPr lang="en-US" dirty="0" smtClean="0"/>
          </a:p>
          <a:p>
            <a:r>
              <a:rPr lang="en-US" dirty="0" smtClean="0"/>
              <a:t>Document.</a:t>
            </a:r>
          </a:p>
          <a:p>
            <a:endParaRPr 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5562600" y="3699806"/>
            <a:ext cx="3595856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Elementul</a:t>
            </a:r>
            <a:r>
              <a:rPr lang="en-US" b="1" dirty="0" smtClean="0">
                <a:solidFill>
                  <a:srgbClr val="FFFF00"/>
                </a:solidFill>
              </a:rPr>
              <a:t> &lt;script&gt; din &lt;head&gt;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este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procesat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inaintea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FF00"/>
                </a:solidFill>
              </a:rPr>
              <a:t>e</a:t>
            </a:r>
            <a:r>
              <a:rPr lang="en-US" b="1" dirty="0" err="1" smtClean="0">
                <a:solidFill>
                  <a:srgbClr val="FFFF00"/>
                </a:solidFill>
              </a:rPr>
              <a:t>lementului</a:t>
            </a:r>
            <a:r>
              <a:rPr lang="en-US" b="1" dirty="0" smtClean="0">
                <a:solidFill>
                  <a:srgbClr val="FFFF00"/>
                </a:solidFill>
              </a:rPr>
              <a:t>  &lt;body&gt;; in </a:t>
            </a:r>
            <a:r>
              <a:rPr lang="en-US" b="1" dirty="0" err="1" smtClean="0">
                <a:solidFill>
                  <a:srgbClr val="FFFF00"/>
                </a:solidFill>
              </a:rPr>
              <a:t>acel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b="1" dirty="0">
                <a:solidFill>
                  <a:srgbClr val="FFFF00"/>
                </a:solidFill>
              </a:rPr>
              <a:t>m</a:t>
            </a:r>
            <a:r>
              <a:rPr lang="en-US" b="1" dirty="0" smtClean="0">
                <a:solidFill>
                  <a:srgbClr val="FFFF00"/>
                </a:solidFill>
              </a:rPr>
              <a:t>oment </a:t>
            </a:r>
            <a:r>
              <a:rPr lang="en-US" b="1" dirty="0" err="1" smtClean="0">
                <a:solidFill>
                  <a:srgbClr val="FFFF00"/>
                </a:solidFill>
              </a:rPr>
              <a:t>arborele</a:t>
            </a:r>
            <a:r>
              <a:rPr lang="en-US" b="1" dirty="0" smtClean="0">
                <a:solidFill>
                  <a:srgbClr val="FFFF00"/>
                </a:solidFill>
              </a:rPr>
              <a:t> DOM nu </a:t>
            </a:r>
            <a:r>
              <a:rPr lang="en-US" b="1" dirty="0" err="1" smtClean="0">
                <a:solidFill>
                  <a:srgbClr val="FFFF00"/>
                </a:solidFill>
              </a:rPr>
              <a:t>este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creat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elementele</a:t>
            </a: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lui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nu pot fi  </a:t>
            </a:r>
            <a:r>
              <a:rPr lang="en-US" b="1" dirty="0" err="1">
                <a:solidFill>
                  <a:srgbClr val="FFFF00"/>
                </a:solidFill>
              </a:rPr>
              <a:t>a</a:t>
            </a:r>
            <a:r>
              <a:rPr lang="en-US" b="1" dirty="0" err="1" smtClean="0">
                <a:solidFill>
                  <a:srgbClr val="FFFF00"/>
                </a:solidFill>
              </a:rPr>
              <a:t>ccestate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264090" y="2446417"/>
            <a:ext cx="0" cy="461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8892" y="3436491"/>
            <a:ext cx="852066" cy="610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0"/>
          </p:cNvCxnSpPr>
          <p:nvPr/>
        </p:nvCxnSpPr>
        <p:spPr>
          <a:xfrm flipV="1">
            <a:off x="1630907" y="3462079"/>
            <a:ext cx="1633183" cy="589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616355" y="4508532"/>
            <a:ext cx="0" cy="406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4724399" y="5372049"/>
            <a:ext cx="1" cy="276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/>
          <p:cNvCxnSpPr>
            <a:stCxn id="14" idx="2"/>
          </p:cNvCxnSpPr>
          <p:nvPr/>
        </p:nvCxnSpPr>
        <p:spPr>
          <a:xfrm>
            <a:off x="2900065" y="5372049"/>
            <a:ext cx="0" cy="276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>
            <a:stCxn id="9" idx="2"/>
          </p:cNvCxnSpPr>
          <p:nvPr/>
        </p:nvCxnSpPr>
        <p:spPr>
          <a:xfrm>
            <a:off x="1630907" y="4508532"/>
            <a:ext cx="0" cy="406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>
            <a:stCxn id="9" idx="2"/>
          </p:cNvCxnSpPr>
          <p:nvPr/>
        </p:nvCxnSpPr>
        <p:spPr>
          <a:xfrm>
            <a:off x="1630907" y="4508532"/>
            <a:ext cx="972034" cy="406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/>
          <p:cNvCxnSpPr>
            <a:stCxn id="11" idx="0"/>
            <a:endCxn id="9" idx="2"/>
          </p:cNvCxnSpPr>
          <p:nvPr/>
        </p:nvCxnSpPr>
        <p:spPr>
          <a:xfrm flipV="1">
            <a:off x="487339" y="4508532"/>
            <a:ext cx="1143568" cy="406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79779" y="652818"/>
            <a:ext cx="8407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pic>
        <p:nvPicPr>
          <p:cNvPr id="3074" name="Picture 2" descr="File:JKDO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46" y="381000"/>
            <a:ext cx="4127310" cy="550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3910" y="601782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3"/>
              </a:rPr>
              <a:t>Sursa</a:t>
            </a:r>
            <a:r>
              <a:rPr lang="en-US" dirty="0" smtClean="0"/>
              <a:t> </a:t>
            </a:r>
            <a:r>
              <a:rPr lang="en-US" dirty="0" err="1" smtClean="0"/>
              <a:t>imaginii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02" y="381000"/>
            <a:ext cx="4879862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Orice</a:t>
            </a:r>
            <a:r>
              <a:rPr lang="en-US" sz="2400" dirty="0" smtClean="0"/>
              <a:t> tab al </a:t>
            </a:r>
            <a:r>
              <a:rPr lang="en-US" sz="2400" dirty="0" err="1" smtClean="0"/>
              <a:t>unui</a:t>
            </a:r>
            <a:r>
              <a:rPr lang="en-US" sz="2400" dirty="0" smtClean="0"/>
              <a:t> browser </a:t>
            </a:r>
            <a:r>
              <a:rPr lang="en-US" sz="2400" dirty="0" err="1" smtClean="0"/>
              <a:t>contine</a:t>
            </a:r>
            <a:endParaRPr lang="en-US" sz="2400" dirty="0" smtClean="0"/>
          </a:p>
          <a:p>
            <a:r>
              <a:rPr lang="en-US" sz="2400" dirty="0"/>
              <a:t>u</a:t>
            </a:r>
            <a:r>
              <a:rPr lang="en-US" sz="2400" dirty="0" smtClean="0"/>
              <a:t>n </a:t>
            </a:r>
            <a:r>
              <a:rPr lang="en-US" sz="2400" dirty="0" err="1" smtClean="0"/>
              <a:t>obiect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Lucida Console" panose="020B0609040504020204" pitchFamily="49" charset="0"/>
              </a:rPr>
              <a:t>window</a:t>
            </a:r>
            <a:r>
              <a:rPr lang="en-US" sz="2400" dirty="0" smtClean="0"/>
              <a:t>, care </a:t>
            </a:r>
            <a:r>
              <a:rPr lang="en-US" sz="2400" dirty="0" err="1" smtClean="0"/>
              <a:t>apartine</a:t>
            </a:r>
            <a:endParaRPr lang="en-US" sz="2400" dirty="0" smtClean="0"/>
          </a:p>
          <a:p>
            <a:r>
              <a:rPr lang="en-US" sz="2400" dirty="0" err="1" smtClean="0"/>
              <a:t>clasei</a:t>
            </a:r>
            <a:r>
              <a:rPr lang="en-US" sz="2400" dirty="0" smtClean="0"/>
              <a:t> Window; 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document</a:t>
            </a:r>
            <a:r>
              <a:rPr lang="en-US" sz="2400" dirty="0" smtClean="0"/>
              <a:t> a </a:t>
            </a:r>
            <a:r>
              <a:rPr lang="en-US" sz="2400" dirty="0" err="1" smtClean="0"/>
              <a:t>obiectului</a:t>
            </a:r>
            <a:r>
              <a:rPr lang="en-US" sz="2400" dirty="0" smtClean="0"/>
              <a:t> window </a:t>
            </a:r>
          </a:p>
          <a:p>
            <a:r>
              <a:rPr lang="en-US" sz="2400" dirty="0" smtClean="0"/>
              <a:t>are ca </a:t>
            </a:r>
            <a:r>
              <a:rPr lang="en-US" sz="2400" dirty="0" err="1" smtClean="0"/>
              <a:t>valoare</a:t>
            </a:r>
            <a:r>
              <a:rPr lang="en-US" sz="2400" dirty="0" smtClean="0"/>
              <a:t> </a:t>
            </a:r>
            <a:r>
              <a:rPr lang="en-US" sz="2400" dirty="0" err="1" smtClean="0"/>
              <a:t>obiectul</a:t>
            </a:r>
            <a:r>
              <a:rPr lang="en-US" sz="2400" dirty="0" smtClean="0"/>
              <a:t> document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asociat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web.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Referinta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completa</a:t>
            </a:r>
            <a:r>
              <a:rPr lang="en-US" sz="2400" dirty="0" smtClean="0"/>
              <a:t> </a:t>
            </a:r>
            <a:r>
              <a:rPr lang="en-US" sz="2400" dirty="0" err="1" smtClean="0"/>
              <a:t>ar</a:t>
            </a:r>
            <a:r>
              <a:rPr lang="en-US" sz="2400" dirty="0" smtClean="0"/>
              <a:t> fi</a:t>
            </a:r>
          </a:p>
          <a:p>
            <a:r>
              <a:rPr lang="en-US" sz="24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window.document</a:t>
            </a:r>
            <a:endParaRPr lang="en-US" sz="240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alert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o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a </a:t>
            </a:r>
            <a:r>
              <a:rPr lang="en-US" sz="2400" dirty="0" err="1" smtClean="0"/>
              <a:t>obiectului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latin typeface="Lucida Console" panose="020B0609040504020204" pitchFamily="49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indow</a:t>
            </a:r>
            <a:r>
              <a:rPr lang="en-US" sz="2400" dirty="0" smtClean="0"/>
              <a:t>;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 </a:t>
            </a:r>
          </a:p>
          <a:p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prompt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confirm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3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8645" y="1039743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838200"/>
            <a:ext cx="7924800" cy="48936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 err="1" smtClean="0">
                <a:solidFill>
                  <a:schemeClr val="tx1"/>
                </a:solidFill>
              </a:rPr>
              <a:t>indow.onload</a:t>
            </a:r>
            <a:r>
              <a:rPr lang="en-US" sz="2400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</a:rPr>
              <a:t>myMain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unction </a:t>
            </a:r>
            <a:r>
              <a:rPr lang="en-US" sz="2400" dirty="0" err="1" smtClean="0">
                <a:solidFill>
                  <a:schemeClr val="tx1"/>
                </a:solidFill>
              </a:rPr>
              <a:t>myMain</a:t>
            </a:r>
            <a:r>
              <a:rPr lang="en-US" sz="2400" dirty="0" smtClean="0">
                <a:solidFill>
                  <a:schemeClr val="tx1"/>
                </a:solidFill>
              </a:rPr>
              <a:t>(){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sz="2400" dirty="0" smtClean="0">
                <a:solidFill>
                  <a:schemeClr val="tx1"/>
                </a:solidFill>
              </a:rPr>
              <a:t>(‘</a:t>
            </a:r>
            <a:r>
              <a:rPr lang="en-US" sz="2400" dirty="0" err="1" smtClean="0">
                <a:solidFill>
                  <a:schemeClr val="tx1"/>
                </a:solidFill>
              </a:rPr>
              <a:t>calcs</a:t>
            </a:r>
            <a:r>
              <a:rPr lang="en-US" sz="2400" dirty="0" smtClean="0">
                <a:solidFill>
                  <a:schemeClr val="tx1"/>
                </a:solidFill>
              </a:rPr>
              <a:t>').</a:t>
            </a:r>
            <a:r>
              <a:rPr lang="en-US" sz="2400" dirty="0" err="1">
                <a:solidFill>
                  <a:schemeClr val="tx1"/>
                </a:solidFill>
              </a:rPr>
              <a:t>onclick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  function(){                    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suma</a:t>
            </a:r>
            <a:r>
              <a:rPr lang="en-US" sz="2400" dirty="0" smtClean="0">
                <a:solidFill>
                  <a:schemeClr val="tx1"/>
                </a:solidFill>
              </a:rPr>
              <a:t>(10);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     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r>
              <a:rPr lang="en-US" sz="2000" dirty="0" smtClean="0"/>
              <a:t>function </a:t>
            </a:r>
            <a:r>
              <a:rPr lang="en-US" sz="2000" dirty="0" err="1"/>
              <a:t>suma</a:t>
            </a:r>
            <a:r>
              <a:rPr lang="en-US" sz="2000" dirty="0"/>
              <a:t>(x) {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s = 0; 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 x ; </a:t>
            </a:r>
            <a:r>
              <a:rPr lang="en-US" sz="2000" dirty="0" err="1"/>
              <a:t>i</a:t>
            </a:r>
            <a:r>
              <a:rPr lang="en-US" sz="2000" dirty="0"/>
              <a:t>++) s=</a:t>
            </a:r>
            <a:r>
              <a:rPr lang="en-US" sz="2000" dirty="0" err="1"/>
              <a:t>s+i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alert('Suma </a:t>
            </a:r>
            <a:r>
              <a:rPr lang="en-US" sz="2000" dirty="0" err="1"/>
              <a:t>este</a:t>
            </a:r>
            <a:r>
              <a:rPr lang="en-US" sz="2000" dirty="0"/>
              <a:t> ' </a:t>
            </a:r>
            <a:r>
              <a:rPr lang="en-US" sz="2000" dirty="0" smtClean="0"/>
              <a:t>+ s);</a:t>
            </a:r>
          </a:p>
          <a:p>
            <a:r>
              <a:rPr lang="en-US" sz="2000" dirty="0"/>
              <a:t>return s;</a:t>
            </a:r>
            <a:endParaRPr lang="en-US" sz="2000" dirty="0" smtClean="0"/>
          </a:p>
          <a:p>
            <a:r>
              <a:rPr lang="en-US" sz="2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8600" y="3477040"/>
            <a:ext cx="4859022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Incarcare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</a:t>
            </a:r>
            <a:r>
              <a:rPr lang="en-US" sz="2400" dirty="0" err="1" smtClean="0"/>
              <a:t>declanseaza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e</a:t>
            </a:r>
            <a:r>
              <a:rPr lang="en-US" sz="2400" dirty="0" err="1" smtClean="0"/>
              <a:t>venimentul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load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/>
              <a:t>care are ca </a:t>
            </a:r>
          </a:p>
          <a:p>
            <a:r>
              <a:rPr lang="en-US" sz="2400" dirty="0" err="1"/>
              <a:t>t</a:t>
            </a:r>
            <a:r>
              <a:rPr lang="en-US" sz="2400" dirty="0" err="1" smtClean="0"/>
              <a:t>inta</a:t>
            </a:r>
            <a:r>
              <a:rPr lang="en-US" sz="2400" dirty="0" smtClean="0"/>
              <a:t> </a:t>
            </a:r>
            <a:r>
              <a:rPr lang="en-US" sz="2400" dirty="0" err="1" smtClean="0"/>
              <a:t>obiectul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window</a:t>
            </a:r>
            <a:r>
              <a:rPr lang="en-US" sz="2400" dirty="0" smtClean="0"/>
              <a:t>; un </a:t>
            </a:r>
            <a:r>
              <a:rPr lang="en-US" sz="2400" dirty="0"/>
              <a:t> </a:t>
            </a:r>
            <a:r>
              <a:rPr lang="en-US" sz="2400" dirty="0" smtClean="0"/>
              <a:t>handler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evenimentul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load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/>
              <a:t>se </a:t>
            </a:r>
          </a:p>
          <a:p>
            <a:r>
              <a:rPr lang="en-US" sz="2400" dirty="0" err="1" smtClean="0"/>
              <a:t>inregistreaza</a:t>
            </a:r>
            <a:r>
              <a:rPr lang="en-US" sz="2400" dirty="0" smtClean="0"/>
              <a:t> </a:t>
            </a:r>
            <a:r>
              <a:rPr lang="en-US" sz="2400" dirty="0" err="1" smtClean="0"/>
              <a:t>setand</a:t>
            </a:r>
            <a:r>
              <a:rPr lang="en-US" sz="2400" dirty="0" smtClean="0"/>
              <a:t> 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>
                <a:solidFill>
                  <a:srgbClr val="C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onload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 </a:t>
            </a:r>
            <a:r>
              <a:rPr lang="en-US" sz="2400" dirty="0" err="1" smtClean="0"/>
              <a:t>obiectul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window</a:t>
            </a:r>
            <a:r>
              <a:rPr lang="en-US" sz="2400" dirty="0" smtClean="0"/>
              <a:t>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310452"/>
            <a:ext cx="35445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Cod </a:t>
            </a:r>
            <a:r>
              <a:rPr lang="en-US" b="1" dirty="0" err="1" smtClean="0">
                <a:solidFill>
                  <a:schemeClr val="bg1"/>
                </a:solidFill>
              </a:rPr>
              <a:t>corect</a:t>
            </a:r>
            <a:r>
              <a:rPr lang="en-US" b="1" dirty="0" smtClean="0">
                <a:solidFill>
                  <a:schemeClr val="bg1"/>
                </a:solidFill>
              </a:rPr>
              <a:t>, care </a:t>
            </a:r>
            <a:r>
              <a:rPr lang="en-US" b="1" dirty="0" err="1" smtClean="0">
                <a:solidFill>
                  <a:schemeClr val="bg1"/>
                </a:solidFill>
              </a:rPr>
              <a:t>functioneaza</a:t>
            </a:r>
            <a:r>
              <a:rPr lang="en-US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777" y="639341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x03.html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599"/>
            <a:ext cx="7994496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window.onload</a:t>
            </a:r>
            <a:r>
              <a:rPr lang="en-US" dirty="0">
                <a:latin typeface="Lucida Console" panose="020B0609040504020204" pitchFamily="49" charset="0"/>
              </a:rPr>
              <a:t> =  </a:t>
            </a:r>
            <a:r>
              <a:rPr lang="en-US" dirty="0" err="1">
                <a:latin typeface="Lucida Console" panose="020B0609040504020204" pitchFamily="49" charset="0"/>
              </a:rPr>
              <a:t>myMain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function </a:t>
            </a:r>
            <a:r>
              <a:rPr lang="en-US" dirty="0" err="1">
                <a:latin typeface="Lucida Console" panose="020B0609040504020204" pitchFamily="49" charset="0"/>
              </a:rPr>
              <a:t>myMain</a:t>
            </a:r>
            <a:r>
              <a:rPr lang="en-US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document.getElementById</a:t>
            </a:r>
            <a:r>
              <a:rPr lang="en-US" dirty="0" smtClean="0">
                <a:latin typeface="Lucida Console" panose="020B0609040504020204" pitchFamily="49" charset="0"/>
              </a:rPr>
              <a:t>(“</a:t>
            </a:r>
            <a:r>
              <a:rPr lang="en-US" dirty="0" err="1" smtClean="0">
                <a:latin typeface="Lucida Console" panose="020B0609040504020204" pitchFamily="49" charset="0"/>
              </a:rPr>
              <a:t>calcs</a:t>
            </a:r>
            <a:r>
              <a:rPr lang="en-US" dirty="0" smtClean="0">
                <a:latin typeface="Lucida Console" panose="020B0609040504020204" pitchFamily="49" charset="0"/>
              </a:rPr>
              <a:t>").</a:t>
            </a:r>
            <a:r>
              <a:rPr lang="en-US" dirty="0" err="1">
                <a:latin typeface="Lucida Console" panose="020B0609040504020204" pitchFamily="49" charset="0"/>
              </a:rPr>
              <a:t>onclick</a:t>
            </a:r>
            <a:r>
              <a:rPr lang="en-US" dirty="0">
                <a:latin typeface="Lucida Console" panose="020B0609040504020204" pitchFamily="49" charset="0"/>
              </a:rPr>
              <a:t> = function (){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x = prompt("nr ="); </a:t>
            </a:r>
            <a:r>
              <a:rPr lang="en-US" dirty="0" err="1">
                <a:latin typeface="Lucida Console" panose="020B0609040504020204" pitchFamily="49" charset="0"/>
              </a:rPr>
              <a:t>suma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parseInt</a:t>
            </a:r>
            <a:r>
              <a:rPr lang="en-US" dirty="0">
                <a:latin typeface="Lucida Console" panose="020B0609040504020204" pitchFamily="49" charset="0"/>
              </a:rPr>
              <a:t>(x));}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function </a:t>
            </a:r>
            <a:r>
              <a:rPr lang="en-US" dirty="0" err="1">
                <a:latin typeface="Lucida Console" panose="020B0609040504020204" pitchFamily="49" charset="0"/>
              </a:rPr>
              <a:t>suma</a:t>
            </a:r>
            <a:r>
              <a:rPr lang="en-US" dirty="0">
                <a:latin typeface="Lucida Console" panose="020B0609040504020204" pitchFamily="49" charset="0"/>
              </a:rPr>
              <a:t>(x) {</a:t>
            </a:r>
          </a:p>
          <a:p>
            <a:r>
              <a:rPr lang="en-US" dirty="0">
                <a:latin typeface="Lucida Console" panose="020B0609040504020204" pitchFamily="49" charset="0"/>
              </a:rPr>
              <a:t>if (</a:t>
            </a: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(x)) {alert("input </a:t>
            </a:r>
            <a:r>
              <a:rPr lang="en-US" dirty="0" err="1">
                <a:latin typeface="Lucida Console" panose="020B0609040504020204" pitchFamily="49" charset="0"/>
              </a:rPr>
              <a:t>gresit</a:t>
            </a:r>
            <a:r>
              <a:rPr lang="en-US" dirty="0">
                <a:latin typeface="Lucida Console" panose="020B0609040504020204" pitchFamily="49" charset="0"/>
              </a:rPr>
              <a:t>")}</a:t>
            </a:r>
          </a:p>
          <a:p>
            <a:r>
              <a:rPr lang="en-US" dirty="0">
                <a:latin typeface="Lucida Console" panose="020B0609040504020204" pitchFamily="49" charset="0"/>
              </a:rPr>
              <a:t>else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s = 0; </a:t>
            </a:r>
          </a:p>
          <a:p>
            <a:r>
              <a:rPr lang="en-US" dirty="0">
                <a:latin typeface="Lucida Console" panose="020B0609040504020204" pitchFamily="49" charset="0"/>
              </a:rPr>
              <a:t>  for (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=1;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&lt;= x ;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++) s=</a:t>
            </a:r>
            <a:r>
              <a:rPr lang="en-US" dirty="0" err="1">
                <a:latin typeface="Lucida Console" panose="020B0609040504020204" pitchFamily="49" charset="0"/>
              </a:rPr>
              <a:t>s+i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  alert('Suma </a:t>
            </a:r>
            <a:r>
              <a:rPr lang="en-US" dirty="0" err="1">
                <a:latin typeface="Lucida Console" panose="020B0609040504020204" pitchFamily="49" charset="0"/>
              </a:rPr>
              <a:t>este</a:t>
            </a:r>
            <a:r>
              <a:rPr lang="en-US" dirty="0">
                <a:latin typeface="Lucida Console" panose="020B0609040504020204" pitchFamily="49" charset="0"/>
              </a:rPr>
              <a:t> ' +  s); 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71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1483" y="106133"/>
            <a:ext cx="8407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Event-driven programming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84" y="706297"/>
            <a:ext cx="811472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Un </a:t>
            </a:r>
            <a:r>
              <a:rPr lang="en-US" sz="2400" dirty="0" err="1" smtClean="0">
                <a:solidFill>
                  <a:srgbClr val="7030A0"/>
                </a:solidFill>
              </a:rPr>
              <a:t>eveniment</a:t>
            </a:r>
            <a:r>
              <a:rPr lang="en-US" sz="2400" dirty="0" smtClean="0">
                <a:solidFill>
                  <a:srgbClr val="7030A0"/>
                </a:solidFill>
              </a:rPr>
              <a:t> nu </a:t>
            </a:r>
            <a:r>
              <a:rPr lang="en-US" sz="2400" dirty="0" err="1" smtClean="0">
                <a:solidFill>
                  <a:srgbClr val="7030A0"/>
                </a:solidFill>
              </a:rPr>
              <a:t>este</a:t>
            </a:r>
            <a:r>
              <a:rPr lang="en-US" sz="2400" dirty="0" smtClean="0">
                <a:solidFill>
                  <a:srgbClr val="7030A0"/>
                </a:solidFill>
              </a:rPr>
              <a:t> un element JavaScript.</a:t>
            </a:r>
          </a:p>
          <a:p>
            <a:r>
              <a:rPr lang="en-US" sz="2400" dirty="0" err="1" smtClean="0">
                <a:solidFill>
                  <a:srgbClr val="7030A0"/>
                </a:solidFill>
              </a:rPr>
              <a:t>Browserul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sesizeaza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evenimentul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si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il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anunta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programului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rgbClr val="7030A0"/>
                </a:solidFill>
              </a:rPr>
              <a:t>Unui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eveniment</a:t>
            </a:r>
            <a:r>
              <a:rPr lang="en-US" sz="2400" dirty="0" smtClean="0">
                <a:solidFill>
                  <a:srgbClr val="7030A0"/>
                </a:solidFill>
              </a:rPr>
              <a:t> ii </a:t>
            </a:r>
            <a:r>
              <a:rPr lang="en-US" sz="2400" dirty="0" err="1" smtClean="0">
                <a:solidFill>
                  <a:srgbClr val="7030A0"/>
                </a:solidFill>
              </a:rPr>
              <a:t>sunt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asociate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unele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rgbClr val="7030A0"/>
                </a:solidFill>
              </a:rPr>
              <a:t>elemente</a:t>
            </a:r>
            <a:r>
              <a:rPr lang="en-US" sz="2400" dirty="0" smtClean="0">
                <a:solidFill>
                  <a:srgbClr val="7030A0"/>
                </a:solidFill>
              </a:rPr>
              <a:t> JavaScript </a:t>
            </a:r>
            <a:r>
              <a:rPr lang="en-US" sz="2400" dirty="0" err="1" smtClean="0">
                <a:solidFill>
                  <a:srgbClr val="7030A0"/>
                </a:solidFill>
              </a:rPr>
              <a:t>specifice</a:t>
            </a:r>
            <a:r>
              <a:rPr lang="en-US" sz="2400" dirty="0" smtClean="0">
                <a:solidFill>
                  <a:srgbClr val="7030A0"/>
                </a:solidFill>
              </a:rPr>
              <a:t>: </a:t>
            </a:r>
            <a:r>
              <a:rPr lang="en-US" sz="2400" dirty="0" smtClean="0"/>
              <a:t>name, target, handler</a:t>
            </a:r>
          </a:p>
          <a:p>
            <a:endParaRPr lang="en-US" dirty="0"/>
          </a:p>
        </p:txBody>
      </p:sp>
      <p:sp>
        <p:nvSpPr>
          <p:cNvPr id="7" name="Explosion 2 6"/>
          <p:cNvSpPr/>
          <p:nvPr/>
        </p:nvSpPr>
        <p:spPr>
          <a:xfrm rot="395519">
            <a:off x="3188832" y="2990700"/>
            <a:ext cx="2231451" cy="1067306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Eveni-ment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1195116" y="2842626"/>
            <a:ext cx="1596387" cy="75974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 (type)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87220" y="2918027"/>
            <a:ext cx="1524000" cy="7290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handler</a:t>
            </a: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95116" y="3817892"/>
            <a:ext cx="1483993" cy="81192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</a:t>
            </a:r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739" y="2954807"/>
            <a:ext cx="7489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1443" y="4198949"/>
            <a:ext cx="8002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9778" y="3128958"/>
            <a:ext cx="992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6701" y="5148516"/>
            <a:ext cx="7279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Tipuri</a:t>
            </a:r>
            <a:r>
              <a:rPr lang="en-US" sz="2400" dirty="0" smtClean="0">
                <a:solidFill>
                  <a:srgbClr val="7030A0"/>
                </a:solidFill>
              </a:rPr>
              <a:t> de </a:t>
            </a:r>
            <a:r>
              <a:rPr lang="en-US" sz="2400" dirty="0" err="1" smtClean="0">
                <a:solidFill>
                  <a:srgbClr val="7030A0"/>
                </a:solidFill>
              </a:rPr>
              <a:t>evenimente</a:t>
            </a:r>
            <a:r>
              <a:rPr lang="en-US" sz="2400" dirty="0" smtClean="0">
                <a:solidFill>
                  <a:srgbClr val="7030A0"/>
                </a:solidFill>
              </a:rPr>
              <a:t>: form events, window events,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                               mouse events, key events, …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7889" y="4060449"/>
            <a:ext cx="29033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defineste</a:t>
            </a:r>
            <a:r>
              <a:rPr lang="en-US" dirty="0" smtClean="0"/>
              <a:t> ca </a:t>
            </a:r>
            <a:r>
              <a:rPr lang="en-US" dirty="0" err="1" smtClean="0"/>
              <a:t>proprietate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obiectului</a:t>
            </a:r>
            <a:r>
              <a:rPr lang="en-US" dirty="0" smtClean="0"/>
              <a:t> target</a:t>
            </a:r>
            <a:endParaRPr lang="en-US" dirty="0"/>
          </a:p>
        </p:txBody>
      </p:sp>
      <p:cxnSp>
        <p:nvCxnSpPr>
          <p:cNvPr id="26" name="Straight Connector 25"/>
          <p:cNvCxnSpPr>
            <a:stCxn id="9" idx="4"/>
            <a:endCxn id="24" idx="0"/>
          </p:cNvCxnSpPr>
          <p:nvPr/>
        </p:nvCxnSpPr>
        <p:spPr>
          <a:xfrm>
            <a:off x="6649220" y="3647085"/>
            <a:ext cx="210349" cy="4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7284" y="6077473"/>
            <a:ext cx="890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In </a:t>
            </a:r>
            <a:r>
              <a:rPr lang="en-US" sz="2000" dirty="0" err="1" smtClean="0">
                <a:solidFill>
                  <a:srgbClr val="7030A0"/>
                </a:solidFill>
              </a:rPr>
              <a:t>loc</a:t>
            </a:r>
            <a:r>
              <a:rPr lang="en-US" sz="2000" dirty="0" smtClean="0">
                <a:solidFill>
                  <a:srgbClr val="7030A0"/>
                </a:solidFill>
              </a:rPr>
              <a:t> de </a:t>
            </a:r>
            <a:r>
              <a:rPr lang="en-US" sz="2000" dirty="0" smtClean="0"/>
              <a:t>handlers</a:t>
            </a:r>
            <a:r>
              <a:rPr lang="en-US" sz="2000" dirty="0" smtClean="0">
                <a:solidFill>
                  <a:srgbClr val="7030A0"/>
                </a:solidFill>
              </a:rPr>
              <a:t> se pot  </a:t>
            </a:r>
            <a:r>
              <a:rPr lang="en-US" sz="2000" dirty="0" err="1" smtClean="0">
                <a:solidFill>
                  <a:srgbClr val="7030A0"/>
                </a:solidFill>
              </a:rPr>
              <a:t>defini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listeners </a:t>
            </a:r>
            <a:r>
              <a:rPr lang="en-US" sz="2000" dirty="0" smtClean="0">
                <a:solidFill>
                  <a:srgbClr val="7030A0"/>
                </a:solidFill>
              </a:rPr>
              <a:t>ca </a:t>
            </a:r>
            <a:r>
              <a:rPr lang="en-US" sz="2000" dirty="0" err="1" smtClean="0">
                <a:solidFill>
                  <a:srgbClr val="7030A0"/>
                </a:solidFill>
              </a:rPr>
              <a:t>metode</a:t>
            </a:r>
            <a:r>
              <a:rPr lang="en-US" sz="2000" dirty="0" smtClean="0">
                <a:solidFill>
                  <a:srgbClr val="7030A0"/>
                </a:solidFill>
              </a:rPr>
              <a:t> ale </a:t>
            </a:r>
            <a:r>
              <a:rPr lang="en-US" sz="2000" dirty="0" err="1" smtClean="0">
                <a:solidFill>
                  <a:srgbClr val="7030A0"/>
                </a:solidFill>
              </a:rPr>
              <a:t>obiectului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target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847" y="2085748"/>
            <a:ext cx="8407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81000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JavaScript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CSS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0663" y="213191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ex-stil-myjs3.html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217" y="1051298"/>
            <a:ext cx="818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Evenimente</a:t>
            </a:r>
            <a:r>
              <a:rPr lang="en-US" sz="2800" dirty="0" smtClean="0">
                <a:solidFill>
                  <a:srgbClr val="7030A0"/>
                </a:solidFill>
              </a:rPr>
              <a:t> care </a:t>
            </a:r>
            <a:r>
              <a:rPr lang="en-US" sz="2800" dirty="0" err="1" smtClean="0">
                <a:solidFill>
                  <a:srgbClr val="7030A0"/>
                </a:solidFill>
              </a:rPr>
              <a:t>schimba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stilul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unui</a:t>
            </a:r>
            <a:r>
              <a:rPr lang="en-US" sz="2800" dirty="0" smtClean="0">
                <a:solidFill>
                  <a:srgbClr val="7030A0"/>
                </a:solidFill>
              </a:rPr>
              <a:t> element html: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70249"/>
            <a:ext cx="8447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l</a:t>
            </a:r>
            <a:r>
              <a:rPr lang="en-US" sz="2400" dirty="0" smtClean="0">
                <a:solidFill>
                  <a:srgbClr val="7030A0"/>
                </a:solidFill>
              </a:rPr>
              <a:t>a hover </a:t>
            </a:r>
            <a:r>
              <a:rPr lang="en-US" sz="2400" dirty="0" err="1" smtClean="0">
                <a:solidFill>
                  <a:srgbClr val="7030A0"/>
                </a:solidFill>
              </a:rPr>
              <a:t>pe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buton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paragraful</a:t>
            </a:r>
            <a:r>
              <a:rPr lang="en-US" sz="2400" dirty="0" smtClean="0">
                <a:solidFill>
                  <a:srgbClr val="7030A0"/>
                </a:solidFill>
              </a:rPr>
              <a:t> “</a:t>
            </a:r>
            <a:r>
              <a:rPr lang="en-US" sz="2400" dirty="0" err="1" smtClean="0">
                <a:solidFill>
                  <a:srgbClr val="7030A0"/>
                </a:solidFill>
              </a:rPr>
              <a:t>schimb</a:t>
            </a:r>
            <a:r>
              <a:rPr lang="en-US" sz="2400" dirty="0" smtClean="0">
                <a:solidFill>
                  <a:srgbClr val="7030A0"/>
                </a:solidFill>
              </a:rPr>
              <a:t>” </a:t>
            </a:r>
            <a:r>
              <a:rPr lang="en-US" sz="2400" dirty="0" err="1" smtClean="0">
                <a:solidFill>
                  <a:srgbClr val="7030A0"/>
                </a:solidFill>
              </a:rPr>
              <a:t>sa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apara</a:t>
            </a:r>
            <a:r>
              <a:rPr lang="en-US" sz="2400" dirty="0" smtClean="0">
                <a:solidFill>
                  <a:srgbClr val="7030A0"/>
                </a:solidFill>
              </a:rPr>
              <a:t> cu text </a:t>
            </a:r>
            <a:r>
              <a:rPr lang="en-US" sz="2400" dirty="0" err="1" smtClean="0">
                <a:solidFill>
                  <a:srgbClr val="7030A0"/>
                </a:solidFill>
              </a:rPr>
              <a:t>albastru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pe</a:t>
            </a:r>
            <a:r>
              <a:rPr lang="en-US" sz="2400" dirty="0" smtClean="0">
                <a:solidFill>
                  <a:srgbClr val="7030A0"/>
                </a:solidFill>
              </a:rPr>
              <a:t> background </a:t>
            </a:r>
            <a:r>
              <a:rPr lang="en-US" sz="2400" dirty="0" err="1" smtClean="0">
                <a:solidFill>
                  <a:srgbClr val="7030A0"/>
                </a:solidFill>
              </a:rPr>
              <a:t>galben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250" y="2788017"/>
            <a:ext cx="7609776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window.onload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myMain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//</a:t>
            </a:r>
            <a:r>
              <a:rPr lang="en-US" dirty="0" err="1" smtClean="0">
                <a:solidFill>
                  <a:prstClr val="black"/>
                </a:solidFill>
              </a:rPr>
              <a:t>selectez</a:t>
            </a:r>
            <a:r>
              <a:rPr lang="en-US" dirty="0" smtClean="0">
                <a:solidFill>
                  <a:prstClr val="black"/>
                </a:solidFill>
              </a:rPr>
              <a:t> target-</a:t>
            </a:r>
            <a:r>
              <a:rPr lang="en-US" dirty="0" err="1" smtClean="0">
                <a:solidFill>
                  <a:prstClr val="black"/>
                </a:solidFill>
              </a:rPr>
              <a:t>ul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setez</a:t>
            </a:r>
            <a:r>
              <a:rPr lang="en-US" dirty="0" smtClean="0">
                <a:solidFill>
                  <a:prstClr val="black"/>
                </a:solidFill>
              </a:rPr>
              <a:t> handler-</a:t>
            </a:r>
            <a:r>
              <a:rPr lang="en-US" dirty="0" err="1" smtClean="0">
                <a:solidFill>
                  <a:prstClr val="black"/>
                </a:solidFill>
              </a:rPr>
              <a:t>ul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function </a:t>
            </a:r>
            <a:r>
              <a:rPr lang="en-US" dirty="0" err="1">
                <a:solidFill>
                  <a:prstClr val="black"/>
                </a:solidFill>
              </a:rPr>
              <a:t>myMain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document.getElementById</a:t>
            </a:r>
            <a:r>
              <a:rPr lang="en-US" dirty="0">
                <a:solidFill>
                  <a:prstClr val="black"/>
                </a:solidFill>
              </a:rPr>
              <a:t>('</a:t>
            </a:r>
            <a:r>
              <a:rPr lang="en-US" dirty="0" err="1">
                <a:solidFill>
                  <a:prstClr val="black"/>
                </a:solidFill>
              </a:rPr>
              <a:t>buton</a:t>
            </a:r>
            <a:r>
              <a:rPr lang="en-US" dirty="0">
                <a:solidFill>
                  <a:prstClr val="black"/>
                </a:solidFill>
              </a:rPr>
              <a:t>').</a:t>
            </a:r>
            <a:r>
              <a:rPr lang="en-US" dirty="0" err="1">
                <a:solidFill>
                  <a:prstClr val="black"/>
                </a:solidFill>
              </a:rPr>
              <a:t>onmouseover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schimbaStil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function </a:t>
            </a:r>
            <a:r>
              <a:rPr lang="en-US" dirty="0" err="1">
                <a:solidFill>
                  <a:prstClr val="black"/>
                </a:solidFill>
              </a:rPr>
              <a:t>schimbaStil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document.getElementById</a:t>
            </a:r>
            <a:r>
              <a:rPr lang="en-US" dirty="0">
                <a:solidFill>
                  <a:prstClr val="black"/>
                </a:solidFill>
              </a:rPr>
              <a:t>('</a:t>
            </a:r>
            <a:r>
              <a:rPr lang="en-US" dirty="0" err="1">
                <a:solidFill>
                  <a:prstClr val="black"/>
                </a:solidFill>
              </a:rPr>
              <a:t>schimb</a:t>
            </a:r>
            <a:r>
              <a:rPr lang="en-US" dirty="0">
                <a:solidFill>
                  <a:prstClr val="black"/>
                </a:solidFill>
              </a:rPr>
              <a:t>').</a:t>
            </a:r>
            <a:r>
              <a:rPr lang="en-US" dirty="0" err="1">
                <a:solidFill>
                  <a:prstClr val="black"/>
                </a:solidFill>
              </a:rPr>
              <a:t>style.color</a:t>
            </a:r>
            <a:r>
              <a:rPr lang="en-US" dirty="0">
                <a:solidFill>
                  <a:prstClr val="black"/>
                </a:solidFill>
              </a:rPr>
              <a:t> = "blue"; 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document.getElementById</a:t>
            </a:r>
            <a:r>
              <a:rPr lang="en-US" dirty="0">
                <a:solidFill>
                  <a:prstClr val="black"/>
                </a:solidFill>
              </a:rPr>
              <a:t>('</a:t>
            </a:r>
            <a:r>
              <a:rPr lang="en-US" dirty="0" err="1">
                <a:solidFill>
                  <a:prstClr val="black"/>
                </a:solidFill>
              </a:rPr>
              <a:t>schimb</a:t>
            </a:r>
            <a:r>
              <a:rPr lang="en-US" dirty="0">
                <a:solidFill>
                  <a:prstClr val="black"/>
                </a:solidFill>
              </a:rPr>
              <a:t>').</a:t>
            </a:r>
            <a:r>
              <a:rPr lang="en-US" dirty="0" err="1">
                <a:solidFill>
                  <a:prstClr val="black"/>
                </a:solidFill>
              </a:rPr>
              <a:t>style.backgroundColor</a:t>
            </a:r>
            <a:r>
              <a:rPr lang="en-US" dirty="0">
                <a:solidFill>
                  <a:prstClr val="black"/>
                </a:solidFill>
              </a:rPr>
              <a:t> = "yellow";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5812" y="2489873"/>
            <a:ext cx="227818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&lt;body 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&lt;p </a:t>
            </a:r>
            <a:r>
              <a:rPr lang="en-US" dirty="0">
                <a:solidFill>
                  <a:prstClr val="black"/>
                </a:solidFill>
              </a:rPr>
              <a:t>id</a:t>
            </a:r>
            <a:r>
              <a:rPr lang="en-US" dirty="0" smtClean="0">
                <a:solidFill>
                  <a:prstClr val="black"/>
                </a:solidFill>
              </a:rPr>
              <a:t>=“</a:t>
            </a:r>
            <a:r>
              <a:rPr lang="en-US" dirty="0" err="1" smtClean="0">
                <a:solidFill>
                  <a:prstClr val="black"/>
                </a:solidFill>
              </a:rPr>
              <a:t>schimb</a:t>
            </a:r>
            <a:r>
              <a:rPr lang="en-US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Lorem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ipsum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&lt;/p&gt;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dirty="0">
                <a:solidFill>
                  <a:prstClr val="black"/>
                </a:solidFill>
              </a:rPr>
              <a:t>button id="</a:t>
            </a:r>
            <a:r>
              <a:rPr lang="en-US" dirty="0" err="1">
                <a:solidFill>
                  <a:prstClr val="black"/>
                </a:solidFill>
              </a:rPr>
              <a:t>buton</a:t>
            </a:r>
            <a:r>
              <a:rPr lang="en-US" dirty="0">
                <a:solidFill>
                  <a:prstClr val="black"/>
                </a:solidFill>
              </a:rPr>
              <a:t>"&gt;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Hover </a:t>
            </a:r>
            <a:r>
              <a:rPr lang="en-US" dirty="0">
                <a:solidFill>
                  <a:prstClr val="black"/>
                </a:solidFill>
              </a:rPr>
              <a:t>me </a:t>
            </a:r>
          </a:p>
          <a:p>
            <a:r>
              <a:rPr lang="en-US" dirty="0">
                <a:solidFill>
                  <a:prstClr val="black"/>
                </a:solidFill>
              </a:rPr>
              <a:t>&lt;/button&gt;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&lt;/</a:t>
            </a:r>
            <a:r>
              <a:rPr lang="en-US" dirty="0">
                <a:solidFill>
                  <a:prstClr val="black"/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38403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29904" y="152400"/>
            <a:ext cx="856169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JavaScript </a:t>
            </a:r>
            <a:r>
              <a:rPr lang="en-US" sz="2800" dirty="0" err="1" smtClean="0">
                <a:solidFill>
                  <a:srgbClr val="7030A0"/>
                </a:solidFill>
              </a:rPr>
              <a:t>este</a:t>
            </a:r>
            <a:r>
              <a:rPr lang="en-US" sz="2800" dirty="0" smtClean="0">
                <a:solidFill>
                  <a:srgbClr val="7030A0"/>
                </a:solidFill>
              </a:rPr>
              <a:t> case sensitive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  </a:t>
            </a:r>
          </a:p>
          <a:p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 err="1" smtClean="0">
                <a:solidFill>
                  <a:srgbClr val="7030A0"/>
                </a:solidFill>
              </a:rPr>
              <a:t>dentificatorii</a:t>
            </a:r>
            <a:r>
              <a:rPr lang="en-US" sz="2800" dirty="0" smtClean="0">
                <a:solidFill>
                  <a:srgbClr val="7030A0"/>
                </a:solidFill>
              </a:rPr>
              <a:t>: </a:t>
            </a:r>
            <a:r>
              <a:rPr lang="en-US" sz="2800" dirty="0" err="1" smtClean="0">
                <a:solidFill>
                  <a:srgbClr val="7030A0"/>
                </a:solidFill>
              </a:rPr>
              <a:t>formati</a:t>
            </a:r>
            <a:r>
              <a:rPr lang="en-US" sz="2800" dirty="0" smtClean="0">
                <a:solidFill>
                  <a:srgbClr val="7030A0"/>
                </a:solidFill>
              </a:rPr>
              <a:t> din: </a:t>
            </a:r>
            <a:r>
              <a:rPr lang="en-US" sz="2800" dirty="0" err="1" smtClean="0">
                <a:solidFill>
                  <a:srgbClr val="7030A0"/>
                </a:solidFill>
              </a:rPr>
              <a:t>cifre</a:t>
            </a:r>
            <a:r>
              <a:rPr lang="en-US" sz="2800" dirty="0" smtClean="0">
                <a:solidFill>
                  <a:srgbClr val="7030A0"/>
                </a:solidFill>
              </a:rPr>
              <a:t>, </a:t>
            </a:r>
            <a:r>
              <a:rPr lang="en-US" sz="2800" dirty="0" err="1" smtClean="0">
                <a:solidFill>
                  <a:srgbClr val="7030A0"/>
                </a:solidFill>
              </a:rPr>
              <a:t>litere</a:t>
            </a:r>
            <a:r>
              <a:rPr lang="en-US" sz="2800" dirty="0" smtClean="0">
                <a:solidFill>
                  <a:srgbClr val="7030A0"/>
                </a:solidFill>
              </a:rPr>
              <a:t>, _, $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                       </a:t>
            </a:r>
            <a:r>
              <a:rPr lang="en-US" sz="2800" dirty="0" err="1" smtClean="0">
                <a:solidFill>
                  <a:srgbClr val="7030A0"/>
                </a:solidFill>
              </a:rPr>
              <a:t>primul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caracter</a:t>
            </a:r>
            <a:r>
              <a:rPr lang="en-US" sz="2800" dirty="0" smtClean="0">
                <a:solidFill>
                  <a:srgbClr val="7030A0"/>
                </a:solidFill>
              </a:rPr>
              <a:t>: </a:t>
            </a:r>
            <a:r>
              <a:rPr lang="en-US" sz="2800" dirty="0" err="1" smtClean="0">
                <a:solidFill>
                  <a:srgbClr val="7030A0"/>
                </a:solidFill>
              </a:rPr>
              <a:t>litera</a:t>
            </a:r>
            <a:r>
              <a:rPr lang="en-US" sz="2800" dirty="0" smtClean="0">
                <a:solidFill>
                  <a:srgbClr val="7030A0"/>
                </a:solidFill>
              </a:rPr>
              <a:t>, _, $</a:t>
            </a: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 ; </a:t>
            </a:r>
            <a:r>
              <a:rPr lang="en-US" sz="2800" dirty="0" smtClean="0">
                <a:solidFill>
                  <a:srgbClr val="7030A0"/>
                </a:solidFill>
              </a:rPr>
              <a:t> separator</a:t>
            </a:r>
          </a:p>
          <a:p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 {  } bloc de </a:t>
            </a:r>
            <a:r>
              <a:rPr lang="en-US" sz="2800" dirty="0" err="1" smtClean="0">
                <a:solidFill>
                  <a:srgbClr val="7030A0"/>
                </a:solidFill>
              </a:rPr>
              <a:t>instructiuni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/*  </a:t>
            </a:r>
            <a:r>
              <a:rPr lang="en-US" sz="2800" dirty="0" err="1" smtClean="0">
                <a:solidFill>
                  <a:srgbClr val="7030A0"/>
                </a:solidFill>
              </a:rPr>
              <a:t>comentariu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    </a:t>
            </a:r>
            <a:r>
              <a:rPr lang="en-US" sz="2800" dirty="0" err="1" smtClean="0">
                <a:solidFill>
                  <a:srgbClr val="7030A0"/>
                </a:solidFill>
              </a:rPr>
              <a:t>pe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mai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multe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linii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 */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// </a:t>
            </a:r>
            <a:r>
              <a:rPr lang="en-US" sz="2800" dirty="0" err="1" smtClean="0">
                <a:solidFill>
                  <a:srgbClr val="7030A0"/>
                </a:solidFill>
              </a:rPr>
              <a:t>comentariu</a:t>
            </a:r>
            <a:endParaRPr lang="en-US" sz="2800" dirty="0" smtClean="0">
              <a:solidFill>
                <a:srgbClr val="7030A0"/>
              </a:solidFill>
            </a:endParaRPr>
          </a:p>
          <a:p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  <a:hlinkClick r:id="rId2"/>
              </a:rPr>
              <a:t>D. </a:t>
            </a:r>
            <a:r>
              <a:rPr lang="en-US" sz="2800" dirty="0" err="1" smtClean="0">
                <a:solidFill>
                  <a:srgbClr val="7030A0"/>
                </a:solidFill>
                <a:hlinkClick r:id="rId2"/>
              </a:rPr>
              <a:t>Crockford</a:t>
            </a:r>
            <a:r>
              <a:rPr lang="en-US" sz="2800" dirty="0" smtClean="0">
                <a:solidFill>
                  <a:srgbClr val="7030A0"/>
                </a:solidFill>
                <a:hlinkClick r:id="rId2"/>
              </a:rPr>
              <a:t>, Code conventions</a:t>
            </a:r>
            <a:endParaRPr lang="en-US" sz="28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580" y="384780"/>
            <a:ext cx="847071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400" dirty="0" err="1" smtClean="0">
                <a:solidFill>
                  <a:srgbClr val="7030A0"/>
                </a:solidFill>
              </a:rPr>
              <a:t>Orice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obiect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asociat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unui</a:t>
            </a:r>
            <a:r>
              <a:rPr lang="en-US" sz="2400" dirty="0" smtClean="0">
                <a:solidFill>
                  <a:srgbClr val="7030A0"/>
                </a:solidFill>
              </a:rPr>
              <a:t> element HTML (</a:t>
            </a:r>
            <a:r>
              <a:rPr lang="en-US" sz="2400" dirty="0" err="1" smtClean="0">
                <a:solidFill>
                  <a:srgbClr val="7030A0"/>
                </a:solidFill>
              </a:rPr>
              <a:t>clasa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Element) </a:t>
            </a:r>
            <a:r>
              <a:rPr lang="en-US" sz="2400" dirty="0" smtClean="0">
                <a:solidFill>
                  <a:srgbClr val="7030A0"/>
                </a:solidFill>
              </a:rPr>
              <a:t>are</a:t>
            </a:r>
          </a:p>
          <a:p>
            <a:r>
              <a:rPr lang="en-US" sz="2400" dirty="0" err="1" smtClean="0">
                <a:solidFill>
                  <a:srgbClr val="7030A0"/>
                </a:solidFill>
              </a:rPr>
              <a:t>proprietatea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style</a:t>
            </a:r>
            <a:r>
              <a:rPr lang="en-US" sz="2400" dirty="0" smtClean="0">
                <a:solidFill>
                  <a:srgbClr val="7030A0"/>
                </a:solidFill>
              </a:rPr>
              <a:t>, a </a:t>
            </a:r>
            <a:r>
              <a:rPr lang="en-US" sz="2400" dirty="0" err="1" smtClean="0">
                <a:solidFill>
                  <a:srgbClr val="7030A0"/>
                </a:solidFill>
              </a:rPr>
              <a:t>carei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valoare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este</a:t>
            </a:r>
            <a:r>
              <a:rPr lang="en-US" sz="2400" dirty="0" smtClean="0">
                <a:solidFill>
                  <a:srgbClr val="7030A0"/>
                </a:solidFill>
              </a:rPr>
              <a:t> un </a:t>
            </a:r>
            <a:r>
              <a:rPr lang="en-US" sz="2400" dirty="0" err="1" smtClean="0">
                <a:solidFill>
                  <a:srgbClr val="7030A0"/>
                </a:solidFill>
              </a:rPr>
              <a:t>obiect</a:t>
            </a:r>
            <a:r>
              <a:rPr lang="en-US" sz="2400" dirty="0" smtClean="0">
                <a:solidFill>
                  <a:srgbClr val="7030A0"/>
                </a:solidFill>
              </a:rPr>
              <a:t> din </a:t>
            </a:r>
            <a:r>
              <a:rPr lang="en-US" sz="2400" dirty="0" err="1" smtClean="0">
                <a:solidFill>
                  <a:srgbClr val="7030A0"/>
                </a:solidFill>
              </a:rPr>
              <a:t>clasa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CSSStyleDeclaration</a:t>
            </a:r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 smtClean="0">
                <a:solidFill>
                  <a:srgbClr val="7030A0"/>
                </a:solidFill>
              </a:rPr>
              <a:t>Proprietatilor</a:t>
            </a:r>
            <a:r>
              <a:rPr lang="en-US" sz="2400" dirty="0" smtClean="0">
                <a:solidFill>
                  <a:srgbClr val="7030A0"/>
                </a:solidFill>
              </a:rPr>
              <a:t> CSS le </a:t>
            </a:r>
            <a:r>
              <a:rPr lang="en-US" sz="2400" dirty="0" err="1" smtClean="0">
                <a:solidFill>
                  <a:srgbClr val="7030A0"/>
                </a:solidFill>
              </a:rPr>
              <a:t>corespund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proprietati</a:t>
            </a:r>
            <a:r>
              <a:rPr lang="en-US" sz="2400" dirty="0" smtClean="0">
                <a:solidFill>
                  <a:srgbClr val="7030A0"/>
                </a:solidFill>
              </a:rPr>
              <a:t> ale </a:t>
            </a:r>
          </a:p>
          <a:p>
            <a:r>
              <a:rPr lang="en-US" sz="2400" dirty="0" err="1" smtClean="0">
                <a:solidFill>
                  <a:srgbClr val="7030A0"/>
                </a:solidFill>
              </a:rPr>
              <a:t>obiectului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style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580" y="3397478"/>
            <a:ext cx="855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</a:rPr>
              <a:t>document.getElementById</a:t>
            </a:r>
            <a:r>
              <a:rPr lang="en-US" sz="2400" dirty="0">
                <a:solidFill>
                  <a:prstClr val="black"/>
                </a:solidFill>
              </a:rPr>
              <a:t>('</a:t>
            </a:r>
            <a:r>
              <a:rPr lang="en-US" sz="2400" dirty="0" err="1">
                <a:solidFill>
                  <a:prstClr val="black"/>
                </a:solidFill>
              </a:rPr>
              <a:t>schimb</a:t>
            </a:r>
            <a:r>
              <a:rPr lang="en-US" sz="2400" dirty="0">
                <a:solidFill>
                  <a:prstClr val="black"/>
                </a:solidFill>
              </a:rPr>
              <a:t>').</a:t>
            </a:r>
            <a:r>
              <a:rPr lang="en-US" sz="2400" dirty="0" err="1">
                <a:solidFill>
                  <a:prstClr val="black"/>
                </a:solidFill>
              </a:rPr>
              <a:t>style.backgroundColor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95400" y="4457649"/>
            <a:ext cx="11430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&lt;p&gt;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4485336"/>
            <a:ext cx="1143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</a:t>
            </a:r>
            <a:r>
              <a:rPr lang="en-US" sz="2400" dirty="0" smtClean="0">
                <a:solidFill>
                  <a:prstClr val="black"/>
                </a:solidFill>
              </a:rPr>
              <a:t>style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9265" y="4485336"/>
            <a:ext cx="2727036" cy="5386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backgroundColor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5496767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Id=“</a:t>
            </a:r>
            <a:r>
              <a:rPr lang="en-US" dirty="0" err="1">
                <a:solidFill>
                  <a:prstClr val="black"/>
                </a:solidFill>
              </a:rPr>
              <a:t>s</a:t>
            </a:r>
            <a:r>
              <a:rPr lang="en-US" dirty="0" err="1" smtClean="0">
                <a:solidFill>
                  <a:prstClr val="black"/>
                </a:solidFill>
              </a:rPr>
              <a:t>chimb</a:t>
            </a:r>
            <a:r>
              <a:rPr lang="en-US" dirty="0" smtClean="0">
                <a:solidFill>
                  <a:prstClr val="black"/>
                </a:solidFill>
              </a:rPr>
              <a:t>”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2019300" y="4914849"/>
            <a:ext cx="0" cy="581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1" idx="3"/>
          </p:cNvCxnSpPr>
          <p:nvPr/>
        </p:nvCxnSpPr>
        <p:spPr>
          <a:xfrm flipH="1" flipV="1">
            <a:off x="2438400" y="4686249"/>
            <a:ext cx="990600" cy="29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12" idx="3"/>
          </p:cNvCxnSpPr>
          <p:nvPr/>
        </p:nvCxnSpPr>
        <p:spPr>
          <a:xfrm flipH="1">
            <a:off x="4572000" y="4686249"/>
            <a:ext cx="1235365" cy="29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597" y="466299"/>
            <a:ext cx="8831264" cy="5632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window.onload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myMain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function </a:t>
            </a:r>
            <a:r>
              <a:rPr lang="en-US" dirty="0" err="1">
                <a:latin typeface="Lucida Console" panose="020B0609040504020204" pitchFamily="49" charset="0"/>
              </a:rPr>
              <a:t>myMain</a:t>
            </a:r>
            <a:r>
              <a:rPr lang="en-US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document.getElementById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buton</a:t>
            </a:r>
            <a:r>
              <a:rPr lang="en-US" dirty="0">
                <a:latin typeface="Lucida Console" panose="020B0609040504020204" pitchFamily="49" charset="0"/>
              </a:rPr>
              <a:t>').</a:t>
            </a:r>
            <a:r>
              <a:rPr lang="en-US" dirty="0" err="1">
                <a:latin typeface="Lucida Console" panose="020B0609040504020204" pitchFamily="49" charset="0"/>
              </a:rPr>
              <a:t>onmouseover</a:t>
            </a:r>
            <a:r>
              <a:rPr lang="en-US" dirty="0">
                <a:latin typeface="Lucida Console" panose="020B0609040504020204" pitchFamily="49" charset="0"/>
              </a:rPr>
              <a:t> = stil1;  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document.getElementById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buton</a:t>
            </a:r>
            <a:r>
              <a:rPr lang="en-US" dirty="0">
                <a:latin typeface="Lucida Console" panose="020B0609040504020204" pitchFamily="49" charset="0"/>
              </a:rPr>
              <a:t>').</a:t>
            </a:r>
            <a:r>
              <a:rPr lang="en-US" dirty="0" err="1">
                <a:latin typeface="Lucida Console" panose="020B0609040504020204" pitchFamily="49" charset="0"/>
              </a:rPr>
              <a:t>onmouseout</a:t>
            </a:r>
            <a:r>
              <a:rPr lang="en-US" dirty="0">
                <a:latin typeface="Lucida Console" panose="020B0609040504020204" pitchFamily="49" charset="0"/>
              </a:rPr>
              <a:t> = stil2;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function stil1() {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document.getElementById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schimb</a:t>
            </a:r>
            <a:r>
              <a:rPr lang="en-US" dirty="0">
                <a:latin typeface="Lucida Console" panose="020B0609040504020204" pitchFamily="49" charset="0"/>
              </a:rPr>
              <a:t>').</a:t>
            </a:r>
            <a:r>
              <a:rPr lang="en-US" dirty="0" err="1">
                <a:latin typeface="Lucida Console" panose="020B0609040504020204" pitchFamily="49" charset="0"/>
              </a:rPr>
              <a:t>style.backgroundColor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=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                                               </a:t>
            </a:r>
            <a:r>
              <a:rPr lang="en-US" dirty="0">
                <a:latin typeface="Lucida Console" panose="020B0609040504020204" pitchFamily="49" charset="0"/>
              </a:rPr>
              <a:t>"yellow"; 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function stil2() {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document.getElementById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schimb</a:t>
            </a:r>
            <a:r>
              <a:rPr lang="en-US" dirty="0">
                <a:latin typeface="Lucida Console" panose="020B0609040504020204" pitchFamily="49" charset="0"/>
              </a:rPr>
              <a:t>').</a:t>
            </a:r>
            <a:r>
              <a:rPr lang="en-US" dirty="0" err="1">
                <a:latin typeface="Lucida Console" panose="020B0609040504020204" pitchFamily="49" charset="0"/>
              </a:rPr>
              <a:t>style.backgroundColor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                                                 "</a:t>
            </a:r>
            <a:r>
              <a:rPr lang="en-US" dirty="0">
                <a:latin typeface="Lucida Console" panose="020B0609040504020204" pitchFamily="49" charset="0"/>
              </a:rPr>
              <a:t>white</a:t>
            </a:r>
            <a:r>
              <a:rPr lang="en-US">
                <a:latin typeface="Lucida Console" panose="020B0609040504020204" pitchFamily="49" charset="0"/>
              </a:rPr>
              <a:t>"; </a:t>
            </a:r>
            <a:endParaRPr lang="en-US" smtClean="0">
              <a:latin typeface="Lucida Console" panose="020B0609040504020204" pitchFamily="49" charset="0"/>
            </a:endParaRPr>
          </a:p>
          <a:p>
            <a:r>
              <a:rPr lang="en-US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6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7378" y="652818"/>
            <a:ext cx="8407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30920"/>
            <a:ext cx="6934200" cy="2486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68490" y="307957"/>
            <a:ext cx="84832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 JavaScript debugger/JavaScript </a:t>
            </a:r>
            <a:r>
              <a:rPr lang="en-US" sz="3200" dirty="0">
                <a:solidFill>
                  <a:srgbClr val="7030A0"/>
                </a:solidFill>
              </a:rPr>
              <a:t>c</a:t>
            </a:r>
            <a:r>
              <a:rPr lang="en-US" sz="3200" dirty="0" smtClean="0">
                <a:solidFill>
                  <a:srgbClr val="7030A0"/>
                </a:solidFill>
              </a:rPr>
              <a:t>onsole</a:t>
            </a:r>
          </a:p>
          <a:p>
            <a:endParaRPr lang="en-US" sz="2800" dirty="0"/>
          </a:p>
          <a:p>
            <a:r>
              <a:rPr lang="en-US" sz="2800" dirty="0" smtClean="0"/>
              <a:t> Firebug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0973" y="4271060"/>
            <a:ext cx="280499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www.jsbin.com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hlinkClick r:id="rId4"/>
              </a:rPr>
              <a:t>www.codepen.io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www.jslint.com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487" y="4038600"/>
            <a:ext cx="4817951" cy="9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78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6" y="2362200"/>
            <a:ext cx="6096000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x = prompt("nr1");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y = prompt("nr2");</a:t>
            </a:r>
          </a:p>
          <a:p>
            <a:r>
              <a:rPr lang="en-US" sz="2800" dirty="0"/>
              <a:t>alert(</a:t>
            </a:r>
            <a:r>
              <a:rPr lang="en-US" sz="2800" dirty="0" err="1"/>
              <a:t>typeof</a:t>
            </a:r>
            <a:r>
              <a:rPr lang="en-US" sz="2800" dirty="0"/>
              <a:t>(x));</a:t>
            </a:r>
          </a:p>
          <a:p>
            <a:r>
              <a:rPr lang="en-US" sz="2800" dirty="0"/>
              <a:t>alert(</a:t>
            </a:r>
            <a:r>
              <a:rPr lang="en-US" sz="2800" dirty="0" err="1"/>
              <a:t>x+y</a:t>
            </a:r>
            <a:r>
              <a:rPr lang="en-US" sz="2800" dirty="0"/>
              <a:t>);</a:t>
            </a:r>
          </a:p>
          <a:p>
            <a:r>
              <a:rPr lang="en-US" sz="2800" dirty="0"/>
              <a:t>alert(</a:t>
            </a:r>
            <a:r>
              <a:rPr lang="en-US" sz="2800" dirty="0" err="1"/>
              <a:t>parseInt</a:t>
            </a:r>
            <a:r>
              <a:rPr lang="en-US" sz="2800" dirty="0"/>
              <a:t>(x)+</a:t>
            </a:r>
            <a:r>
              <a:rPr lang="en-US" sz="2800" dirty="0" err="1"/>
              <a:t>parseInt</a:t>
            </a:r>
            <a:r>
              <a:rPr lang="en-US" sz="2800" dirty="0"/>
              <a:t>(y));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990600"/>
            <a:ext cx="519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Instructiunile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prompt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4"/>
                </a:solidFill>
              </a:rPr>
              <a:t>alert</a:t>
            </a:r>
          </a:p>
          <a:p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5410200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</a:t>
            </a:r>
            <a:r>
              <a:rPr lang="en-US" sz="2400" dirty="0" smtClean="0">
                <a:solidFill>
                  <a:srgbClr val="7030A0"/>
                </a:solidFill>
              </a:rPr>
              <a:t>rompt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alert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ale </a:t>
            </a:r>
            <a:r>
              <a:rPr lang="en-US" sz="2400" dirty="0" err="1" smtClean="0"/>
              <a:t>obiectului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7030A0"/>
                </a:solidFill>
              </a:rPr>
              <a:t>W</a:t>
            </a:r>
            <a:r>
              <a:rPr lang="en-US" sz="2400" dirty="0" smtClean="0">
                <a:solidFill>
                  <a:srgbClr val="7030A0"/>
                </a:solidFill>
              </a:rPr>
              <a:t>indow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4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1624" y="381000"/>
            <a:ext cx="84070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IE </a:t>
            </a:r>
            <a:r>
              <a:rPr lang="en-US" sz="3200" dirty="0" err="1" smtClean="0">
                <a:solidFill>
                  <a:srgbClr val="7030A0"/>
                </a:solidFill>
              </a:rPr>
              <a:t>foloseste</a:t>
            </a:r>
            <a:r>
              <a:rPr lang="en-US" sz="3200" dirty="0" smtClean="0">
                <a:solidFill>
                  <a:srgbClr val="7030A0"/>
                </a:solidFill>
              </a:rPr>
              <a:t> JScript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(o </a:t>
            </a:r>
            <a:r>
              <a:rPr lang="en-US" sz="3200" dirty="0" err="1" smtClean="0">
                <a:solidFill>
                  <a:srgbClr val="7030A0"/>
                </a:solidFill>
              </a:rPr>
              <a:t>implementare</a:t>
            </a:r>
            <a:r>
              <a:rPr lang="en-US" sz="3200" dirty="0" smtClean="0">
                <a:solidFill>
                  <a:srgbClr val="7030A0"/>
                </a:solidFill>
              </a:rPr>
              <a:t>  a ECMAScript)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JScript </a:t>
            </a:r>
            <a:r>
              <a:rPr lang="en-US" sz="3200" dirty="0" err="1" smtClean="0">
                <a:solidFill>
                  <a:srgbClr val="7030A0"/>
                </a:solidFill>
              </a:rPr>
              <a:t>accepta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compilarea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conditionata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/>
              <a:t> </a:t>
            </a:r>
            <a:r>
              <a:rPr lang="en-US" sz="3200" dirty="0"/>
              <a:t>/*@</a:t>
            </a:r>
            <a:r>
              <a:rPr lang="en-US" sz="3200" dirty="0" err="1"/>
              <a:t>cc_on</a:t>
            </a:r>
            <a:endParaRPr lang="en-US" sz="3200" dirty="0"/>
          </a:p>
          <a:p>
            <a:r>
              <a:rPr lang="en-US" sz="3200" dirty="0"/>
              <a:t> @if (@_</a:t>
            </a:r>
            <a:r>
              <a:rPr lang="en-US" sz="3200" dirty="0" err="1"/>
              <a:t>jscript</a:t>
            </a:r>
            <a:r>
              <a:rPr lang="en-US" sz="3200" dirty="0"/>
              <a:t>)</a:t>
            </a:r>
          </a:p>
          <a:p>
            <a:r>
              <a:rPr lang="en-US" sz="3200" dirty="0"/>
              <a:t> alert('This browser is running JScript');</a:t>
            </a:r>
          </a:p>
          <a:p>
            <a:r>
              <a:rPr lang="en-US" sz="3200" dirty="0"/>
              <a:t> @else */</a:t>
            </a:r>
          </a:p>
          <a:p>
            <a:r>
              <a:rPr lang="en-US" sz="3200" dirty="0"/>
              <a:t> alert('This browser is running JavaScript'); /*</a:t>
            </a:r>
          </a:p>
          <a:p>
            <a:r>
              <a:rPr lang="en-US" sz="3200" dirty="0"/>
              <a:t> @end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@*/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133600"/>
            <a:ext cx="448897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&lt;head&gt;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&lt;script type=“text/</a:t>
            </a:r>
            <a:r>
              <a:rPr lang="en-US" sz="2400" dirty="0" err="1" smtClean="0">
                <a:solidFill>
                  <a:schemeClr val="tx1"/>
                </a:solidFill>
              </a:rPr>
              <a:t>javascript</a:t>
            </a:r>
            <a:r>
              <a:rPr lang="en-US" sz="24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/* cod JavaScript */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&lt;/script&gt;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09359"/>
            <a:ext cx="81586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&lt;script type="text/</a:t>
            </a:r>
            <a:r>
              <a:rPr lang="en-US" sz="2400" dirty="0" err="1"/>
              <a:t>javascript</a:t>
            </a:r>
            <a:r>
              <a:rPr lang="en-US" sz="2400" dirty="0"/>
              <a:t>" </a:t>
            </a:r>
            <a:r>
              <a:rPr lang="en-US" sz="2400" dirty="0" err="1"/>
              <a:t>src</a:t>
            </a:r>
            <a:r>
              <a:rPr lang="en-US" sz="2400" dirty="0" smtClean="0"/>
              <a:t>=“NumeFisier.js</a:t>
            </a:r>
            <a:r>
              <a:rPr lang="en-US" sz="2400" dirty="0"/>
              <a:t>"&gt;&lt;/script&gt;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2360" y="266960"/>
            <a:ext cx="75184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Codul</a:t>
            </a:r>
            <a:r>
              <a:rPr lang="en-US" sz="3200" dirty="0" smtClean="0">
                <a:solidFill>
                  <a:srgbClr val="7030A0"/>
                </a:solidFill>
              </a:rPr>
              <a:t> JavaScript </a:t>
            </a:r>
            <a:r>
              <a:rPr lang="en-US" sz="3200" dirty="0" err="1" smtClean="0">
                <a:solidFill>
                  <a:srgbClr val="7030A0"/>
                </a:solidFill>
              </a:rPr>
              <a:t>poate</a:t>
            </a:r>
            <a:r>
              <a:rPr lang="en-US" sz="3200" dirty="0" smtClean="0">
                <a:solidFill>
                  <a:srgbClr val="7030A0"/>
                </a:solidFill>
              </a:rPr>
              <a:t> fi </a:t>
            </a:r>
            <a:r>
              <a:rPr lang="en-US" sz="3200" dirty="0" err="1" smtClean="0">
                <a:solidFill>
                  <a:srgbClr val="7030A0"/>
                </a:solidFill>
              </a:rPr>
              <a:t>plasat</a:t>
            </a:r>
            <a:r>
              <a:rPr lang="en-US" sz="3200" dirty="0" smtClean="0">
                <a:solidFill>
                  <a:srgbClr val="7030A0"/>
                </a:solidFill>
              </a:rPr>
              <a:t> in </a:t>
            </a:r>
            <a:r>
              <a:rPr lang="en-US" sz="3200" dirty="0" smtClean="0"/>
              <a:t>head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3200" dirty="0" err="1" smtClean="0">
                <a:solidFill>
                  <a:srgbClr val="7030A0"/>
                </a:solidFill>
              </a:rPr>
              <a:t>sau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intr</a:t>
            </a:r>
            <a:r>
              <a:rPr lang="en-US" sz="3200" dirty="0" smtClean="0">
                <a:solidFill>
                  <a:srgbClr val="7030A0"/>
                </a:solidFill>
              </a:rPr>
              <a:t>-un </a:t>
            </a:r>
            <a:r>
              <a:rPr lang="en-US" sz="3200" dirty="0" err="1" smtClean="0">
                <a:solidFill>
                  <a:srgbClr val="7030A0"/>
                </a:solidFill>
              </a:rPr>
              <a:t>fisier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separat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6355" y="297976"/>
            <a:ext cx="4344537" cy="6370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&lt;!DOCTYPE html&gt; </a:t>
            </a:r>
          </a:p>
          <a:p>
            <a:r>
              <a:rPr lang="en-US" sz="2400" dirty="0"/>
              <a:t>&lt;html </a:t>
            </a:r>
            <a:r>
              <a:rPr lang="en-US" sz="2400" dirty="0" err="1"/>
              <a:t>lang</a:t>
            </a:r>
            <a:r>
              <a:rPr lang="en-US" sz="2400" dirty="0"/>
              <a:t>="</a:t>
            </a:r>
            <a:r>
              <a:rPr lang="en-US" sz="2400" dirty="0" err="1"/>
              <a:t>ro</a:t>
            </a:r>
            <a:r>
              <a:rPr lang="en-US" sz="2400" dirty="0"/>
              <a:t>"&gt; </a:t>
            </a:r>
          </a:p>
          <a:p>
            <a:r>
              <a:rPr lang="en-US" sz="2400" dirty="0"/>
              <a:t>&lt;head&gt; </a:t>
            </a:r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script type="text/</a:t>
            </a:r>
            <a:r>
              <a:rPr lang="en-US" sz="2400" dirty="0" err="1"/>
              <a:t>javascript</a:t>
            </a:r>
            <a:r>
              <a:rPr lang="en-US" sz="2400" dirty="0"/>
              <a:t>" 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function </a:t>
            </a:r>
            <a:r>
              <a:rPr lang="en-US" sz="2400" dirty="0" err="1"/>
              <a:t>suma</a:t>
            </a:r>
            <a:r>
              <a:rPr lang="en-US" sz="2400" dirty="0"/>
              <a:t>(x) {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s = 0; 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=1; </a:t>
            </a:r>
            <a:r>
              <a:rPr lang="en-US" sz="2400" dirty="0" err="1"/>
              <a:t>i</a:t>
            </a:r>
            <a:r>
              <a:rPr lang="en-US" sz="2400" dirty="0"/>
              <a:t>&lt; x ; </a:t>
            </a:r>
            <a:r>
              <a:rPr lang="en-US" sz="2400" dirty="0" err="1"/>
              <a:t>i</a:t>
            </a:r>
            <a:r>
              <a:rPr lang="en-US" sz="2400" dirty="0"/>
              <a:t>++) s=</a:t>
            </a:r>
            <a:r>
              <a:rPr lang="en-US" sz="2400" dirty="0" err="1"/>
              <a:t>s+i</a:t>
            </a:r>
            <a:r>
              <a:rPr lang="en-US" sz="2400" dirty="0"/>
              <a:t>;</a:t>
            </a:r>
          </a:p>
          <a:p>
            <a:r>
              <a:rPr lang="en-US" sz="2400" dirty="0"/>
              <a:t>return s</a:t>
            </a:r>
            <a:r>
              <a:rPr lang="en-US" sz="2400" dirty="0" smtClean="0"/>
              <a:t>;}</a:t>
            </a:r>
            <a:endParaRPr lang="en-US" sz="2400" dirty="0"/>
          </a:p>
          <a:p>
            <a:r>
              <a:rPr lang="en-US" sz="2400" dirty="0" smtClean="0"/>
              <a:t>alert(</a:t>
            </a:r>
            <a:r>
              <a:rPr lang="en-US" sz="2400" dirty="0"/>
              <a:t>'Suma </a:t>
            </a:r>
            <a:r>
              <a:rPr lang="en-US" sz="2400" dirty="0" err="1"/>
              <a:t>este</a:t>
            </a:r>
            <a:r>
              <a:rPr lang="en-US" sz="2400" dirty="0"/>
              <a:t> ' </a:t>
            </a:r>
            <a:r>
              <a:rPr lang="en-US" sz="2400" dirty="0" smtClean="0"/>
              <a:t>+</a:t>
            </a:r>
            <a:r>
              <a:rPr lang="en-US" sz="2400" dirty="0" err="1" smtClean="0"/>
              <a:t>suma</a:t>
            </a:r>
            <a:r>
              <a:rPr lang="en-US" sz="2400" dirty="0" smtClean="0"/>
              <a:t>(10</a:t>
            </a:r>
            <a:r>
              <a:rPr lang="en-US" sz="2400" dirty="0"/>
              <a:t>));</a:t>
            </a:r>
          </a:p>
          <a:p>
            <a:r>
              <a:rPr lang="en-US" sz="2400" dirty="0"/>
              <a:t>&lt;/script</a:t>
            </a:r>
            <a:r>
              <a:rPr lang="en-US" sz="2400" dirty="0" smtClean="0"/>
              <a:t>&gt;</a:t>
            </a:r>
          </a:p>
          <a:p>
            <a:endParaRPr lang="en-US" sz="2400" dirty="0"/>
          </a:p>
          <a:p>
            <a:r>
              <a:rPr lang="en-US" sz="2400" dirty="0" smtClean="0"/>
              <a:t>&lt;</a:t>
            </a:r>
            <a:r>
              <a:rPr lang="en-US" sz="2400" dirty="0"/>
              <a:t>meta charset="utf-8"&gt;</a:t>
            </a:r>
          </a:p>
          <a:p>
            <a:r>
              <a:rPr lang="en-US" sz="2400" dirty="0"/>
              <a:t>&lt;title&gt; </a:t>
            </a:r>
            <a:r>
              <a:rPr lang="en-US" sz="2400" dirty="0" smtClean="0"/>
              <a:t>JavaScript </a:t>
            </a:r>
            <a:r>
              <a:rPr lang="en-US" sz="2400" dirty="0"/>
              <a:t>&lt;/title&gt;</a:t>
            </a:r>
          </a:p>
          <a:p>
            <a:r>
              <a:rPr lang="en-US" sz="2400" dirty="0" smtClean="0"/>
              <a:t>&lt;/</a:t>
            </a:r>
            <a:r>
              <a:rPr lang="en-US" sz="2400" dirty="0"/>
              <a:t>head&gt;</a:t>
            </a:r>
          </a:p>
          <a:p>
            <a:r>
              <a:rPr lang="en-US" sz="2400" dirty="0"/>
              <a:t>&lt;body&gt; </a:t>
            </a:r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7933" y="304800"/>
            <a:ext cx="4368422" cy="6370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&lt;!</a:t>
            </a:r>
            <a:r>
              <a:rPr lang="en-US" sz="2400" dirty="0">
                <a:solidFill>
                  <a:schemeClr val="tx1"/>
                </a:solidFill>
              </a:rPr>
              <a:t>DOCTYPE html&gt;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&lt;html </a:t>
            </a:r>
            <a:r>
              <a:rPr lang="en-US" sz="2400" dirty="0" err="1">
                <a:solidFill>
                  <a:schemeClr val="tx1"/>
                </a:solidFill>
              </a:rPr>
              <a:t>lang</a:t>
            </a:r>
            <a:r>
              <a:rPr lang="en-US" sz="2400" dirty="0">
                <a:solidFill>
                  <a:schemeClr val="tx1"/>
                </a:solidFill>
              </a:rPr>
              <a:t>="</a:t>
            </a:r>
            <a:r>
              <a:rPr lang="en-US" sz="2400" dirty="0" err="1">
                <a:solidFill>
                  <a:schemeClr val="tx1"/>
                </a:solidFill>
              </a:rPr>
              <a:t>ro</a:t>
            </a:r>
            <a:r>
              <a:rPr lang="en-US" sz="2400" dirty="0">
                <a:solidFill>
                  <a:schemeClr val="tx1"/>
                </a:solidFill>
              </a:rPr>
              <a:t>"&gt;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head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script type="text/</a:t>
            </a:r>
            <a:r>
              <a:rPr lang="en-US" sz="2400" dirty="0" err="1">
                <a:solidFill>
                  <a:schemeClr val="tx1"/>
                </a:solidFill>
              </a:rPr>
              <a:t>javascript</a:t>
            </a:r>
            <a:r>
              <a:rPr lang="en-US" sz="2400" dirty="0">
                <a:solidFill>
                  <a:schemeClr val="tx1"/>
                </a:solidFill>
              </a:rPr>
              <a:t>" &gt;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(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=1;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 10 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s=</a:t>
            </a:r>
            <a:r>
              <a:rPr lang="en-US" sz="2400" dirty="0" err="1">
                <a:solidFill>
                  <a:schemeClr val="tx1"/>
                </a:solidFill>
              </a:rPr>
              <a:t>s+i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alert(s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&lt;/</a:t>
            </a:r>
            <a:r>
              <a:rPr lang="en-US" sz="2400" dirty="0">
                <a:solidFill>
                  <a:schemeClr val="tx1"/>
                </a:solidFill>
              </a:rPr>
              <a:t>script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meta charset="utf-8"&gt;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&lt;title&gt; </a:t>
            </a:r>
            <a:r>
              <a:rPr lang="en-US" sz="2400" dirty="0" smtClean="0">
                <a:solidFill>
                  <a:schemeClr val="tx1"/>
                </a:solidFill>
              </a:rPr>
              <a:t>JavaScript </a:t>
            </a:r>
            <a:r>
              <a:rPr lang="en-US" sz="2400" dirty="0">
                <a:solidFill>
                  <a:schemeClr val="tx1"/>
                </a:solidFill>
              </a:rPr>
              <a:t>&lt;/title&gt;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&lt;/</a:t>
            </a:r>
            <a:r>
              <a:rPr lang="en-US" sz="2400" dirty="0">
                <a:solidFill>
                  <a:schemeClr val="tx1"/>
                </a:solidFill>
              </a:rPr>
              <a:t>head&gt;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&lt;body&gt; 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&lt;/</a:t>
            </a:r>
            <a:r>
              <a:rPr lang="en-US" sz="2400" dirty="0">
                <a:solidFill>
                  <a:schemeClr val="tx1"/>
                </a:solidFill>
              </a:rPr>
              <a:t>body&gt;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&lt;/html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9147</TotalTime>
  <Words>2945</Words>
  <Application>Microsoft Office PowerPoint</Application>
  <PresentationFormat>On-screen Show (4:3)</PresentationFormat>
  <Paragraphs>730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Lucida Console</vt:lpstr>
      <vt:lpstr>Times New Roman</vt:lpstr>
      <vt:lpstr>Verdana</vt:lpstr>
      <vt:lpstr>Office Theme</vt:lpstr>
      <vt:lpstr>Tehnici Web JavaScript  (I)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Leustean</dc:creator>
  <cp:lastModifiedBy>Ioana Leustean</cp:lastModifiedBy>
  <cp:revision>532</cp:revision>
  <dcterms:created xsi:type="dcterms:W3CDTF">2006-08-16T00:00:00Z</dcterms:created>
  <dcterms:modified xsi:type="dcterms:W3CDTF">2016-03-17T04:12:11Z</dcterms:modified>
</cp:coreProperties>
</file>