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63" r:id="rId2"/>
    <p:sldId id="262" r:id="rId3"/>
    <p:sldId id="265" r:id="rId4"/>
    <p:sldId id="266" r:id="rId5"/>
    <p:sldId id="267" r:id="rId6"/>
    <p:sldId id="264" r:id="rId7"/>
    <p:sldId id="303" r:id="rId8"/>
    <p:sldId id="312" r:id="rId9"/>
    <p:sldId id="313" r:id="rId10"/>
    <p:sldId id="268" r:id="rId11"/>
    <p:sldId id="269" r:id="rId12"/>
    <p:sldId id="279" r:id="rId13"/>
    <p:sldId id="271" r:id="rId14"/>
    <p:sldId id="280" r:id="rId15"/>
    <p:sldId id="273" r:id="rId16"/>
    <p:sldId id="274" r:id="rId17"/>
    <p:sldId id="278" r:id="rId18"/>
    <p:sldId id="272" r:id="rId19"/>
    <p:sldId id="288" r:id="rId20"/>
    <p:sldId id="289" r:id="rId21"/>
    <p:sldId id="290" r:id="rId22"/>
    <p:sldId id="291" r:id="rId23"/>
    <p:sldId id="295" r:id="rId24"/>
    <p:sldId id="296" r:id="rId25"/>
    <p:sldId id="285" r:id="rId26"/>
    <p:sldId id="286" r:id="rId27"/>
    <p:sldId id="287" r:id="rId28"/>
    <p:sldId id="299" r:id="rId29"/>
    <p:sldId id="300" r:id="rId30"/>
    <p:sldId id="301" r:id="rId31"/>
    <p:sldId id="302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4" r:id="rId41"/>
    <p:sldId id="31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58E38-FB93-4B01-8488-D0EB48A59E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2568-A3F2-4E9C-8A5C-44AEE134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F2568-A3F2-4E9C-8A5C-44AEE1343D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8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F2568-A3F2-4E9C-8A5C-44AEE1343D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8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56" y="6324600"/>
            <a:ext cx="47755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4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0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0"/>
            <a:ext cx="82296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81" y="6400800"/>
            <a:ext cx="39796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n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nu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html51/dom.html#kinds-of-conten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51/dom.html#global-attribut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mantic_HTML" TargetMode="External"/><Relationship Id="rId2" Type="http://schemas.openxmlformats.org/officeDocument/2006/relationships/hyperlink" Target="http://en.wikipedia.org/wiki/Semantic_We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html5/dom.html#semantics-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ebdesign.about.com/od/htmltags/a/why-semantic-html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51/dom.html#sectioning-content-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5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51/dom.html#sectioning-content-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51/grouping-content.html#the-ol-elemen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51/text-level-semantics.html#the-a-elemen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51/browsers.html#valid-browsing-context-name-or-keyword" TargetMode="External"/><Relationship Id="rId2" Type="http://schemas.openxmlformats.org/officeDocument/2006/relationships/hyperlink" Target="http://www.w3.org/TR/html51/text-level-semantics.html#the-a-elemen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51/embedded-content-0.html#the-img-elemen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51/tabular-data.html#table-mode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ss-tricks.com/complete-guide-table-elemen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html-author/charref" TargetMode="External"/><Relationship Id="rId2" Type="http://schemas.openxmlformats.org/officeDocument/2006/relationships/hyperlink" Target="http://www.w3.org/TR/2011/WD-html5-20110113/named-character-reference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Tehnici</a:t>
            </a:r>
            <a:r>
              <a:rPr lang="en-US" dirty="0" smtClean="0"/>
              <a:t> Web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HTML5(I)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Ioana</a:t>
            </a:r>
            <a:r>
              <a:rPr lang="en-US" dirty="0" smtClean="0"/>
              <a:t> </a:t>
            </a:r>
            <a:r>
              <a:rPr lang="en-US" dirty="0" err="1" smtClean="0"/>
              <a:t>Leustean</a:t>
            </a:r>
            <a:endParaRPr lang="en-US" dirty="0" smtClean="0"/>
          </a:p>
          <a:p>
            <a:r>
              <a:rPr lang="en-US" dirty="0" err="1" smtClean="0"/>
              <a:t>Sem.II</a:t>
            </a:r>
            <a:r>
              <a:rPr lang="en-US" dirty="0" smtClean="0"/>
              <a:t>,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6277274"/>
            <a:ext cx="486876" cy="4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81000" y="457200"/>
            <a:ext cx="8229600" cy="601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sz="2800" dirty="0" err="1" smtClean="0"/>
              <a:t>lementele</a:t>
            </a:r>
            <a:r>
              <a:rPr lang="en-US" sz="2800" dirty="0" smtClean="0"/>
              <a:t> HTML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fie </a:t>
            </a:r>
            <a:r>
              <a:rPr lang="en-US" sz="2800" dirty="0" err="1" smtClean="0"/>
              <a:t>corect</a:t>
            </a:r>
            <a:r>
              <a:rPr lang="en-US" sz="2800" dirty="0" smtClean="0"/>
              <a:t> imbricate.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&lt;p&gt;&lt;b&gt; </a:t>
            </a:r>
            <a:r>
              <a:rPr lang="en-US" sz="2800" dirty="0" err="1" smtClean="0">
                <a:solidFill>
                  <a:srgbClr val="FF0000"/>
                </a:solidFill>
              </a:rPr>
              <a:t>gresit</a:t>
            </a:r>
            <a:r>
              <a:rPr lang="en-US" sz="2800" dirty="0" smtClean="0"/>
              <a:t> </a:t>
            </a:r>
            <a:r>
              <a:rPr lang="en-US" sz="2800" dirty="0" err="1" smtClean="0"/>
              <a:t>imbricat</a:t>
            </a:r>
            <a:r>
              <a:rPr lang="en-US" sz="2800" dirty="0" smtClean="0"/>
              <a:t> &lt;/p&gt;&lt;/b&gt;</a:t>
            </a:r>
          </a:p>
          <a:p>
            <a:pPr marL="0" indent="0">
              <a:buNone/>
            </a:pPr>
            <a:r>
              <a:rPr lang="en-US" sz="2800" dirty="0" smtClean="0"/>
              <a:t> &lt;</a:t>
            </a:r>
            <a:r>
              <a:rPr lang="en-US" sz="2800" dirty="0"/>
              <a:t>p&gt;&lt;b&gt; </a:t>
            </a:r>
            <a:r>
              <a:rPr lang="en-US" sz="2800" dirty="0" err="1" smtClean="0">
                <a:solidFill>
                  <a:srgbClr val="00B050"/>
                </a:solidFill>
              </a:rPr>
              <a:t>corect</a:t>
            </a:r>
            <a:r>
              <a:rPr lang="en-US" sz="2800" dirty="0" smtClean="0"/>
              <a:t> </a:t>
            </a:r>
            <a:r>
              <a:rPr lang="en-US" sz="2800" dirty="0" err="1" smtClean="0"/>
              <a:t>imbricat</a:t>
            </a:r>
            <a:r>
              <a:rPr lang="en-US" sz="2800" dirty="0" smtClean="0"/>
              <a:t> &lt;/</a:t>
            </a:r>
            <a:r>
              <a:rPr lang="en-US" sz="2800" dirty="0"/>
              <a:t>b</a:t>
            </a:r>
            <a:r>
              <a:rPr lang="en-US" sz="2800" dirty="0" smtClean="0"/>
              <a:t>&gt;&lt;/</a:t>
            </a:r>
            <a:r>
              <a:rPr lang="en-US" sz="2800" dirty="0"/>
              <a:t>p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42645"/>
            <a:ext cx="3849121" cy="3547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7657" y="363754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&lt;span&gt;&lt;p&gt;    &lt;/p&gt;&lt;/span&gt;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567779" y="2560235"/>
            <a:ext cx="200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http://validator.nu/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81000" y="457200"/>
            <a:ext cx="8458200" cy="57761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80618"/>
            <a:ext cx="8285050" cy="540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0433" y="41128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http://validator.nu/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533" y="6233654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http://www.w3.org/TR/html51/dom.html#kinds-of-content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74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4582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Elementele</a:t>
            </a:r>
            <a:r>
              <a:rPr lang="en-US" sz="2800" dirty="0"/>
              <a:t> HTML pot </a:t>
            </a:r>
            <a:r>
              <a:rPr lang="en-US" sz="2800" dirty="0" err="1"/>
              <a:t>avea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7030A0"/>
                </a:solidFill>
              </a:rPr>
              <a:t>atribute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Atributele</a:t>
            </a:r>
            <a:r>
              <a:rPr lang="en-US" sz="2800" dirty="0" smtClean="0"/>
              <a:t> </a:t>
            </a:r>
            <a:r>
              <a:rPr lang="en-US" sz="2800" dirty="0" err="1" smtClean="0"/>
              <a:t>specifica</a:t>
            </a:r>
            <a:r>
              <a:rPr lang="en-US" sz="2800" dirty="0" smtClean="0"/>
              <a:t> o </a:t>
            </a:r>
            <a:r>
              <a:rPr lang="en-US" sz="2800" dirty="0" err="1" smtClean="0"/>
              <a:t>informatie</a:t>
            </a:r>
            <a:r>
              <a:rPr lang="en-US" sz="2800" dirty="0" smtClean="0"/>
              <a:t> </a:t>
            </a:r>
            <a:r>
              <a:rPr lang="en-US" sz="2800" dirty="0" err="1" smtClean="0"/>
              <a:t>aditionala</a:t>
            </a:r>
            <a:r>
              <a:rPr lang="en-US" sz="2800" dirty="0" smtClean="0"/>
              <a:t> </a:t>
            </a:r>
            <a:r>
              <a:rPr lang="en-US" sz="2800" dirty="0" err="1" smtClean="0"/>
              <a:t>asociata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elementului</a:t>
            </a:r>
            <a:r>
              <a:rPr lang="en-US" sz="2800" dirty="0" smtClean="0"/>
              <a:t> </a:t>
            </a:r>
            <a:r>
              <a:rPr lang="en-US" sz="2800" dirty="0" err="1" smtClean="0"/>
              <a:t>respectiv</a:t>
            </a:r>
            <a:r>
              <a:rPr lang="en-US" sz="2800" dirty="0" smtClean="0"/>
              <a:t>.  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err="1" smtClean="0"/>
              <a:t>Numeatribut</a:t>
            </a:r>
            <a:r>
              <a:rPr lang="en-US" sz="2800" dirty="0" smtClean="0"/>
              <a:t>=“</a:t>
            </a:r>
            <a:r>
              <a:rPr lang="en-US" sz="2800" dirty="0" err="1" smtClean="0"/>
              <a:t>valoare</a:t>
            </a:r>
            <a:r>
              <a:rPr lang="en-US" sz="2800" dirty="0" smtClean="0"/>
              <a:t>”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&lt;tag  atr1=“val1”  atr2=“val2” </a:t>
            </a:r>
            <a:r>
              <a:rPr lang="en-US" sz="2800" dirty="0" smtClean="0"/>
              <a:t>…&gt;</a:t>
            </a:r>
          </a:p>
          <a:p>
            <a:endParaRPr lang="en-US" sz="2800" dirty="0"/>
          </a:p>
          <a:p>
            <a:r>
              <a:rPr lang="en-US" sz="2800" dirty="0" err="1" smtClean="0"/>
              <a:t>Atributele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 </a:t>
            </a:r>
            <a:r>
              <a:rPr lang="en-US" sz="2800" dirty="0" err="1" smtClean="0">
                <a:hlinkClick r:id="rId2"/>
              </a:rPr>
              <a:t>globale</a:t>
            </a:r>
            <a:r>
              <a:rPr lang="en-US" sz="2800" dirty="0" smtClean="0"/>
              <a:t> (se pot </a:t>
            </a:r>
            <a:r>
              <a:rPr lang="en-US" sz="2800" dirty="0" err="1" smtClean="0"/>
              <a:t>asocia</a:t>
            </a:r>
            <a:r>
              <a:rPr lang="en-US" sz="2800" dirty="0" smtClean="0"/>
              <a:t> </a:t>
            </a:r>
            <a:r>
              <a:rPr lang="en-US" sz="2800" dirty="0" err="1" smtClean="0"/>
              <a:t>tuturor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elementelor</a:t>
            </a:r>
            <a:r>
              <a:rPr lang="en-US" sz="2800" dirty="0" smtClean="0"/>
              <a:t>)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specifice</a:t>
            </a:r>
            <a:r>
              <a:rPr lang="en-US" sz="2800" dirty="0" smtClean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anume</a:t>
            </a:r>
            <a:r>
              <a:rPr lang="en-US" sz="2800" dirty="0"/>
              <a:t> element.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lang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id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class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atribute</a:t>
            </a:r>
            <a:r>
              <a:rPr lang="en-US" sz="2400" dirty="0" smtClean="0"/>
              <a:t> </a:t>
            </a:r>
            <a:r>
              <a:rPr lang="en-US" sz="2400" dirty="0" err="1" smtClean="0"/>
              <a:t>globale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al </a:t>
            </a:r>
            <a:r>
              <a:rPr lang="en-US" sz="2400" dirty="0" err="1" smtClean="0"/>
              <a:t>elementelor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link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</a:t>
            </a:r>
            <a:r>
              <a:rPr lang="en-US" sz="2400" dirty="0" err="1" smtClean="0">
                <a:solidFill>
                  <a:srgbClr val="FF0000"/>
                </a:solidFill>
              </a:rPr>
              <a:t>rc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al </a:t>
            </a:r>
            <a:r>
              <a:rPr lang="en-US" sz="2400" dirty="0" err="1" smtClean="0"/>
              <a:t>elementelor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img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 iframe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33400" y="741864"/>
            <a:ext cx="78486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&lt;!</a:t>
            </a:r>
            <a:r>
              <a:rPr lang="en-US" sz="2800" dirty="0"/>
              <a:t>DOCTYPE html</a:t>
            </a:r>
            <a:r>
              <a:rPr lang="en-US" sz="2800" dirty="0" smtClean="0"/>
              <a:t>&gt; &lt;!-- HTML5 --&gt;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 smtClean="0"/>
              <a:t>html </a:t>
            </a:r>
            <a:r>
              <a:rPr lang="en-US" sz="2800" dirty="0" err="1" smtClean="0"/>
              <a:t>lang</a:t>
            </a:r>
            <a:r>
              <a:rPr lang="en-US" sz="2800" dirty="0" smtClean="0"/>
              <a:t>=“</a:t>
            </a:r>
            <a:r>
              <a:rPr lang="en-US" sz="2800" dirty="0" err="1" smtClean="0"/>
              <a:t>ro</a:t>
            </a:r>
            <a:r>
              <a:rPr lang="en-US" sz="2800" dirty="0" smtClean="0"/>
              <a:t>”&gt;  &lt;!--  </a:t>
            </a:r>
            <a:r>
              <a:rPr lang="en-US" sz="2800" dirty="0" err="1" smtClean="0"/>
              <a:t>elementul</a:t>
            </a:r>
            <a:r>
              <a:rPr lang="en-US" sz="2800" dirty="0" smtClean="0"/>
              <a:t> </a:t>
            </a:r>
            <a:r>
              <a:rPr lang="en-US" sz="2800" dirty="0" err="1" smtClean="0"/>
              <a:t>radacina</a:t>
            </a:r>
            <a:r>
              <a:rPr lang="en-US" sz="2800" dirty="0" smtClean="0"/>
              <a:t>  --&gt;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&lt;head</a:t>
            </a:r>
            <a:r>
              <a:rPr lang="en-US" sz="2800" dirty="0" smtClean="0"/>
              <a:t>&gt;      &lt;!-- metadata --&gt;</a:t>
            </a:r>
          </a:p>
          <a:p>
            <a:pPr marL="0" indent="0">
              <a:buNone/>
            </a:pPr>
            <a:r>
              <a:rPr lang="en-US" sz="2800" dirty="0" smtClean="0"/>
              <a:t>      …</a:t>
            </a:r>
            <a:endParaRPr lang="en-US" sz="2800" dirty="0"/>
          </a:p>
          <a:p>
            <a:r>
              <a:rPr lang="en-US" altLang="en-US" sz="2800" dirty="0"/>
              <a:t> &lt;meta charset=“utf-8”&gt; </a:t>
            </a:r>
            <a:r>
              <a:rPr lang="en-US" sz="2800" dirty="0" smtClean="0"/>
              <a:t>     </a:t>
            </a:r>
          </a:p>
          <a:p>
            <a:pPr marL="0" indent="0">
              <a:buNone/>
            </a:pPr>
            <a:r>
              <a:rPr lang="en-US" sz="2800" dirty="0" smtClean="0"/>
              <a:t> &lt;</a:t>
            </a:r>
            <a:r>
              <a:rPr lang="en-US" sz="2800" dirty="0"/>
              <a:t>title &gt; </a:t>
            </a:r>
            <a:r>
              <a:rPr lang="en-US" sz="2800" dirty="0" smtClean="0"/>
              <a:t> </a:t>
            </a:r>
            <a:r>
              <a:rPr lang="en-US" sz="2800" dirty="0" err="1"/>
              <a:t>t</a:t>
            </a:r>
            <a:r>
              <a:rPr lang="en-US" sz="2800" dirty="0" err="1" smtClean="0"/>
              <a:t>itlul</a:t>
            </a:r>
            <a:r>
              <a:rPr lang="en-US" sz="2800" dirty="0" smtClean="0"/>
              <a:t> </a:t>
            </a:r>
            <a:r>
              <a:rPr lang="en-US" sz="2800" dirty="0" err="1" smtClean="0"/>
              <a:t>documentului</a:t>
            </a:r>
            <a:r>
              <a:rPr lang="en-US" sz="2800" dirty="0" smtClean="0"/>
              <a:t>  </a:t>
            </a:r>
            <a:r>
              <a:rPr lang="en-US" sz="2800" dirty="0"/>
              <a:t>&lt;/title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head&gt;</a:t>
            </a:r>
          </a:p>
          <a:p>
            <a:pPr marL="0" indent="0">
              <a:buNone/>
            </a:pPr>
            <a:r>
              <a:rPr lang="en-US" sz="2800" dirty="0"/>
              <a:t>&lt;body</a:t>
            </a:r>
            <a:r>
              <a:rPr lang="en-US" sz="2800" dirty="0" smtClean="0"/>
              <a:t>&gt;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&lt;!-- </a:t>
            </a:r>
            <a:r>
              <a:rPr lang="en-US" sz="2800" dirty="0" err="1" smtClean="0"/>
              <a:t>continutul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structura</a:t>
            </a:r>
            <a:r>
              <a:rPr lang="en-US" sz="2800" dirty="0" smtClean="0"/>
              <a:t> </a:t>
            </a:r>
            <a:r>
              <a:rPr lang="en-US" sz="2800" dirty="0" err="1" smtClean="0"/>
              <a:t>paginii</a:t>
            </a:r>
            <a:r>
              <a:rPr lang="en-US" sz="2800" dirty="0" smtClean="0"/>
              <a:t> web --&gt;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body&gt;</a:t>
            </a:r>
          </a:p>
          <a:p>
            <a:pPr marL="0" indent="0">
              <a:buNone/>
            </a:pPr>
            <a:r>
              <a:rPr lang="en-US" sz="2800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4034"/>
            <a:ext cx="44630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Structura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unui</a:t>
            </a:r>
            <a:r>
              <a:rPr lang="en-US" sz="2400" dirty="0">
                <a:solidFill>
                  <a:srgbClr val="7030A0"/>
                </a:solidFill>
              </a:rPr>
              <a:t> document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614859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Semantic Web</a:t>
            </a:r>
          </a:p>
          <a:p>
            <a:r>
              <a:rPr lang="en-US" sz="2000" dirty="0" smtClean="0"/>
              <a:t>“Web </a:t>
            </a:r>
            <a:r>
              <a:rPr lang="en-US" sz="2000" dirty="0"/>
              <a:t>pages are designed to be  </a:t>
            </a:r>
            <a:r>
              <a:rPr lang="en-US" sz="2000" dirty="0" smtClean="0"/>
              <a:t>read </a:t>
            </a:r>
            <a:r>
              <a:rPr lang="en-US" sz="2000" dirty="0"/>
              <a:t>by people, not machines.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semantic web is a vision of information that can </a:t>
            </a:r>
            <a:r>
              <a:rPr lang="en-US" sz="2000" dirty="0" smtClean="0"/>
              <a:t>be readily </a:t>
            </a:r>
            <a:r>
              <a:rPr lang="en-US" sz="2000" dirty="0"/>
              <a:t>interpreted </a:t>
            </a:r>
            <a:endParaRPr lang="en-US" sz="2000" dirty="0" smtClean="0"/>
          </a:p>
          <a:p>
            <a:r>
              <a:rPr lang="en-US" sz="2000" dirty="0" smtClean="0"/>
              <a:t>by </a:t>
            </a:r>
            <a:r>
              <a:rPr lang="en-US" sz="2000" dirty="0"/>
              <a:t>machines, so machines </a:t>
            </a:r>
            <a:r>
              <a:rPr lang="en-US" sz="2000" dirty="0" smtClean="0"/>
              <a:t>can </a:t>
            </a:r>
            <a:r>
              <a:rPr lang="en-US" sz="2000" dirty="0"/>
              <a:t>perform more of the tedious work involved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finding, </a:t>
            </a:r>
            <a:r>
              <a:rPr lang="en-US" sz="2000" dirty="0" smtClean="0"/>
              <a:t>combining</a:t>
            </a:r>
            <a:r>
              <a:rPr lang="en-US" sz="2000" dirty="0"/>
              <a:t>, and acting upon information on the web</a:t>
            </a:r>
            <a:r>
              <a:rPr lang="en-US" sz="2000" dirty="0" smtClean="0"/>
              <a:t>.”</a:t>
            </a:r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  <a:hlinkClick r:id="rId2"/>
              </a:rPr>
              <a:t>http://en.wikipedia.org/wiki/Semantic_Web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921" y="2667000"/>
            <a:ext cx="844013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“Semantic HTML </a:t>
            </a:r>
            <a:r>
              <a:rPr lang="en-US" sz="2000" dirty="0" smtClean="0"/>
              <a:t>is </a:t>
            </a:r>
            <a:r>
              <a:rPr lang="en-US" sz="2000" dirty="0"/>
              <a:t>the use of </a:t>
            </a:r>
            <a:r>
              <a:rPr lang="en-US" sz="2000" dirty="0" smtClean="0"/>
              <a:t>HTML markup </a:t>
            </a:r>
            <a:r>
              <a:rPr lang="en-US" sz="2000" dirty="0"/>
              <a:t>to reinforce </a:t>
            </a:r>
            <a:r>
              <a:rPr lang="en-US" sz="2000" dirty="0" smtClean="0"/>
              <a:t>the semantics, </a:t>
            </a:r>
          </a:p>
          <a:p>
            <a:r>
              <a:rPr lang="en-US" sz="2000" dirty="0" smtClean="0"/>
              <a:t>or </a:t>
            </a:r>
            <a:r>
              <a:rPr lang="en-US" sz="2000" dirty="0"/>
              <a:t>meaning,  </a:t>
            </a:r>
            <a:r>
              <a:rPr lang="en-US" sz="2000" dirty="0" smtClean="0"/>
              <a:t>of </a:t>
            </a:r>
            <a:r>
              <a:rPr lang="en-US" sz="2000" dirty="0"/>
              <a:t>the information in webpages rather than merely to define </a:t>
            </a:r>
            <a:endParaRPr lang="en-US" sz="2000" dirty="0" smtClean="0"/>
          </a:p>
          <a:p>
            <a:r>
              <a:rPr lang="en-US" sz="2000" dirty="0" smtClean="0"/>
              <a:t>its </a:t>
            </a:r>
            <a:r>
              <a:rPr lang="en-US" sz="2000" dirty="0"/>
              <a:t>presentation or </a:t>
            </a:r>
            <a:r>
              <a:rPr lang="en-US" sz="2000" dirty="0" smtClean="0"/>
              <a:t>look.”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en.wikipedia.org/wiki/Semantic_HTML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245" y="4388510"/>
            <a:ext cx="89533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“Elements</a:t>
            </a:r>
            <a:r>
              <a:rPr lang="en-US" sz="2000" dirty="0"/>
              <a:t>, attributes, and attribute values in HTML are defined (by this </a:t>
            </a:r>
            <a:endParaRPr lang="en-US" sz="2000" dirty="0" smtClean="0"/>
          </a:p>
          <a:p>
            <a:r>
              <a:rPr lang="en-US" sz="2000" dirty="0" smtClean="0"/>
              <a:t>specification) to </a:t>
            </a:r>
            <a:r>
              <a:rPr lang="en-US" sz="2000" dirty="0"/>
              <a:t>have certain meanings (semantics). … Authors must not use </a:t>
            </a:r>
            <a:endParaRPr lang="en-US" sz="2000" dirty="0" smtClean="0"/>
          </a:p>
          <a:p>
            <a:r>
              <a:rPr lang="en-US" sz="2000" dirty="0" smtClean="0"/>
              <a:t>elements</a:t>
            </a:r>
            <a:r>
              <a:rPr lang="en-US" sz="2000" dirty="0"/>
              <a:t>, </a:t>
            </a:r>
            <a:r>
              <a:rPr lang="en-US" sz="2000" dirty="0" smtClean="0"/>
              <a:t>attributes, or attribute </a:t>
            </a:r>
            <a:r>
              <a:rPr lang="en-US" sz="2000" dirty="0"/>
              <a:t>values for purposes other than their </a:t>
            </a:r>
            <a:endParaRPr lang="en-US" sz="2000" dirty="0" smtClean="0"/>
          </a:p>
          <a:p>
            <a:r>
              <a:rPr lang="en-US" sz="2000" dirty="0" smtClean="0"/>
              <a:t>appropriate </a:t>
            </a:r>
            <a:r>
              <a:rPr lang="en-US" sz="2000" dirty="0"/>
              <a:t>intended semantic </a:t>
            </a:r>
            <a:r>
              <a:rPr lang="en-US" sz="2000" dirty="0" smtClean="0"/>
              <a:t>purpose, as </a:t>
            </a:r>
            <a:r>
              <a:rPr lang="en-US" sz="2000" dirty="0"/>
              <a:t>doing so prevents software from </a:t>
            </a:r>
            <a:endParaRPr lang="en-US" sz="2000" dirty="0" smtClean="0"/>
          </a:p>
          <a:p>
            <a:r>
              <a:rPr lang="en-US" sz="2000" dirty="0" smtClean="0"/>
              <a:t>correctly </a:t>
            </a:r>
            <a:r>
              <a:rPr lang="en-US" sz="2000" dirty="0"/>
              <a:t>processing the page</a:t>
            </a:r>
            <a:r>
              <a:rPr lang="en-US" sz="2000" dirty="0" smtClean="0"/>
              <a:t>.”</a:t>
            </a:r>
          </a:p>
          <a:p>
            <a:r>
              <a:rPr lang="en-US" dirty="0">
                <a:hlinkClick r:id="rId4"/>
              </a:rPr>
              <a:t>http://www.w3.org/TR/html5/dom.html#semantics-0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81000" y="457200"/>
            <a:ext cx="8229600" cy="60198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Taguri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semantice</a:t>
            </a:r>
            <a:r>
              <a:rPr lang="en-US" dirty="0" smtClean="0">
                <a:solidFill>
                  <a:srgbClr val="7030A0"/>
                </a:solidFill>
              </a:rPr>
              <a:t> (</a:t>
            </a:r>
            <a:r>
              <a:rPr lang="en-US" dirty="0" err="1" smtClean="0">
                <a:solidFill>
                  <a:srgbClr val="7030A0"/>
                </a:solidFill>
              </a:rPr>
              <a:t>logice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&lt;article&gt; </a:t>
            </a:r>
            <a:r>
              <a:rPr lang="en-US" sz="2800" dirty="0" err="1" smtClean="0"/>
              <a:t>reprezinta</a:t>
            </a:r>
            <a:r>
              <a:rPr lang="en-US" sz="2800" dirty="0" smtClean="0"/>
              <a:t> o </a:t>
            </a:r>
            <a:r>
              <a:rPr lang="en-US" sz="2800" dirty="0" err="1" smtClean="0"/>
              <a:t>diviziune</a:t>
            </a:r>
            <a:r>
              <a:rPr lang="en-US" sz="2800" dirty="0" smtClean="0"/>
              <a:t>  a </a:t>
            </a:r>
            <a:r>
              <a:rPr lang="en-US" sz="2800" dirty="0" err="1" smtClean="0"/>
              <a:t>unui</a:t>
            </a:r>
            <a:r>
              <a:rPr lang="en-US" sz="2800" dirty="0" smtClean="0"/>
              <a:t> document 	       	     care are un </a:t>
            </a:r>
            <a:r>
              <a:rPr lang="en-US" sz="2800" dirty="0" err="1" smtClean="0"/>
              <a:t>caracter</a:t>
            </a:r>
            <a:r>
              <a:rPr lang="en-US" sz="2800" dirty="0" smtClean="0"/>
              <a:t> independent </a:t>
            </a:r>
          </a:p>
          <a:p>
            <a:pPr marL="0" indent="0">
              <a:buNone/>
            </a:pPr>
            <a:r>
              <a:rPr lang="en-US" sz="2800" dirty="0" smtClean="0"/>
              <a:t>                (un </a:t>
            </a:r>
            <a:r>
              <a:rPr lang="en-US" sz="2800" dirty="0" err="1" smtClean="0"/>
              <a:t>articol</a:t>
            </a:r>
            <a:r>
              <a:rPr lang="en-US" sz="2800" dirty="0" smtClean="0"/>
              <a:t> de </a:t>
            </a:r>
            <a:r>
              <a:rPr lang="en-US" sz="2800" dirty="0" err="1" smtClean="0"/>
              <a:t>ziar</a:t>
            </a:r>
            <a:r>
              <a:rPr lang="en-US" sz="2800" dirty="0" smtClean="0"/>
              <a:t>, o </a:t>
            </a:r>
            <a:r>
              <a:rPr lang="en-US" sz="2800" dirty="0" err="1" smtClean="0"/>
              <a:t>postare</a:t>
            </a:r>
            <a:r>
              <a:rPr lang="en-US" sz="2800" dirty="0" smtClean="0"/>
              <a:t> a </a:t>
            </a:r>
            <a:r>
              <a:rPr lang="en-US" sz="2800" dirty="0" err="1" smtClean="0"/>
              <a:t>unui</a:t>
            </a:r>
            <a:r>
              <a:rPr lang="en-US" sz="2800" dirty="0" smtClean="0"/>
              <a:t> blog,     	      un </a:t>
            </a:r>
            <a:r>
              <a:rPr lang="en-US" sz="2800" dirty="0" err="1" smtClean="0"/>
              <a:t>comentariu</a:t>
            </a:r>
            <a:r>
              <a:rPr lang="en-US" sz="2800" dirty="0" smtClean="0"/>
              <a:t>, </a:t>
            </a:r>
            <a:r>
              <a:rPr lang="en-US" sz="2800" dirty="0" err="1" smtClean="0"/>
              <a:t>prezentarea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produs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 &lt;p&gt;       </a:t>
            </a:r>
            <a:r>
              <a:rPr lang="en-US" sz="2800" dirty="0" err="1" smtClean="0"/>
              <a:t>reprezinta</a:t>
            </a:r>
            <a:r>
              <a:rPr lang="en-US" sz="2800" dirty="0" smtClean="0"/>
              <a:t> un </a:t>
            </a:r>
            <a:r>
              <a:rPr lang="en-US" sz="2800" dirty="0" err="1" smtClean="0"/>
              <a:t>paragraf</a:t>
            </a:r>
            <a:r>
              <a:rPr lang="en-US" sz="2800" dirty="0" smtClean="0"/>
              <a:t> (fragment de text 	        	    </a:t>
            </a:r>
            <a:r>
              <a:rPr lang="en-US" sz="2800" dirty="0" err="1" smtClean="0"/>
              <a:t>evidentiaza</a:t>
            </a:r>
            <a:r>
              <a:rPr lang="en-US" sz="2800" dirty="0" smtClean="0"/>
              <a:t> o </a:t>
            </a:r>
            <a:r>
              <a:rPr lang="en-US" sz="2800" dirty="0" err="1" smtClean="0"/>
              <a:t>anume</a:t>
            </a:r>
            <a:r>
              <a:rPr lang="en-US" sz="2800" dirty="0" smtClean="0"/>
              <a:t> </a:t>
            </a:r>
            <a:r>
              <a:rPr lang="en-US" sz="2800" dirty="0" err="1" smtClean="0"/>
              <a:t>idee</a:t>
            </a:r>
            <a:r>
              <a:rPr lang="en-US" sz="2800" dirty="0" smtClean="0"/>
              <a:t>) 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hr</a:t>
            </a:r>
            <a:r>
              <a:rPr lang="en-US" sz="2800" dirty="0" smtClean="0"/>
              <a:t>&gt;       </a:t>
            </a:r>
            <a:r>
              <a:rPr lang="en-US" sz="2800" dirty="0" err="1" smtClean="0"/>
              <a:t>reprezinta</a:t>
            </a:r>
            <a:r>
              <a:rPr lang="en-US" sz="2800" dirty="0" smtClean="0"/>
              <a:t> o </a:t>
            </a:r>
            <a:r>
              <a:rPr lang="en-US" sz="2800" dirty="0" err="1" smtClean="0"/>
              <a:t>pauza</a:t>
            </a:r>
            <a:r>
              <a:rPr lang="en-US" sz="2800" dirty="0" smtClean="0"/>
              <a:t>  </a:t>
            </a:r>
            <a:r>
              <a:rPr lang="en-US" sz="2800" dirty="0" err="1" smtClean="0"/>
              <a:t>tematica</a:t>
            </a:r>
            <a:r>
              <a:rPr lang="en-US" sz="2800" dirty="0" smtClean="0"/>
              <a:t> </a:t>
            </a:r>
            <a:r>
              <a:rPr lang="en-US" sz="2800" dirty="0" err="1" smtClean="0"/>
              <a:t>intre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err="1" smtClean="0"/>
              <a:t>grupuri</a:t>
            </a:r>
            <a:r>
              <a:rPr lang="en-US" sz="2800" dirty="0" smtClean="0"/>
              <a:t> de </a:t>
            </a:r>
            <a:r>
              <a:rPr lang="en-US" sz="2800" dirty="0" err="1" smtClean="0"/>
              <a:t>paragrafe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200" dirty="0" smtClean="0">
                <a:hlinkClick r:id="rId2"/>
              </a:rPr>
              <a:t>Why use semantic HTML?</a:t>
            </a:r>
            <a:r>
              <a:rPr lang="en-US" sz="2200" dirty="0" smtClean="0"/>
              <a:t> (</a:t>
            </a:r>
            <a:r>
              <a:rPr lang="en-US" sz="2200" dirty="0" err="1" smtClean="0"/>
              <a:t>lista</a:t>
            </a:r>
            <a:r>
              <a:rPr lang="en-US" sz="2200" dirty="0" smtClean="0"/>
              <a:t> </a:t>
            </a:r>
            <a:r>
              <a:rPr lang="en-US" sz="2200" dirty="0" err="1" smtClean="0"/>
              <a:t>tagurilor</a:t>
            </a:r>
            <a:r>
              <a:rPr lang="en-US" sz="2200" dirty="0" smtClean="0"/>
              <a:t> </a:t>
            </a:r>
            <a:r>
              <a:rPr lang="en-US" sz="2200" dirty="0" err="1" smtClean="0"/>
              <a:t>semantice</a:t>
            </a:r>
            <a:r>
              <a:rPr lang="en-US" sz="2200" dirty="0" smtClean="0"/>
              <a:t>)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066799"/>
            <a:ext cx="712762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&lt;article&gt; </a:t>
            </a:r>
            <a:r>
              <a:rPr lang="en-US" sz="2400" dirty="0" err="1"/>
              <a:t>continut</a:t>
            </a:r>
            <a:r>
              <a:rPr lang="en-US" sz="2400" dirty="0"/>
              <a:t> </a:t>
            </a:r>
            <a:r>
              <a:rPr lang="en-US" sz="2400" dirty="0" err="1"/>
              <a:t>articol</a:t>
            </a:r>
            <a:r>
              <a:rPr lang="en-US" sz="2400" dirty="0"/>
              <a:t> &lt;/article&gt;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/>
              <a:t> &lt;p&gt;     </a:t>
            </a:r>
            <a:r>
              <a:rPr lang="en-US" sz="2400" dirty="0" err="1"/>
              <a:t>continut</a:t>
            </a:r>
            <a:r>
              <a:rPr lang="en-US" sz="2400" dirty="0"/>
              <a:t> 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&lt;/</a:t>
            </a:r>
            <a:r>
              <a:rPr lang="en-US" sz="2400" dirty="0"/>
              <a:t>p&gt;</a:t>
            </a:r>
          </a:p>
          <a:p>
            <a:r>
              <a:rPr lang="en-US" sz="2400" dirty="0"/>
              <a:t> &lt;</a:t>
            </a:r>
            <a:r>
              <a:rPr lang="en-US" sz="2400" dirty="0" err="1"/>
              <a:t>hr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1135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&lt;!--  </a:t>
            </a:r>
            <a:r>
              <a:rPr lang="en-US" dirty="0" err="1" smtClean="0"/>
              <a:t>nou</a:t>
            </a:r>
            <a:r>
              <a:rPr lang="en-US" dirty="0" smtClean="0"/>
              <a:t> in HTML5--&gt;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381000"/>
            <a:ext cx="8229600" cy="6019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Taguri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semantice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/>
              <a:t>&lt;section&gt; </a:t>
            </a:r>
            <a:r>
              <a:rPr lang="en-US" sz="2800" dirty="0" smtClean="0"/>
              <a:t> </a:t>
            </a:r>
            <a:r>
              <a:rPr lang="en-US" sz="2800" dirty="0" err="1" smtClean="0"/>
              <a:t>reprezinta</a:t>
            </a:r>
            <a:r>
              <a:rPr lang="en-US" sz="2800" dirty="0" smtClean="0"/>
              <a:t> o </a:t>
            </a:r>
            <a:r>
              <a:rPr lang="en-US" sz="2800" dirty="0" err="1" smtClean="0"/>
              <a:t>sectiune</a:t>
            </a:r>
            <a:r>
              <a:rPr lang="en-US" sz="2800" dirty="0" smtClean="0"/>
              <a:t>  </a:t>
            </a:r>
            <a:r>
              <a:rPr lang="en-US" sz="2800" dirty="0" err="1" smtClean="0"/>
              <a:t>generica</a:t>
            </a:r>
            <a:r>
              <a:rPr lang="en-US" sz="2800" dirty="0" smtClean="0"/>
              <a:t> a </a:t>
            </a:r>
            <a:r>
              <a:rPr lang="en-US" sz="2800" dirty="0" err="1" smtClean="0"/>
              <a:t>unui</a:t>
            </a:r>
            <a:r>
              <a:rPr lang="en-US" sz="2800" dirty="0" smtClean="0"/>
              <a:t> 	        document, a </a:t>
            </a:r>
            <a:r>
              <a:rPr lang="en-US" sz="2800" dirty="0" err="1" smtClean="0"/>
              <a:t>carei</a:t>
            </a:r>
            <a:r>
              <a:rPr lang="en-US" sz="2800" dirty="0" smtClean="0"/>
              <a:t> </a:t>
            </a:r>
            <a:r>
              <a:rPr lang="en-US" sz="2800" dirty="0" err="1" smtClean="0"/>
              <a:t>tema</a:t>
            </a:r>
            <a:r>
              <a:rPr lang="en-US" sz="2800" dirty="0" smtClean="0"/>
              <a:t>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</a:t>
            </a:r>
            <a:r>
              <a:rPr lang="en-US" sz="2800" dirty="0" err="1" smtClean="0"/>
              <a:t>indicata</a:t>
            </a:r>
            <a:r>
              <a:rPr lang="en-US" sz="2800" dirty="0" smtClean="0"/>
              <a:t> 	        </a:t>
            </a:r>
            <a:r>
              <a:rPr lang="en-US" sz="2800" dirty="0" err="1" smtClean="0"/>
              <a:t>printr</a:t>
            </a:r>
            <a:r>
              <a:rPr lang="en-US" sz="2800" dirty="0" smtClean="0"/>
              <a:t>-un </a:t>
            </a:r>
            <a:r>
              <a:rPr lang="en-US" sz="2800" dirty="0" err="1" smtClean="0"/>
              <a:t>titlu</a:t>
            </a:r>
            <a:r>
              <a:rPr lang="en-US" sz="2800" dirty="0" smtClean="0"/>
              <a:t> (heading)</a:t>
            </a:r>
            <a:endParaRPr lang="en-US" sz="2800" dirty="0"/>
          </a:p>
          <a:p>
            <a:r>
              <a:rPr lang="en-US" sz="2800" dirty="0" smtClean="0"/>
              <a:t>&lt;h1&gt;, …, &lt;h6&gt;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folosite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marca</a:t>
            </a:r>
            <a:r>
              <a:rPr lang="en-US" sz="2800" dirty="0" smtClean="0"/>
              <a:t> </a:t>
            </a:r>
            <a:r>
              <a:rPr lang="en-US" sz="2800" dirty="0" err="1" smtClean="0"/>
              <a:t>titlurile</a:t>
            </a:r>
            <a:r>
              <a:rPr lang="en-US" sz="2800" dirty="0" smtClean="0"/>
              <a:t> 	                </a:t>
            </a:r>
            <a:r>
              <a:rPr lang="en-US" sz="2800" dirty="0" err="1" smtClean="0"/>
              <a:t>elementelor</a:t>
            </a:r>
            <a:r>
              <a:rPr lang="en-US" sz="2800" dirty="0" smtClean="0"/>
              <a:t> de </a:t>
            </a:r>
            <a:r>
              <a:rPr lang="en-US" sz="2800" dirty="0" err="1" smtClean="0"/>
              <a:t>sectionare</a:t>
            </a:r>
            <a:r>
              <a:rPr lang="en-US" sz="2800" dirty="0" smtClean="0"/>
              <a:t>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&lt;article&gt;, &lt;section&gt;,&lt;</a:t>
            </a:r>
            <a:r>
              <a:rPr lang="en-US" sz="2400" dirty="0" err="1" smtClean="0"/>
              <a:t>nav</a:t>
            </a:r>
            <a:r>
              <a:rPr lang="en-US" sz="2400" dirty="0" smtClean="0"/>
              <a:t>&gt;,&lt;aside&gt;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://www.w3.org/TR/html51/dom.html#sectioning-content-0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842" y="995149"/>
            <a:ext cx="8408158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&lt;section&gt;  </a:t>
            </a:r>
            <a:r>
              <a:rPr lang="en-US" sz="2400" dirty="0" err="1"/>
              <a:t>continut</a:t>
            </a:r>
            <a:r>
              <a:rPr lang="en-US" sz="2400" dirty="0"/>
              <a:t> </a:t>
            </a:r>
            <a:r>
              <a:rPr lang="en-US" sz="2400" dirty="0" err="1"/>
              <a:t>sectiune</a:t>
            </a:r>
            <a:r>
              <a:rPr lang="en-US" sz="2400" dirty="0"/>
              <a:t> &lt;/section&gt; </a:t>
            </a:r>
            <a:r>
              <a:rPr lang="en-US" sz="2400" dirty="0" smtClean="0"/>
              <a:t>    </a:t>
            </a:r>
            <a:r>
              <a:rPr lang="en-US" dirty="0" smtClean="0"/>
              <a:t>&lt;!--  </a:t>
            </a:r>
            <a:r>
              <a:rPr lang="en-US" dirty="0" err="1"/>
              <a:t>nou</a:t>
            </a:r>
            <a:r>
              <a:rPr lang="en-US" dirty="0"/>
              <a:t> in HTML5--&gt;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h1</a:t>
            </a:r>
            <a:r>
              <a:rPr lang="en-US" sz="2400" dirty="0" smtClean="0"/>
              <a:t>&gt; </a:t>
            </a:r>
            <a:r>
              <a:rPr lang="en-US" sz="2400" dirty="0" err="1" smtClean="0"/>
              <a:t>titlu</a:t>
            </a:r>
            <a:r>
              <a:rPr lang="en-US" sz="2400" dirty="0" smtClean="0"/>
              <a:t> element </a:t>
            </a:r>
            <a:r>
              <a:rPr lang="en-US" sz="2400" dirty="0" err="1" smtClean="0"/>
              <a:t>sectionare</a:t>
            </a:r>
            <a:r>
              <a:rPr lang="en-US" sz="2400" dirty="0" smtClean="0"/>
              <a:t> rang 1 &lt;/h1&gt;</a:t>
            </a:r>
          </a:p>
          <a:p>
            <a:r>
              <a:rPr lang="en-US" sz="2400" dirty="0" smtClean="0"/>
              <a:t>   ….</a:t>
            </a:r>
          </a:p>
          <a:p>
            <a:r>
              <a:rPr lang="en-US" sz="2400" dirty="0" smtClean="0"/>
              <a:t>&lt;h6&gt; </a:t>
            </a:r>
            <a:r>
              <a:rPr lang="en-US" sz="2400" dirty="0" err="1"/>
              <a:t>titlu</a:t>
            </a:r>
            <a:r>
              <a:rPr lang="en-US" sz="2400" dirty="0"/>
              <a:t> element </a:t>
            </a:r>
            <a:r>
              <a:rPr lang="en-US" sz="2400" dirty="0" err="1"/>
              <a:t>sectionare</a:t>
            </a:r>
            <a:r>
              <a:rPr lang="en-US" sz="2400" dirty="0"/>
              <a:t> rang </a:t>
            </a:r>
            <a:r>
              <a:rPr lang="en-US" sz="2400" dirty="0" smtClean="0"/>
              <a:t>6 &lt;/h6&gt;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2092"/>
            <a:ext cx="4800600" cy="5668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&lt;head&gt;</a:t>
            </a:r>
          </a:p>
          <a:p>
            <a:r>
              <a:rPr lang="en-US" sz="2000" dirty="0" smtClean="0"/>
              <a:t>&lt;title&gt; </a:t>
            </a:r>
            <a:r>
              <a:rPr lang="en-US" sz="2000" dirty="0" err="1" smtClean="0"/>
              <a:t>Magazin</a:t>
            </a:r>
            <a:r>
              <a:rPr lang="en-US" sz="2000" dirty="0" smtClean="0"/>
              <a:t> online &lt;/title&gt;</a:t>
            </a:r>
          </a:p>
          <a:p>
            <a:r>
              <a:rPr lang="en-US" sz="2000" dirty="0" smtClean="0"/>
              <a:t>&lt;/head&gt;</a:t>
            </a:r>
          </a:p>
          <a:p>
            <a:r>
              <a:rPr lang="en-US" sz="2000" dirty="0" smtClean="0"/>
              <a:t>&lt;body&gt;</a:t>
            </a:r>
          </a:p>
          <a:p>
            <a:r>
              <a:rPr lang="en-US" sz="2000" dirty="0" smtClean="0"/>
              <a:t>&lt;section&gt;</a:t>
            </a:r>
          </a:p>
          <a:p>
            <a:r>
              <a:rPr lang="en-US" sz="2000" dirty="0" smtClean="0"/>
              <a:t>&lt;h1&gt; </a:t>
            </a:r>
            <a:r>
              <a:rPr lang="en-US" sz="2000" dirty="0" err="1" smtClean="0"/>
              <a:t>Filme</a:t>
            </a:r>
            <a:r>
              <a:rPr lang="en-US" sz="2000" dirty="0" smtClean="0"/>
              <a:t> &lt;/h1&gt;</a:t>
            </a:r>
          </a:p>
          <a:p>
            <a:r>
              <a:rPr lang="en-US" sz="2000" dirty="0" smtClean="0"/>
              <a:t>&lt;article&gt; &lt;h4&gt; </a:t>
            </a:r>
            <a:r>
              <a:rPr lang="en-US" sz="2000" dirty="0" err="1" smtClean="0"/>
              <a:t>Filmul</a:t>
            </a:r>
            <a:r>
              <a:rPr lang="en-US" sz="2000" dirty="0" smtClean="0"/>
              <a:t> 1&lt;/h4&gt;&lt;/article&gt;</a:t>
            </a:r>
          </a:p>
          <a:p>
            <a:r>
              <a:rPr lang="en-US" sz="2000" dirty="0" smtClean="0"/>
              <a:t>&lt;article&gt;&lt;h4&gt; </a:t>
            </a:r>
            <a:r>
              <a:rPr lang="en-US" sz="2000" dirty="0" err="1" smtClean="0"/>
              <a:t>Filmul</a:t>
            </a:r>
            <a:r>
              <a:rPr lang="en-US" sz="2000" dirty="0" smtClean="0"/>
              <a:t> 2&lt;/h4&gt; &lt;/article&gt;</a:t>
            </a:r>
          </a:p>
          <a:p>
            <a:r>
              <a:rPr lang="en-US" sz="2000" dirty="0" smtClean="0"/>
              <a:t>&lt;/section&gt;</a:t>
            </a:r>
          </a:p>
          <a:p>
            <a:r>
              <a:rPr lang="en-US" sz="2000" dirty="0" smtClean="0"/>
              <a:t>&lt;section</a:t>
            </a:r>
            <a:r>
              <a:rPr lang="en-US" sz="2000" dirty="0"/>
              <a:t>&gt;</a:t>
            </a:r>
          </a:p>
          <a:p>
            <a:r>
              <a:rPr lang="en-US" sz="2000" dirty="0" smtClean="0"/>
              <a:t>&lt;</a:t>
            </a:r>
            <a:r>
              <a:rPr lang="en-US" sz="2000" dirty="0"/>
              <a:t>h1&gt; </a:t>
            </a:r>
            <a:r>
              <a:rPr lang="en-US" sz="2000" dirty="0" err="1" smtClean="0"/>
              <a:t>Carti</a:t>
            </a:r>
            <a:r>
              <a:rPr lang="en-US" sz="2000" dirty="0" smtClean="0"/>
              <a:t> &lt;/</a:t>
            </a:r>
            <a:r>
              <a:rPr lang="en-US" sz="2000" dirty="0"/>
              <a:t>h1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&lt;article&gt;&lt;h4&gt; </a:t>
            </a:r>
            <a:r>
              <a:rPr lang="en-US" sz="2000" dirty="0" err="1" smtClean="0"/>
              <a:t>Cartea</a:t>
            </a:r>
            <a:r>
              <a:rPr lang="en-US" sz="2000" dirty="0" smtClean="0"/>
              <a:t> 1 &lt;/h4&gt;&lt;/article&gt;</a:t>
            </a:r>
          </a:p>
          <a:p>
            <a:r>
              <a:rPr lang="en-US" sz="2000" dirty="0" smtClean="0"/>
              <a:t>&lt;article&gt; &lt;h4&gt;</a:t>
            </a:r>
            <a:r>
              <a:rPr lang="en-US" sz="2000" dirty="0" err="1" smtClean="0"/>
              <a:t>Cartea</a:t>
            </a:r>
            <a:r>
              <a:rPr lang="en-US" sz="2000" dirty="0" smtClean="0"/>
              <a:t> </a:t>
            </a:r>
            <a:r>
              <a:rPr lang="en-US" sz="2000" smtClean="0"/>
              <a:t>2 &lt;/h4&gt;&lt;/</a:t>
            </a:r>
            <a:r>
              <a:rPr lang="en-US" sz="2000" dirty="0" smtClean="0"/>
              <a:t>article&gt;</a:t>
            </a:r>
            <a:endParaRPr lang="en-US" sz="2000" dirty="0"/>
          </a:p>
          <a:p>
            <a:r>
              <a:rPr lang="en-US" sz="2000" dirty="0" smtClean="0"/>
              <a:t>&lt;/section&gt;</a:t>
            </a:r>
          </a:p>
          <a:p>
            <a:r>
              <a:rPr lang="en-US" sz="2000" dirty="0" smtClean="0"/>
              <a:t>&lt;/body&gt;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140" y="895698"/>
            <a:ext cx="3048000" cy="57451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&lt;head&gt;</a:t>
            </a:r>
          </a:p>
          <a:p>
            <a:r>
              <a:rPr lang="en-US" sz="2000" dirty="0" smtClean="0"/>
              <a:t>&lt;title&gt; </a:t>
            </a:r>
            <a:r>
              <a:rPr lang="en-US" sz="2000" dirty="0" err="1" smtClean="0"/>
              <a:t>Despre</a:t>
            </a:r>
            <a:r>
              <a:rPr lang="en-US" sz="2000" dirty="0" smtClean="0"/>
              <a:t> mine&lt;/title&gt;</a:t>
            </a:r>
          </a:p>
          <a:p>
            <a:r>
              <a:rPr lang="en-US" sz="2000" dirty="0" smtClean="0"/>
              <a:t>&lt;/head&gt;</a:t>
            </a:r>
          </a:p>
          <a:p>
            <a:r>
              <a:rPr lang="en-US" sz="2000" dirty="0" smtClean="0"/>
              <a:t>&lt;body&gt;</a:t>
            </a:r>
          </a:p>
          <a:p>
            <a:r>
              <a:rPr lang="en-US" sz="2000" dirty="0" smtClean="0"/>
              <a:t>&lt;article&gt;</a:t>
            </a:r>
          </a:p>
          <a:p>
            <a:r>
              <a:rPr lang="en-US" sz="2000" dirty="0" smtClean="0"/>
              <a:t>&lt;h1&gt; </a:t>
            </a:r>
            <a:r>
              <a:rPr lang="en-US" sz="2000" dirty="0" err="1" smtClean="0"/>
              <a:t>Orasul</a:t>
            </a:r>
            <a:r>
              <a:rPr lang="en-US" sz="2000" dirty="0" smtClean="0"/>
              <a:t> </a:t>
            </a:r>
            <a:r>
              <a:rPr lang="en-US" sz="2000" dirty="0" err="1" smtClean="0"/>
              <a:t>meu</a:t>
            </a:r>
            <a:r>
              <a:rPr lang="en-US" sz="2000" dirty="0" smtClean="0"/>
              <a:t>&lt;/h1&gt;</a:t>
            </a:r>
          </a:p>
          <a:p>
            <a:r>
              <a:rPr lang="en-US" sz="2000" dirty="0" smtClean="0"/>
              <a:t>&lt;section&gt;</a:t>
            </a:r>
          </a:p>
          <a:p>
            <a:r>
              <a:rPr lang="en-US" sz="2000" dirty="0" smtClean="0"/>
              <a:t>&lt;h3&gt; </a:t>
            </a:r>
            <a:r>
              <a:rPr lang="en-US" sz="2000" dirty="0" err="1" smtClean="0"/>
              <a:t>Restaurate</a:t>
            </a:r>
            <a:r>
              <a:rPr lang="en-US" sz="2000" dirty="0" smtClean="0"/>
              <a:t> &lt;/h3&gt; </a:t>
            </a:r>
          </a:p>
          <a:p>
            <a:r>
              <a:rPr lang="en-US" sz="2000" dirty="0" smtClean="0"/>
              <a:t>&lt;/section&gt;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</a:t>
            </a:r>
            <a:r>
              <a:rPr lang="en-US" sz="2000" dirty="0" smtClean="0"/>
              <a:t>h3&gt; Magazine&lt;/h3&gt; </a:t>
            </a:r>
            <a:endParaRPr lang="en-US" sz="2000" dirty="0"/>
          </a:p>
          <a:p>
            <a:r>
              <a:rPr lang="en-US" sz="2000" dirty="0"/>
              <a:t>&lt;/section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&lt;/article&gt;</a:t>
            </a:r>
            <a:endParaRPr lang="en-US" sz="2000" dirty="0"/>
          </a:p>
          <a:p>
            <a:r>
              <a:rPr lang="en-US" sz="2000" dirty="0"/>
              <a:t>&lt;/body&gt;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11231" y="434033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sectiuni  </a:t>
            </a:r>
            <a:r>
              <a:rPr lang="en-US" sz="2400" dirty="0" smtClean="0"/>
              <a:t>cu </a:t>
            </a:r>
            <a:r>
              <a:rPr lang="en-US" sz="2400" dirty="0" err="1" smtClean="0"/>
              <a:t>articole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55609" y="434033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rticol</a:t>
            </a:r>
            <a:r>
              <a:rPr lang="en-US" sz="2400" dirty="0" smtClean="0"/>
              <a:t> cu </a:t>
            </a:r>
            <a:r>
              <a:rPr lang="en-US" sz="2400" dirty="0" err="1" smtClean="0"/>
              <a:t>sectiuni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81000" y="228600"/>
            <a:ext cx="82296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Taguri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fizice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1749" y="2178800"/>
            <a:ext cx="8462573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&lt;div&gt;, &lt;span&gt; nu au </a:t>
            </a:r>
            <a:r>
              <a:rPr lang="en-US" sz="2800" dirty="0" err="1" smtClean="0"/>
              <a:t>inteles</a:t>
            </a:r>
            <a:r>
              <a:rPr lang="en-US" sz="2800" dirty="0" smtClean="0"/>
              <a:t> special, </a:t>
            </a:r>
          </a:p>
          <a:p>
            <a:r>
              <a:rPr lang="en-US" sz="2800" dirty="0" smtClean="0"/>
              <a:t>                        </a:t>
            </a:r>
            <a:r>
              <a:rPr lang="en-US" sz="2800" dirty="0" err="1" smtClean="0"/>
              <a:t>folosite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stilizare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(de </a:t>
            </a:r>
            <a:r>
              <a:rPr lang="en-US" sz="2800" dirty="0" err="1" smtClean="0"/>
              <a:t>obicei</a:t>
            </a:r>
            <a:r>
              <a:rPr lang="en-US" sz="2800" dirty="0" smtClean="0"/>
              <a:t> cu </a:t>
            </a:r>
            <a:r>
              <a:rPr lang="en-US" sz="2800" dirty="0" err="1" smtClean="0"/>
              <a:t>atribute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id </a:t>
            </a:r>
            <a:r>
              <a:rPr lang="en-US" sz="2800" dirty="0" err="1" smtClean="0"/>
              <a:t>si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class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Inainte</a:t>
            </a:r>
            <a:r>
              <a:rPr lang="en-US" sz="2800" dirty="0" smtClean="0"/>
              <a:t> de &lt;div&gt;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dupa</a:t>
            </a:r>
            <a:r>
              <a:rPr lang="en-US" sz="2800" dirty="0" smtClean="0"/>
              <a:t> &lt;/div&gt; se </a:t>
            </a:r>
            <a:r>
              <a:rPr lang="en-US" sz="2800" dirty="0" err="1" smtClean="0"/>
              <a:t>trece</a:t>
            </a:r>
            <a:r>
              <a:rPr lang="en-US" sz="2800" dirty="0" smtClean="0"/>
              <a:t> la rand </a:t>
            </a:r>
            <a:r>
              <a:rPr lang="en-US" sz="2800" dirty="0" err="1" smtClean="0"/>
              <a:t>nou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 </a:t>
            </a:r>
            <a:r>
              <a:rPr lang="en-US" sz="2800" dirty="0" err="1" smtClean="0"/>
              <a:t>intrerupere</a:t>
            </a:r>
            <a:r>
              <a:rPr lang="en-US" sz="2800" dirty="0" smtClean="0"/>
              <a:t> a </a:t>
            </a:r>
            <a:r>
              <a:rPr lang="en-US" sz="2800" dirty="0" err="1" smtClean="0"/>
              <a:t>linei</a:t>
            </a:r>
            <a:r>
              <a:rPr lang="en-US" sz="2800" dirty="0" smtClean="0"/>
              <a:t>, nu se </a:t>
            </a:r>
            <a:r>
              <a:rPr lang="en-US" sz="2800" dirty="0" err="1" smtClean="0"/>
              <a:t>foloseste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marca</a:t>
            </a:r>
            <a:r>
              <a:rPr lang="en-US" sz="2800" dirty="0" smtClean="0"/>
              <a:t> </a:t>
            </a:r>
            <a:r>
              <a:rPr lang="en-US" sz="2800" dirty="0" err="1" smtClean="0"/>
              <a:t>trecerea</a:t>
            </a:r>
            <a:r>
              <a:rPr lang="en-US" sz="2800" dirty="0" smtClean="0"/>
              <a:t> la o </a:t>
            </a:r>
            <a:r>
              <a:rPr lang="en-US" sz="2800" dirty="0" err="1" smtClean="0"/>
              <a:t>idee</a:t>
            </a:r>
            <a:r>
              <a:rPr lang="en-US" sz="2800" dirty="0" smtClean="0"/>
              <a:t> </a:t>
            </a:r>
            <a:r>
              <a:rPr lang="en-US" sz="2800" dirty="0" err="1" smtClean="0"/>
              <a:t>noua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400" dirty="0" smtClean="0"/>
              <a:t>(</a:t>
            </a:r>
            <a:r>
              <a:rPr lang="en-US" sz="2400" dirty="0" err="1"/>
              <a:t>versurile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poezii</a:t>
            </a:r>
            <a:r>
              <a:rPr lang="en-US" sz="2400" dirty="0"/>
              <a:t>, </a:t>
            </a:r>
            <a:r>
              <a:rPr lang="en-US" sz="2400" dirty="0" smtClean="0"/>
              <a:t> </a:t>
            </a:r>
            <a:r>
              <a:rPr lang="en-US" sz="2400" dirty="0" err="1" smtClean="0"/>
              <a:t>componentele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                                                       </a:t>
            </a:r>
            <a:r>
              <a:rPr lang="en-US" sz="2400" dirty="0" err="1" smtClean="0"/>
              <a:t>adrese</a:t>
            </a:r>
            <a:r>
              <a:rPr lang="en-US" sz="2400" dirty="0" smtClean="0"/>
              <a:t>  </a:t>
            </a:r>
            <a:r>
              <a:rPr lang="en-US" sz="2400" dirty="0" err="1" smtClean="0"/>
              <a:t>postale</a:t>
            </a:r>
            <a:r>
              <a:rPr lang="en-US" sz="2400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55" y="838200"/>
            <a:ext cx="35734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div</a:t>
            </a:r>
            <a:r>
              <a:rPr lang="en-US" sz="2400" dirty="0" smtClean="0"/>
              <a:t>&gt; </a:t>
            </a:r>
            <a:r>
              <a:rPr lang="en-US" sz="2400" dirty="0" err="1" smtClean="0"/>
              <a:t>continut</a:t>
            </a:r>
            <a:r>
              <a:rPr lang="en-US" sz="2400" dirty="0" smtClean="0"/>
              <a:t>  &lt;/div&gt; 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span</a:t>
            </a:r>
            <a:r>
              <a:rPr lang="en-US" sz="2400" dirty="0" smtClean="0"/>
              <a:t>&gt; </a:t>
            </a:r>
            <a:r>
              <a:rPr lang="en-US" sz="2400" dirty="0" err="1" smtClean="0"/>
              <a:t>continut</a:t>
            </a:r>
            <a:r>
              <a:rPr lang="en-US" sz="2400" dirty="0" smtClean="0"/>
              <a:t> &lt;/span&gt;</a:t>
            </a:r>
            <a:endParaRPr lang="en-US" sz="2400" dirty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135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199"/>
            <a:ext cx="8505855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Elementul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semantic </a:t>
            </a:r>
            <a:r>
              <a:rPr lang="en-US" sz="3200" dirty="0" err="1" smtClean="0">
                <a:solidFill>
                  <a:srgbClr val="FF0000"/>
                </a:solidFill>
              </a:rPr>
              <a:t>nav</a:t>
            </a:r>
            <a:endParaRPr lang="en-US" sz="2400" dirty="0" smtClean="0">
              <a:solidFill>
                <a:prstClr val="black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 err="1" smtClean="0">
                <a:solidFill>
                  <a:prstClr val="black"/>
                </a:solidFill>
              </a:rPr>
              <a:t>nav</a:t>
            </a:r>
            <a:r>
              <a:rPr lang="en-US" sz="2800" dirty="0" smtClean="0">
                <a:solidFill>
                  <a:prstClr val="black"/>
                </a:solidFill>
              </a:rPr>
              <a:t>&gt; </a:t>
            </a:r>
            <a:r>
              <a:rPr lang="en-US" sz="2800" dirty="0" err="1" smtClean="0">
                <a:solidFill>
                  <a:prstClr val="black"/>
                </a:solidFill>
              </a:rPr>
              <a:t>elemente</a:t>
            </a:r>
            <a:r>
              <a:rPr lang="en-US" sz="2800" dirty="0" smtClean="0">
                <a:solidFill>
                  <a:prstClr val="black"/>
                </a:solidFill>
              </a:rPr>
              <a:t> de </a:t>
            </a:r>
            <a:r>
              <a:rPr lang="en-US" sz="2800" dirty="0" err="1" smtClean="0">
                <a:solidFill>
                  <a:prstClr val="black"/>
                </a:solidFill>
              </a:rPr>
              <a:t>navigare</a:t>
            </a:r>
            <a:r>
              <a:rPr lang="en-US" sz="2800" dirty="0" smtClean="0">
                <a:solidFill>
                  <a:prstClr val="black"/>
                </a:solidFill>
              </a:rPr>
              <a:t> &lt;/</a:t>
            </a:r>
            <a:r>
              <a:rPr lang="en-US" sz="2800" dirty="0" err="1" smtClean="0">
                <a:solidFill>
                  <a:prstClr val="black"/>
                </a:solidFill>
              </a:rPr>
              <a:t>nav</a:t>
            </a:r>
            <a:r>
              <a:rPr lang="en-US" sz="2800" dirty="0" smtClean="0">
                <a:solidFill>
                  <a:prstClr val="black"/>
                </a:solidFill>
              </a:rPr>
              <a:t>&gt; </a:t>
            </a:r>
            <a:r>
              <a:rPr lang="en-US" sz="2000" dirty="0">
                <a:solidFill>
                  <a:prstClr val="black"/>
                </a:solidFill>
              </a:rPr>
              <a:t>&lt;!--  </a:t>
            </a:r>
            <a:r>
              <a:rPr lang="en-US" sz="2000" dirty="0" err="1">
                <a:solidFill>
                  <a:prstClr val="black"/>
                </a:solidFill>
              </a:rPr>
              <a:t>nou</a:t>
            </a:r>
            <a:r>
              <a:rPr lang="en-US" sz="2000" dirty="0">
                <a:solidFill>
                  <a:prstClr val="black"/>
                </a:solidFill>
              </a:rPr>
              <a:t> in HTML5--&gt;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 err="1" smtClean="0">
                <a:solidFill>
                  <a:prstClr val="black"/>
                </a:solidFill>
              </a:rPr>
              <a:t>nav</a:t>
            </a:r>
            <a:r>
              <a:rPr lang="en-US" sz="2800" dirty="0" smtClean="0">
                <a:solidFill>
                  <a:prstClr val="black"/>
                </a:solidFill>
              </a:rPr>
              <a:t>&gt;  </a:t>
            </a:r>
            <a:r>
              <a:rPr lang="en-US" sz="2800" dirty="0" err="1" smtClean="0">
                <a:solidFill>
                  <a:prstClr val="black"/>
                </a:solidFill>
              </a:rPr>
              <a:t>reprezinta</a:t>
            </a:r>
            <a:r>
              <a:rPr lang="en-US" sz="2800" dirty="0" smtClean="0">
                <a:solidFill>
                  <a:prstClr val="black"/>
                </a:solidFill>
              </a:rPr>
              <a:t> o </a:t>
            </a:r>
            <a:r>
              <a:rPr lang="en-US" sz="2800" dirty="0" err="1" smtClean="0">
                <a:solidFill>
                  <a:prstClr val="black"/>
                </a:solidFill>
              </a:rPr>
              <a:t>portiune</a:t>
            </a:r>
            <a:r>
              <a:rPr lang="en-US" sz="2800" dirty="0" smtClean="0">
                <a:solidFill>
                  <a:prstClr val="black"/>
                </a:solidFill>
              </a:rPr>
              <a:t> a </a:t>
            </a:r>
            <a:r>
              <a:rPr lang="en-US" sz="2800" dirty="0" err="1" smtClean="0">
                <a:solidFill>
                  <a:prstClr val="black"/>
                </a:solidFill>
              </a:rPr>
              <a:t>paginii</a:t>
            </a:r>
            <a:r>
              <a:rPr lang="en-US" sz="2800" dirty="0" smtClean="0">
                <a:solidFill>
                  <a:prstClr val="black"/>
                </a:solidFill>
              </a:rPr>
              <a:t> cu </a:t>
            </a:r>
            <a:r>
              <a:rPr lang="en-US" sz="2800" dirty="0" err="1" smtClean="0">
                <a:solidFill>
                  <a:prstClr val="black"/>
                </a:solidFill>
              </a:rPr>
              <a:t>legaturi</a:t>
            </a:r>
            <a:r>
              <a:rPr lang="en-US" sz="28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            </a:t>
            </a:r>
            <a:r>
              <a:rPr lang="en-US" sz="2800" dirty="0" err="1" smtClean="0">
                <a:solidFill>
                  <a:prstClr val="black"/>
                </a:solidFill>
              </a:rPr>
              <a:t>marcheaza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blocuri</a:t>
            </a:r>
            <a:r>
              <a:rPr lang="en-US" sz="2800" dirty="0" smtClean="0">
                <a:solidFill>
                  <a:prstClr val="black"/>
                </a:solidFill>
              </a:rPr>
              <a:t> de </a:t>
            </a:r>
            <a:r>
              <a:rPr lang="en-US" sz="2800" dirty="0" err="1" smtClean="0">
                <a:solidFill>
                  <a:prstClr val="black"/>
                </a:solidFill>
              </a:rPr>
              <a:t>navigatie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imporante</a:t>
            </a:r>
            <a:r>
              <a:rPr lang="en-US" sz="28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    </a:t>
            </a:r>
            <a:r>
              <a:rPr lang="en-US" sz="2800" dirty="0" err="1" smtClean="0">
                <a:solidFill>
                  <a:prstClr val="black"/>
                </a:solidFill>
              </a:rPr>
              <a:t>grupuri</a:t>
            </a:r>
            <a:r>
              <a:rPr lang="en-US" sz="2800" dirty="0" smtClean="0">
                <a:solidFill>
                  <a:prstClr val="black"/>
                </a:solidFill>
              </a:rPr>
              <a:t> de </a:t>
            </a:r>
            <a:r>
              <a:rPr lang="en-US" sz="2800" dirty="0" err="1" smtClean="0">
                <a:solidFill>
                  <a:prstClr val="black"/>
                </a:solidFill>
              </a:rPr>
              <a:t>legaturi</a:t>
            </a:r>
            <a:r>
              <a:rPr lang="en-US" sz="2800" dirty="0" smtClean="0">
                <a:solidFill>
                  <a:prstClr val="black"/>
                </a:solidFill>
              </a:rPr>
              <a:t> pot </a:t>
            </a:r>
            <a:r>
              <a:rPr lang="en-US" sz="2800" dirty="0" err="1" smtClean="0">
                <a:solidFill>
                  <a:prstClr val="black"/>
                </a:solidFill>
              </a:rPr>
              <a:t>apare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si</a:t>
            </a:r>
            <a:r>
              <a:rPr lang="en-US" sz="2800" dirty="0" smtClean="0">
                <a:solidFill>
                  <a:prstClr val="black"/>
                </a:solidFill>
              </a:rPr>
              <a:t> in </a:t>
            </a:r>
            <a:r>
              <a:rPr lang="en-US" sz="2800" dirty="0" err="1" smtClean="0">
                <a:solidFill>
                  <a:prstClr val="black"/>
                </a:solidFill>
              </a:rPr>
              <a:t>elemente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    </a:t>
            </a:r>
            <a:r>
              <a:rPr lang="en-US" sz="2800" dirty="0" smtClean="0">
                <a:solidFill>
                  <a:srgbClr val="FF0000"/>
                </a:solidFill>
              </a:rPr>
              <a:t>footer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sau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header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          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033" y="3962400"/>
            <a:ext cx="427392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&lt;h1&gt; </a:t>
            </a:r>
            <a:r>
              <a:rPr lang="en-US" sz="2000" dirty="0" err="1" smtClean="0">
                <a:solidFill>
                  <a:prstClr val="black"/>
                </a:solidFill>
              </a:rPr>
              <a:t>Navigare</a:t>
            </a:r>
            <a:r>
              <a:rPr lang="en-US" sz="2000" dirty="0" smtClean="0">
                <a:solidFill>
                  <a:prstClr val="black"/>
                </a:solidFill>
              </a:rPr>
              <a:t> &lt;h1&gt;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</a:t>
            </a:r>
            <a:r>
              <a:rPr lang="en-US" sz="2000" dirty="0" err="1" smtClean="0">
                <a:solidFill>
                  <a:prstClr val="black"/>
                </a:solidFill>
              </a:rPr>
              <a:t>nav</a:t>
            </a:r>
            <a:r>
              <a:rPr lang="en-US" sz="20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</a:t>
            </a:r>
            <a:r>
              <a:rPr lang="en-US" sz="2000" dirty="0" err="1" smtClean="0">
                <a:solidFill>
                  <a:prstClr val="black"/>
                </a:solidFill>
              </a:rPr>
              <a:t>ul</a:t>
            </a:r>
            <a:r>
              <a:rPr lang="en-US" sz="20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&lt;li&gt; &lt;a </a:t>
            </a:r>
            <a:r>
              <a:rPr lang="en-US" sz="2000" dirty="0" err="1" smtClean="0">
                <a:solidFill>
                  <a:prstClr val="black"/>
                </a:solidFill>
              </a:rPr>
              <a:t>href</a:t>
            </a:r>
            <a:r>
              <a:rPr lang="en-US" sz="2000" dirty="0" smtClean="0">
                <a:solidFill>
                  <a:prstClr val="black"/>
                </a:solidFill>
              </a:rPr>
              <a:t>=“leg1”&gt; Leg 1 &lt;/a&gt;&lt;/li&gt; 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&lt;li&gt; </a:t>
            </a:r>
            <a:r>
              <a:rPr lang="en-US" sz="2000" dirty="0">
                <a:solidFill>
                  <a:prstClr val="black"/>
                </a:solidFill>
              </a:rPr>
              <a:t>&lt;a </a:t>
            </a:r>
            <a:r>
              <a:rPr lang="en-US" sz="2000" dirty="0" err="1">
                <a:solidFill>
                  <a:prstClr val="black"/>
                </a:solidFill>
              </a:rPr>
              <a:t>href</a:t>
            </a:r>
            <a:r>
              <a:rPr lang="en-US" sz="2000" dirty="0">
                <a:solidFill>
                  <a:prstClr val="black"/>
                </a:solidFill>
              </a:rPr>
              <a:t>=“</a:t>
            </a:r>
            <a:r>
              <a:rPr lang="en-US" sz="2000" dirty="0" smtClean="0">
                <a:solidFill>
                  <a:prstClr val="black"/>
                </a:solidFill>
              </a:rPr>
              <a:t>leg2”&gt; </a:t>
            </a:r>
            <a:r>
              <a:rPr lang="en-US" sz="2000" dirty="0">
                <a:solidFill>
                  <a:prstClr val="black"/>
                </a:solidFill>
              </a:rPr>
              <a:t>Leg </a:t>
            </a:r>
            <a:r>
              <a:rPr lang="en-US" sz="2000" dirty="0" smtClean="0">
                <a:solidFill>
                  <a:prstClr val="black"/>
                </a:solidFill>
              </a:rPr>
              <a:t>2 </a:t>
            </a:r>
            <a:r>
              <a:rPr lang="en-US" sz="2000" dirty="0">
                <a:solidFill>
                  <a:prstClr val="black"/>
                </a:solidFill>
              </a:rPr>
              <a:t>&lt;/a&gt;&lt;/li&gt;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&lt;/</a:t>
            </a:r>
            <a:r>
              <a:rPr lang="en-US" sz="2000" dirty="0" err="1" smtClean="0">
                <a:solidFill>
                  <a:prstClr val="black"/>
                </a:solidFill>
              </a:rPr>
              <a:t>ul</a:t>
            </a:r>
            <a:r>
              <a:rPr lang="en-US" sz="20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&lt;/</a:t>
            </a:r>
            <a:r>
              <a:rPr lang="en-US" sz="2000" dirty="0" err="1" smtClean="0">
                <a:solidFill>
                  <a:prstClr val="black"/>
                </a:solidFill>
              </a:rPr>
              <a:t>nav</a:t>
            </a:r>
            <a:r>
              <a:rPr lang="en-US" sz="2000" dirty="0" smtClean="0">
                <a:solidFill>
                  <a:prstClr val="black"/>
                </a:solidFill>
              </a:rPr>
              <a:t>&gt;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5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accent6"/>
                </a:solidFill>
              </a:rPr>
              <a:t>HTML =  </a:t>
            </a:r>
            <a:r>
              <a:rPr lang="en-US" sz="2800" b="1" dirty="0" err="1" smtClean="0">
                <a:solidFill>
                  <a:schemeClr val="accent6"/>
                </a:solidFill>
              </a:rPr>
              <a:t>H</a:t>
            </a:r>
            <a:r>
              <a:rPr lang="en-US" sz="2800" dirty="0" err="1" smtClean="0">
                <a:solidFill>
                  <a:schemeClr val="accent6"/>
                </a:solidFill>
              </a:rPr>
              <a:t>yper</a:t>
            </a:r>
            <a:r>
              <a:rPr lang="en-US" sz="2800" b="1" dirty="0" err="1" smtClean="0">
                <a:solidFill>
                  <a:schemeClr val="accent6"/>
                </a:solidFill>
              </a:rPr>
              <a:t>T</a:t>
            </a:r>
            <a:r>
              <a:rPr lang="en-US" sz="2800" dirty="0" err="1" smtClean="0">
                <a:solidFill>
                  <a:schemeClr val="accent6"/>
                </a:solidFill>
              </a:rPr>
              <a:t>ext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b="1" dirty="0" smtClean="0">
                <a:solidFill>
                  <a:schemeClr val="accent6"/>
                </a:solidFill>
              </a:rPr>
              <a:t>M</a:t>
            </a:r>
            <a:r>
              <a:rPr lang="en-US" sz="2800" dirty="0" smtClean="0">
                <a:solidFill>
                  <a:schemeClr val="accent6"/>
                </a:solidFill>
              </a:rPr>
              <a:t>arkup </a:t>
            </a:r>
            <a:r>
              <a:rPr lang="en-US" sz="2800" b="1" dirty="0" smtClean="0">
                <a:solidFill>
                  <a:schemeClr val="accent6"/>
                </a:solidFill>
              </a:rPr>
              <a:t>L</a:t>
            </a:r>
            <a:r>
              <a:rPr lang="en-US" sz="2800" dirty="0" smtClean="0">
                <a:solidFill>
                  <a:schemeClr val="accent6"/>
                </a:solidFill>
              </a:rPr>
              <a:t>anguage</a:t>
            </a:r>
            <a:br>
              <a:rPr lang="en-US" sz="2800" dirty="0" smtClean="0">
                <a:solidFill>
                  <a:schemeClr val="accent6"/>
                </a:solidFill>
              </a:rPr>
            </a:br>
            <a:r>
              <a:rPr lang="en-US" sz="2800" b="1" dirty="0" smtClean="0">
                <a:hlinkClick r:id="rId2"/>
              </a:rPr>
              <a:t>http</a:t>
            </a:r>
            <a:r>
              <a:rPr lang="en-US" sz="2800" b="1" dirty="0">
                <a:hlinkClick r:id="rId2"/>
              </a:rPr>
              <a:t>://www.w3.org/TR/html5/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295400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HTML  </a:t>
            </a:r>
            <a:r>
              <a:rPr lang="en-US" sz="2800" dirty="0" err="1" smtClean="0"/>
              <a:t>este</a:t>
            </a:r>
            <a:r>
              <a:rPr lang="en-US" sz="2800" dirty="0" smtClean="0"/>
              <a:t> un </a:t>
            </a:r>
            <a:r>
              <a:rPr lang="en-US" sz="2800" dirty="0" err="1" smtClean="0"/>
              <a:t>limbaj</a:t>
            </a:r>
            <a:r>
              <a:rPr lang="en-US" sz="2800" dirty="0" smtClean="0"/>
              <a:t> de </a:t>
            </a:r>
            <a:r>
              <a:rPr lang="en-US" sz="2800" dirty="0" err="1" smtClean="0"/>
              <a:t>marcare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Un document HTML </a:t>
            </a:r>
            <a:r>
              <a:rPr lang="en-US" sz="2800" dirty="0" err="1" smtClean="0"/>
              <a:t>contine</a:t>
            </a:r>
            <a:r>
              <a:rPr lang="en-US" sz="2800" dirty="0" smtClean="0"/>
              <a:t> text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marcaje</a:t>
            </a:r>
            <a:r>
              <a:rPr lang="en-US" sz="2800" dirty="0" smtClean="0"/>
              <a:t> care </a:t>
            </a:r>
            <a:r>
              <a:rPr lang="en-US" sz="2800" dirty="0" err="1" smtClean="0"/>
              <a:t>descriu</a:t>
            </a:r>
            <a:r>
              <a:rPr lang="en-US" sz="2800" dirty="0" smtClean="0"/>
              <a:t> </a:t>
            </a:r>
            <a:r>
              <a:rPr lang="en-US" sz="2800" dirty="0" err="1" smtClean="0"/>
              <a:t>structura</a:t>
            </a:r>
            <a:r>
              <a:rPr lang="en-US" sz="2800" dirty="0" smtClean="0"/>
              <a:t> </a:t>
            </a:r>
            <a:r>
              <a:rPr lang="en-US" sz="2800" dirty="0" err="1" smtClean="0"/>
              <a:t>textului</a:t>
            </a:r>
            <a:r>
              <a:rPr lang="en-US" sz="2800" dirty="0" smtClean="0"/>
              <a:t> </a:t>
            </a:r>
            <a:r>
              <a:rPr lang="en-US" sz="2800" dirty="0" err="1" smtClean="0"/>
              <a:t>respectiv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err="1" smtClean="0"/>
              <a:t>Documentele</a:t>
            </a:r>
            <a:r>
              <a:rPr lang="en-US" sz="2800" dirty="0" smtClean="0"/>
              <a:t> HTML </a:t>
            </a:r>
            <a:r>
              <a:rPr lang="en-US" sz="2800" dirty="0" err="1" smtClean="0"/>
              <a:t>sunt</a:t>
            </a:r>
            <a:r>
              <a:rPr lang="en-US" sz="2800" dirty="0" smtClean="0"/>
              <a:t>  </a:t>
            </a:r>
            <a:r>
              <a:rPr lang="en-US" sz="2800" dirty="0" err="1" smtClean="0"/>
              <a:t>citite</a:t>
            </a:r>
            <a:r>
              <a:rPr lang="en-US" sz="2800" dirty="0" smtClean="0"/>
              <a:t> de </a:t>
            </a:r>
            <a:r>
              <a:rPr lang="en-US" sz="2800" dirty="0" err="1" smtClean="0"/>
              <a:t>browsere</a:t>
            </a:r>
            <a:r>
              <a:rPr lang="en-US" sz="2800" dirty="0" smtClean="0"/>
              <a:t>.   </a:t>
            </a:r>
            <a:r>
              <a:rPr lang="en-US" sz="2800" dirty="0" err="1" smtClean="0"/>
              <a:t>Browserele</a:t>
            </a:r>
            <a:r>
              <a:rPr lang="en-US" sz="2800" dirty="0" smtClean="0"/>
              <a:t> </a:t>
            </a:r>
            <a:r>
              <a:rPr lang="en-US" sz="2800" dirty="0" err="1" smtClean="0"/>
              <a:t>interpreteaza</a:t>
            </a:r>
            <a:r>
              <a:rPr lang="en-US" sz="2800" dirty="0" smtClean="0"/>
              <a:t> </a:t>
            </a:r>
            <a:r>
              <a:rPr lang="en-US" sz="2800" dirty="0" err="1" smtClean="0"/>
              <a:t>marcajele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afiseaza</a:t>
            </a:r>
            <a:r>
              <a:rPr lang="en-US" sz="2800" dirty="0" smtClean="0"/>
              <a:t> </a:t>
            </a:r>
            <a:r>
              <a:rPr lang="en-US" sz="2800" dirty="0" err="1" smtClean="0"/>
              <a:t>documentele</a:t>
            </a:r>
            <a:r>
              <a:rPr lang="en-US" sz="2800" dirty="0" smtClean="0"/>
              <a:t> HTML  </a:t>
            </a:r>
            <a:r>
              <a:rPr lang="en-US" sz="2800" dirty="0" err="1" smtClean="0"/>
              <a:t>intr</a:t>
            </a:r>
            <a:r>
              <a:rPr lang="en-US" sz="2800" dirty="0" smtClean="0"/>
              <a:t>-o forma </a:t>
            </a:r>
            <a:r>
              <a:rPr lang="en-US" sz="2800" dirty="0" err="1" smtClean="0"/>
              <a:t>grafica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905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199"/>
            <a:ext cx="8610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Elementul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semantic </a:t>
            </a:r>
            <a:r>
              <a:rPr lang="en-US" sz="3200" dirty="0" smtClean="0">
                <a:solidFill>
                  <a:srgbClr val="FF0000"/>
                </a:solidFill>
              </a:rPr>
              <a:t>aside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&lt;aside&gt; </a:t>
            </a:r>
            <a:r>
              <a:rPr lang="en-US" sz="2800" dirty="0" err="1" smtClean="0">
                <a:solidFill>
                  <a:prstClr val="black"/>
                </a:solidFill>
              </a:rPr>
              <a:t>continut</a:t>
            </a:r>
            <a:r>
              <a:rPr lang="en-US" sz="2800" dirty="0" smtClean="0">
                <a:solidFill>
                  <a:prstClr val="black"/>
                </a:solidFill>
              </a:rPr>
              <a:t> &lt;/aside&gt; </a:t>
            </a:r>
            <a:r>
              <a:rPr lang="en-US" sz="2000" dirty="0">
                <a:solidFill>
                  <a:prstClr val="black"/>
                </a:solidFill>
              </a:rPr>
              <a:t>&lt;!--  </a:t>
            </a:r>
            <a:r>
              <a:rPr lang="en-US" sz="2000" dirty="0" err="1">
                <a:solidFill>
                  <a:prstClr val="black"/>
                </a:solidFill>
              </a:rPr>
              <a:t>nou</a:t>
            </a:r>
            <a:r>
              <a:rPr lang="en-US" sz="2000" dirty="0">
                <a:solidFill>
                  <a:prstClr val="black"/>
                </a:solidFill>
              </a:rPr>
              <a:t> in HTML5--&gt;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&lt;aside&gt; </a:t>
            </a:r>
            <a:r>
              <a:rPr lang="en-US" sz="2800" dirty="0" err="1" smtClean="0">
                <a:solidFill>
                  <a:prstClr val="black"/>
                </a:solidFill>
              </a:rPr>
              <a:t>reprezinta</a:t>
            </a:r>
            <a:r>
              <a:rPr lang="en-US" sz="2800" dirty="0" smtClean="0">
                <a:solidFill>
                  <a:prstClr val="black"/>
                </a:solidFill>
              </a:rPr>
              <a:t> o </a:t>
            </a:r>
            <a:r>
              <a:rPr lang="en-US" sz="2800" dirty="0" err="1" smtClean="0">
                <a:solidFill>
                  <a:prstClr val="black"/>
                </a:solidFill>
              </a:rPr>
              <a:t>portiune</a:t>
            </a:r>
            <a:r>
              <a:rPr lang="en-US" sz="2800" dirty="0" smtClean="0">
                <a:solidFill>
                  <a:prstClr val="black"/>
                </a:solidFill>
              </a:rPr>
              <a:t> a </a:t>
            </a:r>
            <a:r>
              <a:rPr lang="en-US" sz="2800" dirty="0" err="1" smtClean="0">
                <a:solidFill>
                  <a:prstClr val="black"/>
                </a:solidFill>
              </a:rPr>
              <a:t>paginii</a:t>
            </a:r>
            <a:r>
              <a:rPr lang="en-US" sz="2800" dirty="0" smtClean="0">
                <a:solidFill>
                  <a:prstClr val="black"/>
                </a:solidFill>
              </a:rPr>
              <a:t> cu  </a:t>
            </a:r>
            <a:r>
              <a:rPr lang="en-US" sz="2800" dirty="0" err="1" smtClean="0">
                <a:solidFill>
                  <a:prstClr val="black"/>
                </a:solidFill>
              </a:rPr>
              <a:t>continut</a:t>
            </a:r>
            <a:r>
              <a:rPr lang="en-US" sz="2800" dirty="0" smtClean="0">
                <a:solidFill>
                  <a:prstClr val="black"/>
                </a:solidFill>
              </a:rPr>
              <a:t>    	     tangential </a:t>
            </a:r>
            <a:r>
              <a:rPr lang="en-US" sz="2800" dirty="0" err="1" smtClean="0">
                <a:solidFill>
                  <a:prstClr val="black"/>
                </a:solidFill>
              </a:rPr>
              <a:t>legat</a:t>
            </a:r>
            <a:r>
              <a:rPr lang="en-US" sz="2800" dirty="0" smtClean="0">
                <a:solidFill>
                  <a:prstClr val="black"/>
                </a:solidFill>
              </a:rPr>
              <a:t> de </a:t>
            </a:r>
            <a:r>
              <a:rPr lang="en-US" sz="2800" dirty="0" err="1" smtClean="0">
                <a:solidFill>
                  <a:prstClr val="black"/>
                </a:solidFill>
              </a:rPr>
              <a:t>continutul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paginii</a:t>
            </a:r>
            <a:r>
              <a:rPr lang="en-US" sz="2800" dirty="0" smtClean="0">
                <a:solidFill>
                  <a:prstClr val="black"/>
                </a:solidFill>
              </a:rPr>
              <a:t>   	  	     respective (de </a:t>
            </a:r>
            <a:r>
              <a:rPr lang="en-US" sz="2800" dirty="0" err="1" smtClean="0">
                <a:solidFill>
                  <a:prstClr val="black"/>
                </a:solidFill>
              </a:rPr>
              <a:t>exemplu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pentru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reclama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          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3581400"/>
            <a:ext cx="62484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&lt;section&gt;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&lt;h1&gt; </a:t>
            </a:r>
            <a:r>
              <a:rPr lang="en-US" sz="2400" dirty="0" err="1">
                <a:solidFill>
                  <a:prstClr val="black"/>
                </a:solidFill>
              </a:rPr>
              <a:t>Despre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carti</a:t>
            </a:r>
            <a:r>
              <a:rPr lang="en-US" sz="2400" dirty="0" smtClean="0">
                <a:solidFill>
                  <a:prstClr val="black"/>
                </a:solidFill>
              </a:rPr>
              <a:t> &lt;h1&gt;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&lt;p&gt;  … </a:t>
            </a:r>
            <a:r>
              <a:rPr lang="en-US" sz="2400" dirty="0" err="1" smtClean="0">
                <a:solidFill>
                  <a:prstClr val="black"/>
                </a:solidFill>
              </a:rPr>
              <a:t>lucruri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importante</a:t>
            </a:r>
            <a:r>
              <a:rPr lang="en-US" sz="2400" dirty="0" smtClean="0">
                <a:solidFill>
                  <a:prstClr val="black"/>
                </a:solidFill>
              </a:rPr>
              <a:t> … &lt;/p&gt;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&lt;/section&gt;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&lt;aside&gt; </a:t>
            </a:r>
            <a:r>
              <a:rPr lang="en-US" sz="2400" dirty="0" err="1" smtClean="0">
                <a:solidFill>
                  <a:prstClr val="black"/>
                </a:solidFill>
              </a:rPr>
              <a:t>Reduceri</a:t>
            </a:r>
            <a:r>
              <a:rPr lang="en-US" sz="2400" dirty="0" smtClean="0">
                <a:solidFill>
                  <a:prstClr val="black"/>
                </a:solidFill>
              </a:rPr>
              <a:t>  la elefant.ro &lt;/aside&gt;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487" y="5867400"/>
            <a:ext cx="7034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</a:rPr>
              <a:t>Elementele</a:t>
            </a:r>
            <a:r>
              <a:rPr lang="en-US" sz="2000" dirty="0" smtClean="0">
                <a:solidFill>
                  <a:prstClr val="black"/>
                </a:solidFill>
              </a:rPr>
              <a:t> de </a:t>
            </a:r>
            <a:r>
              <a:rPr lang="en-US" sz="2000" dirty="0" err="1" smtClean="0">
                <a:solidFill>
                  <a:prstClr val="black"/>
                </a:solidFill>
              </a:rPr>
              <a:t>sectionare</a:t>
            </a:r>
            <a:r>
              <a:rPr lang="en-US" sz="2000" dirty="0" smtClean="0">
                <a:solidFill>
                  <a:prstClr val="black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article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section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nav</a:t>
            </a:r>
            <a:r>
              <a:rPr lang="en-US" sz="2000" dirty="0" smtClean="0">
                <a:solidFill>
                  <a:prstClr val="black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aside</a:t>
            </a:r>
          </a:p>
          <a:p>
            <a:r>
              <a:rPr lang="en-US" sz="2000" dirty="0">
                <a:solidFill>
                  <a:srgbClr val="FF0000"/>
                </a:solidFill>
                <a:hlinkClick r:id="rId2"/>
              </a:rPr>
              <a:t>http://www.w3.org/TR/html51/dom.html#sectioning-content-0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077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semantice</a:t>
            </a:r>
            <a:r>
              <a:rPr lang="en-US" sz="3200" dirty="0" smtClean="0">
                <a:solidFill>
                  <a:srgbClr val="7030A0"/>
                </a:solidFill>
              </a:rPr>
              <a:t>: </a:t>
            </a:r>
            <a:r>
              <a:rPr lang="en-US" sz="3200" dirty="0" smtClean="0">
                <a:solidFill>
                  <a:srgbClr val="FF0000"/>
                </a:solidFill>
              </a:rPr>
              <a:t>header </a:t>
            </a:r>
            <a:r>
              <a:rPr lang="en-US" sz="3200" dirty="0" err="1" smtClean="0">
                <a:solidFill>
                  <a:srgbClr val="7030A0"/>
                </a:solidFill>
              </a:rPr>
              <a:t>si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footer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415690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&lt;header&gt; </a:t>
            </a:r>
            <a:r>
              <a:rPr lang="en-US" sz="2400" dirty="0" err="1" smtClean="0">
                <a:solidFill>
                  <a:prstClr val="black"/>
                </a:solidFill>
              </a:rPr>
              <a:t>continut</a:t>
            </a:r>
            <a:r>
              <a:rPr lang="en-US" sz="2400" dirty="0" smtClean="0">
                <a:solidFill>
                  <a:prstClr val="black"/>
                </a:solidFill>
              </a:rPr>
              <a:t> &lt;/header&gt;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&lt;footer&gt; </a:t>
            </a:r>
            <a:r>
              <a:rPr lang="en-US" sz="2400" dirty="0" err="1" smtClean="0">
                <a:solidFill>
                  <a:prstClr val="black"/>
                </a:solidFill>
              </a:rPr>
              <a:t>continut</a:t>
            </a:r>
            <a:r>
              <a:rPr lang="en-US" sz="2400" dirty="0" smtClean="0">
                <a:solidFill>
                  <a:prstClr val="black"/>
                </a:solidFill>
              </a:rPr>
              <a:t> &lt;/footer&gt;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438400"/>
            <a:ext cx="110277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&lt;header&gt; </a:t>
            </a:r>
            <a:r>
              <a:rPr lang="en-US" sz="2400" dirty="0" err="1" smtClean="0">
                <a:solidFill>
                  <a:prstClr val="black"/>
                </a:solidFill>
              </a:rPr>
              <a:t>reprezinta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continut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introductiv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pentru</a:t>
            </a:r>
            <a:r>
              <a:rPr lang="en-US" sz="2400" dirty="0" smtClean="0">
                <a:solidFill>
                  <a:prstClr val="black"/>
                </a:solidFill>
              </a:rPr>
              <a:t> un </a:t>
            </a:r>
            <a:r>
              <a:rPr lang="en-US" sz="2400" dirty="0" err="1" smtClean="0">
                <a:solidFill>
                  <a:prstClr val="black"/>
                </a:solidFill>
              </a:rPr>
              <a:t>cel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 </a:t>
            </a:r>
            <a:r>
              <a:rPr lang="en-US" sz="2400" dirty="0" err="1" smtClean="0">
                <a:solidFill>
                  <a:prstClr val="black"/>
                </a:solidFill>
              </a:rPr>
              <a:t>mai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apropiat</a:t>
            </a:r>
            <a:r>
              <a:rPr lang="en-US" sz="2400" dirty="0" smtClean="0">
                <a:solidFill>
                  <a:prstClr val="black"/>
                </a:solidFill>
              </a:rPr>
              <a:t>  element de </a:t>
            </a:r>
            <a:r>
              <a:rPr lang="en-US" sz="2400" dirty="0" err="1" smtClean="0">
                <a:solidFill>
                  <a:prstClr val="black"/>
                </a:solidFill>
              </a:rPr>
              <a:t>sectionare</a:t>
            </a:r>
            <a:r>
              <a:rPr lang="en-US" sz="2400" dirty="0" smtClean="0">
                <a:solidFill>
                  <a:prstClr val="black"/>
                </a:solidFill>
              </a:rPr>
              <a:t>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 de </a:t>
            </a:r>
            <a:r>
              <a:rPr lang="en-US" sz="2400" dirty="0" err="1" smtClean="0">
                <a:solidFill>
                  <a:prstClr val="black"/>
                </a:solidFill>
              </a:rPr>
              <a:t>obicei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contine</a:t>
            </a:r>
            <a:r>
              <a:rPr lang="en-US" sz="2400" dirty="0" smtClean="0">
                <a:solidFill>
                  <a:prstClr val="black"/>
                </a:solidFill>
              </a:rPr>
              <a:t> un heading </a:t>
            </a:r>
            <a:r>
              <a:rPr lang="en-US" sz="2400" dirty="0">
                <a:solidFill>
                  <a:srgbClr val="FF0000"/>
                </a:solidFill>
              </a:rPr>
              <a:t>h1</a:t>
            </a:r>
            <a:r>
              <a:rPr lang="en-US" sz="2400" dirty="0">
                <a:solidFill>
                  <a:prstClr val="black"/>
                </a:solidFill>
              </a:rPr>
              <a:t>,…, </a:t>
            </a:r>
            <a:r>
              <a:rPr lang="en-US" sz="2400" dirty="0">
                <a:solidFill>
                  <a:srgbClr val="FF0000"/>
                </a:solidFill>
              </a:rPr>
              <a:t>h6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&lt;footer&gt;   </a:t>
            </a:r>
            <a:r>
              <a:rPr lang="en-US" sz="2400" dirty="0" err="1" smtClean="0">
                <a:solidFill>
                  <a:prstClr val="black"/>
                </a:solidFill>
              </a:rPr>
              <a:t>reprezinta</a:t>
            </a:r>
            <a:r>
              <a:rPr lang="en-US" sz="2400" dirty="0" smtClean="0">
                <a:solidFill>
                  <a:prstClr val="black"/>
                </a:solidFill>
              </a:rPr>
              <a:t>  </a:t>
            </a:r>
            <a:r>
              <a:rPr lang="en-US" sz="2400" dirty="0" err="1" smtClean="0">
                <a:solidFill>
                  <a:prstClr val="black"/>
                </a:solidFill>
              </a:rPr>
              <a:t>continut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aditional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despre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elementul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de </a:t>
            </a:r>
            <a:r>
              <a:rPr lang="en-US" sz="2400" dirty="0" err="1" smtClean="0">
                <a:solidFill>
                  <a:prstClr val="black"/>
                </a:solidFill>
              </a:rPr>
              <a:t>sectionare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cel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mai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apropiat</a:t>
            </a:r>
            <a:r>
              <a:rPr lang="en-US" sz="2400" dirty="0" smtClean="0">
                <a:solidFill>
                  <a:prstClr val="black"/>
                </a:solidFill>
              </a:rPr>
              <a:t>, cum </a:t>
            </a:r>
            <a:r>
              <a:rPr lang="en-US" sz="2400" dirty="0" err="1" smtClean="0">
                <a:solidFill>
                  <a:prstClr val="black"/>
                </a:solidFill>
              </a:rPr>
              <a:t>ar</a:t>
            </a:r>
            <a:r>
              <a:rPr lang="en-US" sz="2400" dirty="0" smtClean="0">
                <a:solidFill>
                  <a:prstClr val="black"/>
                </a:solidFill>
              </a:rPr>
              <a:t> fi: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</a:t>
            </a:r>
            <a:r>
              <a:rPr lang="en-US" sz="2400" dirty="0" err="1" smtClean="0">
                <a:solidFill>
                  <a:prstClr val="black"/>
                </a:solidFill>
              </a:rPr>
              <a:t>autorul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</a:rPr>
              <a:t>drepturi</a:t>
            </a:r>
            <a:r>
              <a:rPr lang="en-US" sz="2400" dirty="0" smtClean="0">
                <a:solidFill>
                  <a:prstClr val="black"/>
                </a:solidFill>
              </a:rPr>
              <a:t> de copyright, </a:t>
            </a:r>
            <a:r>
              <a:rPr lang="en-US" sz="2400" dirty="0" err="1" smtClean="0">
                <a:solidFill>
                  <a:prstClr val="black"/>
                </a:solidFill>
              </a:rPr>
              <a:t>etc</a:t>
            </a:r>
            <a:r>
              <a:rPr lang="en-US" sz="2400" dirty="0" smtClean="0">
                <a:solidFill>
                  <a:prstClr val="black"/>
                </a:solidFill>
              </a:rPr>
              <a:t>;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</a:t>
            </a:r>
            <a:r>
              <a:rPr lang="en-US" sz="2400" dirty="0" err="1" smtClean="0">
                <a:solidFill>
                  <a:prstClr val="black"/>
                </a:solidFill>
              </a:rPr>
              <a:t>poate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contine</a:t>
            </a:r>
            <a:r>
              <a:rPr lang="en-US" sz="2400" dirty="0" smtClean="0">
                <a:solidFill>
                  <a:prstClr val="black"/>
                </a:solidFill>
              </a:rPr>
              <a:t>  un element </a:t>
            </a:r>
            <a:r>
              <a:rPr lang="en-US" sz="2400" dirty="0" smtClean="0">
                <a:solidFill>
                  <a:srgbClr val="FF0000"/>
                </a:solidFill>
              </a:rPr>
              <a:t>address</a:t>
            </a:r>
            <a:r>
              <a:rPr lang="en-US" sz="2400" dirty="0" smtClean="0">
                <a:solidFill>
                  <a:prstClr val="black"/>
                </a:solidFill>
              </a:rPr>
              <a:t> cu </a:t>
            </a:r>
            <a:r>
              <a:rPr lang="en-US" sz="2400" dirty="0" err="1" smtClean="0">
                <a:solidFill>
                  <a:prstClr val="black"/>
                </a:solidFill>
              </a:rPr>
              <a:t>datele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           de contact ale </a:t>
            </a:r>
            <a:r>
              <a:rPr lang="en-US" sz="2400" dirty="0" err="1" smtClean="0">
                <a:solidFill>
                  <a:prstClr val="black"/>
                </a:solidFill>
              </a:rPr>
              <a:t>autorului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err="1" smtClean="0">
                <a:solidFill>
                  <a:prstClr val="black"/>
                </a:solidFill>
              </a:rPr>
              <a:t>Exemplu</a:t>
            </a:r>
            <a:r>
              <a:rPr lang="en-US" sz="2400" dirty="0" smtClean="0">
                <a:solidFill>
                  <a:prstClr val="black"/>
                </a:solidFill>
              </a:rPr>
              <a:t>: ex-nav-aside-header-footer.html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3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13946" y="3995678"/>
            <a:ext cx="3048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&lt;p&gt; </a:t>
            </a:r>
            <a:r>
              <a:rPr lang="en-US" dirty="0" err="1" smtClean="0">
                <a:solidFill>
                  <a:prstClr val="black"/>
                </a:solidFill>
              </a:rPr>
              <a:t>Cuvinte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cheie</a:t>
            </a:r>
            <a:r>
              <a:rPr lang="en-US" dirty="0" smtClean="0">
                <a:solidFill>
                  <a:prstClr val="black"/>
                </a:solidFill>
              </a:rPr>
              <a:t>:   &lt;b&gt;</a:t>
            </a:r>
            <a:r>
              <a:rPr lang="en-US" dirty="0" err="1" smtClean="0">
                <a:solidFill>
                  <a:prstClr val="black"/>
                </a:solidFill>
              </a:rPr>
              <a:t>semantica</a:t>
            </a:r>
            <a:r>
              <a:rPr lang="en-US" dirty="0" smtClean="0">
                <a:solidFill>
                  <a:prstClr val="black"/>
                </a:solidFill>
              </a:rPr>
              <a:t>&lt;/b&gt;,     	                  &lt;b&gt;</a:t>
            </a:r>
            <a:r>
              <a:rPr lang="en-US" dirty="0" err="1" smtClean="0">
                <a:solidFill>
                  <a:prstClr val="black"/>
                </a:solidFill>
              </a:rPr>
              <a:t>sintaxa</a:t>
            </a:r>
            <a:r>
              <a:rPr lang="en-US" dirty="0" smtClean="0">
                <a:solidFill>
                  <a:prstClr val="black"/>
                </a:solidFill>
              </a:rPr>
              <a:t>&lt;/b&gt;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&lt;/p&gt;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&lt;p&gt;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&gt; To be or not to be&lt;/</a:t>
            </a:r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dirty="0" smtClean="0">
                <a:solidFill>
                  <a:prstClr val="black"/>
                </a:solidFill>
              </a:rPr>
              <a:t>&gt;, </a:t>
            </a:r>
          </a:p>
          <a:p>
            <a:r>
              <a:rPr lang="en-US" dirty="0" err="1" smtClean="0">
                <a:solidFill>
                  <a:prstClr val="black"/>
                </a:solidFill>
              </a:rPr>
              <a:t>aceasta</a:t>
            </a:r>
            <a:r>
              <a:rPr lang="en-US" dirty="0" smtClean="0">
                <a:solidFill>
                  <a:prstClr val="black"/>
                </a:solidFill>
              </a:rPr>
              <a:t> e </a:t>
            </a:r>
            <a:r>
              <a:rPr lang="en-US" dirty="0" err="1" smtClean="0">
                <a:solidFill>
                  <a:prstClr val="black"/>
                </a:solidFill>
              </a:rPr>
              <a:t>intrebarea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&lt;/p&gt;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964" y="228600"/>
            <a:ext cx="7883236" cy="2154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semantice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&lt;strong&gt; text important &lt;/strong&gt;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 err="1" smtClean="0">
                <a:solidFill>
                  <a:prstClr val="black"/>
                </a:solidFill>
              </a:rPr>
              <a:t>em</a:t>
            </a:r>
            <a:r>
              <a:rPr lang="en-US" sz="2800" dirty="0" smtClean="0">
                <a:solidFill>
                  <a:prstClr val="black"/>
                </a:solidFill>
              </a:rPr>
              <a:t>&gt; text </a:t>
            </a:r>
            <a:r>
              <a:rPr lang="en-US" sz="2800" dirty="0" err="1" smtClean="0">
                <a:solidFill>
                  <a:prstClr val="black"/>
                </a:solidFill>
              </a:rPr>
              <a:t>accentuat</a:t>
            </a:r>
            <a:r>
              <a:rPr lang="en-US" sz="2800" dirty="0" smtClean="0">
                <a:solidFill>
                  <a:prstClr val="black"/>
                </a:solidFill>
              </a:rPr>
              <a:t>&lt;/</a:t>
            </a:r>
            <a:r>
              <a:rPr lang="en-US" sz="2800" dirty="0" err="1" smtClean="0">
                <a:solidFill>
                  <a:prstClr val="black"/>
                </a:solidFill>
              </a:rPr>
              <a:t>em</a:t>
            </a:r>
            <a:r>
              <a:rPr lang="en-US" sz="28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&lt;small&gt; </a:t>
            </a:r>
            <a:r>
              <a:rPr lang="en-US" sz="2800" dirty="0" err="1" smtClean="0">
                <a:solidFill>
                  <a:prstClr val="black"/>
                </a:solidFill>
              </a:rPr>
              <a:t>comentarii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aditionale</a:t>
            </a:r>
            <a:r>
              <a:rPr lang="en-US" sz="2800" dirty="0" smtClean="0">
                <a:solidFill>
                  <a:prstClr val="black"/>
                </a:solidFill>
              </a:rPr>
              <a:t>&lt;/small&gt;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4191000"/>
            <a:ext cx="5492209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fizice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&lt;b&gt; “</a:t>
            </a:r>
            <a:r>
              <a:rPr lang="en-US" sz="2800" dirty="0">
                <a:solidFill>
                  <a:prstClr val="black"/>
                </a:solidFill>
              </a:rPr>
              <a:t>stylistically offset</a:t>
            </a:r>
            <a:r>
              <a:rPr lang="en-US" sz="2800" dirty="0" smtClean="0">
                <a:solidFill>
                  <a:prstClr val="black"/>
                </a:solidFill>
              </a:rPr>
              <a:t>” &lt;/b&gt;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 err="1" smtClean="0">
                <a:solidFill>
                  <a:prstClr val="black"/>
                </a:solidFill>
              </a:rPr>
              <a:t>i</a:t>
            </a:r>
            <a:r>
              <a:rPr lang="en-US" sz="2800" dirty="0" smtClean="0">
                <a:solidFill>
                  <a:prstClr val="black"/>
                </a:solidFill>
              </a:rPr>
              <a:t>&gt;”alternate </a:t>
            </a:r>
            <a:r>
              <a:rPr lang="en-US" sz="2800" dirty="0">
                <a:solidFill>
                  <a:prstClr val="black"/>
                </a:solidFill>
              </a:rPr>
              <a:t>voice or </a:t>
            </a:r>
            <a:r>
              <a:rPr lang="en-US" sz="2800" dirty="0" smtClean="0">
                <a:solidFill>
                  <a:prstClr val="black"/>
                </a:solidFill>
              </a:rPr>
              <a:t>mood” &lt;/</a:t>
            </a:r>
            <a:r>
              <a:rPr lang="en-US" sz="2800" dirty="0" err="1" smtClean="0">
                <a:solidFill>
                  <a:prstClr val="black"/>
                </a:solidFill>
              </a:rPr>
              <a:t>i</a:t>
            </a:r>
            <a:r>
              <a:rPr lang="en-US" sz="2800" dirty="0" smtClean="0">
                <a:solidFill>
                  <a:prstClr val="black"/>
                </a:solidFill>
              </a:rPr>
              <a:t>&gt;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677320"/>
            <a:ext cx="64008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&lt;strong&gt; </a:t>
            </a:r>
            <a:r>
              <a:rPr lang="en-US" sz="2000" dirty="0" err="1" smtClean="0">
                <a:solidFill>
                  <a:prstClr val="black"/>
                </a:solidFill>
              </a:rPr>
              <a:t>Atentie</a:t>
            </a:r>
            <a:r>
              <a:rPr lang="en-US" sz="2000" dirty="0" smtClean="0">
                <a:solidFill>
                  <a:prstClr val="black"/>
                </a:solidFill>
              </a:rPr>
              <a:t> &lt;strong&gt;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&lt;small&gt; nu </a:t>
            </a:r>
            <a:r>
              <a:rPr lang="en-US" sz="2000" dirty="0" err="1" smtClean="0">
                <a:solidFill>
                  <a:prstClr val="black"/>
                </a:solidFill>
              </a:rPr>
              <a:t>detin</a:t>
            </a:r>
            <a:r>
              <a:rPr lang="en-US" sz="2000" dirty="0" smtClean="0">
                <a:solidFill>
                  <a:prstClr val="black"/>
                </a:solidFill>
              </a:rPr>
              <a:t> copyright &lt;/small&gt;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&lt;p&gt; </a:t>
            </a:r>
            <a:r>
              <a:rPr lang="en-US" sz="2000" dirty="0" err="1" smtClean="0">
                <a:solidFill>
                  <a:prstClr val="black"/>
                </a:solidFill>
              </a:rPr>
              <a:t>Pisicile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sunt</a:t>
            </a:r>
            <a:r>
              <a:rPr lang="en-US" sz="2000" dirty="0" smtClean="0">
                <a:solidFill>
                  <a:prstClr val="black"/>
                </a:solidFill>
              </a:rPr>
              <a:t> &lt;</a:t>
            </a:r>
            <a:r>
              <a:rPr lang="en-US" sz="2000" dirty="0" err="1" smtClean="0">
                <a:solidFill>
                  <a:prstClr val="black"/>
                </a:solidFill>
              </a:rPr>
              <a:t>em</a:t>
            </a:r>
            <a:r>
              <a:rPr lang="en-US" sz="2000" dirty="0" smtClean="0">
                <a:solidFill>
                  <a:prstClr val="black"/>
                </a:solidFill>
              </a:rPr>
              <a:t>&gt; </a:t>
            </a:r>
            <a:r>
              <a:rPr lang="en-US" sz="2000" dirty="0" err="1" smtClean="0">
                <a:solidFill>
                  <a:prstClr val="black"/>
                </a:solidFill>
              </a:rPr>
              <a:t>foarte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dragute</a:t>
            </a:r>
            <a:r>
              <a:rPr lang="en-US" sz="2000" dirty="0" smtClean="0">
                <a:solidFill>
                  <a:prstClr val="black"/>
                </a:solidFill>
              </a:rPr>
              <a:t>&lt;/</a:t>
            </a:r>
            <a:r>
              <a:rPr lang="en-US" sz="2000" dirty="0" err="1" smtClean="0">
                <a:solidFill>
                  <a:prstClr val="black"/>
                </a:solidFill>
              </a:rPr>
              <a:t>em</a:t>
            </a:r>
            <a:r>
              <a:rPr lang="en-US" sz="2000" dirty="0" smtClean="0">
                <a:solidFill>
                  <a:prstClr val="black"/>
                </a:solidFill>
              </a:rPr>
              <a:t>&gt;. &lt;/p&gt;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23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356" y="304800"/>
            <a:ext cx="8184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Elementele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semantice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q</a:t>
            </a:r>
            <a:r>
              <a:rPr lang="en-US" sz="3200" dirty="0" smtClean="0">
                <a:solidFill>
                  <a:prstClr val="black"/>
                </a:solidFill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</a:rPr>
              <a:t>blockquote</a:t>
            </a:r>
            <a:r>
              <a:rPr lang="en-US" sz="3200" dirty="0" smtClean="0">
                <a:solidFill>
                  <a:prstClr val="black"/>
                </a:solidFill>
              </a:rPr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cite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87188"/>
            <a:ext cx="832952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&lt;q&gt; </a:t>
            </a:r>
            <a:r>
              <a:rPr lang="en-US" sz="2800" dirty="0" err="1" smtClean="0">
                <a:solidFill>
                  <a:prstClr val="black"/>
                </a:solidFill>
              </a:rPr>
              <a:t>citat</a:t>
            </a:r>
            <a:r>
              <a:rPr lang="en-US" sz="2800" dirty="0" smtClean="0">
                <a:solidFill>
                  <a:prstClr val="black"/>
                </a:solidFill>
              </a:rPr>
              <a:t> &lt;/q&gt;  </a:t>
            </a:r>
            <a:r>
              <a:rPr lang="en-US" sz="2400" dirty="0" smtClean="0">
                <a:solidFill>
                  <a:prstClr val="black"/>
                </a:solidFill>
              </a:rPr>
              <a:t>&lt;!-- phrasing content </a:t>
            </a:r>
            <a:r>
              <a:rPr lang="en-US" sz="2400" dirty="0" smtClean="0">
                <a:solidFill>
                  <a:prstClr val="black"/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 err="1" smtClean="0">
                <a:solidFill>
                  <a:prstClr val="black"/>
                </a:solidFill>
              </a:rPr>
              <a:t>blockquote</a:t>
            </a:r>
            <a:r>
              <a:rPr lang="en-US" sz="2800" dirty="0" smtClean="0">
                <a:solidFill>
                  <a:prstClr val="black"/>
                </a:solidFill>
              </a:rPr>
              <a:t>&gt; </a:t>
            </a:r>
            <a:r>
              <a:rPr lang="en-US" sz="2800" dirty="0" err="1">
                <a:solidFill>
                  <a:prstClr val="black"/>
                </a:solidFill>
              </a:rPr>
              <a:t>citat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&lt;/</a:t>
            </a:r>
            <a:r>
              <a:rPr lang="en-US" sz="2800" dirty="0" err="1" smtClean="0">
                <a:solidFill>
                  <a:prstClr val="black"/>
                </a:solidFill>
              </a:rPr>
              <a:t>blockquote</a:t>
            </a:r>
            <a:r>
              <a:rPr lang="en-US" sz="2800" dirty="0" smtClean="0">
                <a:solidFill>
                  <a:prstClr val="black"/>
                </a:solidFill>
              </a:rPr>
              <a:t>&gt;  </a:t>
            </a:r>
            <a:r>
              <a:rPr lang="en-US" sz="2400" dirty="0" smtClean="0">
                <a:solidFill>
                  <a:prstClr val="black"/>
                </a:solidFill>
              </a:rPr>
              <a:t>&lt;!-- flow </a:t>
            </a:r>
            <a:r>
              <a:rPr lang="en-US" sz="2400" dirty="0">
                <a:solidFill>
                  <a:prstClr val="black"/>
                </a:solidFill>
              </a:rPr>
              <a:t>content </a:t>
            </a:r>
            <a:r>
              <a:rPr lang="en-US" sz="2400" dirty="0" smtClean="0">
                <a:solidFill>
                  <a:prstClr val="black"/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&lt;cite&gt; </a:t>
            </a:r>
            <a:r>
              <a:rPr lang="en-US" sz="2800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referinta</a:t>
            </a: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bibliografica</a:t>
            </a:r>
            <a:r>
              <a:rPr lang="en-US" sz="28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sym typeface="Wingdings" panose="05000000000000000000" pitchFamily="2" charset="2"/>
              </a:rPr>
              <a:t>&lt;/cite&gt;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2895600"/>
            <a:ext cx="578395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 err="1" smtClean="0">
                <a:solidFill>
                  <a:prstClr val="black"/>
                </a:solidFill>
              </a:rPr>
              <a:t>blockquote</a:t>
            </a:r>
            <a:r>
              <a:rPr lang="en-US" sz="28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&lt;p&gt;  </a:t>
            </a:r>
          </a:p>
          <a:p>
            <a:r>
              <a:rPr lang="en-US" sz="2800" dirty="0" err="1" smtClean="0">
                <a:solidFill>
                  <a:prstClr val="black"/>
                </a:solidFill>
              </a:rPr>
              <a:t>citat</a:t>
            </a:r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&lt;/p&gt;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&lt;footer&gt;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&lt;cite&gt; </a:t>
            </a:r>
            <a:r>
              <a:rPr lang="en-US" sz="2800" dirty="0" err="1" smtClean="0">
                <a:solidFill>
                  <a:prstClr val="black"/>
                </a:solidFill>
              </a:rPr>
              <a:t>referinta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bibliografica</a:t>
            </a:r>
            <a:r>
              <a:rPr lang="en-US" sz="2800" dirty="0" smtClean="0">
                <a:solidFill>
                  <a:prstClr val="black"/>
                </a:solidFill>
              </a:rPr>
              <a:t> &lt;/cite&gt;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&lt;/footer&gt;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&lt;/</a:t>
            </a:r>
            <a:r>
              <a:rPr lang="en-US" sz="2800" dirty="0" err="1" smtClean="0">
                <a:solidFill>
                  <a:prstClr val="black"/>
                </a:solidFill>
              </a:rPr>
              <a:t>blockquote</a:t>
            </a:r>
            <a:r>
              <a:rPr lang="en-US" sz="2800" dirty="0" smtClean="0">
                <a:solidFill>
                  <a:prstClr val="black"/>
                </a:solidFill>
              </a:rPr>
              <a:t>&gt;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356" y="443448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prstClr val="black"/>
                </a:solidFill>
              </a:rPr>
              <a:t>Exemplu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683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04800"/>
            <a:ext cx="633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Elementele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semantice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pre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si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code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8747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&lt;pre&gt; text </a:t>
            </a:r>
            <a:r>
              <a:rPr lang="en-US" sz="2800" dirty="0" err="1" smtClean="0">
                <a:solidFill>
                  <a:prstClr val="black"/>
                </a:solidFill>
              </a:rPr>
              <a:t>preformatat</a:t>
            </a:r>
            <a:r>
              <a:rPr lang="en-US" sz="2800" dirty="0" smtClean="0">
                <a:solidFill>
                  <a:prstClr val="black"/>
                </a:solidFill>
              </a:rPr>
              <a:t> &lt;/pre&gt;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&lt;code&gt; cod </a:t>
            </a:r>
            <a:r>
              <a:rPr lang="en-US" sz="2800" dirty="0" err="1" smtClean="0">
                <a:solidFill>
                  <a:prstClr val="black"/>
                </a:solidFill>
              </a:rPr>
              <a:t>intr</a:t>
            </a:r>
            <a:r>
              <a:rPr lang="en-US" sz="2800" dirty="0" smtClean="0">
                <a:solidFill>
                  <a:prstClr val="black"/>
                </a:solidFill>
              </a:rPr>
              <a:t>-un </a:t>
            </a:r>
            <a:r>
              <a:rPr lang="en-US" sz="2800" dirty="0" err="1" smtClean="0">
                <a:solidFill>
                  <a:prstClr val="black"/>
                </a:solidFill>
              </a:rPr>
              <a:t>limbaj</a:t>
            </a:r>
            <a:r>
              <a:rPr lang="en-US" sz="2800" dirty="0" smtClean="0">
                <a:solidFill>
                  <a:prstClr val="black"/>
                </a:solidFill>
              </a:rPr>
              <a:t> de </a:t>
            </a:r>
            <a:r>
              <a:rPr lang="en-US" sz="2800" dirty="0" err="1" smtClean="0">
                <a:solidFill>
                  <a:prstClr val="black"/>
                </a:solidFill>
              </a:rPr>
              <a:t>programare</a:t>
            </a:r>
            <a:r>
              <a:rPr lang="en-US" sz="2800" dirty="0" smtClean="0">
                <a:solidFill>
                  <a:prstClr val="black"/>
                </a:solidFill>
              </a:rPr>
              <a:t> &lt;/code&gt;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3200400"/>
            <a:ext cx="455765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&lt;pre&gt;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&lt;code class=“language-L”&gt;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cod in language-L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&lt;/code&gt;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&lt;/pre&gt;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429080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prstClr val="black"/>
                </a:solidFill>
              </a:rPr>
              <a:t>Exemplu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325" y="6260068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prstClr val="black"/>
                </a:solidFill>
              </a:rPr>
              <a:t>Exemple</a:t>
            </a:r>
            <a:r>
              <a:rPr lang="en-US" sz="2400" dirty="0" smtClean="0">
                <a:solidFill>
                  <a:prstClr val="black"/>
                </a:solidFill>
              </a:rPr>
              <a:t>: ex-pre-code.html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86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Elementele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si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li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2590800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 &lt;</a:t>
            </a:r>
            <a:r>
              <a:rPr lang="en-US" sz="2400" dirty="0" err="1" smtClean="0">
                <a:solidFill>
                  <a:prstClr val="black"/>
                </a:solidFill>
              </a:rPr>
              <a:t>ul</a:t>
            </a:r>
            <a:r>
              <a:rPr lang="en-US" sz="2400" dirty="0" smtClean="0">
                <a:solidFill>
                  <a:prstClr val="black"/>
                </a:solidFill>
              </a:rPr>
              <a:t>&gt;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&lt;li&gt;  item 1&lt;/li&gt;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…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&lt;li&gt; item n  &lt;/li&gt;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&lt;/</a:t>
            </a:r>
            <a:r>
              <a:rPr lang="en-US" sz="2400" dirty="0" err="1" smtClean="0">
                <a:solidFill>
                  <a:prstClr val="black"/>
                </a:solidFill>
              </a:rPr>
              <a:t>ul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142994"/>
            <a:ext cx="2667001" cy="216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886200"/>
            <a:ext cx="77235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 err="1" smtClean="0">
                <a:solidFill>
                  <a:prstClr val="black"/>
                </a:solidFill>
              </a:rPr>
              <a:t>ul</a:t>
            </a:r>
            <a:r>
              <a:rPr lang="en-US" sz="2800" dirty="0" smtClean="0">
                <a:solidFill>
                  <a:prstClr val="black"/>
                </a:solidFill>
              </a:rPr>
              <a:t>&gt; </a:t>
            </a:r>
            <a:r>
              <a:rPr lang="en-US" sz="2800" dirty="0" err="1" smtClean="0">
                <a:solidFill>
                  <a:prstClr val="black"/>
                </a:solidFill>
              </a:rPr>
              <a:t>reprezinta</a:t>
            </a:r>
            <a:r>
              <a:rPr lang="en-US" sz="2800" dirty="0" smtClean="0">
                <a:solidFill>
                  <a:prstClr val="black"/>
                </a:solidFill>
              </a:rPr>
              <a:t> o </a:t>
            </a:r>
            <a:r>
              <a:rPr lang="en-US" sz="2800" dirty="0" err="1" smtClean="0">
                <a:solidFill>
                  <a:prstClr val="black"/>
                </a:solidFill>
              </a:rPr>
              <a:t>lista</a:t>
            </a:r>
            <a:r>
              <a:rPr lang="en-US" sz="2800" dirty="0" smtClean="0">
                <a:solidFill>
                  <a:prstClr val="black"/>
                </a:solidFill>
              </a:rPr>
              <a:t> in care </a:t>
            </a:r>
            <a:r>
              <a:rPr lang="en-US" sz="2800" dirty="0" err="1" smtClean="0">
                <a:solidFill>
                  <a:prstClr val="black"/>
                </a:solidFill>
              </a:rPr>
              <a:t>ordinea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</a:t>
            </a:r>
            <a:r>
              <a:rPr lang="en-US" sz="2800" dirty="0" err="1" smtClean="0">
                <a:solidFill>
                  <a:prstClr val="black"/>
                </a:solidFill>
              </a:rPr>
              <a:t>elementelor</a:t>
            </a:r>
            <a:r>
              <a:rPr lang="en-US" sz="2800" dirty="0" smtClean="0">
                <a:solidFill>
                  <a:prstClr val="black"/>
                </a:solidFill>
              </a:rPr>
              <a:t> (item-</a:t>
            </a:r>
            <a:r>
              <a:rPr lang="en-US" sz="2800" dirty="0" err="1" smtClean="0">
                <a:solidFill>
                  <a:prstClr val="black"/>
                </a:solidFill>
              </a:rPr>
              <a:t>urilor</a:t>
            </a:r>
            <a:r>
              <a:rPr lang="en-US" sz="2800" dirty="0" smtClean="0">
                <a:solidFill>
                  <a:prstClr val="black"/>
                </a:solidFill>
              </a:rPr>
              <a:t>) nu are </a:t>
            </a:r>
            <a:r>
              <a:rPr lang="en-US" sz="2800" dirty="0" err="1" smtClean="0">
                <a:solidFill>
                  <a:prstClr val="black"/>
                </a:solidFill>
              </a:rPr>
              <a:t>importanta</a:t>
            </a:r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&lt;li&gt;  </a:t>
            </a:r>
            <a:r>
              <a:rPr lang="en-US" sz="2800" dirty="0" err="1" smtClean="0">
                <a:solidFill>
                  <a:prstClr val="black"/>
                </a:solidFill>
              </a:rPr>
              <a:t>este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folosit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pentru</a:t>
            </a:r>
            <a:r>
              <a:rPr lang="en-US" sz="2800" dirty="0" smtClean="0">
                <a:solidFill>
                  <a:prstClr val="black"/>
                </a:solidFill>
              </a:rPr>
              <a:t> a </a:t>
            </a:r>
            <a:r>
              <a:rPr lang="en-US" sz="2800" dirty="0" err="1" smtClean="0">
                <a:solidFill>
                  <a:prstClr val="black"/>
                </a:solidFill>
              </a:rPr>
              <a:t>crea</a:t>
            </a:r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</a:t>
            </a:r>
            <a:r>
              <a:rPr lang="en-US" sz="2800" dirty="0" err="1" smtClean="0">
                <a:solidFill>
                  <a:prstClr val="black"/>
                </a:solidFill>
              </a:rPr>
              <a:t>elementele</a:t>
            </a:r>
            <a:r>
              <a:rPr lang="en-US" sz="2800" dirty="0" smtClean="0">
                <a:solidFill>
                  <a:prstClr val="black"/>
                </a:solidFill>
              </a:rPr>
              <a:t> (item-</a:t>
            </a:r>
            <a:r>
              <a:rPr lang="en-US" sz="2800" dirty="0" err="1" smtClean="0">
                <a:solidFill>
                  <a:prstClr val="black"/>
                </a:solidFill>
              </a:rPr>
              <a:t>urile</a:t>
            </a:r>
            <a:r>
              <a:rPr lang="en-US" sz="2800" dirty="0" smtClean="0">
                <a:solidFill>
                  <a:prstClr val="black"/>
                </a:solidFill>
              </a:rPr>
              <a:t>) </a:t>
            </a:r>
            <a:r>
              <a:rPr lang="en-US" sz="2800" dirty="0" err="1" smtClean="0">
                <a:solidFill>
                  <a:prstClr val="black"/>
                </a:solidFill>
              </a:rPr>
              <a:t>unei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liste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84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Elementul</a:t>
            </a:r>
            <a:r>
              <a:rPr lang="en-US" dirty="0" smtClean="0">
                <a:solidFill>
                  <a:srgbClr val="7030A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1066799"/>
            <a:ext cx="2590800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 &lt;</a:t>
            </a:r>
            <a:r>
              <a:rPr lang="en-US" sz="2400" dirty="0" err="1">
                <a:solidFill>
                  <a:prstClr val="black"/>
                </a:solidFill>
              </a:rPr>
              <a:t>o</a:t>
            </a:r>
            <a:r>
              <a:rPr lang="en-US" sz="2400" dirty="0" err="1" smtClean="0">
                <a:solidFill>
                  <a:prstClr val="black"/>
                </a:solidFill>
              </a:rPr>
              <a:t>l</a:t>
            </a:r>
            <a:r>
              <a:rPr lang="en-US" sz="2400" dirty="0" smtClean="0">
                <a:solidFill>
                  <a:prstClr val="black"/>
                </a:solidFill>
              </a:rPr>
              <a:t>&gt;  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&lt;li&gt;  item 1&lt;/li&gt;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…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&lt;li&gt; item n  &lt;/li&gt;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&lt;/</a:t>
            </a:r>
            <a:r>
              <a:rPr lang="en-US" sz="2400" dirty="0" err="1">
                <a:solidFill>
                  <a:prstClr val="black"/>
                </a:solidFill>
              </a:rPr>
              <a:t>o</a:t>
            </a:r>
            <a:r>
              <a:rPr lang="en-US" sz="2400" dirty="0" err="1" smtClean="0">
                <a:solidFill>
                  <a:prstClr val="black"/>
                </a:solidFill>
              </a:rPr>
              <a:t>l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310" y="1064454"/>
            <a:ext cx="62039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 err="1">
                <a:solidFill>
                  <a:prstClr val="black"/>
                </a:solidFill>
              </a:rPr>
              <a:t>o</a:t>
            </a:r>
            <a:r>
              <a:rPr lang="en-US" sz="2800" dirty="0" err="1" smtClean="0">
                <a:solidFill>
                  <a:prstClr val="black"/>
                </a:solidFill>
              </a:rPr>
              <a:t>l</a:t>
            </a:r>
            <a:r>
              <a:rPr lang="en-US" sz="2800" dirty="0" smtClean="0">
                <a:solidFill>
                  <a:prstClr val="black"/>
                </a:solidFill>
              </a:rPr>
              <a:t>&gt; </a:t>
            </a:r>
            <a:r>
              <a:rPr lang="en-US" sz="2800" dirty="0" err="1" smtClean="0">
                <a:solidFill>
                  <a:prstClr val="black"/>
                </a:solidFill>
              </a:rPr>
              <a:t>reprezinta</a:t>
            </a:r>
            <a:r>
              <a:rPr lang="en-US" sz="2800" dirty="0" smtClean="0">
                <a:solidFill>
                  <a:prstClr val="black"/>
                </a:solidFill>
              </a:rPr>
              <a:t> o </a:t>
            </a:r>
            <a:r>
              <a:rPr lang="en-US" sz="2800" dirty="0" err="1" smtClean="0">
                <a:solidFill>
                  <a:prstClr val="black"/>
                </a:solidFill>
              </a:rPr>
              <a:t>lista</a:t>
            </a:r>
            <a:r>
              <a:rPr lang="en-US" sz="2800" dirty="0" smtClean="0">
                <a:solidFill>
                  <a:prstClr val="black"/>
                </a:solidFill>
              </a:rPr>
              <a:t> in care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</a:t>
            </a:r>
            <a:r>
              <a:rPr lang="en-US" sz="2800" dirty="0" err="1" smtClean="0">
                <a:solidFill>
                  <a:prstClr val="black"/>
                </a:solidFill>
              </a:rPr>
              <a:t>ordinea</a:t>
            </a:r>
            <a:r>
              <a:rPr lang="en-US" sz="2800" dirty="0" smtClean="0">
                <a:solidFill>
                  <a:prstClr val="black"/>
                </a:solidFill>
              </a:rPr>
              <a:t>  </a:t>
            </a:r>
            <a:r>
              <a:rPr lang="en-US" sz="2800" dirty="0" err="1" smtClean="0">
                <a:solidFill>
                  <a:prstClr val="black"/>
                </a:solidFill>
              </a:rPr>
              <a:t>elementelor</a:t>
            </a:r>
            <a:r>
              <a:rPr lang="en-US" sz="2800" dirty="0" smtClean="0">
                <a:solidFill>
                  <a:prstClr val="black"/>
                </a:solidFill>
              </a:rPr>
              <a:t> (item-</a:t>
            </a:r>
            <a:r>
              <a:rPr lang="en-US" sz="2800" dirty="0" err="1" smtClean="0">
                <a:solidFill>
                  <a:prstClr val="black"/>
                </a:solidFill>
              </a:rPr>
              <a:t>urilor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</a:t>
            </a:r>
            <a:r>
              <a:rPr lang="en-US" sz="2800" dirty="0" err="1" smtClean="0">
                <a:solidFill>
                  <a:prstClr val="black"/>
                </a:solidFill>
              </a:rPr>
              <a:t>este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importanta</a:t>
            </a:r>
            <a:r>
              <a:rPr lang="en-US" sz="28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</a:t>
            </a:r>
            <a:r>
              <a:rPr lang="en-US" sz="2800" dirty="0" err="1" smtClean="0">
                <a:solidFill>
                  <a:prstClr val="black"/>
                </a:solidFill>
              </a:rPr>
              <a:t>atribute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specifice</a:t>
            </a:r>
            <a:r>
              <a:rPr lang="en-US" sz="28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 type</a:t>
            </a:r>
            <a:r>
              <a:rPr lang="en-US" sz="2800" dirty="0" smtClean="0">
                <a:solidFill>
                  <a:prstClr val="black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start</a:t>
            </a:r>
            <a:r>
              <a:rPr lang="en-US" sz="2800" dirty="0" smtClean="0">
                <a:solidFill>
                  <a:prstClr val="black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reverse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12" y="3699549"/>
            <a:ext cx="2895600" cy="2320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482" y="3742110"/>
            <a:ext cx="451111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&lt;p&gt; </a:t>
            </a:r>
            <a:r>
              <a:rPr lang="en-US" sz="2400" dirty="0" err="1">
                <a:solidFill>
                  <a:prstClr val="black"/>
                </a:solidFill>
              </a:rPr>
              <a:t>Ordinea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candidatilor</a:t>
            </a:r>
            <a:r>
              <a:rPr lang="en-US" sz="2400" dirty="0">
                <a:solidFill>
                  <a:prstClr val="black"/>
                </a:solidFill>
              </a:rPr>
              <a:t>: </a:t>
            </a:r>
          </a:p>
          <a:p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ol</a:t>
            </a:r>
            <a:r>
              <a:rPr lang="en-US" sz="2400" dirty="0">
                <a:solidFill>
                  <a:prstClr val="black"/>
                </a:solidFill>
              </a:rPr>
              <a:t> type="I" start="3" reversed&gt;</a:t>
            </a:r>
          </a:p>
          <a:p>
            <a:r>
              <a:rPr lang="en-US" sz="2400" dirty="0">
                <a:solidFill>
                  <a:prstClr val="black"/>
                </a:solidFill>
              </a:rPr>
              <a:t>&lt;li&gt; </a:t>
            </a:r>
            <a:r>
              <a:rPr lang="en-US" sz="2400" dirty="0" err="1">
                <a:solidFill>
                  <a:prstClr val="black"/>
                </a:solidFill>
              </a:rPr>
              <a:t>Popescu</a:t>
            </a:r>
            <a:r>
              <a:rPr lang="en-US" sz="2400" dirty="0">
                <a:solidFill>
                  <a:prstClr val="black"/>
                </a:solidFill>
              </a:rPr>
              <a:t>,  &lt;/li&gt;</a:t>
            </a:r>
          </a:p>
          <a:p>
            <a:r>
              <a:rPr lang="en-US" sz="2400" dirty="0">
                <a:solidFill>
                  <a:prstClr val="black"/>
                </a:solidFill>
              </a:rPr>
              <a:t>&lt;li&gt; </a:t>
            </a:r>
            <a:r>
              <a:rPr lang="en-US" sz="2400" dirty="0" err="1">
                <a:solidFill>
                  <a:prstClr val="black"/>
                </a:solidFill>
              </a:rPr>
              <a:t>Ionescu</a:t>
            </a:r>
            <a:r>
              <a:rPr lang="en-US" sz="2400" dirty="0">
                <a:solidFill>
                  <a:prstClr val="black"/>
                </a:solidFill>
              </a:rPr>
              <a:t>, &lt;/li&gt;</a:t>
            </a:r>
          </a:p>
          <a:p>
            <a:r>
              <a:rPr lang="en-US" sz="2400" dirty="0">
                <a:solidFill>
                  <a:prstClr val="black"/>
                </a:solidFill>
              </a:rPr>
              <a:t>&lt;li&gt; </a:t>
            </a:r>
            <a:r>
              <a:rPr lang="en-US" sz="2400" dirty="0" err="1">
                <a:solidFill>
                  <a:prstClr val="black"/>
                </a:solidFill>
              </a:rPr>
              <a:t>Dumitrescu</a:t>
            </a:r>
            <a:r>
              <a:rPr lang="en-US" sz="2400" dirty="0">
                <a:solidFill>
                  <a:prstClr val="black"/>
                </a:solidFill>
              </a:rPr>
              <a:t>. &lt;/li&gt;</a:t>
            </a:r>
          </a:p>
          <a:p>
            <a:r>
              <a:rPr lang="en-US" sz="2400" dirty="0">
                <a:solidFill>
                  <a:prstClr val="black"/>
                </a:solidFill>
              </a:rPr>
              <a:t>&lt;/</a:t>
            </a:r>
            <a:r>
              <a:rPr lang="en-US" sz="2400" dirty="0" err="1">
                <a:solidFill>
                  <a:prstClr val="black"/>
                </a:solidFill>
              </a:rPr>
              <a:t>ol</a:t>
            </a:r>
            <a:r>
              <a:rPr lang="en-US" sz="2400" dirty="0" smtClean="0">
                <a:solidFill>
                  <a:prstClr val="black"/>
                </a:solidFill>
              </a:rPr>
              <a:t>&gt; &lt;/p&gt;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46" y="6336268"/>
            <a:ext cx="703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hlinkClick r:id="rId3"/>
              </a:rPr>
              <a:t>http://www.w3.org/TR/html51/grouping-content.html#the-ol-element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07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782" y="416061"/>
            <a:ext cx="46714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Elementele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dl</a:t>
            </a:r>
            <a:r>
              <a:rPr lang="en-US" sz="3200" dirty="0" smtClean="0">
                <a:solidFill>
                  <a:srgbClr val="7030A0"/>
                </a:solidFill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</a:rPr>
              <a:t>dt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si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dd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prstClr val="black"/>
              </a:solidFill>
            </a:endParaRPr>
          </a:p>
          <a:p>
            <a:r>
              <a:rPr lang="en-US" sz="3200" dirty="0" err="1">
                <a:solidFill>
                  <a:prstClr val="black"/>
                </a:solidFill>
              </a:rPr>
              <a:t>c</a:t>
            </a:r>
            <a:r>
              <a:rPr lang="en-US" sz="3200" dirty="0" err="1" smtClean="0">
                <a:solidFill>
                  <a:prstClr val="black"/>
                </a:solidFill>
              </a:rPr>
              <a:t>reaza</a:t>
            </a:r>
            <a:r>
              <a:rPr lang="en-US" sz="3200" dirty="0" smtClean="0">
                <a:solidFill>
                  <a:prstClr val="black"/>
                </a:solidFill>
              </a:rPr>
              <a:t> o </a:t>
            </a:r>
            <a:r>
              <a:rPr lang="en-US" sz="3200" dirty="0" err="1" smtClean="0">
                <a:solidFill>
                  <a:prstClr val="black"/>
                </a:solidFill>
              </a:rPr>
              <a:t>lista</a:t>
            </a:r>
            <a:r>
              <a:rPr lang="en-US" sz="3200" dirty="0" smtClean="0">
                <a:solidFill>
                  <a:prstClr val="black"/>
                </a:solidFill>
              </a:rPr>
              <a:t> cu </a:t>
            </a:r>
            <a:r>
              <a:rPr lang="en-US" sz="3200" dirty="0" err="1" smtClean="0">
                <a:solidFill>
                  <a:prstClr val="black"/>
                </a:solidFill>
              </a:rPr>
              <a:t>asocieri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709" y="2238233"/>
            <a:ext cx="552961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&lt;dl&gt;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&lt;</a:t>
            </a:r>
            <a:r>
              <a:rPr lang="en-US" sz="2400" dirty="0" err="1" smtClean="0">
                <a:solidFill>
                  <a:prstClr val="black"/>
                </a:solidFill>
              </a:rPr>
              <a:t>dt</a:t>
            </a:r>
            <a:r>
              <a:rPr lang="en-US" sz="2400" dirty="0" smtClean="0">
                <a:solidFill>
                  <a:prstClr val="black"/>
                </a:solidFill>
              </a:rPr>
              <a:t>&gt;element 1  &lt;/</a:t>
            </a:r>
            <a:r>
              <a:rPr lang="en-US" sz="2400" dirty="0" err="1" smtClean="0">
                <a:solidFill>
                  <a:prstClr val="black"/>
                </a:solidFill>
              </a:rPr>
              <a:t>dt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 &lt;</a:t>
            </a:r>
            <a:r>
              <a:rPr lang="en-US" sz="2400" dirty="0" err="1" smtClean="0">
                <a:solidFill>
                  <a:prstClr val="black"/>
                </a:solidFill>
              </a:rPr>
              <a:t>dd</a:t>
            </a:r>
            <a:r>
              <a:rPr lang="en-US" sz="2400" dirty="0" smtClean="0">
                <a:solidFill>
                  <a:prstClr val="black"/>
                </a:solidFill>
              </a:rPr>
              <a:t>&gt; </a:t>
            </a:r>
            <a:r>
              <a:rPr lang="en-US" sz="2400" dirty="0" err="1" smtClean="0">
                <a:solidFill>
                  <a:prstClr val="black"/>
                </a:solidFill>
              </a:rPr>
              <a:t>valoare</a:t>
            </a:r>
            <a:r>
              <a:rPr lang="en-US" sz="2400" dirty="0" smtClean="0">
                <a:solidFill>
                  <a:prstClr val="black"/>
                </a:solidFill>
              </a:rPr>
              <a:t> 1 element 1 &lt;/</a:t>
            </a:r>
            <a:r>
              <a:rPr lang="en-US" sz="2400" dirty="0" err="1" smtClean="0">
                <a:solidFill>
                  <a:prstClr val="black"/>
                </a:solidFill>
              </a:rPr>
              <a:t>dd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    &lt;</a:t>
            </a:r>
            <a:r>
              <a:rPr lang="en-US" sz="2400" dirty="0" err="1" smtClean="0">
                <a:solidFill>
                  <a:prstClr val="black"/>
                </a:solidFill>
              </a:rPr>
              <a:t>dd</a:t>
            </a:r>
            <a:r>
              <a:rPr lang="en-US" sz="2400" dirty="0" smtClean="0">
                <a:solidFill>
                  <a:prstClr val="black"/>
                </a:solidFill>
              </a:rPr>
              <a:t>&gt; </a:t>
            </a:r>
            <a:r>
              <a:rPr lang="en-US" sz="2400" dirty="0" err="1" smtClean="0">
                <a:solidFill>
                  <a:prstClr val="black"/>
                </a:solidFill>
              </a:rPr>
              <a:t>valoare</a:t>
            </a:r>
            <a:r>
              <a:rPr lang="en-US" sz="2400" dirty="0" smtClean="0">
                <a:solidFill>
                  <a:prstClr val="black"/>
                </a:solidFill>
              </a:rPr>
              <a:t> 2 element 1&lt;/</a:t>
            </a:r>
            <a:r>
              <a:rPr lang="en-US" sz="2400" dirty="0" err="1" smtClean="0">
                <a:solidFill>
                  <a:prstClr val="black"/>
                </a:solidFill>
              </a:rPr>
              <a:t>dd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&lt;</a:t>
            </a:r>
            <a:r>
              <a:rPr lang="en-US" sz="2400" dirty="0" err="1" smtClean="0">
                <a:solidFill>
                  <a:prstClr val="black"/>
                </a:solidFill>
              </a:rPr>
              <a:t>dt</a:t>
            </a:r>
            <a:r>
              <a:rPr lang="en-US" sz="2400" dirty="0" smtClean="0">
                <a:solidFill>
                  <a:prstClr val="black"/>
                </a:solidFill>
              </a:rPr>
              <a:t>&gt; element 2 &lt;/</a:t>
            </a:r>
            <a:r>
              <a:rPr lang="en-US" sz="2400" dirty="0" err="1" smtClean="0">
                <a:solidFill>
                  <a:prstClr val="black"/>
                </a:solidFill>
              </a:rPr>
              <a:t>dt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&lt;</a:t>
            </a:r>
            <a:r>
              <a:rPr lang="en-US" sz="2400" dirty="0" err="1" smtClean="0">
                <a:solidFill>
                  <a:prstClr val="black"/>
                </a:solidFill>
              </a:rPr>
              <a:t>dt</a:t>
            </a:r>
            <a:r>
              <a:rPr lang="en-US" sz="2400" dirty="0" smtClean="0">
                <a:solidFill>
                  <a:prstClr val="black"/>
                </a:solidFill>
              </a:rPr>
              <a:t>&gt; element 3 &lt;/</a:t>
            </a:r>
            <a:r>
              <a:rPr lang="en-US" sz="2400" dirty="0" err="1" smtClean="0">
                <a:solidFill>
                  <a:prstClr val="black"/>
                </a:solidFill>
              </a:rPr>
              <a:t>dt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&lt;</a:t>
            </a:r>
            <a:r>
              <a:rPr lang="en-US" sz="2400" dirty="0" err="1" smtClean="0">
                <a:solidFill>
                  <a:prstClr val="black"/>
                </a:solidFill>
              </a:rPr>
              <a:t>dd</a:t>
            </a:r>
            <a:r>
              <a:rPr lang="en-US" sz="2400" dirty="0" smtClean="0">
                <a:solidFill>
                  <a:prstClr val="black"/>
                </a:solidFill>
              </a:rPr>
              <a:t>&gt;   </a:t>
            </a:r>
            <a:r>
              <a:rPr lang="en-US" sz="2400" dirty="0" err="1" smtClean="0">
                <a:solidFill>
                  <a:prstClr val="black"/>
                </a:solidFill>
              </a:rPr>
              <a:t>valoare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elemente</a:t>
            </a:r>
            <a:r>
              <a:rPr lang="en-US" sz="2400" dirty="0" smtClean="0">
                <a:solidFill>
                  <a:prstClr val="black"/>
                </a:solidFill>
              </a:rPr>
              <a:t> 2 </a:t>
            </a:r>
            <a:r>
              <a:rPr lang="en-US" sz="2400" dirty="0" err="1" smtClean="0">
                <a:solidFill>
                  <a:prstClr val="black"/>
                </a:solidFill>
              </a:rPr>
              <a:t>si</a:t>
            </a:r>
            <a:r>
              <a:rPr lang="en-US" sz="2400" dirty="0" smtClean="0">
                <a:solidFill>
                  <a:prstClr val="black"/>
                </a:solidFill>
              </a:rPr>
              <a:t> 3&lt;/</a:t>
            </a:r>
            <a:r>
              <a:rPr lang="en-US" sz="2400" dirty="0" err="1" smtClean="0">
                <a:solidFill>
                  <a:prstClr val="black"/>
                </a:solidFill>
              </a:rPr>
              <a:t>dd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&lt;/dl&gt;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534" y="2484454"/>
            <a:ext cx="284404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&lt;dl&gt;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</a:t>
            </a:r>
            <a:r>
              <a:rPr lang="en-US" sz="2000" dirty="0" err="1" smtClean="0">
                <a:solidFill>
                  <a:prstClr val="black"/>
                </a:solidFill>
              </a:rPr>
              <a:t>dt</a:t>
            </a:r>
            <a:r>
              <a:rPr lang="en-US" sz="2000" dirty="0" smtClean="0">
                <a:solidFill>
                  <a:prstClr val="black"/>
                </a:solidFill>
              </a:rPr>
              <a:t>&gt; </a:t>
            </a:r>
            <a:r>
              <a:rPr lang="en-US" sz="2000" dirty="0" err="1" smtClean="0">
                <a:solidFill>
                  <a:prstClr val="black"/>
                </a:solidFill>
              </a:rPr>
              <a:t>isbn</a:t>
            </a:r>
            <a:r>
              <a:rPr lang="en-US" sz="2000" dirty="0" smtClean="0">
                <a:solidFill>
                  <a:prstClr val="black"/>
                </a:solidFill>
              </a:rPr>
              <a:t> &lt;/</a:t>
            </a:r>
            <a:r>
              <a:rPr lang="en-US" sz="2000" dirty="0" err="1" smtClean="0">
                <a:solidFill>
                  <a:prstClr val="black"/>
                </a:solidFill>
              </a:rPr>
              <a:t>dt</a:t>
            </a:r>
            <a:r>
              <a:rPr lang="en-US" sz="20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&lt;</a:t>
            </a:r>
            <a:r>
              <a:rPr lang="en-US" sz="2000" dirty="0" err="1" smtClean="0">
                <a:solidFill>
                  <a:prstClr val="black"/>
                </a:solidFill>
              </a:rPr>
              <a:t>dd</a:t>
            </a:r>
            <a:r>
              <a:rPr lang="en-US" sz="2000" dirty="0" smtClean="0">
                <a:solidFill>
                  <a:prstClr val="black"/>
                </a:solidFill>
              </a:rPr>
              <a:t>&gt;  1234566 &lt;/</a:t>
            </a:r>
            <a:r>
              <a:rPr lang="en-US" sz="2000" dirty="0" err="1" smtClean="0">
                <a:solidFill>
                  <a:prstClr val="black"/>
                </a:solidFill>
              </a:rPr>
              <a:t>dd</a:t>
            </a:r>
            <a:r>
              <a:rPr lang="en-US" sz="20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</a:t>
            </a:r>
            <a:r>
              <a:rPr lang="en-US" sz="2000" dirty="0" err="1" smtClean="0">
                <a:solidFill>
                  <a:prstClr val="black"/>
                </a:solidFill>
              </a:rPr>
              <a:t>dt</a:t>
            </a:r>
            <a:r>
              <a:rPr lang="en-US" sz="2000" dirty="0" smtClean="0">
                <a:solidFill>
                  <a:prstClr val="black"/>
                </a:solidFill>
              </a:rPr>
              <a:t>&gt; </a:t>
            </a:r>
            <a:r>
              <a:rPr lang="en-US" sz="2000" dirty="0" err="1" smtClean="0">
                <a:solidFill>
                  <a:prstClr val="black"/>
                </a:solidFill>
              </a:rPr>
              <a:t>editori</a:t>
            </a:r>
            <a:r>
              <a:rPr lang="en-US" sz="2000" dirty="0" smtClean="0">
                <a:solidFill>
                  <a:prstClr val="black"/>
                </a:solidFill>
              </a:rPr>
              <a:t>&lt;/</a:t>
            </a:r>
            <a:r>
              <a:rPr lang="en-US" sz="2000" dirty="0" err="1" smtClean="0">
                <a:solidFill>
                  <a:prstClr val="black"/>
                </a:solidFill>
              </a:rPr>
              <a:t>dt</a:t>
            </a:r>
            <a:r>
              <a:rPr lang="en-US" sz="20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</a:t>
            </a:r>
            <a:r>
              <a:rPr lang="en-US" sz="2000" dirty="0" err="1" smtClean="0">
                <a:solidFill>
                  <a:prstClr val="black"/>
                </a:solidFill>
              </a:rPr>
              <a:t>dt</a:t>
            </a:r>
            <a:r>
              <a:rPr lang="en-US" sz="2000" dirty="0" smtClean="0">
                <a:solidFill>
                  <a:prstClr val="black"/>
                </a:solidFill>
              </a:rPr>
              <a:t>&gt; </a:t>
            </a:r>
            <a:r>
              <a:rPr lang="en-US" sz="2000" dirty="0" err="1" smtClean="0">
                <a:solidFill>
                  <a:prstClr val="black"/>
                </a:solidFill>
              </a:rPr>
              <a:t>autori</a:t>
            </a:r>
            <a:r>
              <a:rPr lang="en-US" sz="2000" dirty="0" smtClean="0">
                <a:solidFill>
                  <a:prstClr val="black"/>
                </a:solidFill>
              </a:rPr>
              <a:t> &lt;/</a:t>
            </a:r>
            <a:r>
              <a:rPr lang="en-US" sz="2000" dirty="0" err="1" smtClean="0">
                <a:solidFill>
                  <a:prstClr val="black"/>
                </a:solidFill>
              </a:rPr>
              <a:t>dt</a:t>
            </a:r>
            <a:r>
              <a:rPr lang="en-US" sz="20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 &lt;</a:t>
            </a:r>
            <a:r>
              <a:rPr lang="en-US" sz="2000" dirty="0" err="1" smtClean="0">
                <a:solidFill>
                  <a:prstClr val="black"/>
                </a:solidFill>
              </a:rPr>
              <a:t>dd</a:t>
            </a:r>
            <a:r>
              <a:rPr lang="en-US" sz="2000" dirty="0" smtClean="0">
                <a:solidFill>
                  <a:prstClr val="black"/>
                </a:solidFill>
              </a:rPr>
              <a:t>&gt; Ion &lt;/</a:t>
            </a:r>
            <a:r>
              <a:rPr lang="en-US" sz="2000" dirty="0" err="1" smtClean="0">
                <a:solidFill>
                  <a:prstClr val="black"/>
                </a:solidFill>
              </a:rPr>
              <a:t>dd</a:t>
            </a:r>
            <a:r>
              <a:rPr lang="en-US" sz="20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   &lt;</a:t>
            </a:r>
            <a:r>
              <a:rPr lang="en-US" sz="2000" dirty="0" err="1" smtClean="0">
                <a:solidFill>
                  <a:prstClr val="black"/>
                </a:solidFill>
              </a:rPr>
              <a:t>dd</a:t>
            </a:r>
            <a:r>
              <a:rPr lang="en-US" sz="2000" dirty="0" smtClean="0">
                <a:solidFill>
                  <a:prstClr val="black"/>
                </a:solidFill>
              </a:rPr>
              <a:t>&gt; </a:t>
            </a:r>
            <a:r>
              <a:rPr lang="en-US" sz="2000" dirty="0" err="1" smtClean="0">
                <a:solidFill>
                  <a:prstClr val="black"/>
                </a:solidFill>
              </a:rPr>
              <a:t>Petre</a:t>
            </a:r>
            <a:r>
              <a:rPr lang="en-US" sz="2000" dirty="0" smtClean="0">
                <a:solidFill>
                  <a:prstClr val="black"/>
                </a:solidFill>
              </a:rPr>
              <a:t> &lt;/</a:t>
            </a:r>
            <a:r>
              <a:rPr lang="en-US" sz="2000" dirty="0" err="1" smtClean="0">
                <a:solidFill>
                  <a:prstClr val="black"/>
                </a:solidFill>
              </a:rPr>
              <a:t>dd</a:t>
            </a:r>
            <a:r>
              <a:rPr lang="en-US" sz="20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&lt;dl&gt;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941367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prstClr val="black"/>
                </a:solidFill>
              </a:rPr>
              <a:t>Exemplu</a:t>
            </a:r>
            <a:r>
              <a:rPr lang="en-US" sz="2400" dirty="0" smtClean="0">
                <a:solidFill>
                  <a:prstClr val="black"/>
                </a:solidFill>
              </a:rPr>
              <a:t>: ex-ul-ol-dl.html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486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</a:rPr>
              <a:t>Hipertext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= text cu </a:t>
            </a:r>
            <a:r>
              <a:rPr lang="en-US" sz="2800" dirty="0" err="1" smtClean="0">
                <a:solidFill>
                  <a:prstClr val="black"/>
                </a:solidFill>
              </a:rPr>
              <a:t>hiperlegaturi</a:t>
            </a:r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err="1" smtClean="0">
                <a:solidFill>
                  <a:srgbClr val="7030A0"/>
                </a:solidFill>
              </a:rPr>
              <a:t>Hiperlegatura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= </a:t>
            </a:r>
            <a:r>
              <a:rPr lang="en-US" sz="2800" dirty="0" err="1" smtClean="0">
                <a:solidFill>
                  <a:prstClr val="black"/>
                </a:solidFill>
              </a:rPr>
              <a:t>legatura</a:t>
            </a:r>
            <a:r>
              <a:rPr lang="en-US" sz="2800" dirty="0" smtClean="0">
                <a:solidFill>
                  <a:prstClr val="black"/>
                </a:solidFill>
              </a:rPr>
              <a:t> la o </a:t>
            </a:r>
            <a:r>
              <a:rPr lang="en-US" sz="2800" dirty="0" err="1" smtClean="0">
                <a:solidFill>
                  <a:prstClr val="black"/>
                </a:solidFill>
              </a:rPr>
              <a:t>alte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resursa</a:t>
            </a:r>
            <a:r>
              <a:rPr lang="en-US" sz="2800" dirty="0" smtClean="0">
                <a:solidFill>
                  <a:prstClr val="black"/>
                </a:solidFill>
              </a:rPr>
              <a:t>, care 	                </a:t>
            </a:r>
            <a:r>
              <a:rPr lang="en-US" sz="2800" dirty="0" err="1" smtClean="0">
                <a:solidFill>
                  <a:prstClr val="black"/>
                </a:solidFill>
              </a:rPr>
              <a:t>permite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navigarea</a:t>
            </a:r>
            <a:r>
              <a:rPr lang="en-US" sz="2800" dirty="0" smtClean="0">
                <a:solidFill>
                  <a:prstClr val="black"/>
                </a:solidFill>
              </a:rPr>
              <a:t> la </a:t>
            </a:r>
            <a:r>
              <a:rPr lang="en-US" sz="2800" dirty="0" err="1" smtClean="0">
                <a:solidFill>
                  <a:prstClr val="black"/>
                </a:solidFill>
              </a:rPr>
              <a:t>acea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resursa</a:t>
            </a:r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err="1" smtClean="0">
                <a:solidFill>
                  <a:prstClr val="black"/>
                </a:solidFill>
              </a:rPr>
              <a:t>Pentru</a:t>
            </a:r>
            <a:r>
              <a:rPr lang="en-US" sz="2800" dirty="0" smtClean="0">
                <a:solidFill>
                  <a:prstClr val="black"/>
                </a:solidFill>
              </a:rPr>
              <a:t> a </a:t>
            </a:r>
            <a:r>
              <a:rPr lang="en-US" sz="2800" dirty="0" err="1" smtClean="0">
                <a:solidFill>
                  <a:prstClr val="black"/>
                </a:solidFill>
              </a:rPr>
              <a:t>crea</a:t>
            </a:r>
            <a:r>
              <a:rPr lang="en-US" sz="2800" dirty="0" smtClean="0">
                <a:solidFill>
                  <a:prstClr val="black"/>
                </a:solidFill>
              </a:rPr>
              <a:t> o </a:t>
            </a:r>
            <a:r>
              <a:rPr lang="en-US" sz="2800" dirty="0" err="1" smtClean="0">
                <a:solidFill>
                  <a:prstClr val="black"/>
                </a:solidFill>
              </a:rPr>
              <a:t>hiperlegatura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folosim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2800" dirty="0" err="1" smtClean="0">
                <a:solidFill>
                  <a:srgbClr val="7030A0"/>
                </a:solidFill>
              </a:rPr>
              <a:t>elementul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ancora</a:t>
            </a:r>
            <a:r>
              <a:rPr lang="en-US" sz="2800" dirty="0" smtClean="0">
                <a:solidFill>
                  <a:srgbClr val="7030A0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>
                <a:solidFill>
                  <a:prstClr val="black"/>
                </a:solidFill>
              </a:rPr>
              <a:t>  </a:t>
            </a:r>
            <a:r>
              <a:rPr lang="en-US" sz="2800" dirty="0" smtClean="0">
                <a:solidFill>
                  <a:srgbClr val="7030A0"/>
                </a:solidFill>
              </a:rPr>
              <a:t>cu </a:t>
            </a:r>
            <a:r>
              <a:rPr lang="en-US" sz="2800" dirty="0" err="1" smtClean="0">
                <a:solidFill>
                  <a:srgbClr val="7030A0"/>
                </a:solidFill>
              </a:rPr>
              <a:t>atributul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href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&lt;a </a:t>
            </a:r>
            <a:r>
              <a:rPr lang="en-US" sz="2800" dirty="0" err="1" smtClean="0">
                <a:solidFill>
                  <a:prstClr val="black"/>
                </a:solidFill>
              </a:rPr>
              <a:t>href</a:t>
            </a:r>
            <a:r>
              <a:rPr lang="en-US" sz="2800" dirty="0" smtClean="0">
                <a:solidFill>
                  <a:prstClr val="black"/>
                </a:solidFill>
              </a:rPr>
              <a:t>=“URL </a:t>
            </a:r>
            <a:r>
              <a:rPr lang="en-US" sz="2800" dirty="0" err="1" smtClean="0">
                <a:solidFill>
                  <a:prstClr val="black"/>
                </a:solidFill>
              </a:rPr>
              <a:t>continut</a:t>
            </a:r>
            <a:r>
              <a:rPr lang="en-US" sz="2800" dirty="0" smtClean="0">
                <a:solidFill>
                  <a:prstClr val="black"/>
                </a:solidFill>
              </a:rPr>
              <a:t>”&gt;   </a:t>
            </a:r>
            <a:r>
              <a:rPr lang="en-US" sz="2800" dirty="0" err="1" smtClean="0">
                <a:solidFill>
                  <a:prstClr val="black"/>
                </a:solidFill>
              </a:rPr>
              <a:t>continut</a:t>
            </a:r>
            <a:r>
              <a:rPr lang="en-US" sz="2800" dirty="0" smtClean="0">
                <a:solidFill>
                  <a:prstClr val="black"/>
                </a:solidFill>
              </a:rPr>
              <a:t> &lt;/a&gt;</a:t>
            </a: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&lt;</a:t>
            </a:r>
            <a:r>
              <a:rPr lang="en-US" sz="2000" dirty="0">
                <a:solidFill>
                  <a:prstClr val="black"/>
                </a:solidFill>
              </a:rPr>
              <a:t>a </a:t>
            </a:r>
            <a:r>
              <a:rPr lang="en-US" sz="2000" dirty="0" err="1">
                <a:solidFill>
                  <a:prstClr val="black"/>
                </a:solidFill>
              </a:rPr>
              <a:t>href</a:t>
            </a:r>
            <a:r>
              <a:rPr lang="en-US" sz="2000" dirty="0">
                <a:solidFill>
                  <a:prstClr val="black"/>
                </a:solidFill>
              </a:rPr>
              <a:t>=“http://en.wikipedia.org/wiki/Hyperlink”&gt; </a:t>
            </a:r>
            <a:r>
              <a:rPr lang="en-US" sz="2000" dirty="0" smtClean="0">
                <a:solidFill>
                  <a:prstClr val="black"/>
                </a:solidFill>
              </a:rPr>
              <a:t>hyperlink&lt;/</a:t>
            </a:r>
            <a:r>
              <a:rPr lang="en-US" sz="2000" dirty="0">
                <a:solidFill>
                  <a:prstClr val="black"/>
                </a:solidFill>
              </a:rPr>
              <a:t>a&gt;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&lt;a </a:t>
            </a:r>
            <a:r>
              <a:rPr lang="en-US" sz="2000" dirty="0" err="1" smtClean="0">
                <a:solidFill>
                  <a:prstClr val="black"/>
                </a:solidFill>
              </a:rPr>
              <a:t>href</a:t>
            </a:r>
            <a:r>
              <a:rPr lang="en-US" sz="2000" dirty="0">
                <a:solidFill>
                  <a:prstClr val="black"/>
                </a:solidFill>
              </a:rPr>
              <a:t>=“http://www.w3.org/TR/html51/</a:t>
            </a:r>
            <a:r>
              <a:rPr lang="en-US" sz="2000" dirty="0" err="1">
                <a:solidFill>
                  <a:prstClr val="black"/>
                </a:solidFill>
              </a:rPr>
              <a:t>links.html#links</a:t>
            </a:r>
            <a:r>
              <a:rPr lang="en-US" sz="2000" dirty="0">
                <a:solidFill>
                  <a:prstClr val="black"/>
                </a:solidFill>
              </a:rPr>
              <a:t>”&gt; </a:t>
            </a:r>
            <a:r>
              <a:rPr lang="en-US" sz="2000" dirty="0" smtClean="0">
                <a:solidFill>
                  <a:prstClr val="black"/>
                </a:solidFill>
              </a:rPr>
              <a:t>links&lt;/</a:t>
            </a:r>
            <a:r>
              <a:rPr lang="en-US" sz="2000" dirty="0">
                <a:solidFill>
                  <a:prstClr val="black"/>
                </a:solidFill>
              </a:rPr>
              <a:t>a</a:t>
            </a:r>
            <a:r>
              <a:rPr lang="en-US" sz="2000" dirty="0" smtClean="0">
                <a:solidFill>
                  <a:prstClr val="black"/>
                </a:solidFill>
              </a:rPr>
              <a:t>&gt;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US" sz="2000" dirty="0">
                <a:solidFill>
                  <a:prstClr val="black"/>
                </a:solidFill>
                <a:hlinkClick r:id="rId2"/>
              </a:rPr>
              <a:t>://www.w3.org/TR/html51/text-level-semantics.html#the-a-element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1025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Ancore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80010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protocol</a:t>
            </a:r>
            <a:r>
              <a:rPr lang="en-US" sz="2800" dirty="0">
                <a:solidFill>
                  <a:prstClr val="black"/>
                </a:solidFill>
              </a:rPr>
              <a:t>:// </a:t>
            </a:r>
            <a:r>
              <a:rPr lang="en-US" sz="2800" dirty="0" err="1">
                <a:solidFill>
                  <a:prstClr val="black"/>
                </a:solidFill>
              </a:rPr>
              <a:t>host:port</a:t>
            </a:r>
            <a:r>
              <a:rPr lang="en-US" sz="2800" dirty="0">
                <a:solidFill>
                  <a:prstClr val="black"/>
                </a:solidFill>
              </a:rPr>
              <a:t> /</a:t>
            </a:r>
            <a:r>
              <a:rPr lang="en-US" sz="2800" dirty="0" err="1">
                <a:solidFill>
                  <a:prstClr val="black"/>
                </a:solidFill>
              </a:rPr>
              <a:t>location?query#fragment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URL cu http </a:t>
            </a:r>
            <a:r>
              <a:rPr lang="en-US" sz="2800" dirty="0" err="1" smtClean="0">
                <a:solidFill>
                  <a:srgbClr val="7030A0"/>
                </a:solidFill>
              </a:rPr>
              <a:t>sau</a:t>
            </a:r>
            <a:r>
              <a:rPr lang="en-US" sz="2800" dirty="0" smtClean="0">
                <a:solidFill>
                  <a:srgbClr val="7030A0"/>
                </a:solidFill>
              </a:rPr>
              <a:t> https </a:t>
            </a:r>
            <a:r>
              <a:rPr lang="en-US" sz="2800" dirty="0" smtClean="0">
                <a:solidFill>
                  <a:prstClr val="black"/>
                </a:solidFill>
              </a:rPr>
              <a:t>= </a:t>
            </a:r>
            <a:r>
              <a:rPr lang="en-US" sz="2800" dirty="0" err="1" smtClean="0">
                <a:solidFill>
                  <a:prstClr val="black"/>
                </a:solidFill>
              </a:rPr>
              <a:t>adresa</a:t>
            </a:r>
            <a:r>
              <a:rPr lang="en-US" sz="2800" dirty="0" smtClean="0">
                <a:solidFill>
                  <a:prstClr val="black"/>
                </a:solidFill>
              </a:rPr>
              <a:t> web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File URL </a:t>
            </a:r>
            <a:r>
              <a:rPr lang="en-US" sz="2800" dirty="0" smtClean="0">
                <a:solidFill>
                  <a:prstClr val="black"/>
                </a:solidFill>
              </a:rPr>
              <a:t>= </a:t>
            </a:r>
            <a:r>
              <a:rPr lang="en-US" sz="2800" dirty="0" err="1" smtClean="0">
                <a:solidFill>
                  <a:prstClr val="black"/>
                </a:solidFill>
              </a:rPr>
              <a:t>legatura</a:t>
            </a:r>
            <a:r>
              <a:rPr lang="en-US" sz="2800" dirty="0" smtClean="0">
                <a:solidFill>
                  <a:prstClr val="black"/>
                </a:solidFill>
              </a:rPr>
              <a:t> la un </a:t>
            </a:r>
            <a:r>
              <a:rPr lang="en-US" sz="2800" dirty="0" err="1" smtClean="0">
                <a:solidFill>
                  <a:prstClr val="black"/>
                </a:solidFill>
              </a:rPr>
              <a:t>fisier</a:t>
            </a:r>
            <a:r>
              <a:rPr lang="en-US" sz="2800" dirty="0" smtClean="0">
                <a:solidFill>
                  <a:prstClr val="black"/>
                </a:solidFill>
              </a:rPr>
              <a:t> local; </a:t>
            </a:r>
            <a:r>
              <a:rPr lang="en-US" sz="2800" dirty="0" err="1" smtClean="0">
                <a:solidFill>
                  <a:prstClr val="black"/>
                </a:solidFill>
              </a:rPr>
              <a:t>poate</a:t>
            </a:r>
            <a:r>
              <a:rPr lang="en-US" sz="2800" dirty="0" smtClean="0">
                <a:solidFill>
                  <a:prstClr val="black"/>
                </a:solidFill>
              </a:rPr>
              <a:t> fi: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         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</a:t>
            </a:r>
            <a:r>
              <a:rPr lang="en-US" sz="2800" dirty="0" err="1" smtClean="0">
                <a:solidFill>
                  <a:srgbClr val="7030A0"/>
                </a:solidFill>
              </a:rPr>
              <a:t>absoluta</a:t>
            </a:r>
            <a:r>
              <a:rPr lang="en-US" sz="2800" dirty="0" smtClean="0">
                <a:solidFill>
                  <a:prstClr val="black"/>
                </a:solidFill>
              </a:rPr>
              <a:t>: </a:t>
            </a:r>
            <a:r>
              <a:rPr lang="fr-FR" sz="2400" dirty="0" smtClean="0">
                <a:solidFill>
                  <a:prstClr val="black"/>
                </a:solidFill>
              </a:rPr>
              <a:t>file</a:t>
            </a:r>
            <a:r>
              <a:rPr lang="fr-FR" sz="2400" dirty="0">
                <a:solidFill>
                  <a:prstClr val="black"/>
                </a:solidFill>
              </a:rPr>
              <a:t>:///C:/Users/Leustean/Desktop/ex.htm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</a:t>
            </a:r>
            <a:r>
              <a:rPr lang="en-US" sz="2800" dirty="0" err="1" smtClean="0">
                <a:solidFill>
                  <a:prstClr val="black"/>
                </a:solidFill>
              </a:rPr>
              <a:t>sau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</a:t>
            </a:r>
            <a:r>
              <a:rPr lang="en-US" sz="2800" dirty="0" err="1" smtClean="0">
                <a:solidFill>
                  <a:srgbClr val="7030A0"/>
                </a:solidFill>
              </a:rPr>
              <a:t>relativa</a:t>
            </a:r>
            <a:r>
              <a:rPr lang="en-US" sz="2800" dirty="0" smtClean="0">
                <a:solidFill>
                  <a:srgbClr val="7030A0"/>
                </a:solidFill>
              </a:rPr>
              <a:t>: 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err="1" smtClean="0">
                <a:solidFill>
                  <a:prstClr val="black"/>
                </a:solidFill>
              </a:rPr>
              <a:t>Recomandare</a:t>
            </a:r>
            <a:r>
              <a:rPr lang="en-US" sz="2400" dirty="0" smtClean="0">
                <a:solidFill>
                  <a:prstClr val="black"/>
                </a:solidFill>
              </a:rPr>
              <a:t>: </a:t>
            </a:r>
            <a:r>
              <a:rPr lang="en-US" sz="2400" dirty="0" err="1" smtClean="0">
                <a:solidFill>
                  <a:prstClr val="black"/>
                </a:solidFill>
              </a:rPr>
              <a:t>folositi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adrese</a:t>
            </a:r>
            <a:r>
              <a:rPr lang="en-US" sz="2400" dirty="0" smtClean="0">
                <a:solidFill>
                  <a:prstClr val="black"/>
                </a:solidFill>
              </a:rPr>
              <a:t> relative</a:t>
            </a:r>
          </a:p>
          <a:p>
            <a:r>
              <a:rPr lang="en-US" sz="2400" dirty="0" err="1" smtClean="0">
                <a:solidFill>
                  <a:prstClr val="black"/>
                </a:solidFill>
              </a:rPr>
              <a:t>Observatie</a:t>
            </a:r>
            <a:r>
              <a:rPr lang="en-US" sz="2400" dirty="0" smtClean="0">
                <a:solidFill>
                  <a:prstClr val="black"/>
                </a:solidFill>
              </a:rPr>
              <a:t>: </a:t>
            </a:r>
            <a:r>
              <a:rPr lang="en-US" sz="2400" dirty="0" err="1" smtClean="0">
                <a:solidFill>
                  <a:prstClr val="black"/>
                </a:solidFill>
              </a:rPr>
              <a:t>spatiile</a:t>
            </a:r>
            <a:r>
              <a:rPr lang="en-US" sz="2400" dirty="0" smtClean="0">
                <a:solidFill>
                  <a:prstClr val="black"/>
                </a:solidFill>
              </a:rPr>
              <a:t> in URL-</a:t>
            </a:r>
            <a:r>
              <a:rPr lang="en-US" sz="2400" dirty="0" err="1" smtClean="0">
                <a:solidFill>
                  <a:prstClr val="black"/>
                </a:solidFill>
              </a:rPr>
              <a:t>uri</a:t>
            </a:r>
            <a:r>
              <a:rPr lang="en-US" sz="2400" dirty="0" smtClean="0">
                <a:solidFill>
                  <a:prstClr val="black"/>
                </a:solidFill>
              </a:rPr>
              <a:t> se </a:t>
            </a:r>
            <a:r>
              <a:rPr lang="en-US" sz="2400" dirty="0" err="1" smtClean="0">
                <a:solidFill>
                  <a:prstClr val="black"/>
                </a:solidFill>
              </a:rPr>
              <a:t>inlocuiesc</a:t>
            </a:r>
            <a:r>
              <a:rPr lang="en-US" sz="2400" dirty="0" smtClean="0">
                <a:solidFill>
                  <a:prstClr val="black"/>
                </a:solidFill>
              </a:rPr>
              <a:t> cu %20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   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          </a:t>
            </a: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3352800"/>
            <a:ext cx="697178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nume-fisier</a:t>
            </a:r>
            <a:r>
              <a:rPr lang="en-US" sz="2400" dirty="0">
                <a:solidFill>
                  <a:prstClr val="black"/>
                </a:solidFill>
              </a:rPr>
              <a:t>   =   </a:t>
            </a:r>
            <a:r>
              <a:rPr lang="en-US" sz="2400" dirty="0" err="1">
                <a:solidFill>
                  <a:prstClr val="black"/>
                </a:solidFill>
              </a:rPr>
              <a:t>fisierul</a:t>
            </a:r>
            <a:r>
              <a:rPr lang="en-US" sz="2400" dirty="0">
                <a:solidFill>
                  <a:prstClr val="black"/>
                </a:solidFill>
              </a:rPr>
              <a:t> se </a:t>
            </a:r>
            <a:r>
              <a:rPr lang="en-US" sz="2400" dirty="0" err="1">
                <a:solidFill>
                  <a:prstClr val="black"/>
                </a:solidFill>
              </a:rPr>
              <a:t>afla</a:t>
            </a:r>
            <a:r>
              <a:rPr lang="en-US" sz="2400" dirty="0">
                <a:solidFill>
                  <a:prstClr val="black"/>
                </a:solidFill>
              </a:rPr>
              <a:t> in </a:t>
            </a:r>
            <a:r>
              <a:rPr lang="en-US" sz="2400" dirty="0" err="1">
                <a:solidFill>
                  <a:prstClr val="black"/>
                </a:solidFill>
              </a:rPr>
              <a:t>directorul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curent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nume-dir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 err="1" smtClean="0">
                <a:solidFill>
                  <a:prstClr val="black"/>
                </a:solidFill>
              </a:rPr>
              <a:t>nume-fisier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../</a:t>
            </a:r>
            <a:r>
              <a:rPr lang="en-US" sz="2400" dirty="0" err="1">
                <a:solidFill>
                  <a:prstClr val="black"/>
                </a:solidFill>
              </a:rPr>
              <a:t>nume-fisier</a:t>
            </a:r>
            <a:r>
              <a:rPr lang="en-US" sz="2400" dirty="0">
                <a:solidFill>
                  <a:prstClr val="black"/>
                </a:solidFill>
              </a:rPr>
              <a:t>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../</a:t>
            </a:r>
            <a:r>
              <a:rPr lang="en-US" sz="2400" dirty="0" err="1" smtClean="0">
                <a:solidFill>
                  <a:prstClr val="black"/>
                </a:solidFill>
              </a:rPr>
              <a:t>nume-dir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 err="1" smtClean="0">
                <a:solidFill>
                  <a:prstClr val="black"/>
                </a:solidFill>
              </a:rPr>
              <a:t>nume-fisier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  / = </a:t>
            </a:r>
            <a:r>
              <a:rPr lang="en-US" sz="2400" dirty="0" err="1" smtClean="0">
                <a:solidFill>
                  <a:prstClr val="black"/>
                </a:solidFill>
              </a:rPr>
              <a:t>directorul</a:t>
            </a:r>
            <a:r>
              <a:rPr lang="en-US" sz="2400" dirty="0" smtClean="0">
                <a:solidFill>
                  <a:prstClr val="black"/>
                </a:solidFill>
              </a:rPr>
              <a:t> local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7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419600" cy="5516563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&lt;!DOCTYPE </a:t>
            </a:r>
            <a:r>
              <a:rPr lang="en-US" sz="2000" dirty="0" smtClean="0"/>
              <a:t> html</a:t>
            </a:r>
            <a:r>
              <a:rPr lang="en-US" sz="2000" dirty="0"/>
              <a:t>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&lt;html </a:t>
            </a:r>
            <a:r>
              <a:rPr lang="en-US" sz="2000" dirty="0" err="1" smtClean="0"/>
              <a:t>lang</a:t>
            </a:r>
            <a:r>
              <a:rPr lang="en-US" sz="2000" dirty="0" smtClean="0"/>
              <a:t>=“</a:t>
            </a:r>
            <a:r>
              <a:rPr lang="en-US" sz="2000" dirty="0" err="1" smtClean="0"/>
              <a:t>ro</a:t>
            </a:r>
            <a:r>
              <a:rPr lang="en-US" sz="2000" dirty="0" smtClean="0"/>
              <a:t>”&gt;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&lt;head&gt;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title&gt;</a:t>
            </a:r>
            <a:r>
              <a:rPr lang="en-US" sz="2000" dirty="0" err="1"/>
              <a:t>Titlul</a:t>
            </a:r>
            <a:r>
              <a:rPr lang="en-US" sz="2000" dirty="0"/>
              <a:t> </a:t>
            </a:r>
            <a:r>
              <a:rPr lang="en-US" sz="2000" dirty="0" err="1"/>
              <a:t>paginii</a:t>
            </a:r>
            <a:r>
              <a:rPr lang="en-US" sz="2000" dirty="0"/>
              <a:t>&lt;/title&gt;</a:t>
            </a:r>
          </a:p>
          <a:p>
            <a:pPr marL="0" indent="0">
              <a:buNone/>
            </a:pPr>
            <a:r>
              <a:rPr lang="en-US" sz="2000" dirty="0"/>
              <a:t> &lt;/head&gt; </a:t>
            </a:r>
          </a:p>
          <a:p>
            <a:pPr marL="0" indent="0">
              <a:buNone/>
            </a:pPr>
            <a:r>
              <a:rPr lang="en-US" sz="2000" dirty="0"/>
              <a:t>&lt;body&gt; </a:t>
            </a:r>
          </a:p>
          <a:p>
            <a:pPr marL="0" indent="0">
              <a:buNone/>
            </a:pPr>
            <a:r>
              <a:rPr lang="en-US" sz="2000" dirty="0"/>
              <a:t>&lt;h1&gt;O </a:t>
            </a:r>
            <a:r>
              <a:rPr lang="en-US" sz="2000" dirty="0" err="1"/>
              <a:t>pagina</a:t>
            </a:r>
            <a:r>
              <a:rPr lang="en-US" sz="2000" dirty="0"/>
              <a:t> </a:t>
            </a:r>
            <a:r>
              <a:rPr lang="en-US" sz="2000" dirty="0" err="1" smtClean="0"/>
              <a:t>simpla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h1&gt; </a:t>
            </a:r>
          </a:p>
          <a:p>
            <a:pPr marL="0" indent="0">
              <a:buNone/>
            </a:pPr>
            <a:r>
              <a:rPr lang="en-US" sz="2000" dirty="0"/>
              <a:t>&lt;p&gt;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pagina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smtClean="0"/>
              <a:t>a </a:t>
            </a:r>
            <a:r>
              <a:rPr lang="en-US" sz="2000" dirty="0" err="1" smtClean="0"/>
              <a:t>href</a:t>
            </a:r>
            <a:r>
              <a:rPr lang="en-US" sz="2000" dirty="0" smtClean="0"/>
              <a:t>=</a:t>
            </a:r>
          </a:p>
          <a:p>
            <a:pPr marL="0" indent="0">
              <a:buNone/>
            </a:pPr>
            <a:r>
              <a:rPr lang="en-US" sz="2000" dirty="0" smtClean="0"/>
              <a:t>"</a:t>
            </a:r>
            <a:r>
              <a:rPr lang="en-US" sz="2000" dirty="0"/>
              <a:t>http://dexonline.ro/</a:t>
            </a:r>
            <a:r>
              <a:rPr lang="en-US" sz="2000" dirty="0" err="1"/>
              <a:t>definitie</a:t>
            </a:r>
            <a:r>
              <a:rPr lang="en-US" sz="2000" dirty="0"/>
              <a:t>/</a:t>
            </a:r>
            <a:r>
              <a:rPr lang="en-US" sz="2000" dirty="0" err="1"/>
              <a:t>simplu</a:t>
            </a:r>
            <a:r>
              <a:rPr lang="en-US" sz="2000" dirty="0" smtClean="0"/>
              <a:t>"&gt;</a:t>
            </a:r>
          </a:p>
          <a:p>
            <a:pPr marL="0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impla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a&gt;.</a:t>
            </a:r>
          </a:p>
          <a:p>
            <a:pPr marL="0" indent="0">
              <a:buNone/>
            </a:pPr>
            <a:r>
              <a:rPr lang="en-US" sz="2000" dirty="0"/>
              <a:t>&lt;/p&gt; </a:t>
            </a:r>
          </a:p>
          <a:p>
            <a:pPr marL="0" indent="0">
              <a:buNone/>
            </a:pPr>
            <a:r>
              <a:rPr lang="en-US" sz="2000" dirty="0"/>
              <a:t>&lt;!-- </a:t>
            </a:r>
            <a:r>
              <a:rPr lang="en-US" sz="2000" dirty="0" err="1"/>
              <a:t>comentariu</a:t>
            </a:r>
            <a:r>
              <a:rPr lang="en-US" sz="2000" dirty="0"/>
              <a:t> --&gt;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body&gt;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33" y="1752601"/>
            <a:ext cx="3978767" cy="3439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87" y="6342973"/>
            <a:ext cx="452882" cy="43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463" y="228600"/>
            <a:ext cx="8839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sz="2400" dirty="0" err="1">
                <a:solidFill>
                  <a:prstClr val="black"/>
                </a:solidFill>
              </a:rPr>
              <a:t>P</a:t>
            </a:r>
            <a:r>
              <a:rPr lang="en-US" sz="2400" dirty="0" err="1" smtClean="0">
                <a:solidFill>
                  <a:prstClr val="black"/>
                </a:solidFill>
              </a:rPr>
              <a:t>oate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avea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atributele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download</a:t>
            </a:r>
            <a:r>
              <a:rPr lang="en-US" sz="2400" dirty="0" smtClean="0">
                <a:solidFill>
                  <a:prstClr val="black"/>
                </a:solidFill>
              </a:rPr>
              <a:t>  = </a:t>
            </a:r>
            <a:r>
              <a:rPr lang="en-US" sz="2400" dirty="0" err="1" smtClean="0">
                <a:solidFill>
                  <a:prstClr val="black"/>
                </a:solidFill>
              </a:rPr>
              <a:t>resursa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tinta</a:t>
            </a:r>
            <a:r>
              <a:rPr lang="en-US" sz="2400" dirty="0" smtClean="0">
                <a:solidFill>
                  <a:prstClr val="black"/>
                </a:solidFill>
              </a:rPr>
              <a:t> o </a:t>
            </a:r>
            <a:r>
              <a:rPr lang="en-US" sz="2400" dirty="0" err="1" smtClean="0">
                <a:solidFill>
                  <a:prstClr val="black"/>
                </a:solidFill>
              </a:rPr>
              <a:t>descarcam</a:t>
            </a:r>
            <a:r>
              <a:rPr lang="en-US" sz="2400" dirty="0" smtClean="0">
                <a:solidFill>
                  <a:prstClr val="black"/>
                </a:solidFill>
              </a:rPr>
              <a:t> in </a:t>
            </a:r>
            <a:r>
              <a:rPr lang="en-US" sz="2400" dirty="0" err="1" smtClean="0">
                <a:solidFill>
                  <a:prstClr val="black"/>
                </a:solidFill>
              </a:rPr>
              <a:t>loc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sa</a:t>
            </a:r>
            <a:r>
              <a:rPr lang="en-US" sz="2400" dirty="0" smtClean="0">
                <a:solidFill>
                  <a:prstClr val="black"/>
                </a:solidFill>
              </a:rPr>
              <a:t> o </a:t>
            </a:r>
            <a:r>
              <a:rPr lang="en-US" sz="2400" dirty="0" err="1" smtClean="0">
                <a:solidFill>
                  <a:prstClr val="black"/>
                </a:solidFill>
              </a:rPr>
              <a:t>vizualizam</a:t>
            </a:r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target </a:t>
            </a:r>
            <a:r>
              <a:rPr lang="en-US" sz="2400" dirty="0" smtClean="0">
                <a:solidFill>
                  <a:prstClr val="black"/>
                </a:solidFill>
              </a:rPr>
              <a:t>= </a:t>
            </a:r>
            <a:r>
              <a:rPr lang="en-US" sz="2400" dirty="0" err="1" smtClean="0">
                <a:solidFill>
                  <a:prstClr val="black"/>
                </a:solidFill>
              </a:rPr>
              <a:t>modul</a:t>
            </a:r>
            <a:r>
              <a:rPr lang="en-US" sz="2400" dirty="0" smtClean="0">
                <a:solidFill>
                  <a:prstClr val="black"/>
                </a:solidFill>
              </a:rPr>
              <a:t> in care </a:t>
            </a:r>
            <a:r>
              <a:rPr lang="en-US" sz="2400" dirty="0" err="1" smtClean="0">
                <a:solidFill>
                  <a:prstClr val="black"/>
                </a:solidFill>
              </a:rPr>
              <a:t>resursa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tinta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este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incarcata</a:t>
            </a:r>
            <a:r>
              <a:rPr lang="en-US" sz="2400" dirty="0" smtClean="0">
                <a:solidFill>
                  <a:prstClr val="black"/>
                </a:solidFill>
              </a:rPr>
              <a:t> in browser</a:t>
            </a:r>
          </a:p>
          <a:p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target </a:t>
            </a:r>
            <a:r>
              <a:rPr lang="en-US" sz="2400" dirty="0" smtClean="0">
                <a:solidFill>
                  <a:prstClr val="black"/>
                </a:solidFill>
              </a:rPr>
              <a:t>= “valid-browsing-</a:t>
            </a:r>
            <a:r>
              <a:rPr lang="en-US" sz="2400" dirty="0" err="1" smtClean="0">
                <a:solidFill>
                  <a:prstClr val="black"/>
                </a:solidFill>
              </a:rPr>
              <a:t>contex</a:t>
            </a:r>
            <a:r>
              <a:rPr lang="en-US" sz="2400" dirty="0" smtClean="0">
                <a:solidFill>
                  <a:prstClr val="black"/>
                </a:solidFill>
              </a:rPr>
              <a:t>-name-or-keyword”</a:t>
            </a:r>
          </a:p>
          <a:p>
            <a:r>
              <a:rPr lang="en-US" dirty="0" smtClean="0">
                <a:solidFill>
                  <a:prstClr val="black"/>
                </a:solidFill>
                <a:hlinkClick r:id="rId2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hlinkClick r:id="rId3"/>
              </a:rPr>
              <a:t>http</a:t>
            </a:r>
            <a:r>
              <a:rPr lang="en-US" sz="1600" dirty="0">
                <a:solidFill>
                  <a:prstClr val="black"/>
                </a:solidFill>
                <a:hlinkClick r:id="rId3"/>
              </a:rPr>
              <a:t>://</a:t>
            </a:r>
            <a:r>
              <a:rPr lang="en-US" sz="1600" dirty="0" smtClean="0">
                <a:solidFill>
                  <a:prstClr val="black"/>
                </a:solidFill>
                <a:hlinkClick r:id="rId3"/>
              </a:rPr>
              <a:t>www.w3.org/TR/html51/browsers.html#valid-browsing-context-name-or-keyword</a:t>
            </a:r>
            <a:endParaRPr lang="en-US" sz="1600" dirty="0" smtClean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target=“_blank”  </a:t>
            </a:r>
            <a:r>
              <a:rPr lang="en-US" sz="2400" dirty="0" err="1" smtClean="0">
                <a:solidFill>
                  <a:prstClr val="black"/>
                </a:solidFill>
              </a:rPr>
              <a:t>pagina</a:t>
            </a:r>
            <a:r>
              <a:rPr lang="en-US" sz="2400" dirty="0" smtClean="0">
                <a:solidFill>
                  <a:prstClr val="black"/>
                </a:solidFill>
              </a:rPr>
              <a:t> e </a:t>
            </a:r>
            <a:r>
              <a:rPr lang="en-US" sz="2400" dirty="0" err="1" smtClean="0">
                <a:solidFill>
                  <a:prstClr val="black"/>
                </a:solidFill>
              </a:rPr>
              <a:t>deschisa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intr</a:t>
            </a:r>
            <a:r>
              <a:rPr lang="en-US" sz="2400" dirty="0" smtClean="0">
                <a:solidFill>
                  <a:prstClr val="black"/>
                </a:solidFill>
              </a:rPr>
              <a:t>-un tab </a:t>
            </a:r>
            <a:r>
              <a:rPr lang="en-US" sz="2400" dirty="0" err="1" smtClean="0">
                <a:solidFill>
                  <a:prstClr val="black"/>
                </a:solidFill>
              </a:rPr>
              <a:t>nou</a:t>
            </a:r>
            <a:endParaRPr lang="en-US" sz="2400" dirty="0" smtClean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&lt; a </a:t>
            </a:r>
            <a:r>
              <a:rPr lang="en-US" sz="2000" dirty="0" err="1" smtClean="0">
                <a:solidFill>
                  <a:prstClr val="black"/>
                </a:solidFill>
              </a:rPr>
              <a:t>href</a:t>
            </a:r>
            <a:r>
              <a:rPr lang="en-US" sz="2000" dirty="0" smtClean="0">
                <a:solidFill>
                  <a:prstClr val="black"/>
                </a:solidFill>
              </a:rPr>
              <a:t>=“http</a:t>
            </a:r>
            <a:r>
              <a:rPr lang="en-US" sz="2000" dirty="0">
                <a:solidFill>
                  <a:prstClr val="black"/>
                </a:solidFill>
              </a:rPr>
              <a:t>://</a:t>
            </a:r>
            <a:r>
              <a:rPr lang="en-US" sz="2000" dirty="0" smtClean="0">
                <a:solidFill>
                  <a:prstClr val="black"/>
                </a:solidFill>
              </a:rPr>
              <a:t>www.w3.org” target=“_blank”&gt;W3C&lt;/a&gt;</a:t>
            </a: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&lt;a </a:t>
            </a:r>
            <a:r>
              <a:rPr lang="en-US" sz="2000" dirty="0" err="1" smtClean="0">
                <a:solidFill>
                  <a:prstClr val="black"/>
                </a:solidFill>
              </a:rPr>
              <a:t>href</a:t>
            </a:r>
            <a:r>
              <a:rPr lang="en-US" sz="2000" dirty="0" smtClean="0">
                <a:solidFill>
                  <a:prstClr val="black"/>
                </a:solidFill>
              </a:rPr>
              <a:t>=“http</a:t>
            </a:r>
            <a:r>
              <a:rPr lang="en-US" sz="2000" dirty="0">
                <a:solidFill>
                  <a:prstClr val="black"/>
                </a:solidFill>
              </a:rPr>
              <a:t>://</a:t>
            </a:r>
            <a:r>
              <a:rPr lang="en-US" sz="2000" dirty="0" smtClean="0">
                <a:solidFill>
                  <a:prstClr val="black"/>
                </a:solidFill>
              </a:rPr>
              <a:t>labtehniciweb.files.wordpress.com/2014/02/html5-cheat-sheet.pdf” download&gt; HTML5 cheat sheet &lt;/a&gt; </a:t>
            </a:r>
          </a:p>
          <a:p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0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153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err="1" smtClean="0">
                <a:solidFill>
                  <a:srgbClr val="7030A0"/>
                </a:solidFill>
              </a:rPr>
              <a:t>Legaturi</a:t>
            </a:r>
            <a:r>
              <a:rPr lang="en-US" sz="2800" dirty="0" smtClean="0">
                <a:solidFill>
                  <a:srgbClr val="7030A0"/>
                </a:solidFill>
              </a:rPr>
              <a:t> interne </a:t>
            </a:r>
            <a:r>
              <a:rPr lang="en-US" sz="2800" dirty="0" smtClean="0">
                <a:solidFill>
                  <a:prstClr val="black"/>
                </a:solidFill>
              </a:rPr>
              <a:t>= </a:t>
            </a:r>
            <a:r>
              <a:rPr lang="en-US" sz="2800" dirty="0" err="1">
                <a:solidFill>
                  <a:prstClr val="black"/>
                </a:solidFill>
              </a:rPr>
              <a:t>l</a:t>
            </a:r>
            <a:r>
              <a:rPr lang="en-US" sz="2800" dirty="0" err="1" smtClean="0">
                <a:solidFill>
                  <a:prstClr val="black"/>
                </a:solidFill>
              </a:rPr>
              <a:t>egaturi</a:t>
            </a:r>
            <a:r>
              <a:rPr lang="en-US" sz="2800" dirty="0" smtClean="0">
                <a:solidFill>
                  <a:prstClr val="black"/>
                </a:solidFill>
              </a:rPr>
              <a:t> la o </a:t>
            </a:r>
            <a:r>
              <a:rPr lang="en-US" sz="2800" dirty="0" err="1" smtClean="0">
                <a:solidFill>
                  <a:prstClr val="black"/>
                </a:solidFill>
              </a:rPr>
              <a:t>locatie</a:t>
            </a:r>
            <a:r>
              <a:rPr lang="en-US" sz="2800" dirty="0" smtClean="0">
                <a:solidFill>
                  <a:prstClr val="black"/>
                </a:solidFill>
              </a:rPr>
              <a:t> din </a:t>
            </a:r>
            <a:r>
              <a:rPr lang="en-US" sz="2800" dirty="0" err="1" smtClean="0">
                <a:solidFill>
                  <a:prstClr val="black"/>
                </a:solidFill>
              </a:rPr>
              <a:t>pagina</a:t>
            </a:r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err="1" smtClean="0">
                <a:solidFill>
                  <a:prstClr val="black"/>
                </a:solidFill>
              </a:rPr>
              <a:t>Exemplu</a:t>
            </a:r>
            <a:r>
              <a:rPr lang="en-US" sz="2800" dirty="0" smtClean="0">
                <a:solidFill>
                  <a:prstClr val="black"/>
                </a:solidFill>
              </a:rPr>
              <a:t>: ex-leg-interne.html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620539"/>
            <a:ext cx="6167073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&lt;a </a:t>
            </a:r>
            <a:r>
              <a:rPr lang="en-US" sz="2400" dirty="0" err="1">
                <a:solidFill>
                  <a:prstClr val="black"/>
                </a:solidFill>
              </a:rPr>
              <a:t>href</a:t>
            </a:r>
            <a:r>
              <a:rPr lang="en-US" sz="2400" dirty="0">
                <a:solidFill>
                  <a:prstClr val="black"/>
                </a:solidFill>
              </a:rPr>
              <a:t>=“#</a:t>
            </a:r>
            <a:r>
              <a:rPr lang="en-US" sz="2400" dirty="0" err="1">
                <a:solidFill>
                  <a:prstClr val="black"/>
                </a:solidFill>
              </a:rPr>
              <a:t>numeid</a:t>
            </a:r>
            <a:r>
              <a:rPr lang="en-US" sz="2400" dirty="0">
                <a:solidFill>
                  <a:prstClr val="black"/>
                </a:solidFill>
              </a:rPr>
              <a:t>”&gt; </a:t>
            </a:r>
            <a:r>
              <a:rPr lang="en-US" sz="2400" dirty="0" err="1">
                <a:solidFill>
                  <a:prstClr val="black"/>
                </a:solidFill>
              </a:rPr>
              <a:t>Legatura</a:t>
            </a:r>
            <a:r>
              <a:rPr lang="en-US" sz="2400" dirty="0">
                <a:solidFill>
                  <a:prstClr val="black"/>
                </a:solidFill>
              </a:rPr>
              <a:t> la  menu &lt;/a&gt;</a:t>
            </a:r>
          </a:p>
          <a:p>
            <a:r>
              <a:rPr lang="en-US" sz="2400" dirty="0">
                <a:solidFill>
                  <a:prstClr val="black"/>
                </a:solidFill>
              </a:rPr>
              <a:t>….</a:t>
            </a:r>
          </a:p>
          <a:p>
            <a:r>
              <a:rPr lang="en-US" sz="2400" dirty="0">
                <a:solidFill>
                  <a:prstClr val="black"/>
                </a:solidFill>
              </a:rPr>
              <a:t>……</a:t>
            </a:r>
          </a:p>
          <a:p>
            <a:r>
              <a:rPr lang="en-US" sz="2400" dirty="0">
                <a:solidFill>
                  <a:prstClr val="black"/>
                </a:solidFill>
              </a:rPr>
              <a:t>&lt;a id=“</a:t>
            </a:r>
            <a:r>
              <a:rPr lang="en-US" sz="2400" dirty="0" err="1">
                <a:solidFill>
                  <a:prstClr val="black"/>
                </a:solidFill>
              </a:rPr>
              <a:t>numeid</a:t>
            </a:r>
            <a:r>
              <a:rPr lang="en-US" sz="2400" dirty="0">
                <a:solidFill>
                  <a:prstClr val="black"/>
                </a:solidFill>
              </a:rPr>
              <a:t>”&gt; Menu &lt;/a&gt;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1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443594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Elementul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img</a:t>
            </a:r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/>
              <a:t>src</a:t>
            </a:r>
            <a:r>
              <a:rPr lang="en-US" sz="2800" dirty="0"/>
              <a:t>=“</a:t>
            </a:r>
            <a:r>
              <a:rPr lang="en-US" sz="2800" dirty="0" err="1"/>
              <a:t>adresa-imaginii</a:t>
            </a:r>
            <a:r>
              <a:rPr lang="en-US" sz="2800" dirty="0"/>
              <a:t>” alt=“text-explicativ1</a:t>
            </a:r>
            <a:r>
              <a:rPr lang="en-US" sz="2800" dirty="0" smtClean="0"/>
              <a:t>”&gt;</a:t>
            </a:r>
          </a:p>
          <a:p>
            <a:endParaRPr lang="en-US" sz="2800" dirty="0"/>
          </a:p>
          <a:p>
            <a:r>
              <a:rPr lang="en-US" sz="2800" dirty="0" err="1" smtClean="0">
                <a:solidFill>
                  <a:srgbClr val="7030A0"/>
                </a:solidFill>
              </a:rPr>
              <a:t>Atributele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src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si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alt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sunt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obligatorii</a:t>
            </a:r>
            <a:r>
              <a:rPr lang="en-US" sz="2800" dirty="0" smtClean="0">
                <a:solidFill>
                  <a:srgbClr val="7030A0"/>
                </a:solidFill>
              </a:rPr>
              <a:t>.</a:t>
            </a:r>
          </a:p>
          <a:p>
            <a:endParaRPr lang="en-US" sz="2800" dirty="0" smtClean="0"/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alt </a:t>
            </a:r>
            <a:r>
              <a:rPr lang="en-US" sz="2800" dirty="0" smtClean="0"/>
              <a:t>= text </a:t>
            </a:r>
            <a:r>
              <a:rPr lang="en-US" sz="2800" dirty="0" err="1" smtClean="0"/>
              <a:t>alternativ</a:t>
            </a:r>
            <a:r>
              <a:rPr lang="en-US" sz="2800" dirty="0" smtClean="0"/>
              <a:t> care </a:t>
            </a:r>
            <a:r>
              <a:rPr lang="en-US" sz="2800" dirty="0" err="1" smtClean="0"/>
              <a:t>va</a:t>
            </a:r>
            <a:r>
              <a:rPr lang="en-US" sz="2800" dirty="0" smtClean="0"/>
              <a:t> fi </a:t>
            </a:r>
            <a:r>
              <a:rPr lang="en-US" sz="2800" dirty="0" err="1" smtClean="0"/>
              <a:t>afisat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</a:t>
            </a:r>
            <a:r>
              <a:rPr lang="en-US" sz="2800" dirty="0" err="1" smtClean="0"/>
              <a:t>imaginea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nu </a:t>
            </a:r>
            <a:r>
              <a:rPr lang="en-US" sz="2800" dirty="0" err="1" smtClean="0"/>
              <a:t>poate</a:t>
            </a:r>
            <a:r>
              <a:rPr lang="en-US" sz="2800" dirty="0" smtClean="0"/>
              <a:t> fi </a:t>
            </a:r>
            <a:r>
              <a:rPr lang="en-US" sz="2800" dirty="0" err="1" smtClean="0"/>
              <a:t>procesata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/>
              <a:t>src</a:t>
            </a:r>
            <a:r>
              <a:rPr lang="en-US" sz="2800" dirty="0" smtClean="0"/>
              <a:t>=“tabele.gif” alt=“</a:t>
            </a:r>
            <a:r>
              <a:rPr lang="en-US" sz="2800" dirty="0" err="1" smtClean="0"/>
              <a:t>modele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tabele</a:t>
            </a:r>
            <a:r>
              <a:rPr lang="en-US" sz="2800" dirty="0" smtClean="0"/>
              <a:t>”&gt;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000" dirty="0" err="1" smtClean="0"/>
              <a:t>Formate</a:t>
            </a:r>
            <a:r>
              <a:rPr lang="en-US" sz="2000" dirty="0" smtClean="0"/>
              <a:t> </a:t>
            </a:r>
            <a:r>
              <a:rPr lang="en-US" sz="2000" dirty="0" err="1" smtClean="0"/>
              <a:t>acceptate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PNG, GIF, JPEG, PDF,  XML,  APNG,  SVG, MNG</a:t>
            </a:r>
            <a:endParaRPr lang="en-US" sz="2800" dirty="0"/>
          </a:p>
          <a:p>
            <a:endParaRPr lang="en-US" sz="28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://www.w3.org/TR/html51/embedded-content-0.html#the-img-element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444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763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Elementul</a:t>
            </a:r>
            <a:r>
              <a:rPr lang="en-US" sz="3200" dirty="0" smtClean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img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sz="2400" dirty="0" err="1"/>
              <a:t>A</a:t>
            </a:r>
            <a:r>
              <a:rPr lang="en-US" sz="2400" dirty="0" err="1" smtClean="0"/>
              <a:t>tribute</a:t>
            </a:r>
            <a:r>
              <a:rPr lang="en-US" sz="2400" dirty="0" smtClean="0"/>
              <a:t> </a:t>
            </a:r>
            <a:r>
              <a:rPr lang="en-US" sz="2400" dirty="0" err="1"/>
              <a:t>specifice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width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height </a:t>
            </a:r>
            <a:r>
              <a:rPr lang="en-US" sz="2400" dirty="0" smtClean="0"/>
              <a:t>care </a:t>
            </a:r>
            <a:r>
              <a:rPr lang="en-US" sz="2400" dirty="0" err="1" smtClean="0"/>
              <a:t>reprezinta</a:t>
            </a:r>
            <a:r>
              <a:rPr lang="en-US" sz="2400" dirty="0" smtClean="0"/>
              <a:t> </a:t>
            </a:r>
            <a:r>
              <a:rPr lang="en-US" sz="2400" dirty="0" err="1"/>
              <a:t>dimensiunea</a:t>
            </a:r>
            <a:r>
              <a:rPr lang="en-US" sz="2400" dirty="0"/>
              <a:t> </a:t>
            </a:r>
            <a:r>
              <a:rPr lang="en-US" sz="2400" dirty="0" smtClean="0"/>
              <a:t>            	                   </a:t>
            </a:r>
            <a:r>
              <a:rPr lang="en-US" sz="2400" dirty="0" err="1" smtClean="0"/>
              <a:t>imaginii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err="1" smtClean="0"/>
              <a:t>pixeli</a:t>
            </a:r>
            <a:r>
              <a:rPr lang="en-US" sz="2400" dirty="0" smtClean="0"/>
              <a:t>; </a:t>
            </a:r>
            <a:r>
              <a:rPr lang="en-US" sz="2400" dirty="0" err="1" smtClean="0">
                <a:solidFill>
                  <a:srgbClr val="7030A0"/>
                </a:solidFill>
              </a:rPr>
              <a:t>ele</a:t>
            </a:r>
            <a:r>
              <a:rPr lang="en-US" sz="2400" dirty="0" smtClean="0">
                <a:solidFill>
                  <a:srgbClr val="7030A0"/>
                </a:solidFill>
              </a:rPr>
              <a:t> nu </a:t>
            </a:r>
            <a:r>
              <a:rPr lang="en-US" sz="2400" dirty="0" err="1" smtClean="0">
                <a:solidFill>
                  <a:srgbClr val="7030A0"/>
                </a:solidFill>
              </a:rPr>
              <a:t>trebuie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folosite</a:t>
            </a:r>
            <a:r>
              <a:rPr lang="en-US" sz="2400" dirty="0" smtClean="0">
                <a:solidFill>
                  <a:srgbClr val="7030A0"/>
                </a:solidFill>
              </a:rPr>
              <a:t>  	  	                   </a:t>
            </a:r>
            <a:r>
              <a:rPr lang="en-US" sz="2400" dirty="0" err="1" smtClean="0">
                <a:solidFill>
                  <a:srgbClr val="7030A0"/>
                </a:solidFill>
              </a:rPr>
              <a:t>pentru</a:t>
            </a:r>
            <a:r>
              <a:rPr lang="en-US" sz="2400" dirty="0" smtClean="0">
                <a:solidFill>
                  <a:srgbClr val="7030A0"/>
                </a:solidFill>
              </a:rPr>
              <a:t> a </a:t>
            </a:r>
            <a:r>
              <a:rPr lang="en-US" sz="2400" dirty="0" err="1" smtClean="0">
                <a:solidFill>
                  <a:srgbClr val="7030A0"/>
                </a:solidFill>
              </a:rPr>
              <a:t>modifica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dimensiunea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imagini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	                   </a:t>
            </a:r>
            <a:r>
              <a:rPr lang="en-US" sz="2400" dirty="0" err="1" smtClean="0"/>
              <a:t>acest</a:t>
            </a:r>
            <a:r>
              <a:rPr lang="en-US" sz="2400" dirty="0" smtClean="0"/>
              <a:t> </a:t>
            </a:r>
            <a:r>
              <a:rPr lang="en-US" sz="2400" dirty="0" err="1" smtClean="0"/>
              <a:t>lucru</a:t>
            </a:r>
            <a:r>
              <a:rPr lang="en-US" sz="2400" dirty="0" smtClean="0"/>
              <a:t> se face cu un program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specializat</a:t>
            </a:r>
            <a:r>
              <a:rPr lang="en-US" sz="2400" dirty="0" smtClean="0"/>
              <a:t> (de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Paint)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</a:t>
            </a:r>
            <a:endParaRPr lang="en-US" sz="2400" dirty="0"/>
          </a:p>
          <a:p>
            <a:endParaRPr lang="en-US" dirty="0" smtClean="0"/>
          </a:p>
          <a:p>
            <a:r>
              <a:rPr lang="en-US" sz="2000" dirty="0" smtClean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 smtClean="0"/>
              <a:t>=“http</a:t>
            </a:r>
            <a:r>
              <a:rPr lang="en-US" sz="2000" dirty="0"/>
              <a:t>://</a:t>
            </a:r>
            <a:r>
              <a:rPr lang="en-US" sz="2000" dirty="0" smtClean="0"/>
              <a:t>labtehniciweb.files.wordpress.com/2014/02/primavara.jpg”</a:t>
            </a:r>
            <a:endParaRPr lang="en-US" sz="2000" dirty="0"/>
          </a:p>
          <a:p>
            <a:r>
              <a:rPr lang="en-US" sz="2000" dirty="0"/>
              <a:t> alt=“</a:t>
            </a:r>
            <a:r>
              <a:rPr lang="en-US" sz="2000" dirty="0" err="1"/>
              <a:t>flori</a:t>
            </a:r>
            <a:r>
              <a:rPr lang="en-US" sz="2000" dirty="0"/>
              <a:t> de </a:t>
            </a:r>
            <a:r>
              <a:rPr lang="en-US" sz="2000" dirty="0" err="1"/>
              <a:t>primavara</a:t>
            </a:r>
            <a:r>
              <a:rPr lang="en-US" sz="2000" dirty="0"/>
              <a:t>” width=“</a:t>
            </a:r>
            <a:r>
              <a:rPr lang="en-US" sz="2000" dirty="0" smtClean="0"/>
              <a:t>150”  </a:t>
            </a:r>
            <a:r>
              <a:rPr lang="en-US" sz="2000" dirty="0"/>
              <a:t>height=“</a:t>
            </a:r>
            <a:r>
              <a:rPr lang="en-US" sz="2000" dirty="0" smtClean="0"/>
              <a:t>90”&gt;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Exemplu</a:t>
            </a:r>
            <a:r>
              <a:rPr lang="en-US" sz="2000" dirty="0" smtClean="0"/>
              <a:t>: ex-ul-ol-dl-a-img.html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9001" y="4494999"/>
            <a:ext cx="839204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/>
              <a:t>=“” https://</a:t>
            </a:r>
            <a:r>
              <a:rPr lang="en-US" dirty="0" smtClean="0"/>
              <a:t>www.facebook.com/ioana.leustean.9”&gt;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 </a:t>
            </a:r>
            <a:r>
              <a:rPr lang="en-US" dirty="0"/>
              <a:t>alt=“</a:t>
            </a:r>
            <a:r>
              <a:rPr lang="en-US" dirty="0" smtClean="0"/>
              <a:t>like FB </a:t>
            </a:r>
            <a:r>
              <a:rPr lang="en-US" dirty="0"/>
              <a:t>button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err="1" smtClean="0"/>
              <a:t>src</a:t>
            </a:r>
            <a:r>
              <a:rPr lang="en-US" dirty="0" smtClean="0"/>
              <a:t>=“http</a:t>
            </a:r>
            <a:r>
              <a:rPr lang="en-US" dirty="0"/>
              <a:t>://</a:t>
            </a:r>
            <a:r>
              <a:rPr lang="en-US" dirty="0" smtClean="0"/>
              <a:t>icons.iconarchive.com/icons/martz90/hex/64/facebook-like-icon.png”&gt;</a:t>
            </a:r>
          </a:p>
          <a:p>
            <a:r>
              <a:rPr lang="en-US" dirty="0" smtClean="0"/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18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5856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Elementele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rgbClr val="FF0000"/>
                </a:solidFill>
              </a:rPr>
              <a:t>figure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figcaption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19200"/>
            <a:ext cx="774397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&lt;figure&gt;</a:t>
            </a:r>
          </a:p>
          <a:p>
            <a:r>
              <a:rPr lang="en-US" sz="2400" dirty="0" smtClean="0"/>
              <a:t>   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</a:t>
            </a:r>
            <a:r>
              <a:rPr lang="en-US" sz="2400" dirty="0" err="1" smtClean="0"/>
              <a:t>adresa-imaginii</a:t>
            </a:r>
            <a:r>
              <a:rPr lang="en-US" sz="2400" dirty="0" smtClean="0"/>
              <a:t>” alt=“text-explicativ1”&gt; </a:t>
            </a:r>
          </a:p>
          <a:p>
            <a:r>
              <a:rPr lang="en-US" sz="2400" dirty="0" smtClean="0"/>
              <a:t>   &lt;</a:t>
            </a:r>
            <a:r>
              <a:rPr lang="en-US" sz="2400" dirty="0" err="1" smtClean="0"/>
              <a:t>figcaption</a:t>
            </a:r>
            <a:r>
              <a:rPr lang="en-US" sz="2400" dirty="0" smtClean="0"/>
              <a:t>&gt;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Figura</a:t>
            </a:r>
            <a:r>
              <a:rPr lang="en-US" sz="2400" dirty="0" smtClean="0"/>
              <a:t> 1.  Text-explicativ2 </a:t>
            </a:r>
          </a:p>
          <a:p>
            <a:r>
              <a:rPr lang="en-US" sz="2400" dirty="0" smtClean="0"/>
              <a:t>   &lt;/</a:t>
            </a:r>
            <a:r>
              <a:rPr lang="en-US" sz="2400" dirty="0" err="1" smtClean="0"/>
              <a:t>figcaption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&lt;/figure&gt;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4061" y="3733800"/>
            <a:ext cx="80057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&lt;figure&gt; = </a:t>
            </a:r>
            <a:r>
              <a:rPr lang="en-US" sz="2400" dirty="0" err="1" smtClean="0"/>
              <a:t>impreuna</a:t>
            </a:r>
            <a:r>
              <a:rPr lang="en-US" sz="2400" dirty="0" smtClean="0"/>
              <a:t> cu &lt;</a:t>
            </a:r>
            <a:r>
              <a:rPr lang="en-US" sz="2400" dirty="0" err="1" smtClean="0"/>
              <a:t>figcaption</a:t>
            </a:r>
            <a:r>
              <a:rPr lang="en-US" sz="2400" dirty="0" smtClean="0"/>
              <a:t>&gt; </a:t>
            </a:r>
            <a:r>
              <a:rPr lang="en-US" sz="2400" dirty="0" err="1" smtClean="0"/>
              <a:t>creaza</a:t>
            </a:r>
            <a:r>
              <a:rPr lang="en-US" sz="2400" dirty="0" smtClean="0"/>
              <a:t> un element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de sine </a:t>
            </a:r>
            <a:r>
              <a:rPr lang="en-US" sz="2400" dirty="0" err="1" smtClean="0"/>
              <a:t>statator</a:t>
            </a:r>
            <a:r>
              <a:rPr lang="en-US" sz="2400" dirty="0" smtClean="0"/>
              <a:t> (flow content)</a:t>
            </a:r>
          </a:p>
          <a:p>
            <a:endParaRPr lang="en-US" sz="2400" dirty="0" smtClean="0"/>
          </a:p>
          <a:p>
            <a:r>
              <a:rPr lang="en-US" sz="2400" dirty="0" smtClean="0"/>
              <a:t>&lt;figure&gt; </a:t>
            </a:r>
            <a:r>
              <a:rPr lang="en-US" sz="2400" dirty="0" err="1" smtClean="0"/>
              <a:t>si</a:t>
            </a:r>
            <a:r>
              <a:rPr lang="en-US" sz="2400" dirty="0" smtClean="0"/>
              <a:t> &lt;</a:t>
            </a:r>
            <a:r>
              <a:rPr lang="en-US" sz="2400" dirty="0" err="1" smtClean="0"/>
              <a:t>figcaption</a:t>
            </a:r>
            <a:r>
              <a:rPr lang="en-US" sz="2400" dirty="0" smtClean="0"/>
              <a:t>&gt; pot fi </a:t>
            </a:r>
            <a:r>
              <a:rPr lang="en-US" sz="2400" dirty="0" err="1" smtClean="0"/>
              <a:t>utilizate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cu </a:t>
            </a:r>
            <a:r>
              <a:rPr lang="en-US" sz="2400" dirty="0" err="1" smtClean="0"/>
              <a:t>alte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precum</a:t>
            </a:r>
            <a:r>
              <a:rPr lang="en-US" sz="2400" dirty="0" smtClean="0"/>
              <a:t>  &lt;pre&gt;, &lt;code&gt; </a:t>
            </a:r>
            <a:r>
              <a:rPr lang="en-US" sz="2400" dirty="0" err="1" smtClean="0"/>
              <a:t>si</a:t>
            </a:r>
            <a:r>
              <a:rPr lang="en-US" sz="2400" dirty="0" smtClean="0"/>
              <a:t> &lt;video&gt;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9516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712" y="152400"/>
            <a:ext cx="7523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img</a:t>
            </a:r>
            <a:r>
              <a:rPr lang="en-US" sz="3200" dirty="0" smtClean="0">
                <a:solidFill>
                  <a:srgbClr val="7030A0"/>
                </a:solidFill>
              </a:rPr>
              <a:t> cu </a:t>
            </a:r>
            <a:r>
              <a:rPr lang="en-US" sz="3200" dirty="0" err="1" smtClean="0">
                <a:solidFill>
                  <a:srgbClr val="7030A0"/>
                </a:solidFill>
              </a:rPr>
              <a:t>atributul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usemap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err="1" smtClean="0">
                <a:solidFill>
                  <a:srgbClr val="7030A0"/>
                </a:solidFill>
              </a:rPr>
              <a:t>Elementul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map</a:t>
            </a:r>
          </a:p>
          <a:p>
            <a:r>
              <a:rPr lang="en-US" sz="2800" dirty="0" smtClean="0"/>
              <a:t>Se </a:t>
            </a:r>
            <a:r>
              <a:rPr lang="en-US" sz="2800" dirty="0" err="1" smtClean="0"/>
              <a:t>creaza</a:t>
            </a:r>
            <a:r>
              <a:rPr lang="en-US" sz="2800" dirty="0" smtClean="0"/>
              <a:t> </a:t>
            </a:r>
            <a:r>
              <a:rPr lang="en-US" sz="2800" dirty="0" err="1" smtClean="0"/>
              <a:t>imagini</a:t>
            </a:r>
            <a:r>
              <a:rPr lang="en-US" sz="2800" dirty="0" smtClean="0"/>
              <a:t> </a:t>
            </a:r>
            <a:r>
              <a:rPr lang="en-US" sz="2800" dirty="0" err="1" smtClean="0"/>
              <a:t>harta</a:t>
            </a:r>
            <a:r>
              <a:rPr lang="en-US" sz="2800" dirty="0" smtClean="0"/>
              <a:t>, care permit </a:t>
            </a:r>
            <a:r>
              <a:rPr lang="en-US" sz="2800" dirty="0" err="1" smtClean="0"/>
              <a:t>folosirea</a:t>
            </a:r>
            <a:r>
              <a:rPr lang="en-US" sz="2800" dirty="0" smtClean="0"/>
              <a:t> </a:t>
            </a:r>
          </a:p>
          <a:p>
            <a:r>
              <a:rPr lang="en-US" sz="2800" dirty="0" err="1"/>
              <a:t>u</a:t>
            </a:r>
            <a:r>
              <a:rPr lang="en-US" sz="2800" dirty="0" err="1" smtClean="0"/>
              <a:t>nor</a:t>
            </a:r>
            <a:r>
              <a:rPr lang="en-US" sz="2800" dirty="0" smtClean="0"/>
              <a:t> </a:t>
            </a:r>
            <a:r>
              <a:rPr lang="en-US" sz="2800" dirty="0" err="1" smtClean="0"/>
              <a:t>figuri</a:t>
            </a:r>
            <a:r>
              <a:rPr lang="en-US" sz="2800" dirty="0" smtClean="0"/>
              <a:t> </a:t>
            </a:r>
            <a:r>
              <a:rPr lang="en-US" sz="2800" dirty="0" err="1" smtClean="0"/>
              <a:t>geometrice</a:t>
            </a:r>
            <a:r>
              <a:rPr lang="en-US" sz="2800" dirty="0" smtClean="0"/>
              <a:t> ca </a:t>
            </a:r>
            <a:r>
              <a:rPr lang="en-US" sz="2800" dirty="0" err="1" smtClean="0"/>
              <a:t>hiperlegaturi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84245" y="2286000"/>
            <a:ext cx="86106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</a:t>
            </a:r>
            <a:r>
              <a:rPr lang="en-US" sz="2000" dirty="0" err="1" smtClean="0"/>
              <a:t>URLimagine</a:t>
            </a:r>
            <a:r>
              <a:rPr lang="en-US" sz="2000" dirty="0" smtClean="0"/>
              <a:t>” alt=“text” </a:t>
            </a:r>
            <a:r>
              <a:rPr lang="en-US" sz="2000" dirty="0" err="1" smtClean="0"/>
              <a:t>usemap</a:t>
            </a:r>
            <a:r>
              <a:rPr lang="en-US" sz="2000" dirty="0" smtClean="0"/>
              <a:t>=“#</a:t>
            </a:r>
            <a:r>
              <a:rPr lang="en-US" sz="2000" dirty="0" err="1" smtClean="0"/>
              <a:t>numeharta</a:t>
            </a:r>
            <a:r>
              <a:rPr lang="en-US" sz="2000" dirty="0" smtClean="0"/>
              <a:t>”&gt;</a:t>
            </a:r>
          </a:p>
          <a:p>
            <a:r>
              <a:rPr lang="en-US" sz="2000" dirty="0" smtClean="0"/>
              <a:t>&lt;map id=“</a:t>
            </a:r>
            <a:r>
              <a:rPr lang="en-US" sz="2000" dirty="0" err="1" smtClean="0"/>
              <a:t>numeharta</a:t>
            </a:r>
            <a:r>
              <a:rPr lang="en-US" sz="2000" dirty="0" smtClean="0"/>
              <a:t>”&gt;</a:t>
            </a:r>
          </a:p>
          <a:p>
            <a:endParaRPr lang="en-US" sz="2000" dirty="0" smtClean="0"/>
          </a:p>
          <a:p>
            <a:r>
              <a:rPr lang="en-US" sz="2000" dirty="0"/>
              <a:t>&lt;area shape</a:t>
            </a:r>
            <a:r>
              <a:rPr lang="en-US" sz="2000" dirty="0" smtClean="0"/>
              <a:t>=“</a:t>
            </a:r>
            <a:r>
              <a:rPr lang="en-US" sz="2000" dirty="0" err="1" smtClean="0"/>
              <a:t>rect</a:t>
            </a:r>
            <a:r>
              <a:rPr lang="en-US" sz="2000" dirty="0" smtClean="0"/>
              <a:t>” </a:t>
            </a:r>
            <a:r>
              <a:rPr lang="en-US" sz="2000" dirty="0" err="1"/>
              <a:t>coords</a:t>
            </a:r>
            <a:r>
              <a:rPr lang="en-US" sz="2000" dirty="0" smtClean="0"/>
              <a:t>=“x1,y1,x2,y2“ 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=“link-</a:t>
            </a:r>
            <a:r>
              <a:rPr lang="en-US" sz="2000" dirty="0" err="1" smtClean="0"/>
              <a:t>rect</a:t>
            </a:r>
            <a:r>
              <a:rPr lang="en-US" sz="2000" dirty="0" smtClean="0"/>
              <a:t>” alt=“rectangle”&gt;</a:t>
            </a:r>
          </a:p>
          <a:p>
            <a:r>
              <a:rPr lang="en-US" sz="2000" dirty="0"/>
              <a:t>&lt;area shape</a:t>
            </a:r>
            <a:r>
              <a:rPr lang="en-US" sz="2000" dirty="0" smtClean="0"/>
              <a:t>=“circle” </a:t>
            </a:r>
            <a:r>
              <a:rPr lang="en-US" sz="2000" dirty="0" err="1"/>
              <a:t>coords</a:t>
            </a:r>
            <a:r>
              <a:rPr lang="en-US" sz="2000" dirty="0"/>
              <a:t>=“</a:t>
            </a:r>
            <a:r>
              <a:rPr lang="en-US" sz="2000" dirty="0" smtClean="0"/>
              <a:t>x0,y0,r“  </a:t>
            </a:r>
            <a:r>
              <a:rPr lang="en-US" sz="2000" dirty="0" err="1" smtClean="0"/>
              <a:t>href</a:t>
            </a:r>
            <a:r>
              <a:rPr lang="en-US" sz="2000" dirty="0"/>
              <a:t>=“</a:t>
            </a:r>
            <a:r>
              <a:rPr lang="en-US" sz="2000" dirty="0" smtClean="0"/>
              <a:t>link-circle” alt=“circle”&gt;</a:t>
            </a:r>
          </a:p>
          <a:p>
            <a:r>
              <a:rPr lang="en-US" sz="2000" dirty="0"/>
              <a:t>&lt;area shape</a:t>
            </a:r>
            <a:r>
              <a:rPr lang="en-US" sz="2000" dirty="0" smtClean="0"/>
              <a:t>=“poly” </a:t>
            </a:r>
            <a:r>
              <a:rPr lang="en-US" sz="2000" dirty="0" err="1"/>
              <a:t>coords</a:t>
            </a:r>
            <a:r>
              <a:rPr lang="en-US" sz="2000" dirty="0"/>
              <a:t>=“</a:t>
            </a:r>
            <a:r>
              <a:rPr lang="en-US" sz="2000" dirty="0" smtClean="0"/>
              <a:t>x1,y1,x2,y2,..,xn,yn“ </a:t>
            </a:r>
            <a:r>
              <a:rPr lang="en-US" sz="2000" dirty="0" err="1"/>
              <a:t>href</a:t>
            </a:r>
            <a:r>
              <a:rPr lang="en-US" sz="2000" dirty="0"/>
              <a:t>=“</a:t>
            </a:r>
            <a:r>
              <a:rPr lang="en-US" sz="2000" dirty="0" smtClean="0"/>
              <a:t>link-poly”                          	                                                                                alt=“polygon”&gt;</a:t>
            </a:r>
          </a:p>
          <a:p>
            <a:r>
              <a:rPr lang="en-US" sz="2000" dirty="0" smtClean="0"/>
              <a:t>&lt;/map&gt;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4245" y="5100471"/>
            <a:ext cx="413483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(0,0) </a:t>
            </a:r>
            <a:r>
              <a:rPr lang="en-US" sz="2400" dirty="0" err="1" smtClean="0"/>
              <a:t>stanga</a:t>
            </a:r>
            <a:r>
              <a:rPr lang="en-US" sz="2400" dirty="0" smtClean="0"/>
              <a:t> </a:t>
            </a:r>
            <a:r>
              <a:rPr lang="en-US" sz="2400" dirty="0" err="1" smtClean="0"/>
              <a:t>sus</a:t>
            </a:r>
            <a:endParaRPr lang="en-US" sz="2400" dirty="0" smtClean="0"/>
          </a:p>
          <a:p>
            <a:r>
              <a:rPr lang="en-US" sz="2400" dirty="0" err="1"/>
              <a:t>d</a:t>
            </a:r>
            <a:r>
              <a:rPr lang="en-US" sz="2400" dirty="0" err="1" smtClean="0"/>
              <a:t>imensiunile</a:t>
            </a:r>
            <a:r>
              <a:rPr lang="en-US" sz="2400" dirty="0" smtClean="0"/>
              <a:t> de </a:t>
            </a:r>
            <a:r>
              <a:rPr lang="en-US" sz="2400" dirty="0" err="1" smtClean="0"/>
              <a:t>dau</a:t>
            </a:r>
            <a:r>
              <a:rPr lang="en-US" sz="2400" dirty="0" smtClean="0"/>
              <a:t> in </a:t>
            </a:r>
            <a:r>
              <a:rPr lang="en-US" sz="2400" dirty="0" err="1" smtClean="0"/>
              <a:t>pixeli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981923" y="5414397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6046" y="510662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(0,0)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4981923" y="5414397"/>
            <a:ext cx="16905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103" y="6186143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Exemplu</a:t>
            </a:r>
            <a:r>
              <a:rPr lang="en-US" sz="2000" dirty="0" smtClean="0"/>
              <a:t>: ex-image-map.html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4073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6200"/>
            <a:ext cx="83058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Elementele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video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FF0000"/>
                </a:solidFill>
              </a:rPr>
              <a:t>audio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2400" dirty="0"/>
              <a:t>&lt;audio </a:t>
            </a:r>
            <a:r>
              <a:rPr lang="en-US" sz="2400" dirty="0" err="1"/>
              <a:t>src</a:t>
            </a:r>
            <a:r>
              <a:rPr lang="en-US" sz="2400" dirty="0"/>
              <a:t>=“URL audio” controls&gt; </a:t>
            </a:r>
            <a:r>
              <a:rPr lang="en-US" sz="2400" dirty="0" smtClean="0"/>
              <a:t> </a:t>
            </a:r>
            <a:r>
              <a:rPr lang="en-US" sz="2400" dirty="0" err="1" smtClean="0"/>
              <a:t>mesaj</a:t>
            </a:r>
            <a:r>
              <a:rPr lang="en-US" sz="2400" dirty="0"/>
              <a:t> </a:t>
            </a:r>
            <a:r>
              <a:rPr lang="en-US" sz="2400" dirty="0" smtClean="0"/>
              <a:t>&lt;/audio&gt;</a:t>
            </a:r>
            <a:endParaRPr lang="en-US" sz="2400" dirty="0"/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&lt;video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=“URL video” controls </a:t>
            </a:r>
            <a:r>
              <a:rPr lang="en-US" sz="2400" dirty="0" err="1" smtClean="0"/>
              <a:t>autoplay</a:t>
            </a:r>
            <a:r>
              <a:rPr lang="en-US" sz="2400" dirty="0" smtClean="0"/>
              <a:t>&gt; </a:t>
            </a:r>
            <a:r>
              <a:rPr lang="en-US" sz="2400" dirty="0" err="1" smtClean="0"/>
              <a:t>mesaj</a:t>
            </a:r>
            <a:r>
              <a:rPr lang="en-US" sz="2400" dirty="0" smtClean="0"/>
              <a:t> &lt;/video&gt;</a:t>
            </a:r>
            <a:endParaRPr lang="en-US" sz="24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&lt;</a:t>
            </a:r>
            <a:r>
              <a:rPr lang="en-US" sz="2400" dirty="0"/>
              <a:t>video </a:t>
            </a:r>
            <a:r>
              <a:rPr lang="en-US" sz="2400" dirty="0" err="1"/>
              <a:t>src</a:t>
            </a:r>
            <a:r>
              <a:rPr lang="en-US" sz="2400" dirty="0"/>
              <a:t>=“URL video” </a:t>
            </a:r>
            <a:r>
              <a:rPr lang="en-US" sz="2400" dirty="0" smtClean="0"/>
              <a:t>controls  poster=“URL imagine”&gt;</a:t>
            </a:r>
          </a:p>
          <a:p>
            <a:r>
              <a:rPr lang="en-US" sz="2400" dirty="0" smtClean="0"/>
              <a:t>                            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fi </a:t>
            </a:r>
            <a:r>
              <a:rPr lang="en-US" sz="2400" dirty="0" err="1" smtClean="0"/>
              <a:t>afisata</a:t>
            </a:r>
            <a:r>
              <a:rPr lang="en-US" sz="2400" dirty="0" smtClean="0"/>
              <a:t> </a:t>
            </a:r>
            <a:r>
              <a:rPr lang="en-US" sz="2400" dirty="0" err="1" smtClean="0"/>
              <a:t>cand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elementul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video nu </a:t>
            </a:r>
            <a:r>
              <a:rPr lang="en-US" sz="2400" dirty="0" err="1" smtClean="0"/>
              <a:t>poate</a:t>
            </a:r>
            <a:r>
              <a:rPr lang="en-US" sz="2400" dirty="0" smtClean="0"/>
              <a:t> fi  </a:t>
            </a:r>
            <a:r>
              <a:rPr lang="en-US" sz="2400" dirty="0" err="1" smtClean="0"/>
              <a:t>redat</a:t>
            </a:r>
            <a:endParaRPr lang="en-US" sz="2400" dirty="0"/>
          </a:p>
          <a:p>
            <a:r>
              <a:rPr lang="en-US" sz="3200" dirty="0" err="1">
                <a:solidFill>
                  <a:srgbClr val="7030A0"/>
                </a:solidFill>
              </a:rPr>
              <a:t>Elementul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iframe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         </a:t>
            </a:r>
            <a:r>
              <a:rPr lang="en-US" sz="2400" dirty="0" err="1"/>
              <a:t>creaza</a:t>
            </a:r>
            <a:r>
              <a:rPr lang="en-US" sz="2400" dirty="0"/>
              <a:t> o </a:t>
            </a:r>
            <a:r>
              <a:rPr lang="en-US" sz="2400" dirty="0" err="1"/>
              <a:t>fereastra</a:t>
            </a:r>
            <a:r>
              <a:rPr lang="en-US" sz="2400" dirty="0"/>
              <a:t> de browser  </a:t>
            </a:r>
          </a:p>
          <a:p>
            <a:r>
              <a:rPr lang="en-US" sz="2400" dirty="0"/>
              <a:t>                 in </a:t>
            </a:r>
            <a:r>
              <a:rPr lang="en-US" sz="2400" dirty="0" err="1"/>
              <a:t>interiorul</a:t>
            </a:r>
            <a:r>
              <a:rPr lang="en-US" sz="2400" dirty="0"/>
              <a:t> </a:t>
            </a:r>
            <a:r>
              <a:rPr lang="en-US" sz="2400" dirty="0" err="1"/>
              <a:t>paginii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&lt;</a:t>
            </a:r>
            <a:r>
              <a:rPr lang="en-US" sz="2400" dirty="0" err="1"/>
              <a:t>iframe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=“URL site” weight=“n1” height=“n2</a:t>
            </a:r>
            <a:r>
              <a:rPr lang="en-US" sz="2400" dirty="0" smtClean="0"/>
              <a:t>”&gt; text </a:t>
            </a:r>
            <a:r>
              <a:rPr lang="en-US" sz="2400" dirty="0" err="1" smtClean="0"/>
              <a:t>afisat</a:t>
            </a:r>
            <a:r>
              <a:rPr lang="en-US" sz="2400" dirty="0" smtClean="0"/>
              <a:t> </a:t>
            </a:r>
            <a:r>
              <a:rPr lang="en-US" sz="2400" dirty="0" err="1" smtClean="0"/>
              <a:t>daca</a:t>
            </a:r>
            <a:r>
              <a:rPr lang="en-US" sz="2400" dirty="0" smtClean="0"/>
              <a:t> </a:t>
            </a:r>
            <a:r>
              <a:rPr lang="en-US" sz="2400" dirty="0" err="1" smtClean="0"/>
              <a:t>browserul</a:t>
            </a:r>
            <a:r>
              <a:rPr lang="en-US" sz="2400" dirty="0" smtClean="0"/>
              <a:t> nu </a:t>
            </a:r>
            <a:r>
              <a:rPr lang="en-US" sz="2400" dirty="0" err="1" smtClean="0"/>
              <a:t>suporta</a:t>
            </a:r>
            <a:r>
              <a:rPr lang="en-US" sz="2400" dirty="0" smtClean="0"/>
              <a:t>  &lt;/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</a:t>
            </a:r>
            <a:endParaRPr lang="en-US" sz="3200" dirty="0" smtClean="0"/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2400" dirty="0" err="1" smtClean="0"/>
              <a:t>Exemplu</a:t>
            </a:r>
            <a:r>
              <a:rPr lang="en-US" sz="2400" dirty="0"/>
              <a:t>: ex-video-iframe.html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94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280956" y="1752600"/>
            <a:ext cx="6475827" cy="3733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0995" y="228600"/>
            <a:ext cx="82952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Tabele</a:t>
            </a:r>
            <a:r>
              <a:rPr lang="en-US" sz="3200" dirty="0" smtClean="0">
                <a:solidFill>
                  <a:srgbClr val="7030A0"/>
                </a:solidFill>
              </a:rPr>
              <a:t>  -</a:t>
            </a:r>
            <a:r>
              <a:rPr lang="en-US" sz="2400" dirty="0" smtClean="0">
                <a:solidFill>
                  <a:srgbClr val="7030A0"/>
                </a:solidFill>
              </a:rPr>
              <a:t> se </a:t>
            </a:r>
            <a:r>
              <a:rPr lang="en-US" sz="2400" dirty="0" err="1" smtClean="0">
                <a:solidFill>
                  <a:srgbClr val="7030A0"/>
                </a:solidFill>
              </a:rPr>
              <a:t>folosesc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numai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pentru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reprezentarea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datelor</a:t>
            </a:r>
            <a:r>
              <a:rPr lang="en-US" sz="2400" dirty="0" smtClean="0">
                <a:solidFill>
                  <a:srgbClr val="7030A0"/>
                </a:solidFill>
              </a:rPr>
              <a:t>,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                   </a:t>
            </a:r>
            <a:r>
              <a:rPr lang="en-US" sz="2400" dirty="0" smtClean="0">
                <a:solidFill>
                  <a:srgbClr val="FF0000"/>
                </a:solidFill>
              </a:rPr>
              <a:t>nu </a:t>
            </a:r>
            <a:r>
              <a:rPr lang="en-US" sz="2400" dirty="0" err="1" smtClean="0">
                <a:solidFill>
                  <a:srgbClr val="FF0000"/>
                </a:solidFill>
              </a:rPr>
              <a:t>pentru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estetica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paginii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56570" y="26670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96573" y="3619500"/>
            <a:ext cx="6492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56570" y="4648200"/>
            <a:ext cx="6302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2800" y="1752600"/>
            <a:ext cx="7620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10200" y="1752600"/>
            <a:ext cx="7620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1752600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r>
              <a:rPr lang="en-US" b="1" dirty="0" err="1" smtClean="0"/>
              <a:t>celula</a:t>
            </a:r>
            <a:r>
              <a:rPr lang="en-US" b="1" dirty="0" smtClean="0"/>
              <a:t> header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33800" y="2675930"/>
            <a:ext cx="1300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td&gt; </a:t>
            </a:r>
            <a:endParaRPr lang="en-US" dirty="0"/>
          </a:p>
          <a:p>
            <a:r>
              <a:rPr lang="en-US" dirty="0" err="1"/>
              <a:t>celula</a:t>
            </a:r>
            <a:r>
              <a:rPr lang="en-US" dirty="0"/>
              <a:t> </a:t>
            </a:r>
            <a:r>
              <a:rPr lang="en-US" dirty="0" smtClean="0"/>
              <a:t>date</a:t>
            </a:r>
            <a:endParaRPr lang="en-US" dirty="0"/>
          </a:p>
          <a:p>
            <a:r>
              <a:rPr lang="en-US" dirty="0"/>
              <a:t>&lt;/</a:t>
            </a:r>
            <a:r>
              <a:rPr lang="en-US" dirty="0" smtClean="0"/>
              <a:t>td&gt;</a:t>
            </a:r>
            <a:endParaRPr lang="en-US" dirty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22142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16030" y="221426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0720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53400" y="30180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8586" y="40063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53400" y="40063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0995" y="11873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&lt;table&gt;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7465" y="57405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&lt;/table&gt;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30745" y="1372021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&lt;caption&gt; </a:t>
            </a:r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tabelului</a:t>
            </a:r>
            <a:r>
              <a:rPr lang="en-US" dirty="0" smtClean="0"/>
              <a:t> &lt;/caption&gt;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9942" y="49969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492414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91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97893"/>
            <a:ext cx="6378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Elementele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table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caption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FF0000"/>
                </a:solidFill>
              </a:rPr>
              <a:t>tr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FF0000"/>
                </a:solidFill>
              </a:rPr>
              <a:t>th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td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82668"/>
            <a:ext cx="786785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&lt;table&gt;  </a:t>
            </a:r>
            <a:r>
              <a:rPr lang="en-US" sz="2400" dirty="0" err="1" smtClean="0"/>
              <a:t>continutul</a:t>
            </a:r>
            <a:r>
              <a:rPr lang="en-US" sz="2400" dirty="0" smtClean="0"/>
              <a:t> </a:t>
            </a:r>
            <a:r>
              <a:rPr lang="en-US" sz="2400" dirty="0" err="1" smtClean="0"/>
              <a:t>tabelului</a:t>
            </a:r>
            <a:r>
              <a:rPr lang="en-US" sz="2400" dirty="0" smtClean="0"/>
              <a:t>, </a:t>
            </a:r>
            <a:r>
              <a:rPr lang="en-US" sz="2400" dirty="0" err="1" smtClean="0"/>
              <a:t>linie</a:t>
            </a:r>
            <a:r>
              <a:rPr lang="en-US" sz="2400" dirty="0" smtClean="0"/>
              <a:t> cu </a:t>
            </a:r>
            <a:r>
              <a:rPr lang="en-US" sz="2400" dirty="0" err="1" smtClean="0"/>
              <a:t>linie</a:t>
            </a:r>
            <a:r>
              <a:rPr lang="en-US" sz="2400" dirty="0" smtClean="0"/>
              <a:t>  &lt;/table&gt;</a:t>
            </a:r>
          </a:p>
          <a:p>
            <a:r>
              <a:rPr lang="en-US" sz="2400" dirty="0" smtClean="0"/>
              <a:t>&lt;caption&gt; </a:t>
            </a:r>
            <a:r>
              <a:rPr lang="en-US" sz="2400" dirty="0" err="1" smtClean="0"/>
              <a:t>descrierea</a:t>
            </a:r>
            <a:r>
              <a:rPr lang="en-US" sz="2400" dirty="0" smtClean="0"/>
              <a:t> </a:t>
            </a:r>
            <a:r>
              <a:rPr lang="en-US" sz="2400" dirty="0" err="1" smtClean="0"/>
              <a:t>tabelului</a:t>
            </a:r>
            <a:r>
              <a:rPr lang="en-US" sz="2400" dirty="0" smtClean="0"/>
              <a:t> &lt;/caption&gt;  (optional)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 </a:t>
            </a:r>
            <a:r>
              <a:rPr lang="en-US" sz="2400" dirty="0" err="1" smtClean="0"/>
              <a:t>linie</a:t>
            </a:r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dirty="0" err="1" smtClean="0"/>
              <a:t>formata</a:t>
            </a:r>
            <a:r>
              <a:rPr lang="en-US" sz="2400" dirty="0" smtClean="0"/>
              <a:t> din </a:t>
            </a:r>
            <a:r>
              <a:rPr lang="en-US" sz="2400" dirty="0" err="1" smtClean="0"/>
              <a:t>celule</a:t>
            </a:r>
            <a:r>
              <a:rPr lang="en-US" sz="2400" dirty="0" smtClean="0"/>
              <a:t> 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&lt;td&gt; </a:t>
            </a:r>
            <a:r>
              <a:rPr lang="en-US" sz="2400" dirty="0" err="1" smtClean="0"/>
              <a:t>celula</a:t>
            </a:r>
            <a:r>
              <a:rPr lang="en-US" sz="2400" dirty="0" smtClean="0"/>
              <a:t> date &lt;/td&gt;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</a:t>
            </a:r>
            <a:r>
              <a:rPr lang="en-US" sz="2400" dirty="0" err="1" smtClean="0"/>
              <a:t>celula</a:t>
            </a:r>
            <a:r>
              <a:rPr lang="en-US" sz="2400" dirty="0" smtClean="0"/>
              <a:t> header&lt;/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 </a:t>
            </a:r>
          </a:p>
          <a:p>
            <a:endParaRPr lang="en-US" sz="2400" dirty="0"/>
          </a:p>
          <a:p>
            <a:r>
              <a:rPr lang="en-US" sz="2400" dirty="0" err="1" smtClean="0"/>
              <a:t>Numarul</a:t>
            </a:r>
            <a:r>
              <a:rPr lang="en-US" sz="2400" dirty="0" smtClean="0"/>
              <a:t> de </a:t>
            </a:r>
            <a:r>
              <a:rPr lang="en-US" sz="2400" dirty="0" err="1" smtClean="0"/>
              <a:t>coloane</a:t>
            </a:r>
            <a:r>
              <a:rPr lang="en-US" sz="2400" dirty="0" smtClean="0"/>
              <a:t> = </a:t>
            </a:r>
            <a:r>
              <a:rPr lang="en-US" sz="2400" dirty="0" err="1" smtClean="0"/>
              <a:t>numarul</a:t>
            </a:r>
            <a:r>
              <a:rPr lang="en-US" sz="2400" dirty="0" smtClean="0"/>
              <a:t> de </a:t>
            </a:r>
            <a:r>
              <a:rPr lang="en-US" sz="2400" dirty="0" err="1" smtClean="0"/>
              <a:t>celule</a:t>
            </a:r>
            <a:r>
              <a:rPr lang="en-US" sz="2400" dirty="0" smtClean="0"/>
              <a:t> din </a:t>
            </a:r>
            <a:r>
              <a:rPr lang="en-US" sz="2400" dirty="0" err="1" smtClean="0"/>
              <a:t>fiecare</a:t>
            </a:r>
            <a:r>
              <a:rPr lang="en-US" sz="2400" dirty="0" smtClean="0"/>
              <a:t> </a:t>
            </a:r>
            <a:r>
              <a:rPr lang="en-US" sz="2400" dirty="0" err="1" smtClean="0"/>
              <a:t>linie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4051" y="3489894"/>
            <a:ext cx="8715848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Atribute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specifice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td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colspan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si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rowspan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         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celule</a:t>
            </a:r>
            <a:r>
              <a:rPr lang="en-US" sz="2400" dirty="0" smtClean="0"/>
              <a:t> care </a:t>
            </a:r>
            <a:r>
              <a:rPr lang="en-US" sz="2400" dirty="0" err="1" smtClean="0"/>
              <a:t>ocupa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multe</a:t>
            </a:r>
            <a:r>
              <a:rPr lang="en-US" sz="2400" dirty="0" smtClean="0"/>
              <a:t> </a:t>
            </a:r>
            <a:r>
              <a:rPr lang="en-US" sz="2400" dirty="0" err="1" smtClean="0"/>
              <a:t>coloane</a:t>
            </a:r>
            <a:r>
              <a:rPr lang="en-US" sz="2400" dirty="0" smtClean="0"/>
              <a:t>/</a:t>
            </a:r>
            <a:r>
              <a:rPr lang="en-US" sz="2400" dirty="0" err="1" smtClean="0"/>
              <a:t>linii</a:t>
            </a:r>
            <a:endParaRPr lang="en-US" sz="2400" dirty="0" smtClean="0"/>
          </a:p>
          <a:p>
            <a:r>
              <a:rPr lang="en-US" sz="2400" dirty="0" err="1" smtClean="0"/>
              <a:t>Exemplu</a:t>
            </a:r>
            <a:r>
              <a:rPr lang="en-US" sz="2400" dirty="0" smtClean="0"/>
              <a:t>: ex-tabel.html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definirea</a:t>
            </a:r>
            <a:r>
              <a:rPr lang="en-US" sz="2400" dirty="0" smtClean="0"/>
              <a:t> </a:t>
            </a:r>
            <a:r>
              <a:rPr lang="en-US" sz="2400" dirty="0" err="1" smtClean="0"/>
              <a:t>tabelelor</a:t>
            </a:r>
            <a:r>
              <a:rPr lang="en-US" sz="2400" dirty="0" smtClean="0"/>
              <a:t> se pot </a:t>
            </a:r>
            <a:r>
              <a:rPr lang="en-US" sz="2400" dirty="0" err="1" smtClean="0"/>
              <a:t>folosi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elementele</a:t>
            </a:r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thead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tbody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tfoot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colgroup</a:t>
            </a:r>
            <a:r>
              <a:rPr lang="en-US" sz="2400" dirty="0" smtClean="0">
                <a:solidFill>
                  <a:srgbClr val="FF0000"/>
                </a:solidFill>
              </a:rPr>
              <a:t>, col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dirty="0">
                <a:hlinkClick r:id="rId2"/>
              </a:rPr>
              <a:t>http://www.w3.org/TR/html51/tabular-data.html#table-model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89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4812"/>
            <a:ext cx="6378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Elementele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table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caption</a:t>
            </a:r>
            <a:r>
              <a:rPr lang="en-US" sz="3200" dirty="0" smtClean="0"/>
              <a:t>, </a:t>
            </a:r>
            <a:r>
              <a:rPr lang="en-US" sz="3200" dirty="0" err="1" smtClean="0">
                <a:solidFill>
                  <a:srgbClr val="FF0000"/>
                </a:solidFill>
              </a:rPr>
              <a:t>tr</a:t>
            </a:r>
            <a:r>
              <a:rPr lang="en-US" sz="3200" dirty="0" smtClean="0"/>
              <a:t>, </a:t>
            </a:r>
            <a:r>
              <a:rPr lang="en-US" sz="3200" dirty="0" err="1" smtClean="0">
                <a:solidFill>
                  <a:srgbClr val="FF0000"/>
                </a:solidFill>
              </a:rPr>
              <a:t>th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td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33072"/>
            <a:ext cx="42672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&lt;table&gt; </a:t>
            </a:r>
          </a:p>
          <a:p>
            <a:r>
              <a:rPr lang="en-US" sz="2400" dirty="0" smtClean="0"/>
              <a:t>&lt;caption&gt; </a:t>
            </a:r>
            <a:r>
              <a:rPr lang="en-US" sz="2400" dirty="0" err="1" smtClean="0"/>
              <a:t>Examen</a:t>
            </a:r>
            <a:r>
              <a:rPr lang="en-US" sz="2400" dirty="0"/>
              <a:t> </a:t>
            </a:r>
            <a:r>
              <a:rPr lang="en-US" sz="2400" dirty="0" smtClean="0"/>
              <a:t>&lt;/caption&gt;</a:t>
            </a:r>
          </a:p>
          <a:p>
            <a:r>
              <a:rPr lang="en-US" sz="2400" dirty="0" smtClean="0"/>
              <a:t>   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   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Student&lt;/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Nota 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&lt;</a:t>
            </a:r>
            <a:r>
              <a:rPr lang="en-US" sz="2400" dirty="0" smtClean="0"/>
              <a:t>td&gt; </a:t>
            </a:r>
            <a:r>
              <a:rPr lang="en-US" sz="2400" dirty="0" err="1" smtClean="0"/>
              <a:t>Popescu</a:t>
            </a:r>
            <a:r>
              <a:rPr lang="en-US" sz="2400" dirty="0" smtClean="0"/>
              <a:t>&lt;/td&gt;</a:t>
            </a:r>
            <a:endParaRPr lang="en-US" sz="2400" dirty="0"/>
          </a:p>
          <a:p>
            <a:r>
              <a:rPr lang="en-US" sz="2400" dirty="0"/>
              <a:t>      &lt;</a:t>
            </a:r>
            <a:r>
              <a:rPr lang="en-US" sz="2400" dirty="0" smtClean="0"/>
              <a:t>td&gt; 10 </a:t>
            </a:r>
            <a:r>
              <a:rPr lang="en-US" sz="2400" dirty="0"/>
              <a:t>&lt;/</a:t>
            </a:r>
            <a:r>
              <a:rPr lang="en-US" sz="2400" dirty="0" smtClean="0"/>
              <a:t>td&gt;</a:t>
            </a:r>
            <a:endParaRPr lang="en-US" sz="2400" dirty="0"/>
          </a:p>
          <a:p>
            <a:r>
              <a:rPr lang="en-US" sz="2400" dirty="0"/>
              <a:t>     &lt;/</a:t>
            </a:r>
            <a:r>
              <a:rPr lang="en-US" sz="2400" dirty="0" err="1"/>
              <a:t>tr</a:t>
            </a:r>
            <a:r>
              <a:rPr lang="en-US" sz="2400" dirty="0" smtClean="0"/>
              <a:t>&gt;</a:t>
            </a:r>
            <a:endParaRPr lang="en-US" sz="2400" dirty="0"/>
          </a:p>
          <a:p>
            <a:r>
              <a:rPr lang="en-US" sz="2400" dirty="0" smtClean="0"/>
              <a:t>   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&lt;</a:t>
            </a:r>
            <a:r>
              <a:rPr lang="en-US" sz="2400" dirty="0" smtClean="0"/>
              <a:t>td&gt; </a:t>
            </a:r>
            <a:r>
              <a:rPr lang="en-US" sz="2400" dirty="0" err="1" smtClean="0"/>
              <a:t>Ionescu</a:t>
            </a:r>
            <a:r>
              <a:rPr lang="en-US" sz="2400" dirty="0" smtClean="0"/>
              <a:t>&lt;/td&gt;</a:t>
            </a:r>
            <a:endParaRPr lang="en-US" sz="2400" dirty="0"/>
          </a:p>
          <a:p>
            <a:r>
              <a:rPr lang="en-US" sz="2400" dirty="0"/>
              <a:t>      &lt;</a:t>
            </a:r>
            <a:r>
              <a:rPr lang="en-US" sz="2400" dirty="0" smtClean="0"/>
              <a:t>td&gt; </a:t>
            </a:r>
            <a:r>
              <a:rPr lang="en-US" sz="2400" dirty="0"/>
              <a:t>7</a:t>
            </a:r>
            <a:r>
              <a:rPr lang="en-US" sz="2400" dirty="0" smtClean="0"/>
              <a:t> </a:t>
            </a:r>
            <a:r>
              <a:rPr lang="en-US" sz="2400" dirty="0"/>
              <a:t>&lt;/</a:t>
            </a:r>
            <a:r>
              <a:rPr lang="en-US" sz="2400" dirty="0" smtClean="0"/>
              <a:t>td&gt;</a:t>
            </a:r>
            <a:endParaRPr lang="en-US" sz="2400" dirty="0"/>
          </a:p>
          <a:p>
            <a:r>
              <a:rPr lang="en-US" sz="2400" dirty="0"/>
              <a:t>     &lt;/</a:t>
            </a:r>
            <a:r>
              <a:rPr lang="en-US" sz="2400" dirty="0" err="1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&lt;/table&gt;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176" y="1219200"/>
            <a:ext cx="2806602" cy="26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81108" y="4800600"/>
            <a:ext cx="418896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&lt;style type="text/</a:t>
            </a:r>
            <a:r>
              <a:rPr lang="en-US" sz="2400" dirty="0" err="1">
                <a:solidFill>
                  <a:schemeClr val="accent1"/>
                </a:solidFill>
              </a:rPr>
              <a:t>css</a:t>
            </a:r>
            <a:r>
              <a:rPr lang="en-US" sz="2400" dirty="0">
                <a:solidFill>
                  <a:schemeClr val="accent1"/>
                </a:solidFill>
              </a:rPr>
              <a:t>"&gt;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td, </a:t>
            </a:r>
            <a:r>
              <a:rPr lang="en-US" sz="2400" dirty="0" err="1">
                <a:solidFill>
                  <a:schemeClr val="accent1"/>
                </a:solidFill>
              </a:rPr>
              <a:t>th</a:t>
            </a:r>
            <a:r>
              <a:rPr lang="en-US" sz="2400" dirty="0">
                <a:solidFill>
                  <a:schemeClr val="accent1"/>
                </a:solidFill>
              </a:rPr>
              <a:t> {border: 1px solid blue;}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&lt;/</a:t>
            </a:r>
            <a:r>
              <a:rPr lang="en-US" sz="2400" dirty="0">
                <a:solidFill>
                  <a:schemeClr val="accent1"/>
                </a:solidFill>
              </a:rPr>
              <a:t>style&gt;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1108" y="44032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34454" y="1143000"/>
            <a:ext cx="8229600" cy="4876800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9600" dirty="0" smtClean="0"/>
              <a:t>&lt;!</a:t>
            </a:r>
            <a:r>
              <a:rPr lang="en-US" sz="9600" dirty="0"/>
              <a:t>DOCTYPE  html&gt; </a:t>
            </a:r>
            <a:r>
              <a:rPr lang="en-US" sz="9600" dirty="0" smtClean="0"/>
              <a:t>&lt;!-- </a:t>
            </a:r>
            <a:r>
              <a:rPr lang="en-US" sz="9600" dirty="0" err="1" smtClean="0"/>
              <a:t>obligatoriu</a:t>
            </a:r>
            <a:r>
              <a:rPr lang="en-US" sz="9600" dirty="0" smtClean="0"/>
              <a:t> HTML5 --&gt; </a:t>
            </a:r>
            <a:endParaRPr lang="en-US" sz="9600" dirty="0"/>
          </a:p>
          <a:p>
            <a:pPr marL="0" indent="0">
              <a:buNone/>
            </a:pPr>
            <a:r>
              <a:rPr lang="en-US" sz="9600" dirty="0"/>
              <a:t>&lt;</a:t>
            </a:r>
            <a:r>
              <a:rPr lang="en-US" sz="9600" dirty="0" smtClean="0"/>
              <a:t>html </a:t>
            </a:r>
            <a:r>
              <a:rPr lang="en-US" sz="9600" dirty="0" err="1" smtClean="0"/>
              <a:t>lang</a:t>
            </a:r>
            <a:r>
              <a:rPr lang="en-US" sz="9600" dirty="0" smtClean="0"/>
              <a:t>=“</a:t>
            </a:r>
            <a:r>
              <a:rPr lang="en-US" sz="9600" dirty="0" err="1" smtClean="0"/>
              <a:t>ro</a:t>
            </a:r>
            <a:r>
              <a:rPr lang="en-US" sz="9600" dirty="0" smtClean="0"/>
              <a:t>”&gt; </a:t>
            </a:r>
          </a:p>
          <a:p>
            <a:pPr marL="0" indent="0">
              <a:buNone/>
            </a:pPr>
            <a:r>
              <a:rPr lang="en-US" sz="9600" dirty="0" smtClean="0"/>
              <a:t>&lt;</a:t>
            </a:r>
            <a:r>
              <a:rPr lang="en-US" sz="9600" dirty="0"/>
              <a:t>head&gt;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&lt;</a:t>
            </a:r>
            <a:r>
              <a:rPr lang="en-US" sz="9600" dirty="0"/>
              <a:t>title&gt;</a:t>
            </a:r>
            <a:r>
              <a:rPr lang="en-US" sz="9600" dirty="0" err="1"/>
              <a:t>Titlul</a:t>
            </a:r>
            <a:r>
              <a:rPr lang="en-US" sz="9600" dirty="0"/>
              <a:t> </a:t>
            </a:r>
            <a:r>
              <a:rPr lang="en-US" sz="9600" dirty="0" err="1"/>
              <a:t>paginii</a:t>
            </a:r>
            <a:r>
              <a:rPr lang="en-US" sz="9600" dirty="0"/>
              <a:t>&lt;/title&gt;</a:t>
            </a:r>
          </a:p>
          <a:p>
            <a:pPr marL="0" indent="0">
              <a:buNone/>
            </a:pPr>
            <a:r>
              <a:rPr lang="en-US" sz="9600" dirty="0"/>
              <a:t> &lt;/head&gt;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&lt;</a:t>
            </a:r>
            <a:r>
              <a:rPr lang="en-US" sz="9600" dirty="0"/>
              <a:t>body&gt; </a:t>
            </a:r>
          </a:p>
          <a:p>
            <a:pPr marL="0" indent="0">
              <a:buNone/>
            </a:pPr>
            <a:r>
              <a:rPr lang="en-US" sz="9600" dirty="0"/>
              <a:t>&lt;h1&gt;O </a:t>
            </a:r>
            <a:r>
              <a:rPr lang="en-US" sz="9600" dirty="0" err="1"/>
              <a:t>pagina</a:t>
            </a:r>
            <a:r>
              <a:rPr lang="en-US" sz="9600" dirty="0"/>
              <a:t> </a:t>
            </a:r>
            <a:r>
              <a:rPr lang="en-US" sz="9600" dirty="0" err="1" smtClean="0"/>
              <a:t>simpla</a:t>
            </a:r>
            <a:r>
              <a:rPr lang="en-US" sz="9600" dirty="0" smtClean="0"/>
              <a:t>&lt;/</a:t>
            </a:r>
            <a:r>
              <a:rPr lang="en-US" sz="9600" dirty="0"/>
              <a:t>h1&gt;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&lt;</a:t>
            </a:r>
            <a:r>
              <a:rPr lang="en-US" sz="9600" dirty="0"/>
              <a:t>p&gt; </a:t>
            </a:r>
            <a:r>
              <a:rPr lang="en-US" sz="9600" dirty="0" err="1"/>
              <a:t>Aceasta</a:t>
            </a:r>
            <a:r>
              <a:rPr lang="en-US" sz="9600" dirty="0"/>
              <a:t> </a:t>
            </a:r>
            <a:r>
              <a:rPr lang="en-US" sz="9600" dirty="0" err="1"/>
              <a:t>este</a:t>
            </a:r>
            <a:r>
              <a:rPr lang="en-US" sz="9600" dirty="0"/>
              <a:t> </a:t>
            </a:r>
            <a:r>
              <a:rPr lang="en-US" sz="9600" dirty="0" smtClean="0"/>
              <a:t>o </a:t>
            </a:r>
            <a:r>
              <a:rPr lang="en-US" sz="9600" dirty="0" err="1" smtClean="0"/>
              <a:t>pagina</a:t>
            </a:r>
            <a:r>
              <a:rPr lang="en-US" sz="9600" dirty="0" smtClean="0"/>
              <a:t>  </a:t>
            </a:r>
          </a:p>
          <a:p>
            <a:pPr marL="0" indent="0">
              <a:buNone/>
            </a:pPr>
            <a:r>
              <a:rPr lang="en-US" sz="9600" dirty="0" smtClean="0"/>
              <a:t>&lt;a </a:t>
            </a:r>
            <a:r>
              <a:rPr lang="en-US" sz="9600" dirty="0" err="1"/>
              <a:t>href</a:t>
            </a:r>
            <a:r>
              <a:rPr lang="en-US" sz="9600" dirty="0" smtClean="0"/>
              <a:t>="</a:t>
            </a:r>
            <a:r>
              <a:rPr lang="en-US" sz="9600" dirty="0"/>
              <a:t>http://dexonline.ro/</a:t>
            </a:r>
            <a:r>
              <a:rPr lang="en-US" sz="9600" dirty="0" err="1"/>
              <a:t>definitie</a:t>
            </a:r>
            <a:r>
              <a:rPr lang="en-US" sz="9600" dirty="0"/>
              <a:t>/</a:t>
            </a:r>
            <a:r>
              <a:rPr lang="en-US" sz="9600" dirty="0" err="1"/>
              <a:t>simplu</a:t>
            </a:r>
            <a:r>
              <a:rPr lang="en-US" sz="9600" dirty="0" smtClean="0"/>
              <a:t>"&gt;</a:t>
            </a:r>
            <a:r>
              <a:rPr lang="en-US" sz="9600" dirty="0" err="1" smtClean="0"/>
              <a:t>simpla</a:t>
            </a:r>
            <a:r>
              <a:rPr lang="en-US" sz="9600" dirty="0" smtClean="0"/>
              <a:t>&lt;/</a:t>
            </a:r>
            <a:r>
              <a:rPr lang="en-US" sz="9600" dirty="0"/>
              <a:t>a&gt;.</a:t>
            </a:r>
          </a:p>
          <a:p>
            <a:pPr marL="0" indent="0">
              <a:buNone/>
            </a:pPr>
            <a:r>
              <a:rPr lang="en-US" sz="9600" dirty="0"/>
              <a:t>&lt;/p&gt;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&lt;!-- </a:t>
            </a:r>
            <a:r>
              <a:rPr lang="en-US" sz="9600" dirty="0" err="1"/>
              <a:t>comentariu</a:t>
            </a:r>
            <a:r>
              <a:rPr lang="en-US" sz="9600" dirty="0"/>
              <a:t> --&gt;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&lt;/</a:t>
            </a:r>
            <a:r>
              <a:rPr lang="en-US" sz="9600" dirty="0"/>
              <a:t>body&gt;</a:t>
            </a:r>
          </a:p>
          <a:p>
            <a:pPr marL="0" indent="0">
              <a:buNone/>
            </a:pPr>
            <a:r>
              <a:rPr lang="en-US" sz="9600" dirty="0" smtClean="0"/>
              <a:t>&lt;/html</a:t>
            </a:r>
            <a:r>
              <a:rPr lang="en-US" sz="9600" dirty="0"/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4800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 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7104" y="617674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https://css-tricks.com/complete-guide-table-element/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827074"/>
            <a:ext cx="404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complete guide to the table element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66199"/>
            <a:ext cx="2969083" cy="4924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&lt;table&gt;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&lt;</a:t>
            </a:r>
            <a:r>
              <a:rPr lang="en-US" sz="1600" dirty="0"/>
              <a:t>caption&gt; </a:t>
            </a:r>
            <a:r>
              <a:rPr lang="en-US" sz="1600" dirty="0" err="1"/>
              <a:t>Examen</a:t>
            </a:r>
            <a:r>
              <a:rPr lang="en-US" sz="1600" dirty="0"/>
              <a:t> &lt;/caption&gt;</a:t>
            </a:r>
          </a:p>
          <a:p>
            <a:r>
              <a:rPr lang="en-US" dirty="0"/>
              <a:t>    </a:t>
            </a:r>
          </a:p>
          <a:p>
            <a:r>
              <a:rPr lang="en-US" dirty="0" smtClean="0"/>
              <a:t>    </a:t>
            </a:r>
            <a:r>
              <a:rPr lang="en-US" dirty="0"/>
              <a:t>&lt;col&gt;</a:t>
            </a:r>
          </a:p>
          <a:p>
            <a:r>
              <a:rPr lang="en-US" dirty="0"/>
              <a:t>    &lt;col  class="highlight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</a:t>
            </a:r>
            <a:endParaRPr lang="en-US" dirty="0"/>
          </a:p>
          <a:p>
            <a:r>
              <a:rPr lang="en-US" sz="1600" dirty="0" smtClean="0"/>
              <a:t>     </a:t>
            </a:r>
            <a:r>
              <a:rPr lang="en-US" sz="1600" dirty="0"/>
              <a:t>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&lt;</a:t>
            </a:r>
            <a:r>
              <a:rPr lang="en-US" sz="1600" dirty="0" err="1"/>
              <a:t>th</a:t>
            </a:r>
            <a:r>
              <a:rPr lang="en-US" sz="1600" dirty="0"/>
              <a:t>&gt; Student&lt;/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&lt;</a:t>
            </a:r>
            <a:r>
              <a:rPr lang="en-US" sz="1600" dirty="0" err="1"/>
              <a:t>th</a:t>
            </a:r>
            <a:r>
              <a:rPr lang="en-US" sz="1600" dirty="0"/>
              <a:t>&gt; Nota 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&lt;td&gt; </a:t>
            </a:r>
            <a:r>
              <a:rPr lang="en-US" sz="1600" dirty="0" err="1"/>
              <a:t>Popescu</a:t>
            </a:r>
            <a:r>
              <a:rPr lang="en-US" sz="1600" dirty="0"/>
              <a:t>&lt;/td&gt;</a:t>
            </a:r>
          </a:p>
          <a:p>
            <a:r>
              <a:rPr lang="en-US" sz="1600" dirty="0"/>
              <a:t>      &lt;td&gt; 10 &lt;/td&gt;</a:t>
            </a:r>
          </a:p>
          <a:p>
            <a:r>
              <a:rPr lang="en-US" sz="1600" dirty="0"/>
              <a:t>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&lt;td&gt; </a:t>
            </a:r>
            <a:r>
              <a:rPr lang="en-US" sz="1600" dirty="0" err="1"/>
              <a:t>Ionescu</a:t>
            </a:r>
            <a:r>
              <a:rPr lang="en-US" sz="1600" dirty="0"/>
              <a:t>&lt;/td&gt;</a:t>
            </a:r>
          </a:p>
          <a:p>
            <a:r>
              <a:rPr lang="en-US" sz="1600" dirty="0"/>
              <a:t>      &lt;td&gt; 7 &lt;/td&gt;</a:t>
            </a:r>
          </a:p>
          <a:p>
            <a:r>
              <a:rPr lang="en-US" sz="1600" dirty="0"/>
              <a:t>     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r>
              <a:rPr lang="en-US" sz="1600" dirty="0"/>
              <a:t>&lt;/</a:t>
            </a:r>
            <a:r>
              <a:rPr lang="en-US" sz="1600" dirty="0" smtClean="0"/>
              <a:t>table&gt;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779960"/>
            <a:ext cx="419858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&lt;style type="text/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"&gt;</a:t>
            </a:r>
          </a:p>
          <a:p>
            <a:r>
              <a:rPr lang="en-US" dirty="0">
                <a:solidFill>
                  <a:schemeClr val="accent1"/>
                </a:solidFill>
              </a:rPr>
              <a:t>    td {border: 1px solid blue;}</a:t>
            </a:r>
          </a:p>
          <a:p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th</a:t>
            </a:r>
            <a:r>
              <a:rPr lang="en-US" dirty="0">
                <a:solidFill>
                  <a:schemeClr val="accent1"/>
                </a:solidFill>
              </a:rPr>
              <a:t> {border: 3px solid blue;}</a:t>
            </a:r>
          </a:p>
          <a:p>
            <a:r>
              <a:rPr lang="en-US" dirty="0">
                <a:solidFill>
                  <a:schemeClr val="accent1"/>
                </a:solidFill>
              </a:rPr>
              <a:t>    .highlight {background-color: yellow;}</a:t>
            </a:r>
          </a:p>
          <a:p>
            <a:r>
              <a:rPr lang="en-US" dirty="0">
                <a:solidFill>
                  <a:schemeClr val="accent1"/>
                </a:solidFill>
              </a:rPr>
              <a:t>&lt;/style&gt;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170789"/>
            <a:ext cx="1771650" cy="17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01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7467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   </a:t>
            </a:r>
            <a:r>
              <a:rPr lang="en-US" sz="3200" dirty="0" err="1" smtClean="0">
                <a:solidFill>
                  <a:srgbClr val="7030A0"/>
                </a:solidFill>
              </a:rPr>
              <a:t>Formularele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  </a:t>
            </a:r>
            <a:r>
              <a:rPr lang="en-US" sz="3200" dirty="0" err="1" smtClean="0"/>
              <a:t>vor</a:t>
            </a:r>
            <a:r>
              <a:rPr lang="en-US" sz="3200" dirty="0" smtClean="0"/>
              <a:t> fi predate ulterior</a:t>
            </a:r>
            <a:endParaRPr lang="en-US" sz="3200" dirty="0" smtClean="0"/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26" name="Picture 2" descr="http://www.javascript-coder.com/wp-content/uploads/2010/07/html-form-sample1-300x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3308003" cy="2205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04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04800" y="6477000"/>
            <a:ext cx="7446211" cy="1524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89" y="1524000"/>
            <a:ext cx="6727435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533400"/>
            <a:ext cx="66202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Document HTML </a:t>
            </a:r>
            <a:r>
              <a:rPr lang="en-US" sz="2800" dirty="0"/>
              <a:t>=  arbore de </a:t>
            </a:r>
            <a:r>
              <a:rPr lang="en-US" sz="2800" dirty="0" err="1"/>
              <a:t>elemente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143" y="5786651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DOM</a:t>
            </a:r>
            <a:r>
              <a:rPr lang="en-US" dirty="0" smtClean="0"/>
              <a:t> = Document Object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81000" y="4572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7030A0"/>
                </a:solidFill>
              </a:rPr>
              <a:t>Element HTML</a:t>
            </a:r>
            <a:r>
              <a:rPr lang="en-US" sz="3000" dirty="0" smtClean="0"/>
              <a:t>=</a:t>
            </a:r>
            <a:endParaRPr lang="en-US" sz="3000" dirty="0"/>
          </a:p>
          <a:p>
            <a:pPr marL="0" indent="0">
              <a:buNone/>
            </a:pPr>
            <a:r>
              <a:rPr lang="en-US" sz="2800" dirty="0" smtClean="0"/>
              <a:t>&lt;tag</a:t>
            </a:r>
            <a:r>
              <a:rPr lang="en-US" sz="2800" dirty="0"/>
              <a:t>&gt; </a:t>
            </a:r>
            <a:r>
              <a:rPr lang="en-US" sz="2800" dirty="0" smtClean="0"/>
              <a:t>       </a:t>
            </a:r>
            <a:r>
              <a:rPr lang="en-US" sz="2800" dirty="0" err="1"/>
              <a:t>continut</a:t>
            </a:r>
            <a:r>
              <a:rPr lang="en-US" sz="2800" dirty="0"/>
              <a:t> </a:t>
            </a:r>
            <a:r>
              <a:rPr lang="en-US" sz="2800" dirty="0" smtClean="0"/>
              <a:t>    &lt;/tag&gt;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↓                                      </a:t>
            </a:r>
            <a:r>
              <a:rPr lang="en-US" sz="2400" dirty="0"/>
              <a:t>↓</a:t>
            </a:r>
          </a:p>
          <a:p>
            <a:pPr marL="0" indent="0">
              <a:buNone/>
            </a:pPr>
            <a:r>
              <a:rPr lang="en-US" sz="2400" i="1" dirty="0"/>
              <a:t>tag de </a:t>
            </a:r>
            <a:r>
              <a:rPr lang="en-US" sz="2400" i="1" dirty="0" err="1"/>
              <a:t>deschidere</a:t>
            </a:r>
            <a:r>
              <a:rPr lang="en-US" sz="2400" i="1" dirty="0"/>
              <a:t>             tag de </a:t>
            </a:r>
            <a:r>
              <a:rPr lang="en-US" sz="2400" i="1" dirty="0" err="1"/>
              <a:t>inchidere</a:t>
            </a: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000" dirty="0" err="1" smtClean="0"/>
              <a:t>Exista</a:t>
            </a:r>
            <a:r>
              <a:rPr lang="en-US" sz="3000" dirty="0" smtClean="0"/>
              <a:t> </a:t>
            </a:r>
            <a:r>
              <a:rPr lang="en-US" sz="3000" dirty="0" err="1"/>
              <a:t>elemente</a:t>
            </a:r>
            <a:r>
              <a:rPr lang="en-US" sz="3000" dirty="0"/>
              <a:t> </a:t>
            </a:r>
            <a:r>
              <a:rPr lang="en-US" sz="3000" dirty="0" smtClean="0"/>
              <a:t>cu </a:t>
            </a:r>
            <a:r>
              <a:rPr lang="en-US" sz="3000" dirty="0" err="1" smtClean="0"/>
              <a:t>continutul</a:t>
            </a:r>
            <a:r>
              <a:rPr lang="en-US" sz="3000" dirty="0" smtClean="0"/>
              <a:t>  vid.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200" b="1" dirty="0" smtClean="0"/>
              <a:t>4.4.1 </a:t>
            </a:r>
            <a:r>
              <a:rPr lang="en-US" sz="2200" b="1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p</a:t>
            </a:r>
            <a:r>
              <a:rPr lang="en-US" sz="2200" b="1" dirty="0"/>
              <a:t> </a:t>
            </a:r>
            <a:r>
              <a:rPr lang="en-US" sz="2200" b="1" dirty="0" smtClean="0"/>
              <a:t>element                                 4.4.2  The </a:t>
            </a:r>
            <a:r>
              <a:rPr lang="en-US" sz="2200" dirty="0" err="1">
                <a:solidFill>
                  <a:srgbClr val="FF0000"/>
                </a:solidFill>
              </a:rPr>
              <a:t>hr</a:t>
            </a:r>
            <a:r>
              <a:rPr lang="en-US" sz="2200" b="1" dirty="0"/>
              <a:t> </a:t>
            </a:r>
            <a:r>
              <a:rPr lang="en-US" sz="2200" b="1" dirty="0" smtClean="0"/>
              <a:t>element</a:t>
            </a:r>
          </a:p>
          <a:p>
            <a:pPr marL="0" indent="0">
              <a:buNone/>
            </a:pPr>
            <a:r>
              <a:rPr lang="en-US" sz="2200" b="1" dirty="0" smtClean="0"/>
              <a:t>  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 model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Phrasing content         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model: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 smtClean="0"/>
              <a:t>Empty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                                                                      &lt;</a:t>
            </a:r>
            <a:r>
              <a:rPr lang="en-US" sz="2200" dirty="0" err="1" smtClean="0"/>
              <a:t>br</a:t>
            </a:r>
            <a:r>
              <a:rPr lang="en-US" sz="2200" dirty="0" smtClean="0"/>
              <a:t>&gt;,  &lt;</a:t>
            </a:r>
            <a:r>
              <a:rPr lang="en-US" sz="2200" dirty="0" err="1" smtClean="0"/>
              <a:t>hr</a:t>
            </a:r>
            <a:r>
              <a:rPr lang="en-US" sz="2200" dirty="0" smtClean="0"/>
              <a:t>&gt;,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                                                                       &lt;input&gt;, &lt;</a:t>
            </a:r>
            <a:r>
              <a:rPr lang="en-US" sz="2200" dirty="0" err="1" smtClean="0"/>
              <a:t>img</a:t>
            </a:r>
            <a:r>
              <a:rPr lang="en-US" sz="2200" dirty="0" smtClean="0"/>
              <a:t>&gt;, </a:t>
            </a:r>
          </a:p>
          <a:p>
            <a:pPr>
              <a:spcBef>
                <a:spcPts val="0"/>
              </a:spcBef>
            </a:pPr>
            <a:r>
              <a:rPr lang="en-US" sz="2200" dirty="0" smtClean="0"/>
              <a:t>	                                                            &lt;link</a:t>
            </a:r>
            <a:r>
              <a:rPr lang="en-US" sz="2200" dirty="0"/>
              <a:t>&gt;,&lt;</a:t>
            </a:r>
            <a:r>
              <a:rPr lang="en-US" sz="2200" dirty="0" smtClean="0"/>
              <a:t>meta&gt;,</a:t>
            </a:r>
          </a:p>
          <a:p>
            <a:pPr>
              <a:spcBef>
                <a:spcPts val="0"/>
              </a:spcBef>
            </a:pPr>
            <a:r>
              <a:rPr lang="en-US" sz="2200" dirty="0" smtClean="0"/>
              <a:t>	                                                          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                                        	  	 	                                                       	                                                         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503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242" y="457200"/>
            <a:ext cx="84081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Character references (entities)</a:t>
            </a:r>
          </a:p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r>
              <a:rPr lang="en-US" sz="2800" dirty="0" err="1" smtClean="0">
                <a:solidFill>
                  <a:prstClr val="black"/>
                </a:solidFill>
              </a:rPr>
              <a:t>Sunt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coduri</a:t>
            </a:r>
            <a:r>
              <a:rPr lang="en-US" sz="2800" dirty="0" smtClean="0">
                <a:solidFill>
                  <a:prstClr val="black"/>
                </a:solidFill>
              </a:rPr>
              <a:t> care </a:t>
            </a:r>
            <a:r>
              <a:rPr lang="en-US" sz="2800" dirty="0" err="1" smtClean="0">
                <a:solidFill>
                  <a:prstClr val="black"/>
                </a:solidFill>
              </a:rPr>
              <a:t>sunt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folosite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pentru</a:t>
            </a:r>
            <a:r>
              <a:rPr lang="en-US" sz="2800" dirty="0" smtClean="0">
                <a:solidFill>
                  <a:prstClr val="black"/>
                </a:solidFill>
              </a:rPr>
              <a:t> a  </a:t>
            </a:r>
            <a:r>
              <a:rPr lang="en-US" sz="2800" dirty="0" err="1" smtClean="0">
                <a:solidFill>
                  <a:prstClr val="black"/>
                </a:solidFill>
              </a:rPr>
              <a:t>reda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caractere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speciale</a:t>
            </a:r>
            <a:r>
              <a:rPr lang="en-US" sz="2800" dirty="0" smtClean="0">
                <a:solidFill>
                  <a:prstClr val="black"/>
                </a:solidFill>
              </a:rPr>
              <a:t>, cum </a:t>
            </a:r>
            <a:r>
              <a:rPr lang="en-US" sz="2800" dirty="0" err="1" smtClean="0">
                <a:solidFill>
                  <a:prstClr val="black"/>
                </a:solidFill>
              </a:rPr>
              <a:t>ar</a:t>
            </a:r>
            <a:r>
              <a:rPr lang="en-US" sz="2800" dirty="0" smtClean="0">
                <a:solidFill>
                  <a:prstClr val="black"/>
                </a:solidFill>
              </a:rPr>
              <a:t> fi  </a:t>
            </a:r>
            <a:r>
              <a:rPr lang="en-US" sz="2800" dirty="0" err="1" smtClean="0">
                <a:solidFill>
                  <a:prstClr val="black"/>
                </a:solidFill>
              </a:rPr>
              <a:t>caracterele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rezervate</a:t>
            </a:r>
            <a:r>
              <a:rPr lang="en-US" sz="2800" dirty="0" smtClean="0">
                <a:solidFill>
                  <a:prstClr val="black"/>
                </a:solidFill>
              </a:rPr>
              <a:t> din </a:t>
            </a:r>
            <a:r>
              <a:rPr lang="en-US" sz="2800" dirty="0" err="1" smtClean="0">
                <a:solidFill>
                  <a:prstClr val="black"/>
                </a:solidFill>
              </a:rPr>
              <a:t>limbaj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sau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caracterele</a:t>
            </a:r>
            <a:r>
              <a:rPr lang="en-US" sz="2800" dirty="0" smtClean="0">
                <a:solidFill>
                  <a:prstClr val="black"/>
                </a:solidFill>
              </a:rPr>
              <a:t> cu </a:t>
            </a:r>
            <a:r>
              <a:rPr lang="en-US" sz="2800" dirty="0" err="1" smtClean="0">
                <a:solidFill>
                  <a:prstClr val="black"/>
                </a:solidFill>
              </a:rPr>
              <a:t>diacritice</a:t>
            </a:r>
            <a:r>
              <a:rPr lang="en-US" sz="2800" dirty="0" smtClean="0">
                <a:solidFill>
                  <a:prstClr val="black"/>
                </a:solidFill>
              </a:rPr>
              <a:t> din </a:t>
            </a:r>
            <a:r>
              <a:rPr lang="en-US" sz="2800" dirty="0" err="1" smtClean="0">
                <a:solidFill>
                  <a:prstClr val="black"/>
                </a:solidFill>
              </a:rPr>
              <a:t>limba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romana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sz="1600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US" sz="1600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US" sz="1600" dirty="0" smtClean="0">
                <a:solidFill>
                  <a:prstClr val="black"/>
                </a:solidFill>
                <a:hlinkClick r:id="rId2"/>
              </a:rPr>
              <a:t>www.w3.org/TR/2011/WD-html5-20110113/named-character-references.html</a:t>
            </a:r>
            <a:endParaRPr lang="en-US" sz="1600" dirty="0" smtClean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  <a:hlinkClick r:id="rId3"/>
              </a:rPr>
              <a:t>http</a:t>
            </a:r>
            <a:r>
              <a:rPr lang="en-US" sz="2000" dirty="0">
                <a:solidFill>
                  <a:prstClr val="black"/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prstClr val="black"/>
                </a:solidFill>
                <a:hlinkClick r:id="rId3"/>
              </a:rPr>
              <a:t>dev.w3.org/html5/html-author/charref</a:t>
            </a:r>
            <a:endParaRPr lang="en-US" sz="2000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9400" y="457200"/>
            <a:ext cx="123303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&amp;cod;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676604"/>
            <a:ext cx="521444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&lt;body&gt;</a:t>
            </a:r>
          </a:p>
          <a:p>
            <a:r>
              <a:rPr lang="en-US" sz="2400" dirty="0" err="1" smtClean="0">
                <a:solidFill>
                  <a:prstClr val="black"/>
                </a:solidFill>
              </a:rPr>
              <a:t>Tagul</a:t>
            </a:r>
            <a:r>
              <a:rPr lang="en-US" sz="2400" dirty="0" smtClean="0">
                <a:solidFill>
                  <a:prstClr val="black"/>
                </a:solidFill>
              </a:rPr>
              <a:t> &amp;</a:t>
            </a:r>
            <a:r>
              <a:rPr lang="en-US" sz="2400" dirty="0" err="1" smtClean="0">
                <a:solidFill>
                  <a:prstClr val="black"/>
                </a:solidFill>
              </a:rPr>
              <a:t>nbsp</a:t>
            </a:r>
            <a:r>
              <a:rPr lang="en-US" sz="2400" dirty="0" smtClean="0">
                <a:solidFill>
                  <a:prstClr val="black"/>
                </a:solidFill>
              </a:rPr>
              <a:t>;&amp;</a:t>
            </a:r>
            <a:r>
              <a:rPr lang="en-US" sz="2400" dirty="0" err="1" smtClean="0">
                <a:solidFill>
                  <a:prstClr val="black"/>
                </a:solidFill>
              </a:rPr>
              <a:t>nbsp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  <a:r>
              <a:rPr lang="en-US" sz="2400" dirty="0">
                <a:solidFill>
                  <a:prstClr val="black"/>
                </a:solidFill>
              </a:rPr>
              <a:t> &amp;</a:t>
            </a:r>
            <a:r>
              <a:rPr lang="en-US" sz="2400" dirty="0" err="1">
                <a:solidFill>
                  <a:prstClr val="black"/>
                </a:solidFill>
              </a:rPr>
              <a:t>nbsp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r>
              <a:rPr lang="en-US" sz="2400" dirty="0" smtClean="0">
                <a:solidFill>
                  <a:prstClr val="black"/>
                </a:solidFill>
              </a:rPr>
              <a:t>&amp;</a:t>
            </a:r>
            <a:r>
              <a:rPr lang="en-US" sz="2400" dirty="0" err="1" smtClean="0">
                <a:solidFill>
                  <a:prstClr val="black"/>
                </a:solidFill>
              </a:rPr>
              <a:t>lt;p</a:t>
            </a:r>
            <a:r>
              <a:rPr lang="en-US" sz="2400" dirty="0" smtClean="0">
                <a:solidFill>
                  <a:prstClr val="black"/>
                </a:solidFill>
              </a:rPr>
              <a:t> &amp;</a:t>
            </a:r>
            <a:r>
              <a:rPr lang="en-US" sz="2400" dirty="0" err="1" smtClean="0">
                <a:solidFill>
                  <a:prstClr val="black"/>
                </a:solidFill>
              </a:rPr>
              <a:t>gt</a:t>
            </a:r>
            <a:r>
              <a:rPr lang="en-US" sz="24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&lt;/body&gt;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4983314"/>
            <a:ext cx="206364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</a:rPr>
              <a:t>Tagul</a:t>
            </a:r>
            <a:r>
              <a:rPr lang="en-US" sz="2800" dirty="0" smtClean="0">
                <a:solidFill>
                  <a:prstClr val="black"/>
                </a:solidFill>
              </a:rPr>
              <a:t>    &lt;p&gt;</a:t>
            </a:r>
            <a:endParaRPr lang="en-US" sz="28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72746" y="5226361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6948488" cy="41225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4097" y="5791200"/>
            <a:ext cx="665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https://developer.mozilla.org/en-US/docs/Web/HTML/Element/p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1182" y="48977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&lt;p&gt;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975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14400"/>
            <a:ext cx="6553200" cy="556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3403" y="1219200"/>
            <a:ext cx="60198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971800"/>
            <a:ext cx="6019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4800600"/>
            <a:ext cx="59055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77303" y="1645693"/>
            <a:ext cx="22860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29703" y="3166707"/>
            <a:ext cx="19812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3195282"/>
            <a:ext cx="914400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3760527"/>
            <a:ext cx="51054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0243" y="5105400"/>
            <a:ext cx="2897875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5105400"/>
            <a:ext cx="13716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5715000"/>
            <a:ext cx="472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53403" y="1234553"/>
            <a:ext cx="553303" cy="274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35089" y="2989428"/>
            <a:ext cx="446111" cy="386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34519" y="4803017"/>
            <a:ext cx="447249" cy="361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304800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</a:rPr>
              <a:t>Elemente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block (flow) </a:t>
            </a:r>
            <a:r>
              <a:rPr lang="en-US" sz="2800" dirty="0" err="1" smtClean="0">
                <a:solidFill>
                  <a:srgbClr val="7030A0"/>
                </a:solidFill>
              </a:rPr>
              <a:t>si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inline (phrasing)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1508646"/>
            <a:ext cx="1981200" cy="4571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model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086600" y="828020"/>
            <a:ext cx="1066800" cy="817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53400" y="51867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W3C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098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2859</Words>
  <Application>Microsoft Office PowerPoint</Application>
  <PresentationFormat>On-screen Show (4:3)</PresentationFormat>
  <Paragraphs>610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Tehnici Web HTML5(I)</vt:lpstr>
      <vt:lpstr>HTML =  HyperText Markup Language http://www.w3.org/TR/html5/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Leustean</dc:creator>
  <cp:lastModifiedBy>Ioana Leustean</cp:lastModifiedBy>
  <cp:revision>154</cp:revision>
  <dcterms:created xsi:type="dcterms:W3CDTF">2006-08-16T00:00:00Z</dcterms:created>
  <dcterms:modified xsi:type="dcterms:W3CDTF">2016-03-02T11:55:02Z</dcterms:modified>
</cp:coreProperties>
</file>