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9" r:id="rId4"/>
    <p:sldId id="260" r:id="rId5"/>
    <p:sldId id="261" r:id="rId6"/>
    <p:sldId id="259" r:id="rId7"/>
    <p:sldId id="276" r:id="rId8"/>
    <p:sldId id="277" r:id="rId9"/>
    <p:sldId id="273" r:id="rId10"/>
    <p:sldId id="268" r:id="rId11"/>
    <p:sldId id="274" r:id="rId12"/>
    <p:sldId id="275" r:id="rId13"/>
    <p:sldId id="267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49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4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6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2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7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2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9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6248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6" y="6324600"/>
            <a:ext cx="477556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3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2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2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beat.com/resources/web-technologies-business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developer.mozilla.org/en-US/" TargetMode="External"/><Relationship Id="rId7" Type="http://schemas.openxmlformats.org/officeDocument/2006/relationships/hyperlink" Target="http://jsbin.com/?html,output" TargetMode="External"/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tehniciweb.wordpress.com/" TargetMode="External"/><Relationship Id="rId5" Type="http://schemas.openxmlformats.org/officeDocument/2006/relationships/hyperlink" Target="https://sites.google.com/site/igleustean/teaching" TargetMode="External"/><Relationship Id="rId10" Type="http://schemas.openxmlformats.org/officeDocument/2006/relationships/image" Target="../media/image11.gif"/><Relationship Id="rId4" Type="http://schemas.openxmlformats.org/officeDocument/2006/relationships/hyperlink" Target="http://moodle.fmi.unibuc.ro/course/view.php?id=505" TargetMode="External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andards/xml/" TargetMode="External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hristianheilmann.com/2011/08/15/getting-rusty-we-need-new-best-practices-for-a-different-development-worl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understandingprogressiveenhancement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w3.org/People/Berners-Lee/FAQ.html#Internet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foundation.org/" TargetMode="External"/><Relationship Id="rId5" Type="http://schemas.openxmlformats.org/officeDocument/2006/relationships/hyperlink" Target="http://www.w3.org/l" TargetMode="External"/><Relationship Id="rId4" Type="http://schemas.openxmlformats.org/officeDocument/2006/relationships/hyperlink" Target="http://www.amazon.com/Weaving-Web-Original-Ultimate-Destiny/dp/006251587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developersnotes.com/basics/what_is_web_server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udacity.com/2014/12/front-end-vs-back-end-vs-full-stack-web-develope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dirty="0" smtClean="0"/>
              <a:t>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87" y="2538266"/>
            <a:ext cx="5815838" cy="3557733"/>
          </a:xfrm>
        </p:spPr>
      </p:pic>
      <p:sp>
        <p:nvSpPr>
          <p:cNvPr id="4" name="TextBox 3"/>
          <p:cNvSpPr txBox="1"/>
          <p:nvPr/>
        </p:nvSpPr>
        <p:spPr>
          <a:xfrm>
            <a:off x="6705600" y="5770602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hlinkClick r:id="rId3"/>
              </a:rPr>
              <a:t>Sursa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imaginii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304800"/>
            <a:ext cx="2004075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HTML5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CSS3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JavaScript</a:t>
            </a:r>
          </a:p>
          <a:p>
            <a:r>
              <a:rPr lang="en-US" sz="2800" b="1" dirty="0" smtClean="0">
                <a:solidFill>
                  <a:schemeClr val="accent6"/>
                </a:solidFill>
              </a:rPr>
              <a:t>jQuery</a:t>
            </a:r>
          </a:p>
          <a:p>
            <a:r>
              <a:rPr lang="en-US" sz="2800" dirty="0" smtClean="0"/>
              <a:t>RWD</a:t>
            </a:r>
            <a:endParaRPr lang="en-US" sz="2800" dirty="0"/>
          </a:p>
          <a:p>
            <a:r>
              <a:rPr lang="en-US" sz="2800" dirty="0" smtClean="0"/>
              <a:t>Ajax</a:t>
            </a:r>
          </a:p>
          <a:p>
            <a:r>
              <a:rPr lang="en-US" sz="2800" dirty="0" smtClean="0"/>
              <a:t>XML</a:t>
            </a:r>
            <a:br>
              <a:rPr lang="en-US" sz="2800" dirty="0" smtClean="0"/>
            </a:br>
            <a:r>
              <a:rPr lang="en-US" sz="2800" dirty="0" smtClean="0"/>
              <a:t>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60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9796" y="442256"/>
            <a:ext cx="672331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Bibliografie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Resurse</a:t>
            </a:r>
            <a:r>
              <a:rPr lang="en-US" sz="3200" dirty="0" smtClean="0"/>
              <a:t> online:   </a:t>
            </a:r>
            <a:r>
              <a:rPr lang="en-US" sz="3200" dirty="0" smtClean="0">
                <a:hlinkClick r:id="rId2"/>
              </a:rPr>
              <a:t>W3C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3"/>
              </a:rPr>
              <a:t>MDN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Curs/</a:t>
            </a:r>
            <a:r>
              <a:rPr lang="en-US" sz="3200" dirty="0" err="1" smtClean="0"/>
              <a:t>Laborator</a:t>
            </a:r>
            <a:r>
              <a:rPr lang="en-US" sz="3200" dirty="0" smtClean="0"/>
              <a:t>: </a:t>
            </a:r>
          </a:p>
          <a:p>
            <a:r>
              <a:rPr lang="en-US" sz="2400" dirty="0" err="1">
                <a:hlinkClick r:id="rId4"/>
              </a:rPr>
              <a:t>m</a:t>
            </a:r>
            <a:r>
              <a:rPr lang="en-US" sz="2400" dirty="0" err="1" smtClean="0">
                <a:hlinkClick r:id="rId4"/>
              </a:rPr>
              <a:t>oodle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sites.google.com/site/igleustean/teaching</a:t>
            </a:r>
            <a:endParaRPr lang="en-US" sz="2400" dirty="0" smtClean="0"/>
          </a:p>
          <a:p>
            <a:r>
              <a:rPr lang="en-US" sz="2400" dirty="0">
                <a:hlinkClick r:id="rId6"/>
              </a:rPr>
              <a:t>https://labtehniciweb.wordpress.com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sz="2400" dirty="0" err="1" smtClean="0">
                <a:hlinkClick r:id="rId7"/>
              </a:rPr>
              <a:t>jsbin</a:t>
            </a:r>
            <a:endParaRPr lang="en-US" sz="2400" dirty="0"/>
          </a:p>
        </p:txBody>
      </p:sp>
      <p:sp>
        <p:nvSpPr>
          <p:cNvPr id="5" name="AutoShape 4" descr="Imagini pentru HTML Head fir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ini pentru HTML Head first"/>
          <p:cNvSpPr>
            <a:spLocks noChangeAspect="1" noChangeArrowheads="1"/>
          </p:cNvSpPr>
          <p:nvPr/>
        </p:nvSpPr>
        <p:spPr bwMode="auto">
          <a:xfrm>
            <a:off x="460375" y="8382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it-ebooks.info/images/ebooks/3/head_first_html_and_css_2nd_editi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47" y="442256"/>
            <a:ext cx="1575131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Imagini pentru JQuery head fir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MTEhMTExMVFRUWGBkYGBgXFxsVHRcZJxobGxgYFxcgHiggHx0lHhkaITElJyktMC4uFyAzOjMtPSgtLi0BCgoKDQ0OFxAQGislHxktLS0rLS8rLS0tLS8tKzctKystLS0vLS0tLSstKy0tLSstLS0tLS0tNS0tLS0tNS0tLf/AABEIAKYAkAMBIgACEQEDEQH/xAAcAAACAgMBAQAAAAAAAAAAAAAEBgAFAQMHAgj/xABGEAACAQIDBAUHBwsEAgMAAAABAgMAEQQSIQUGMUETIlFhcQcUMjOBkbIjQ3OSodHSFkJSU1Rik7HB4fAVJHKCFzQ1otP/xAAZAQEAAwEBAAAAAAAAAAAAAAAAAQIDBAX/xAAjEQEAAwACAgEEAwAAAAAAAAAAAQIRAyExQRMSMlFhBCJS/9oADAMBAAIRAxEAPwBS2hjpRLKBLIAHcAB206x0GtD+fzfrZPrt99OGI8muPkZpFEWVyXW8ljYm4vp2GtZ8lu0OyH+J/avary8OR3C/RT8/m/WyfXb76nn8362T67ffTYfJbtDsh/i/2qHyW7Q7If4n9qn5eH8wdKPZCSzCc9PIOjjzD5S2Z9Sq6nW4RzYa9Wi9jYRsRECMTKshZ1F5rroYbHo8ua1ptTm0yg2N7Vc4byd7Vj9W0aWYN1ZbdYAgNw4gEj2ntr3B5PdrxqFR0VQbgLNYA3BuNO0A/wDUdlUtycc+LQKOHZ0xyN52WjZgt0d72KuQRf8AeQqew1jDYCYyYZTiXdZXRX6OVkaPN0J0z8SBOh0B4Ed9X8W4O2EFlkVRfNYTWF7k3tbtJP8A2Paa8N5P9rdQl0uhDIem9BrBQV00IAAv3DsqPkp/qBTR4PMVK41wpIQgzM7F8iOwjcKqsLSLbTkeyvL7KxKjrYsZsgbKJJDclJHKXGgIETce6rmLydbVW2Vo1s5kFpbWcixcdXQkaXrau4G2ALCRbWA9dyAIA4cgzD/safJT1aEKh9luOp53J0gspPSOUEnTtCyWyhvSUAHtvxB0F2fh3aZo5MROwVoEPRSFDmka3FwR1bEWtq1hcXvTLFuNtcEFmikAAGWSXOtgbrcW5HrDv1oeHyebVV2kV0WRiWZhNYsS2Yk6cc2vjSOSnf8AaBR4bZuIbL/uSSwIULI+r5Y2UEnTKektf93wr1j8BIsQmjxbNGUVheRwzmylyikA5RnTQi/W7qvE8n+1wgQSKFUWCibRRa1hpppYewdgqT7gbXcMHkVg1rgz3BtqL6f5p2U+Sm/dASP9Qm/WyfXb76n+oTfrZPrt99Nn/i3aHZD/ABP7VP8AxbtDsh/if2rT5eH8wnop/wCoTfrZPrt99b9n46UyxAyyEF0BBdtesO+mUeS3aHZD/F/tWzD+TXHxssjCLKhDtaS+gNzbTsFRbl4cnuDp2vZ3qIvo0+EUSx0oXZ3qYtfm0+EUS3jXiqMsdKjHSsN41rxmJSNHkkcKiKWZjwAAuSaDax0pIxGyov8AU8Wy4KOcvh4c9yi+k0yvfNxzBFB/4Cm3Zu0IsREssMgkjcdVl4HlXPMbvZgVxWJljxeNlJTJK2HjEsUKi+QhhGR1SXIJJ1Y3uLWAPdPbT4XZ+HTDRLdcIuJkAglmM7sWAS8fqyRGeu2biNNDTY+8s3nixfJmNphCUCuXQGEyCSSUHIrZhl6Mi9tb8qB3f3bwWIwkfm2LneDozCSrqC8Op6CTqXAGY8LMMx11q02tuVDPmDTTrGWziJHVUViCr2GW/XVmBBJtmJFjrQVSzSYjE7PxbrAEeaZYsqMJVTo5cqtITYhwuYiwykAdbjQnlIwsK4qGZsKkzeaYxmzAEHJ0GRnBIuEzNpx6xtTMd04xKsonnAjkMscYdciE5jIFGW9mzHiTb83Lc0VjNhB8VFijPMGiVlVFKZMrWzggpm62VL6/mC1tbhT4DZr4bERwRtGoGHxJh0kKxr06FVZOkCuLOBwBGQi+tDYTeTHGBZJEiAljw7pIsTuqF83SKIxJnlyAK2mX0jxAvTDjdhiSfp/OJkYRNEAhTKoaxYgFCb3VTqfzR31oTdlBhocOJ5/kSGjkumdLAhQDky2Cm2o4cb0C7htuTy4rASHE4cRmPGZigbo3VJYFDEGUWYqRbNfIS3G+nQB4UszblwOIc8szNGzszllvNnKGRZbLaxMaeiFtkFra3Zge+ginSop0rC8BrUXgNaDKnShto+ol+jb4TRC+NDbR9RLr823wmgmzvURfRp8IopvChdnepi+jT4RRTeNBG4cKot9ppVwshjw0eIWzdKkknRjospLEHKbnS1u+r1uHGq/eP/1MTr8zL8DUHOtrbbWHdnpsNCIBIgRUVi2TO+VjnIuTYk3PbXQN2NjJg8LFh41AyIM1vznt1mPia5ZtbCtJulFlFyiRufASdY+6mbeDfbGDppcHBC+Gw8UcsrSlgXzrnyRWIAIXiTf0hQaNkxeY7axeHgQZMVh/OEivkTpVuDbSyg3tcDn3CrzdDemfE4nGYXEYdIZMMI82SQyBswY8So5Ae+qTA4sYrb6yx+jDgQW7uksyg9hsRpW7c3/5vbfhhvgagsNkb1YtseMDisLFExiaUNHMZdAbAWyDvrbvHvXKmJXBYLDjEYkp0j536OOFORdrG5PZpVdO4O8aC+owTX+tVBgcHjJNt7X81xCQOOhuZI+kzIUFsvYAQb+NA47ub1yzticNNhhDjYFzdEXukoIOR0ktopIAOhtfnVNgt+doTTT4OPZ8XnUOXNecmNVK3LM2QG9yoAHG51FtfO7+zZU2wWxWNjmxPmxukcJjGS4sSb27a3bmRhtr7eBvqcKLg2IBjkvY8qD3gN+cVPhZZYsEhmwzyJioXmK5Mq3vGchzX193PjW/Y+9eOnwDY1cJhwLB4184OsYDdIXPR9VhYWHO/K2truXufDs6J44neTpGzu0hBLaWANgBa38zXOIsY+D2btXZiAmSHECGADiUnb5IXPE+neg6DuLvDisbGJ5cLHDA6ZoyJTIza21UothbW9NC8tKF2TgFggihX0Y0VByvYWv7eNFLwGtBF5aUNtH1EunzbfCaJXgNaG2j6iXX5tvhNBjZ3qItPm0+EUS3DhQ+zvURfRp8Iolh30EbwpW2lvNh5otpwoxz4WJxLcFQCyPlAY6HVSKaW8aVNs+TvA4iWSaRJA0tulVJXjWW3DpFUgG1Br8m2EDbGwsciZleGzKeam9wfZSht7cjFbPwmO82xYbCPES8UyFnCgGyo4Nr2Nr25DsvXW4oFRAiAKqiygCwAAsABWvH4NJY5IpBmR1KsOFwRY60CR5PMJhcEI8OGd8Vi4FxUjsL5lAsq35BbkAePbQO+GHEGLbHYPHRwTSIElRkEyuBwNgdDw4/fReO3dg2XC8scs0kzqIY2nkzlE4hI7KAFFvHvpOw2TMZJAXJ4ffbnVbWxatdacJj2TEnFrPI2KdSrzPkKgdgitYINBx5d9OMkDY3Eee4CcYXEhOjcOokSVOIzDQ3HaLjhS6cAsguIEBvcAXu3YSSbeyjNl4WeBs5UrrckE6dtx2VSLtJ45N27e6c0DYnFTYkT42dMnSZLRxqLlVRL3IvYnwA01vXbE3Q2lBipcT57AxxDRHEDoD1ggIATrdU2JHtp02VihLErg8R3fZRgGnGtWJd3q3vhwL4WOSOR2xMmRAgBtqiljc9si6DU3pW2psZZ94YShJWGFJpwDpnUsIQw7dbjwpz3i3Zw+NSNZ1a8ZzRujGN0btV11HAe4V63d3cw+DRlgUguczuzF3kbtd21PE++gtl8Ki8BpUUacaijTjQReA0oXaPqJdPm2+E0Uo040NtH1Ev0bfCaDGzvUxafNp8IolvChtneoi+jT4RRTeNBhvCo3hUbhxrxiJlQXZ1UdrEAe80HtvCo3PShm2jDYnpo/YwNe8Pi0kBKOGA0Nu21/61OSEbyrMxGHX835RiO0gKAfZc++knApwroXlOcJFG5sdWXUX0IBPw0hyyBbZbN22IAHeW4Ae2seSG/FJu2LGNKuJIlIP8qW9gbROueKwtcMrCVT2arw8av8Xj1jIURu5OullAHezED3VlENpn2M3Q6iNFa+RjbhovIHwpiHhVFu4B8p1gGvdlFiQDe1/c1X1u+umviHJbzLA8Ki+FL204iHcA4s5rN8mLqCRYBTlNrZf/ALCsCXr5/wDe2XXKVsp9FQAMvPXS/M91SqYl8KrcbtqKIhTcngbC9u257aqsDO6sCWxhyrf5RMoaytfOba8Bwtqe+wWMVLcrqGJYXOiFhkYHS+uoudRYt3iteKkW8pdIwOKSVFdNVP8Alj3142j6mXT5tvhNLXk8mNpkvoMjeDFSGFyB+ip9tM20fUS/Rt8Jqt6/TaYQxs71MWnzafCKmPmkXL0cXSXOvWC24a9/P3VnZ3qYvo0+EUPjnxQY9EsRUWtmvdu0XzaeNjVBSvgiQScM9jdtcRltfU6XFrX+zurZjcNbD9ZChEhIuwkIJU2PsJtbur0ditZP9vDcel1mXW+hXU6acDWnaMDRYSS8SRXdDZGLXOgJN+HZVqfdAU9nbPWFhL0jNIlxKQb9LfQrlPIcud6fNgFLyBLHQXtyN3BB91c+hxwOKiKliIVQuvIsrnU9otwv2d1Oe54sZO8D22v+P7a6ueJ+nZWlq8puAMmFDqDeNr91j1Tfwvf2Ui4LBo9riwNja2l+8e2uyYqEOjK1iCCCCLgjnpXKxiMOcRJ5sweIOygrwzD0gp5i5sDXncke2vFb0xtRwgWMDLcWW2mgFrDupx2eAwRiBmZRe/h/KkR5JppxmXJY5SBc9W4uLgfypziaSMBpMgjjBJ0YEADQC558PbWUTOtrRGL3Z2EGpy93AcrjXXxqzHhSbgt9kCgPG401NgfHgaZdlbVixCZo3BtoRaxU94OtdTjkIu70eUDPPoLD5U9hH9fsFe/9DSyjpJgBmPpkkk5eJPZl08TRmOxqwpnbhoKpMBvthZUzKXsDbVCvha/I9tWilpjYhCwwWxVQq3STMQb9Z9Dx9Ic+NVOP3NDtmjmaMWFhlDZePo6jTXhyo1N7sLzkK+Kn+l6sX2rCrZGlVWABsdNDw8f7HsqYm9P0Bt3diR4WIItyTqzGxJPPWi9o+ol0+bb4TUG0YdB00fC/prw7ePcfdWMc4OHkIIIMbEEagjKbEGqzMzOyM7O9TFp82nwiiWHdQ+zvURfRp8IolqgYYd1asZhlkQq63B7f51ubhUbhQVi7Awy5isCgsLEgC59tGJhY0uVQLYHUD3/y+yt7Vznym7wSK3msZKjLeQjTNfgt+z76nZkH72b9QxZoYQJXYZSwIypfTiOJrme5+EMXS4diRd88TDmCACo71ygkd9DCG4qzwmtgdTxHf3jv7arMbC1ZyV9gcLKGUtmY3sSg9IdvaDRW1douZEgOYBI2mkU8QLFYlbndiSQP3KWk39OHEq5CzocseYHrm3HN2A6eytO6IfETyYmVm6vpE6Z3a5YsL2yqqqAOXtqlaZOtLX2MMvm5ue7T/PfR+w36KZSODHKR2jv8KxEl1ueLHN9wrVjpBGpe9st2+wnStWK08quKy4KHrMmeaMEqbG1mLajuBpW27jFDqcOSYSh6wu1mDAKl+WhvbjT9vRu3/qGHiQydHlZZAQt79UgDj+8aV18mEouVxKjMFuCpHC54hu012cPJxxWIme1owpQSXljGvWZRz5kDXU6611bG4wK4UywIAqkq8ZJtYH0r27feKVcF5OMQkschmQ5XjYg3JsGDEfZanp9nSEhlkC3A0MatbQA2v22v7BWf8m9bTH0yiQmGjeUsYnw5QEj1TDvUa6aAjhRrRyDDSiUozZHsUXKLZTYWJqR4GYWtOALgkdGuouL+8C3tonaXqZfo2+E1zIY2d6mLT5tPhFEsO6h9neoi/wCCfCK0S7aiDmPN1gSLBSdRrx/zhQU+2t6hFKEQI6gMG4gh+zNwsLa2B58LagQb7OPWRK3WIGS6kj80KCTc8ezlRe1fMZQ7ZgrsDdwjg95Olra2JNVY2NhmUgzHPc3Ko9jwFrnhrbXv8K3rPFncJ6PqOCt7EXHMWPtrl3lQhy4uNuAkTj2EEjXu4V0nDbRjkOVXuxXMOqRdbA31/wCQpX8p+xzLAswFzETcDiUNrnxBAPvrBDmSD2d3YeY9lGQR91x2fd2GquCXrlSeIuO8/wBxb3Vc4NuVSks73m3R2udf8uOVNG5EQOHAHN2Mn2ZV91vfS1vhDZ4zy1H9atNxcTZ5VvoVVvAgkEn6woH9daWt8MSAGiuMzqI0HE5maxPcAv8AOmGKSwJPIX01uO6kiRkbHTSMGLhgEB1CgqLuPHgPA0Q7XsOZXhRgtrqOXZpRy+FL25ErGEg26rkAW1tYEc++mJeFQMLy0rQk/wApkt+ard+pI/pVPvHvIcLYCMsSNCdF99cuxe2ZxKJRYMpvmzG982bXrWPZa1rVvx8FrxqYh3BRw0obaPqZdPm2+E1Qbnb3eeXQxMjKBqOsvhm7aYNpeol+jb4TWVqzWclDxgR8hHbj0a28cotVZPI8eZXnkZgqglYV0Z8wVhprYre3herbZ3qYvo0+EUS16qFh8UwX18oz2YEwKSo6wsEA4k24jkO01lMQ+Rs08huma4hUBbkWsOJ0PA3A1pma9Rr0FLgWaRiVlYKjap0QAI5ANxtp7KtsTGGVlIvcEWI0OlbGvrUa9BwjfPYDYad0UXT0oyeIHK3eP6VV7O2yS5V7K2nDg17jQez7RXXN990ziD08bWlVbFfzXUajwYa2PO9cg2zspiLqpEiHMdLEWqQXvWmeGIjlJa55XU8axuVGyYoA2BaJ9Lj90240BtTH58MbHiUJ7iD/AJ76H3UxBXExEH9O/hYX+wXqPa3Wft1MMBqBl8OB9lJu2JI1nRlDZrlSQCQbFTZu5QePa1u2maR9OrcHlzq3wm5sjRP1lQspy5lzWNrjPrrrxtS250Vze1zuZl6NtCTm42/dHOmNbdlc38mmLx6YnE4bFRMoCq6swuoPokK4spVhYi3DKe2ujTKxRgrBWKkKbXsbaG3OxqK7nZbNnFdjMThpLxS2NrgqynkLkg27OdIx3QwJct5yuUurhT0mUJ+cubNcg3Gt9KavOSWK+cXclVHyJsDdgwvltrca/u+2vOGxq3Aaa+UsW/25UFRlGXVb3uDwvxPdWleS1fEoG7DOEQLFDkDWvlAIPDXlR20fUy/Rt8JqjwWNzkomJBdrBSIMtjxNzltqORq92jfoJfo2+E1RBZg3/wBmRosb4yJXRQrAk3DAAEHTkRWxvKPsn9uh95+6vm/a3r5/pZPjaidh7K84LDMVs0a6Lmtnz9d9RaNcnWP7wonH0O3lH2T+3Q+8/dWW8o+yf26H3n7q4LhN2g8Ucgm0dFNgt8pLooB17HzeC99eZ928mbPIVUdIc3Rkg5Mhtx4sGNv+NDHe28o+yf26H3n7qjeUfZNv/eh95+6vmeUAE5SSORIsT4jlXmhj6afyjbJII89h95+6l7eXeHAYpkbCzxySLfOFvqn72nb/ADrg1HbGxGSUG5GhFxy/pVbdwtXqT7tHzNQqSmKK97H7TcAG49lEYFdlRjTaMCEjUpE9/C5Wuc7XxJkkzFs2lgbW0v2d9BUr1Badl3DY22tkwvdtoRuFFluri3Hj1eWgBppi8ouyQAPPoeHafur5mqVZXH0wPKHsj9th95+6vY8o+yf26H3n7q+fMG+FaJUkQ9KOBUFS5LMFXMvMXT0jbjw5lSYbDxzD5CUqpbOroZBYjqjUldCRqO3toO8J5RtkgaY2H7fuqf8AkfZJGuNh9t/urg0WEwjHKIMTmIOUZipNtG1Zsuht7T4Vs6PCFxbDTC5Q+i4Fr2NlzgKNV434j2h3VPKNsn9th148dfHSteI3/wBmSI0aYyJndSqgE3LEWAGnMmvnnGBBBCohZZAflJGUrfQ5Qp4EG5P/AEW3OtOyfXwfSx/GtDDBj90MQ8srhorNI7C7NexYkX6nHWtH5F4n9KH6z/grFSmDI3MxP6cP13/BWTuZif04vrv+CsVKCfkXif0ofrN+Cp+ReJ/Sh+s34KxUpgz+ReJ/Sh+s34Kyu5mJBuGh+s34KxUpg9Sbn4km5aH2M/4K8/kXif0ofrN+CsVKYM/kXif0ofrN+Cp+ReJ/Sh+s34KxUpg9JubiQQQ0NwQR1mOoNxoUsdRVidl7R/XQG/aq/wD4/wCXqVKDXPsTHuwZpYCRm5AelbNcCKx9EHUcR41sOytokWM0BGvFQeNi2pivY5Rpw0FSpQacfu/jZlRZJITlLG+ZgWJsLkBLaAWFgOJ5k1qwG6GISWJy0VlkRjZmvYMCbdTjpUqUH//Z"/>
          <p:cNvSpPr>
            <a:spLocks noChangeAspect="1" noChangeArrowheads="1"/>
          </p:cNvSpPr>
          <p:nvPr/>
        </p:nvSpPr>
        <p:spPr bwMode="auto">
          <a:xfrm>
            <a:off x="155575" y="-944563"/>
            <a:ext cx="1714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http://ecx.images-amazon.com/images/I/51XvTMMO5RL._SX258_BO1,204,203,200_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2256"/>
            <a:ext cx="1587362" cy="183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akamaicovers.oreilly.com/images/9780596805531/cat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0650"/>
            <a:ext cx="1660478" cy="21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Istoria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55650"/>
            <a:ext cx="8915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SGML= </a:t>
            </a:r>
            <a:r>
              <a:rPr lang="en-US" sz="2400" dirty="0" err="1"/>
              <a:t>Standardised</a:t>
            </a:r>
            <a:r>
              <a:rPr lang="en-US" sz="2400" dirty="0"/>
              <a:t> </a:t>
            </a:r>
            <a:r>
              <a:rPr lang="en-US" sz="2400" dirty="0" err="1"/>
              <a:t>Generalised</a:t>
            </a:r>
            <a:r>
              <a:rPr lang="en-US" sz="2400" dirty="0"/>
              <a:t> Markup </a:t>
            </a:r>
            <a:r>
              <a:rPr lang="en-US" sz="2400" dirty="0" smtClean="0"/>
              <a:t>Language</a:t>
            </a:r>
          </a:p>
          <a:p>
            <a:r>
              <a:rPr lang="en-US" sz="2000" dirty="0" smtClean="0"/>
              <a:t>                        Charles </a:t>
            </a:r>
            <a:r>
              <a:rPr lang="en-US" sz="2000" dirty="0"/>
              <a:t>Goldfarb, </a:t>
            </a:r>
            <a:r>
              <a:rPr lang="en-US" sz="2000" dirty="0" smtClean="0"/>
              <a:t> </a:t>
            </a:r>
            <a:r>
              <a:rPr lang="en-US" sz="2000" dirty="0"/>
              <a:t>Ed </a:t>
            </a:r>
            <a:r>
              <a:rPr lang="en-US" sz="2000" dirty="0" smtClean="0"/>
              <a:t>Mosher, </a:t>
            </a:r>
            <a:r>
              <a:rPr lang="en-US" sz="2000" dirty="0"/>
              <a:t>Ray </a:t>
            </a:r>
            <a:r>
              <a:rPr lang="en-US" sz="2000" dirty="0" smtClean="0"/>
              <a:t>Lorie, 1970, IBM</a:t>
            </a:r>
          </a:p>
          <a:p>
            <a:r>
              <a:rPr lang="en-US" sz="2800" dirty="0" smtClean="0"/>
              <a:t> HTML = </a:t>
            </a:r>
            <a:r>
              <a:rPr lang="en-US" sz="2400" dirty="0" err="1"/>
              <a:t>HyperText</a:t>
            </a:r>
            <a:r>
              <a:rPr lang="en-US" sz="2400" dirty="0"/>
              <a:t> Markup </a:t>
            </a:r>
            <a:r>
              <a:rPr lang="en-US" sz="2400" dirty="0" smtClean="0"/>
              <a:t>Language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</a:t>
            </a:r>
            <a:r>
              <a:rPr lang="en-US" sz="2000" dirty="0" smtClean="0"/>
              <a:t>Tim Berners-Lee, 1989, CERN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</a:p>
          <a:p>
            <a:r>
              <a:rPr lang="en-US" sz="2800" dirty="0" smtClean="0">
                <a:hlinkClick r:id="rId2"/>
              </a:rPr>
              <a:t> World Wide Web Consortium  </a:t>
            </a:r>
            <a:r>
              <a:rPr lang="en-US" sz="2800" dirty="0" smtClean="0"/>
              <a:t>W3C ,1994</a:t>
            </a:r>
          </a:p>
          <a:p>
            <a:endParaRPr lang="en-US" sz="2800" dirty="0"/>
          </a:p>
          <a:p>
            <a:r>
              <a:rPr lang="en-US" sz="2800" dirty="0" smtClean="0"/>
              <a:t> XML = </a:t>
            </a:r>
            <a:r>
              <a:rPr lang="en-US" sz="2400" dirty="0"/>
              <a:t>Extensible Markup Language </a:t>
            </a:r>
            <a:r>
              <a:rPr lang="en-US" sz="2400" dirty="0" smtClean="0"/>
              <a:t>    	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://www.w3.org/standards/xml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, 1996</a:t>
            </a:r>
          </a:p>
          <a:p>
            <a:endParaRPr lang="en-US" sz="2000" dirty="0"/>
          </a:p>
          <a:p>
            <a:r>
              <a:rPr lang="en-US" sz="2800" dirty="0" smtClean="0"/>
              <a:t> HTML4</a:t>
            </a:r>
            <a:r>
              <a:rPr lang="en-US" sz="2000" dirty="0" smtClean="0"/>
              <a:t> (1997),  </a:t>
            </a:r>
            <a:r>
              <a:rPr lang="en-US" sz="2800" dirty="0" smtClean="0"/>
              <a:t>XHTML </a:t>
            </a:r>
            <a:r>
              <a:rPr lang="en-US" sz="2000" dirty="0" smtClean="0"/>
              <a:t>(2000)</a:t>
            </a:r>
          </a:p>
          <a:p>
            <a:endParaRPr lang="en-US" sz="2800" dirty="0"/>
          </a:p>
          <a:p>
            <a:r>
              <a:rPr lang="en-US" sz="2000" dirty="0" smtClean="0"/>
              <a:t>               </a:t>
            </a:r>
            <a:r>
              <a:rPr lang="en-US" sz="2400" dirty="0" err="1" smtClean="0"/>
              <a:t>versiunea</a:t>
            </a:r>
            <a:r>
              <a:rPr lang="en-US" sz="2400" dirty="0" smtClean="0"/>
              <a:t> </a:t>
            </a:r>
            <a:r>
              <a:rPr lang="en-US" sz="2400" dirty="0" err="1" smtClean="0"/>
              <a:t>recomandata</a:t>
            </a:r>
            <a:r>
              <a:rPr lang="en-US" sz="2400" dirty="0" smtClean="0"/>
              <a:t> de  W3C </a:t>
            </a:r>
            <a:r>
              <a:rPr lang="en-US" sz="2400" dirty="0" err="1" smtClean="0"/>
              <a:t>incepand</a:t>
            </a:r>
            <a:r>
              <a:rPr lang="en-US" sz="2400" dirty="0" smtClean="0"/>
              <a:t> cu 2012</a:t>
            </a:r>
            <a:endParaRPr lang="en-US" sz="2400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204347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608933"/>
            <a:ext cx="214674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Limbaje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entru</a:t>
            </a:r>
            <a:r>
              <a:rPr lang="en-US" dirty="0" smtClean="0"/>
              <a:t> a </a:t>
            </a:r>
            <a:r>
              <a:rPr lang="en-US" b="1" dirty="0" err="1" smtClean="0"/>
              <a:t>specifica</a:t>
            </a:r>
            <a:endParaRPr lang="en-US" b="1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imbaje</a:t>
            </a:r>
            <a:r>
              <a:rPr lang="en-US" dirty="0" smtClean="0"/>
              <a:t> de </a:t>
            </a:r>
            <a:r>
              <a:rPr lang="en-US" dirty="0" err="1" smtClean="0"/>
              <a:t>marcare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>
            <a:off x="7543800" y="9906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132764" y="444022"/>
            <a:ext cx="7151427" cy="3145339"/>
          </a:xfrm>
          <a:custGeom>
            <a:avLst/>
            <a:gdLst>
              <a:gd name="connsiteX0" fmla="*/ 0 w 7151427"/>
              <a:gd name="connsiteY0" fmla="*/ 484026 h 3145339"/>
              <a:gd name="connsiteX1" fmla="*/ 109182 w 7151427"/>
              <a:gd name="connsiteY1" fmla="*/ 429435 h 3145339"/>
              <a:gd name="connsiteX2" fmla="*/ 177421 w 7151427"/>
              <a:gd name="connsiteY2" fmla="*/ 374844 h 3145339"/>
              <a:gd name="connsiteX3" fmla="*/ 272955 w 7151427"/>
              <a:gd name="connsiteY3" fmla="*/ 333900 h 3145339"/>
              <a:gd name="connsiteX4" fmla="*/ 354842 w 7151427"/>
              <a:gd name="connsiteY4" fmla="*/ 279309 h 3145339"/>
              <a:gd name="connsiteX5" fmla="*/ 436729 w 7151427"/>
              <a:gd name="connsiteY5" fmla="*/ 252014 h 3145339"/>
              <a:gd name="connsiteX6" fmla="*/ 532263 w 7151427"/>
              <a:gd name="connsiteY6" fmla="*/ 211071 h 3145339"/>
              <a:gd name="connsiteX7" fmla="*/ 627797 w 7151427"/>
              <a:gd name="connsiteY7" fmla="*/ 183775 h 3145339"/>
              <a:gd name="connsiteX8" fmla="*/ 846161 w 7151427"/>
              <a:gd name="connsiteY8" fmla="*/ 156479 h 3145339"/>
              <a:gd name="connsiteX9" fmla="*/ 900752 w 7151427"/>
              <a:gd name="connsiteY9" fmla="*/ 142832 h 3145339"/>
              <a:gd name="connsiteX10" fmla="*/ 1187355 w 7151427"/>
              <a:gd name="connsiteY10" fmla="*/ 129184 h 3145339"/>
              <a:gd name="connsiteX11" fmla="*/ 1828800 w 7151427"/>
              <a:gd name="connsiteY11" fmla="*/ 88241 h 3145339"/>
              <a:gd name="connsiteX12" fmla="*/ 4599296 w 7151427"/>
              <a:gd name="connsiteY12" fmla="*/ 60945 h 3145339"/>
              <a:gd name="connsiteX13" fmla="*/ 5595582 w 7151427"/>
              <a:gd name="connsiteY13" fmla="*/ 74593 h 3145339"/>
              <a:gd name="connsiteX14" fmla="*/ 5773003 w 7151427"/>
              <a:gd name="connsiteY14" fmla="*/ 88241 h 3145339"/>
              <a:gd name="connsiteX15" fmla="*/ 6032311 w 7151427"/>
              <a:gd name="connsiteY15" fmla="*/ 101888 h 3145339"/>
              <a:gd name="connsiteX16" fmla="*/ 6264323 w 7151427"/>
              <a:gd name="connsiteY16" fmla="*/ 115536 h 3145339"/>
              <a:gd name="connsiteX17" fmla="*/ 6332561 w 7151427"/>
              <a:gd name="connsiteY17" fmla="*/ 129184 h 3145339"/>
              <a:gd name="connsiteX18" fmla="*/ 6387152 w 7151427"/>
              <a:gd name="connsiteY18" fmla="*/ 142832 h 3145339"/>
              <a:gd name="connsiteX19" fmla="*/ 6469039 w 7151427"/>
              <a:gd name="connsiteY19" fmla="*/ 156479 h 3145339"/>
              <a:gd name="connsiteX20" fmla="*/ 6509982 w 7151427"/>
              <a:gd name="connsiteY20" fmla="*/ 170127 h 3145339"/>
              <a:gd name="connsiteX21" fmla="*/ 6564573 w 7151427"/>
              <a:gd name="connsiteY21" fmla="*/ 183775 h 3145339"/>
              <a:gd name="connsiteX22" fmla="*/ 6660108 w 7151427"/>
              <a:gd name="connsiteY22" fmla="*/ 252014 h 3145339"/>
              <a:gd name="connsiteX23" fmla="*/ 6701051 w 7151427"/>
              <a:gd name="connsiteY23" fmla="*/ 292957 h 3145339"/>
              <a:gd name="connsiteX24" fmla="*/ 6755642 w 7151427"/>
              <a:gd name="connsiteY24" fmla="*/ 320253 h 3145339"/>
              <a:gd name="connsiteX25" fmla="*/ 6782937 w 7151427"/>
              <a:gd name="connsiteY25" fmla="*/ 361196 h 3145339"/>
              <a:gd name="connsiteX26" fmla="*/ 6823881 w 7151427"/>
              <a:gd name="connsiteY26" fmla="*/ 388491 h 3145339"/>
              <a:gd name="connsiteX27" fmla="*/ 6878472 w 7151427"/>
              <a:gd name="connsiteY27" fmla="*/ 429435 h 3145339"/>
              <a:gd name="connsiteX28" fmla="*/ 6919415 w 7151427"/>
              <a:gd name="connsiteY28" fmla="*/ 456730 h 3145339"/>
              <a:gd name="connsiteX29" fmla="*/ 7028597 w 7151427"/>
              <a:gd name="connsiteY29" fmla="*/ 538617 h 3145339"/>
              <a:gd name="connsiteX30" fmla="*/ 7083188 w 7151427"/>
              <a:gd name="connsiteY30" fmla="*/ 620503 h 3145339"/>
              <a:gd name="connsiteX31" fmla="*/ 7110484 w 7151427"/>
              <a:gd name="connsiteY31" fmla="*/ 716038 h 3145339"/>
              <a:gd name="connsiteX32" fmla="*/ 7124132 w 7151427"/>
              <a:gd name="connsiteY32" fmla="*/ 756981 h 3145339"/>
              <a:gd name="connsiteX33" fmla="*/ 7151427 w 7151427"/>
              <a:gd name="connsiteY33" fmla="*/ 852515 h 3145339"/>
              <a:gd name="connsiteX34" fmla="*/ 7124132 w 7151427"/>
              <a:gd name="connsiteY34" fmla="*/ 1698677 h 3145339"/>
              <a:gd name="connsiteX35" fmla="*/ 7110484 w 7151427"/>
              <a:gd name="connsiteY35" fmla="*/ 1766915 h 3145339"/>
              <a:gd name="connsiteX36" fmla="*/ 7083188 w 7151427"/>
              <a:gd name="connsiteY36" fmla="*/ 1944336 h 3145339"/>
              <a:gd name="connsiteX37" fmla="*/ 7055893 w 7151427"/>
              <a:gd name="connsiteY37" fmla="*/ 2053518 h 3145339"/>
              <a:gd name="connsiteX38" fmla="*/ 7042245 w 7151427"/>
              <a:gd name="connsiteY38" fmla="*/ 2094462 h 3145339"/>
              <a:gd name="connsiteX39" fmla="*/ 7014949 w 7151427"/>
              <a:gd name="connsiteY39" fmla="*/ 2230939 h 3145339"/>
              <a:gd name="connsiteX40" fmla="*/ 6987654 w 7151427"/>
              <a:gd name="connsiteY40" fmla="*/ 2312826 h 3145339"/>
              <a:gd name="connsiteX41" fmla="*/ 6974006 w 7151427"/>
              <a:gd name="connsiteY41" fmla="*/ 2353769 h 3145339"/>
              <a:gd name="connsiteX42" fmla="*/ 6933063 w 7151427"/>
              <a:gd name="connsiteY42" fmla="*/ 2490247 h 3145339"/>
              <a:gd name="connsiteX43" fmla="*/ 6905767 w 7151427"/>
              <a:gd name="connsiteY43" fmla="*/ 2531190 h 3145339"/>
              <a:gd name="connsiteX44" fmla="*/ 6864824 w 7151427"/>
              <a:gd name="connsiteY44" fmla="*/ 2640372 h 3145339"/>
              <a:gd name="connsiteX45" fmla="*/ 6837529 w 7151427"/>
              <a:gd name="connsiteY45" fmla="*/ 2735906 h 3145339"/>
              <a:gd name="connsiteX46" fmla="*/ 6810233 w 7151427"/>
              <a:gd name="connsiteY46" fmla="*/ 2817793 h 3145339"/>
              <a:gd name="connsiteX47" fmla="*/ 6782937 w 7151427"/>
              <a:gd name="connsiteY47" fmla="*/ 2926975 h 3145339"/>
              <a:gd name="connsiteX48" fmla="*/ 6769290 w 7151427"/>
              <a:gd name="connsiteY48" fmla="*/ 2967918 h 3145339"/>
              <a:gd name="connsiteX49" fmla="*/ 6741994 w 7151427"/>
              <a:gd name="connsiteY49" fmla="*/ 3008862 h 3145339"/>
              <a:gd name="connsiteX50" fmla="*/ 6769290 w 7151427"/>
              <a:gd name="connsiteY50" fmla="*/ 2926975 h 3145339"/>
              <a:gd name="connsiteX51" fmla="*/ 6782937 w 7151427"/>
              <a:gd name="connsiteY51" fmla="*/ 2886032 h 3145339"/>
              <a:gd name="connsiteX52" fmla="*/ 6769290 w 7151427"/>
              <a:gd name="connsiteY52" fmla="*/ 2926975 h 3145339"/>
              <a:gd name="connsiteX53" fmla="*/ 6728346 w 7151427"/>
              <a:gd name="connsiteY53" fmla="*/ 3008862 h 3145339"/>
              <a:gd name="connsiteX54" fmla="*/ 6714699 w 7151427"/>
              <a:gd name="connsiteY54" fmla="*/ 3049805 h 3145339"/>
              <a:gd name="connsiteX55" fmla="*/ 6673755 w 7151427"/>
              <a:gd name="connsiteY55" fmla="*/ 3131691 h 3145339"/>
              <a:gd name="connsiteX56" fmla="*/ 6646460 w 7151427"/>
              <a:gd name="connsiteY56" fmla="*/ 3090748 h 3145339"/>
              <a:gd name="connsiteX57" fmla="*/ 6660108 w 7151427"/>
              <a:gd name="connsiteY57" fmla="*/ 3131691 h 3145339"/>
              <a:gd name="connsiteX58" fmla="*/ 6701051 w 7151427"/>
              <a:gd name="connsiteY58" fmla="*/ 3145339 h 3145339"/>
              <a:gd name="connsiteX59" fmla="*/ 6755642 w 7151427"/>
              <a:gd name="connsiteY59" fmla="*/ 3118044 h 31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151427" h="3145339">
                <a:moveTo>
                  <a:pt x="0" y="484026"/>
                </a:moveTo>
                <a:cubicBezTo>
                  <a:pt x="32579" y="470994"/>
                  <a:pt x="81927" y="456690"/>
                  <a:pt x="109182" y="429435"/>
                </a:cubicBezTo>
                <a:cubicBezTo>
                  <a:pt x="170914" y="367703"/>
                  <a:pt x="97714" y="401412"/>
                  <a:pt x="177421" y="374844"/>
                </a:cubicBezTo>
                <a:cubicBezTo>
                  <a:pt x="326441" y="275495"/>
                  <a:pt x="96708" y="422024"/>
                  <a:pt x="272955" y="333900"/>
                </a:cubicBezTo>
                <a:cubicBezTo>
                  <a:pt x="302297" y="319229"/>
                  <a:pt x="323720" y="289683"/>
                  <a:pt x="354842" y="279309"/>
                </a:cubicBezTo>
                <a:lnTo>
                  <a:pt x="436729" y="252014"/>
                </a:lnTo>
                <a:cubicBezTo>
                  <a:pt x="499060" y="210459"/>
                  <a:pt x="455148" y="233104"/>
                  <a:pt x="532263" y="211071"/>
                </a:cubicBezTo>
                <a:cubicBezTo>
                  <a:pt x="571153" y="199960"/>
                  <a:pt x="585128" y="189871"/>
                  <a:pt x="627797" y="183775"/>
                </a:cubicBezTo>
                <a:cubicBezTo>
                  <a:pt x="792462" y="160251"/>
                  <a:pt x="718783" y="181954"/>
                  <a:pt x="846161" y="156479"/>
                </a:cubicBezTo>
                <a:cubicBezTo>
                  <a:pt x="864554" y="152801"/>
                  <a:pt x="882055" y="144328"/>
                  <a:pt x="900752" y="142832"/>
                </a:cubicBezTo>
                <a:cubicBezTo>
                  <a:pt x="996090" y="135205"/>
                  <a:pt x="1091915" y="135408"/>
                  <a:pt x="1187355" y="129184"/>
                </a:cubicBezTo>
                <a:cubicBezTo>
                  <a:pt x="1958275" y="78906"/>
                  <a:pt x="1124922" y="120234"/>
                  <a:pt x="1828800" y="88241"/>
                </a:cubicBezTo>
                <a:cubicBezTo>
                  <a:pt x="2734408" y="-92883"/>
                  <a:pt x="3675753" y="60945"/>
                  <a:pt x="4599296" y="60945"/>
                </a:cubicBezTo>
                <a:cubicBezTo>
                  <a:pt x="4931422" y="60945"/>
                  <a:pt x="5263487" y="70044"/>
                  <a:pt x="5595582" y="74593"/>
                </a:cubicBezTo>
                <a:lnTo>
                  <a:pt x="5773003" y="88241"/>
                </a:lnTo>
                <a:lnTo>
                  <a:pt x="6032311" y="101888"/>
                </a:lnTo>
                <a:lnTo>
                  <a:pt x="6264323" y="115536"/>
                </a:lnTo>
                <a:cubicBezTo>
                  <a:pt x="6287069" y="120085"/>
                  <a:pt x="6309917" y="124152"/>
                  <a:pt x="6332561" y="129184"/>
                </a:cubicBezTo>
                <a:cubicBezTo>
                  <a:pt x="6350871" y="133253"/>
                  <a:pt x="6368759" y="139154"/>
                  <a:pt x="6387152" y="142832"/>
                </a:cubicBezTo>
                <a:cubicBezTo>
                  <a:pt x="6414287" y="148259"/>
                  <a:pt x="6441743" y="151930"/>
                  <a:pt x="6469039" y="156479"/>
                </a:cubicBezTo>
                <a:cubicBezTo>
                  <a:pt x="6482687" y="161028"/>
                  <a:pt x="6496150" y="166175"/>
                  <a:pt x="6509982" y="170127"/>
                </a:cubicBezTo>
                <a:cubicBezTo>
                  <a:pt x="6528017" y="175280"/>
                  <a:pt x="6547333" y="176386"/>
                  <a:pt x="6564573" y="183775"/>
                </a:cubicBezTo>
                <a:cubicBezTo>
                  <a:pt x="6578974" y="189947"/>
                  <a:pt x="6655447" y="248019"/>
                  <a:pt x="6660108" y="252014"/>
                </a:cubicBezTo>
                <a:cubicBezTo>
                  <a:pt x="6674762" y="264575"/>
                  <a:pt x="6685345" y="281739"/>
                  <a:pt x="6701051" y="292957"/>
                </a:cubicBezTo>
                <a:cubicBezTo>
                  <a:pt x="6717606" y="304782"/>
                  <a:pt x="6737445" y="311154"/>
                  <a:pt x="6755642" y="320253"/>
                </a:cubicBezTo>
                <a:cubicBezTo>
                  <a:pt x="6764740" y="333901"/>
                  <a:pt x="6771339" y="349598"/>
                  <a:pt x="6782937" y="361196"/>
                </a:cubicBezTo>
                <a:cubicBezTo>
                  <a:pt x="6794536" y="372794"/>
                  <a:pt x="6810534" y="378957"/>
                  <a:pt x="6823881" y="388491"/>
                </a:cubicBezTo>
                <a:cubicBezTo>
                  <a:pt x="6842391" y="401712"/>
                  <a:pt x="6859963" y="416214"/>
                  <a:pt x="6878472" y="429435"/>
                </a:cubicBezTo>
                <a:cubicBezTo>
                  <a:pt x="6891819" y="438969"/>
                  <a:pt x="6906293" y="446889"/>
                  <a:pt x="6919415" y="456730"/>
                </a:cubicBezTo>
                <a:cubicBezTo>
                  <a:pt x="7049104" y="553996"/>
                  <a:pt x="6936027" y="476902"/>
                  <a:pt x="7028597" y="538617"/>
                </a:cubicBezTo>
                <a:cubicBezTo>
                  <a:pt x="7046794" y="565912"/>
                  <a:pt x="7072814" y="589381"/>
                  <a:pt x="7083188" y="620503"/>
                </a:cubicBezTo>
                <a:cubicBezTo>
                  <a:pt x="7115913" y="718679"/>
                  <a:pt x="7076207" y="596071"/>
                  <a:pt x="7110484" y="716038"/>
                </a:cubicBezTo>
                <a:cubicBezTo>
                  <a:pt x="7114436" y="729870"/>
                  <a:pt x="7120180" y="743149"/>
                  <a:pt x="7124132" y="756981"/>
                </a:cubicBezTo>
                <a:cubicBezTo>
                  <a:pt x="7158405" y="876939"/>
                  <a:pt x="7118704" y="754348"/>
                  <a:pt x="7151427" y="852515"/>
                </a:cubicBezTo>
                <a:cubicBezTo>
                  <a:pt x="7148003" y="1003163"/>
                  <a:pt x="7143933" y="1470959"/>
                  <a:pt x="7124132" y="1698677"/>
                </a:cubicBezTo>
                <a:cubicBezTo>
                  <a:pt x="7122123" y="1721786"/>
                  <a:pt x="7114011" y="1743988"/>
                  <a:pt x="7110484" y="1766915"/>
                </a:cubicBezTo>
                <a:cubicBezTo>
                  <a:pt x="7092656" y="1882796"/>
                  <a:pt x="7104853" y="1850453"/>
                  <a:pt x="7083188" y="1944336"/>
                </a:cubicBezTo>
                <a:cubicBezTo>
                  <a:pt x="7074753" y="1980889"/>
                  <a:pt x="7067756" y="2017929"/>
                  <a:pt x="7055893" y="2053518"/>
                </a:cubicBezTo>
                <a:cubicBezTo>
                  <a:pt x="7051344" y="2067166"/>
                  <a:pt x="7045366" y="2080418"/>
                  <a:pt x="7042245" y="2094462"/>
                </a:cubicBezTo>
                <a:cubicBezTo>
                  <a:pt x="7021162" y="2189332"/>
                  <a:pt x="7038258" y="2153243"/>
                  <a:pt x="7014949" y="2230939"/>
                </a:cubicBezTo>
                <a:cubicBezTo>
                  <a:pt x="7006681" y="2258498"/>
                  <a:pt x="6996752" y="2285530"/>
                  <a:pt x="6987654" y="2312826"/>
                </a:cubicBezTo>
                <a:cubicBezTo>
                  <a:pt x="6983105" y="2326474"/>
                  <a:pt x="6977495" y="2339813"/>
                  <a:pt x="6974006" y="2353769"/>
                </a:cubicBezTo>
                <a:cubicBezTo>
                  <a:pt x="6966377" y="2384283"/>
                  <a:pt x="6946352" y="2470314"/>
                  <a:pt x="6933063" y="2490247"/>
                </a:cubicBezTo>
                <a:lnTo>
                  <a:pt x="6905767" y="2531190"/>
                </a:lnTo>
                <a:cubicBezTo>
                  <a:pt x="6880607" y="2631834"/>
                  <a:pt x="6907644" y="2540461"/>
                  <a:pt x="6864824" y="2640372"/>
                </a:cubicBezTo>
                <a:cubicBezTo>
                  <a:pt x="6849532" y="2676052"/>
                  <a:pt x="6849074" y="2697422"/>
                  <a:pt x="6837529" y="2735906"/>
                </a:cubicBezTo>
                <a:cubicBezTo>
                  <a:pt x="6829261" y="2763465"/>
                  <a:pt x="6817211" y="2789880"/>
                  <a:pt x="6810233" y="2817793"/>
                </a:cubicBezTo>
                <a:cubicBezTo>
                  <a:pt x="6801134" y="2854187"/>
                  <a:pt x="6794799" y="2891386"/>
                  <a:pt x="6782937" y="2926975"/>
                </a:cubicBezTo>
                <a:cubicBezTo>
                  <a:pt x="6778388" y="2940623"/>
                  <a:pt x="6775723" y="2955051"/>
                  <a:pt x="6769290" y="2967918"/>
                </a:cubicBezTo>
                <a:cubicBezTo>
                  <a:pt x="6761954" y="2982589"/>
                  <a:pt x="6741994" y="3025265"/>
                  <a:pt x="6741994" y="3008862"/>
                </a:cubicBezTo>
                <a:cubicBezTo>
                  <a:pt x="6741994" y="2980090"/>
                  <a:pt x="6760192" y="2954271"/>
                  <a:pt x="6769290" y="2926975"/>
                </a:cubicBezTo>
                <a:lnTo>
                  <a:pt x="6782937" y="2886032"/>
                </a:lnTo>
                <a:lnTo>
                  <a:pt x="6769290" y="2926975"/>
                </a:lnTo>
                <a:cubicBezTo>
                  <a:pt x="6750456" y="2983477"/>
                  <a:pt x="6763620" y="2955951"/>
                  <a:pt x="6728346" y="3008862"/>
                </a:cubicBezTo>
                <a:cubicBezTo>
                  <a:pt x="6723797" y="3022510"/>
                  <a:pt x="6721133" y="3036938"/>
                  <a:pt x="6714699" y="3049805"/>
                </a:cubicBezTo>
                <a:cubicBezTo>
                  <a:pt x="6661782" y="3155638"/>
                  <a:pt x="6708062" y="3028773"/>
                  <a:pt x="6673755" y="3131691"/>
                </a:cubicBezTo>
                <a:cubicBezTo>
                  <a:pt x="6664657" y="3118043"/>
                  <a:pt x="6662862" y="3090748"/>
                  <a:pt x="6646460" y="3090748"/>
                </a:cubicBezTo>
                <a:cubicBezTo>
                  <a:pt x="6632074" y="3090748"/>
                  <a:pt x="6649936" y="3121519"/>
                  <a:pt x="6660108" y="3131691"/>
                </a:cubicBezTo>
                <a:cubicBezTo>
                  <a:pt x="6670280" y="3141863"/>
                  <a:pt x="6687403" y="3140790"/>
                  <a:pt x="6701051" y="3145339"/>
                </a:cubicBezTo>
                <a:cubicBezTo>
                  <a:pt x="6748097" y="3129657"/>
                  <a:pt x="6731821" y="3141863"/>
                  <a:pt x="6755642" y="31180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227093" y="3794078"/>
            <a:ext cx="832513" cy="444610"/>
          </a:xfrm>
          <a:custGeom>
            <a:avLst/>
            <a:gdLst>
              <a:gd name="connsiteX0" fmla="*/ 0 w 832513"/>
              <a:gd name="connsiteY0" fmla="*/ 0 h 444610"/>
              <a:gd name="connsiteX1" fmla="*/ 68238 w 832513"/>
              <a:gd name="connsiteY1" fmla="*/ 40943 h 444610"/>
              <a:gd name="connsiteX2" fmla="*/ 109182 w 832513"/>
              <a:gd name="connsiteY2" fmla="*/ 68238 h 444610"/>
              <a:gd name="connsiteX3" fmla="*/ 150125 w 832513"/>
              <a:gd name="connsiteY3" fmla="*/ 81886 h 444610"/>
              <a:gd name="connsiteX4" fmla="*/ 191068 w 832513"/>
              <a:gd name="connsiteY4" fmla="*/ 109182 h 444610"/>
              <a:gd name="connsiteX5" fmla="*/ 245659 w 832513"/>
              <a:gd name="connsiteY5" fmla="*/ 122829 h 444610"/>
              <a:gd name="connsiteX6" fmla="*/ 327546 w 832513"/>
              <a:gd name="connsiteY6" fmla="*/ 150125 h 444610"/>
              <a:gd name="connsiteX7" fmla="*/ 368489 w 832513"/>
              <a:gd name="connsiteY7" fmla="*/ 163773 h 444610"/>
              <a:gd name="connsiteX8" fmla="*/ 450376 w 832513"/>
              <a:gd name="connsiteY8" fmla="*/ 204716 h 444610"/>
              <a:gd name="connsiteX9" fmla="*/ 491319 w 832513"/>
              <a:gd name="connsiteY9" fmla="*/ 232012 h 444610"/>
              <a:gd name="connsiteX10" fmla="*/ 573206 w 832513"/>
              <a:gd name="connsiteY10" fmla="*/ 259307 h 444610"/>
              <a:gd name="connsiteX11" fmla="*/ 655092 w 832513"/>
              <a:gd name="connsiteY11" fmla="*/ 313898 h 444610"/>
              <a:gd name="connsiteX12" fmla="*/ 696035 w 832513"/>
              <a:gd name="connsiteY12" fmla="*/ 341194 h 444610"/>
              <a:gd name="connsiteX13" fmla="*/ 736979 w 832513"/>
              <a:gd name="connsiteY13" fmla="*/ 354841 h 444610"/>
              <a:gd name="connsiteX14" fmla="*/ 818865 w 832513"/>
              <a:gd name="connsiteY14" fmla="*/ 395785 h 444610"/>
              <a:gd name="connsiteX15" fmla="*/ 832513 w 832513"/>
              <a:gd name="connsiteY15" fmla="*/ 354841 h 444610"/>
              <a:gd name="connsiteX16" fmla="*/ 805217 w 832513"/>
              <a:gd name="connsiteY16" fmla="*/ 313898 h 444610"/>
              <a:gd name="connsiteX17" fmla="*/ 832513 w 832513"/>
              <a:gd name="connsiteY17" fmla="*/ 395785 h 444610"/>
              <a:gd name="connsiteX18" fmla="*/ 709683 w 832513"/>
              <a:gd name="connsiteY18" fmla="*/ 436728 h 44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2513" h="444610">
                <a:moveTo>
                  <a:pt x="0" y="0"/>
                </a:moveTo>
                <a:cubicBezTo>
                  <a:pt x="22746" y="13648"/>
                  <a:pt x="45744" y="26884"/>
                  <a:pt x="68238" y="40943"/>
                </a:cubicBezTo>
                <a:cubicBezTo>
                  <a:pt x="82147" y="49636"/>
                  <a:pt x="94511" y="60903"/>
                  <a:pt x="109182" y="68238"/>
                </a:cubicBezTo>
                <a:cubicBezTo>
                  <a:pt x="122049" y="74672"/>
                  <a:pt x="137258" y="75452"/>
                  <a:pt x="150125" y="81886"/>
                </a:cubicBezTo>
                <a:cubicBezTo>
                  <a:pt x="164796" y="89222"/>
                  <a:pt x="175992" y="102721"/>
                  <a:pt x="191068" y="109182"/>
                </a:cubicBezTo>
                <a:cubicBezTo>
                  <a:pt x="208308" y="116571"/>
                  <a:pt x="227693" y="117439"/>
                  <a:pt x="245659" y="122829"/>
                </a:cubicBezTo>
                <a:cubicBezTo>
                  <a:pt x="273218" y="131097"/>
                  <a:pt x="300250" y="141026"/>
                  <a:pt x="327546" y="150125"/>
                </a:cubicBezTo>
                <a:cubicBezTo>
                  <a:pt x="341194" y="154674"/>
                  <a:pt x="356519" y="155793"/>
                  <a:pt x="368489" y="163773"/>
                </a:cubicBezTo>
                <a:cubicBezTo>
                  <a:pt x="421402" y="199048"/>
                  <a:pt x="393871" y="185881"/>
                  <a:pt x="450376" y="204716"/>
                </a:cubicBezTo>
                <a:cubicBezTo>
                  <a:pt x="464024" y="213815"/>
                  <a:pt x="476330" y="225350"/>
                  <a:pt x="491319" y="232012"/>
                </a:cubicBezTo>
                <a:cubicBezTo>
                  <a:pt x="517611" y="243697"/>
                  <a:pt x="573206" y="259307"/>
                  <a:pt x="573206" y="259307"/>
                </a:cubicBezTo>
                <a:lnTo>
                  <a:pt x="655092" y="313898"/>
                </a:lnTo>
                <a:cubicBezTo>
                  <a:pt x="668740" y="322997"/>
                  <a:pt x="680474" y="336007"/>
                  <a:pt x="696035" y="341194"/>
                </a:cubicBezTo>
                <a:lnTo>
                  <a:pt x="736979" y="354841"/>
                </a:lnTo>
                <a:cubicBezTo>
                  <a:pt x="743874" y="359438"/>
                  <a:pt x="802721" y="403857"/>
                  <a:pt x="818865" y="395785"/>
                </a:cubicBezTo>
                <a:cubicBezTo>
                  <a:pt x="831732" y="389351"/>
                  <a:pt x="827964" y="368489"/>
                  <a:pt x="832513" y="354841"/>
                </a:cubicBezTo>
                <a:cubicBezTo>
                  <a:pt x="823414" y="341193"/>
                  <a:pt x="805217" y="297495"/>
                  <a:pt x="805217" y="313898"/>
                </a:cubicBezTo>
                <a:cubicBezTo>
                  <a:pt x="805217" y="342670"/>
                  <a:pt x="832513" y="395785"/>
                  <a:pt x="832513" y="395785"/>
                </a:cubicBezTo>
                <a:cubicBezTo>
                  <a:pt x="807356" y="471254"/>
                  <a:pt x="833251" y="436728"/>
                  <a:pt x="709683" y="4367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551" y="304800"/>
            <a:ext cx="71482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&lt;!DOCTYPE html&gt; &lt;html&gt; </a:t>
            </a:r>
            <a:r>
              <a:rPr lang="en-US" dirty="0" smtClean="0">
                <a:solidFill>
                  <a:prstClr val="black"/>
                </a:solidFill>
              </a:rPr>
              <a:t>           </a:t>
            </a:r>
            <a:r>
              <a:rPr lang="en-US" sz="2000" dirty="0" smtClean="0">
                <a:solidFill>
                  <a:prstClr val="black"/>
                </a:solidFill>
              </a:rPr>
              <a:t>&lt;!-- ex-div-dpan-css.html --&gt;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&lt;head</a:t>
            </a:r>
            <a:r>
              <a:rPr lang="en-US" dirty="0" smtClean="0">
                <a:solidFill>
                  <a:prstClr val="black"/>
                </a:solidFill>
              </a:rPr>
              <a:t>&gt;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prstClr val="black"/>
                </a:solidFill>
              </a:rPr>
              <a:t>title&gt;div </a:t>
            </a:r>
            <a:r>
              <a:rPr lang="en-US" dirty="0" err="1">
                <a:solidFill>
                  <a:prstClr val="black"/>
                </a:solidFill>
              </a:rPr>
              <a:t>si</a:t>
            </a:r>
            <a:r>
              <a:rPr lang="en-US" dirty="0">
                <a:solidFill>
                  <a:prstClr val="black"/>
                </a:solidFill>
              </a:rPr>
              <a:t> span&lt;/title&gt;</a:t>
            </a:r>
          </a:p>
          <a:p>
            <a:r>
              <a:rPr lang="en-US" dirty="0">
                <a:solidFill>
                  <a:prstClr val="black"/>
                </a:solidFill>
              </a:rPr>
              <a:t> &lt;/head&gt; </a:t>
            </a:r>
          </a:p>
          <a:p>
            <a:r>
              <a:rPr lang="en-US" dirty="0">
                <a:solidFill>
                  <a:prstClr val="black"/>
                </a:solidFill>
              </a:rPr>
              <a:t>&lt;body&gt; </a:t>
            </a:r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prstClr val="black"/>
                </a:solidFill>
              </a:rPr>
              <a:t>section&gt;</a:t>
            </a:r>
          </a:p>
          <a:p>
            <a:r>
              <a:rPr lang="da-DK" dirty="0">
                <a:solidFill>
                  <a:prstClr val="black"/>
                </a:solidFill>
              </a:rPr>
              <a:t>&lt;p&gt; Paragraf </a:t>
            </a:r>
            <a:r>
              <a:rPr lang="da-DK" dirty="0" smtClean="0">
                <a:solidFill>
                  <a:prstClr val="black"/>
                </a:solidFill>
              </a:rPr>
              <a:t>normal </a:t>
            </a:r>
            <a:r>
              <a:rPr lang="da-DK" dirty="0">
                <a:solidFill>
                  <a:prstClr val="black"/>
                </a:solidFill>
              </a:rPr>
              <a:t>cu text normal.&lt;/p&gt;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prstClr val="black"/>
                </a:solidFill>
              </a:rPr>
              <a:t>div id</a:t>
            </a:r>
            <a:r>
              <a:rPr lang="en-US" dirty="0" smtClean="0">
                <a:solidFill>
                  <a:prstClr val="black"/>
                </a:solidFill>
              </a:rPr>
              <a:t>=“</a:t>
            </a:r>
            <a:r>
              <a:rPr lang="en-US" dirty="0" err="1" smtClean="0">
                <a:solidFill>
                  <a:prstClr val="black"/>
                </a:solidFill>
              </a:rPr>
              <a:t>gpdep</a:t>
            </a:r>
            <a:r>
              <a:rPr lang="en-US" dirty="0" smtClean="0">
                <a:solidFill>
                  <a:prstClr val="black"/>
                </a:solidFill>
              </a:rPr>
              <a:t>"&gt;                                          </a:t>
            </a:r>
          </a:p>
          <a:p>
            <a:r>
              <a:rPr lang="da-DK" dirty="0" smtClean="0">
                <a:solidFill>
                  <a:prstClr val="black"/>
                </a:solidFill>
              </a:rPr>
              <a:t>&lt;</a:t>
            </a:r>
            <a:r>
              <a:rPr lang="da-DK" dirty="0">
                <a:solidFill>
                  <a:prstClr val="black"/>
                </a:solidFill>
              </a:rPr>
              <a:t>p&gt; Paragraf deplasat cu text normal.&lt;/p&gt;</a:t>
            </a:r>
          </a:p>
          <a:p>
            <a:r>
              <a:rPr lang="en-US" dirty="0">
                <a:solidFill>
                  <a:prstClr val="black"/>
                </a:solidFill>
              </a:rPr>
              <a:t>&lt;p&gt; </a:t>
            </a:r>
            <a:r>
              <a:rPr lang="en-US" dirty="0" err="1">
                <a:solidFill>
                  <a:prstClr val="black"/>
                </a:solidFill>
              </a:rPr>
              <a:t>Paragraf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deplasat</a:t>
            </a:r>
            <a:r>
              <a:rPr lang="en-US" dirty="0">
                <a:solidFill>
                  <a:prstClr val="black"/>
                </a:solidFill>
              </a:rPr>
              <a:t> cu &lt;span class="</a:t>
            </a:r>
            <a:r>
              <a:rPr lang="en-US" dirty="0" err="1">
                <a:solidFill>
                  <a:prstClr val="black"/>
                </a:solidFill>
              </a:rPr>
              <a:t>rosu</a:t>
            </a:r>
            <a:r>
              <a:rPr lang="en-US" dirty="0">
                <a:solidFill>
                  <a:prstClr val="black"/>
                </a:solidFill>
              </a:rPr>
              <a:t>"&gt; text </a:t>
            </a:r>
            <a:r>
              <a:rPr lang="en-US" dirty="0" err="1">
                <a:solidFill>
                  <a:prstClr val="black"/>
                </a:solidFill>
              </a:rPr>
              <a:t>rosu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smtClean="0">
                <a:solidFill>
                  <a:prstClr val="black"/>
                </a:solidFill>
              </a:rPr>
              <a:t> &lt;/</a:t>
            </a:r>
            <a:r>
              <a:rPr lang="en-US" dirty="0">
                <a:solidFill>
                  <a:prstClr val="black"/>
                </a:solidFill>
              </a:rPr>
              <a:t>span&gt;&lt;/p&gt;</a:t>
            </a:r>
          </a:p>
          <a:p>
            <a:r>
              <a:rPr lang="en-US" dirty="0">
                <a:solidFill>
                  <a:prstClr val="black"/>
                </a:solidFill>
              </a:rPr>
              <a:t>&lt;/div&gt;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prstClr val="black"/>
                </a:solidFill>
              </a:rPr>
              <a:t>p&gt; </a:t>
            </a:r>
            <a:r>
              <a:rPr lang="en-US" dirty="0" err="1">
                <a:solidFill>
                  <a:prstClr val="black"/>
                </a:solidFill>
              </a:rPr>
              <a:t>Paragraf</a:t>
            </a:r>
            <a:r>
              <a:rPr lang="en-US" dirty="0">
                <a:solidFill>
                  <a:prstClr val="black"/>
                </a:solidFill>
              </a:rPr>
              <a:t> normal cu &lt;span class="</a:t>
            </a:r>
            <a:r>
              <a:rPr lang="en-US" dirty="0" err="1">
                <a:solidFill>
                  <a:prstClr val="black"/>
                </a:solidFill>
              </a:rPr>
              <a:t>rosu</a:t>
            </a:r>
            <a:r>
              <a:rPr lang="en-US" dirty="0">
                <a:solidFill>
                  <a:prstClr val="black"/>
                </a:solidFill>
              </a:rPr>
              <a:t>"&gt;  text </a:t>
            </a:r>
            <a:r>
              <a:rPr lang="en-US" dirty="0" err="1">
                <a:solidFill>
                  <a:prstClr val="black"/>
                </a:solidFill>
              </a:rPr>
              <a:t>rosu</a:t>
            </a:r>
            <a:r>
              <a:rPr lang="en-US" dirty="0">
                <a:solidFill>
                  <a:prstClr val="black"/>
                </a:solidFill>
              </a:rPr>
              <a:t>. &lt;/span&gt;</a:t>
            </a:r>
          </a:p>
          <a:p>
            <a:r>
              <a:rPr lang="en-US" dirty="0">
                <a:solidFill>
                  <a:prstClr val="black"/>
                </a:solidFill>
              </a:rPr>
              <a:t>&lt;/p&gt;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</a:t>
            </a:r>
            <a:r>
              <a:rPr lang="en-US" dirty="0">
                <a:solidFill>
                  <a:prstClr val="black"/>
                </a:solidFill>
              </a:rPr>
              <a:t>section</a:t>
            </a:r>
            <a:r>
              <a:rPr lang="en-US" dirty="0" smtClean="0">
                <a:solidFill>
                  <a:prstClr val="black"/>
                </a:solidFill>
              </a:rPr>
              <a:t>&gt;&lt;/</a:t>
            </a:r>
            <a:r>
              <a:rPr lang="en-US" dirty="0">
                <a:solidFill>
                  <a:prstClr val="black"/>
                </a:solidFill>
              </a:rPr>
              <a:t>body</a:t>
            </a:r>
            <a:r>
              <a:rPr lang="en-US" dirty="0" smtClean="0">
                <a:solidFill>
                  <a:prstClr val="black"/>
                </a:solidFill>
              </a:rPr>
              <a:t>&gt;&lt;/</a:t>
            </a:r>
            <a:r>
              <a:rPr lang="en-US" dirty="0">
                <a:solidFill>
                  <a:prstClr val="black"/>
                </a:solidFill>
              </a:rPr>
              <a:t>html&gt;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288" y="914400"/>
            <a:ext cx="490390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 smtClean="0">
                <a:solidFill>
                  <a:prstClr val="black"/>
                </a:solidFill>
              </a:rPr>
              <a:t>style type=“text/</a:t>
            </a:r>
            <a:r>
              <a:rPr lang="en-US" dirty="0" err="1" smtClean="0">
                <a:solidFill>
                  <a:prstClr val="black"/>
                </a:solidFill>
              </a:rPr>
              <a:t>css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body {background-color:#737373;}</a:t>
            </a:r>
          </a:p>
          <a:p>
            <a:r>
              <a:rPr lang="en-US" dirty="0">
                <a:solidFill>
                  <a:prstClr val="black"/>
                </a:solidFill>
              </a:rPr>
              <a:t>  p {margin-left:5px;}</a:t>
            </a:r>
          </a:p>
          <a:p>
            <a:r>
              <a:rPr lang="en-US" dirty="0">
                <a:solidFill>
                  <a:prstClr val="black"/>
                </a:solidFill>
              </a:rPr>
              <a:t>  section {width:80%; </a:t>
            </a:r>
            <a:r>
              <a:rPr lang="en-US" dirty="0" err="1">
                <a:solidFill>
                  <a:prstClr val="black"/>
                </a:solidFill>
              </a:rPr>
              <a:t>background-color:white</a:t>
            </a:r>
            <a:r>
              <a:rPr lang="en-US" dirty="0">
                <a:solidFill>
                  <a:prstClr val="black"/>
                </a:solidFill>
              </a:rPr>
              <a:t>;}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#</a:t>
            </a:r>
            <a:r>
              <a:rPr lang="en-US" dirty="0" err="1" smtClean="0">
                <a:solidFill>
                  <a:prstClr val="black"/>
                </a:solidFill>
              </a:rPr>
              <a:t>gpdep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{margin-left:15px;}</a:t>
            </a:r>
          </a:p>
          <a:p>
            <a:r>
              <a:rPr lang="en-US" dirty="0">
                <a:solidFill>
                  <a:prstClr val="black"/>
                </a:solidFill>
              </a:rPr>
              <a:t> .</a:t>
            </a:r>
            <a:r>
              <a:rPr lang="en-US" dirty="0" err="1">
                <a:solidFill>
                  <a:prstClr val="black"/>
                </a:solidFill>
              </a:rPr>
              <a:t>rosu</a:t>
            </a:r>
            <a:r>
              <a:rPr lang="en-US" dirty="0">
                <a:solidFill>
                  <a:prstClr val="black"/>
                </a:solidFill>
              </a:rPr>
              <a:t> {</a:t>
            </a:r>
            <a:r>
              <a:rPr lang="en-US" dirty="0" err="1">
                <a:solidFill>
                  <a:prstClr val="black"/>
                </a:solidFill>
              </a:rPr>
              <a:t>color:red</a:t>
            </a:r>
            <a:r>
              <a:rPr lang="en-US" dirty="0">
                <a:solidFill>
                  <a:prstClr val="black"/>
                </a:solidFill>
              </a:rPr>
              <a:t>;} </a:t>
            </a:r>
          </a:p>
          <a:p>
            <a:r>
              <a:rPr lang="en-US" dirty="0">
                <a:solidFill>
                  <a:prstClr val="black"/>
                </a:solidFill>
              </a:rPr>
              <a:t>&lt;/style</a:t>
            </a:r>
            <a:r>
              <a:rPr lang="en-US" dirty="0" smtClean="0">
                <a:solidFill>
                  <a:prstClr val="black"/>
                </a:solidFill>
              </a:rPr>
              <a:t>&gt;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752600"/>
            <a:ext cx="233910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CSS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Cascade Style Sheet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39195" y="2075765"/>
            <a:ext cx="6378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78" y="652818"/>
            <a:ext cx="8407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6" y="488729"/>
            <a:ext cx="3850881" cy="2567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33" y="5292659"/>
            <a:ext cx="7162799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/>
              </a:solidFill>
            </a:endParaRPr>
          </a:p>
          <a:p>
            <a:r>
              <a:rPr lang="en-US" sz="2400" b="1" dirty="0" err="1" smtClean="0">
                <a:solidFill>
                  <a:prstClr val="white"/>
                </a:solidFill>
              </a:rPr>
              <a:t>Codul</a:t>
            </a:r>
            <a:r>
              <a:rPr lang="en-US" sz="2400" b="1" dirty="0" smtClean="0">
                <a:solidFill>
                  <a:prstClr val="white"/>
                </a:solidFill>
              </a:rPr>
              <a:t> JavaScript in </a:t>
            </a:r>
            <a:r>
              <a:rPr lang="en-US" sz="2400" b="1" dirty="0" err="1" smtClean="0">
                <a:solidFill>
                  <a:prstClr val="white"/>
                </a:solidFill>
              </a:rPr>
              <a:t>fisier</a:t>
            </a:r>
            <a:r>
              <a:rPr lang="en-US" sz="2400" b="1" dirty="0" smtClean="0">
                <a:solidFill>
                  <a:prstClr val="white"/>
                </a:solidFill>
              </a:rPr>
              <a:t> </a:t>
            </a:r>
            <a:r>
              <a:rPr lang="en-US" sz="2400" b="1" dirty="0" err="1" smtClean="0">
                <a:solidFill>
                  <a:prstClr val="white"/>
                </a:solidFill>
              </a:rPr>
              <a:t>separat</a:t>
            </a:r>
            <a:endParaRPr lang="en-US" sz="2400" b="1" dirty="0" smtClean="0">
              <a:solidFill>
                <a:prstClr val="white"/>
              </a:solidFill>
            </a:endParaRPr>
          </a:p>
          <a:p>
            <a:r>
              <a:rPr lang="en-US" b="1" dirty="0">
                <a:solidFill>
                  <a:prstClr val="white"/>
                </a:solidFill>
              </a:rPr>
              <a:t>&lt;script type="text/</a:t>
            </a:r>
            <a:r>
              <a:rPr lang="en-US" b="1" dirty="0" err="1">
                <a:solidFill>
                  <a:prstClr val="white"/>
                </a:solidFill>
              </a:rPr>
              <a:t>javascript</a:t>
            </a:r>
            <a:r>
              <a:rPr lang="en-US" b="1" dirty="0">
                <a:solidFill>
                  <a:prstClr val="white"/>
                </a:solidFill>
              </a:rPr>
              <a:t>" </a:t>
            </a:r>
            <a:r>
              <a:rPr lang="en-US" b="1" dirty="0" err="1">
                <a:solidFill>
                  <a:prstClr val="white"/>
                </a:solidFill>
              </a:rPr>
              <a:t>src</a:t>
            </a:r>
            <a:r>
              <a:rPr lang="en-US" b="1" dirty="0">
                <a:solidFill>
                  <a:prstClr val="white"/>
                </a:solidFill>
              </a:rPr>
              <a:t>=“NumeFisier.js"&gt;&lt;/script&gt;</a:t>
            </a:r>
            <a:endParaRPr lang="en-US" b="1" dirty="0" smtClean="0">
              <a:solidFill>
                <a:prstClr val="white"/>
              </a:solidFill>
            </a:endParaRPr>
          </a:p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749" y="3944777"/>
            <a:ext cx="7162799" cy="12618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prstClr val="white"/>
              </a:solidFill>
            </a:endParaRPr>
          </a:p>
          <a:p>
            <a:r>
              <a:rPr lang="en-US" sz="2000" b="1" dirty="0" err="1" smtClean="0">
                <a:solidFill>
                  <a:prstClr val="white"/>
                </a:solidFill>
              </a:rPr>
              <a:t>Stil</a:t>
            </a:r>
            <a:r>
              <a:rPr lang="en-US" sz="2000" b="1" dirty="0" smtClean="0">
                <a:solidFill>
                  <a:prstClr val="white"/>
                </a:solidFill>
              </a:rPr>
              <a:t> CSS in </a:t>
            </a:r>
            <a:r>
              <a:rPr lang="en-US" sz="2000" b="1" dirty="0" err="1" smtClean="0">
                <a:solidFill>
                  <a:prstClr val="white"/>
                </a:solidFill>
              </a:rPr>
              <a:t>fisier</a:t>
            </a:r>
            <a:r>
              <a:rPr lang="en-US" sz="2000" b="1" dirty="0" smtClean="0">
                <a:solidFill>
                  <a:prstClr val="white"/>
                </a:solidFill>
              </a:rPr>
              <a:t> </a:t>
            </a:r>
            <a:r>
              <a:rPr lang="en-US" sz="2000" b="1" dirty="0" err="1" smtClean="0">
                <a:solidFill>
                  <a:prstClr val="white"/>
                </a:solidFill>
              </a:rPr>
              <a:t>separat</a:t>
            </a:r>
            <a:endParaRPr lang="en-US" sz="2000" b="1" dirty="0" smtClean="0">
              <a:solidFill>
                <a:prstClr val="white"/>
              </a:solidFill>
            </a:endParaRPr>
          </a:p>
          <a:p>
            <a:r>
              <a:rPr lang="en-US" b="1" dirty="0" smtClean="0">
                <a:solidFill>
                  <a:prstClr val="white"/>
                </a:solidFill>
              </a:rPr>
              <a:t>&lt;link </a:t>
            </a:r>
            <a:r>
              <a:rPr lang="en-US" b="1" dirty="0" err="1" smtClean="0">
                <a:solidFill>
                  <a:prstClr val="white"/>
                </a:solidFill>
              </a:rPr>
              <a:t>href</a:t>
            </a:r>
            <a:r>
              <a:rPr lang="en-US" b="1" dirty="0" smtClean="0">
                <a:solidFill>
                  <a:prstClr val="white"/>
                </a:solidFill>
              </a:rPr>
              <a:t>=“mystyle.css" type=“text/</a:t>
            </a:r>
            <a:r>
              <a:rPr lang="en-US" b="1" dirty="0" err="1" smtClean="0">
                <a:solidFill>
                  <a:prstClr val="white"/>
                </a:solidFill>
              </a:rPr>
              <a:t>css</a:t>
            </a:r>
            <a:r>
              <a:rPr lang="en-US" b="1" dirty="0" smtClean="0">
                <a:solidFill>
                  <a:prstClr val="white"/>
                </a:solidFill>
              </a:rPr>
              <a:t>” </a:t>
            </a:r>
            <a:r>
              <a:rPr lang="en-US" b="1" dirty="0" err="1" smtClean="0">
                <a:solidFill>
                  <a:prstClr val="white"/>
                </a:solidFill>
              </a:rPr>
              <a:t>rel</a:t>
            </a:r>
            <a:r>
              <a:rPr lang="en-US" b="1" dirty="0" smtClean="0">
                <a:solidFill>
                  <a:prstClr val="white"/>
                </a:solidFill>
              </a:rPr>
              <a:t>=“</a:t>
            </a:r>
            <a:r>
              <a:rPr lang="en-US" b="1" dirty="0" err="1" smtClean="0">
                <a:solidFill>
                  <a:prstClr val="white"/>
                </a:solidFill>
              </a:rPr>
              <a:t>stylesheet</a:t>
            </a:r>
            <a:r>
              <a:rPr lang="en-US" b="1" dirty="0" smtClean="0">
                <a:solidFill>
                  <a:prstClr val="white"/>
                </a:solidFill>
              </a:rPr>
              <a:t>"&gt;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b="1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05273"/>
            <a:ext cx="3810000" cy="25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3314283"/>
            <a:ext cx="734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4"/>
              </a:rPr>
              <a:t>C. </a:t>
            </a:r>
            <a:r>
              <a:rPr lang="en-US" sz="1600" dirty="0" err="1" smtClean="0">
                <a:hlinkClick r:id="rId4"/>
              </a:rPr>
              <a:t>Heilmann</a:t>
            </a:r>
            <a:r>
              <a:rPr lang="en-US" sz="1600" dirty="0" smtClean="0">
                <a:hlinkClick r:id="rId4"/>
              </a:rPr>
              <a:t> – We need New Best Practices for a Different Development World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40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8" y="655093"/>
            <a:ext cx="6521958" cy="3019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98" y="4267200"/>
            <a:ext cx="740940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“Start </a:t>
            </a:r>
            <a:r>
              <a:rPr lang="en-US" dirty="0"/>
              <a:t>with your content peanut, marked up in rich, semantic (X)HTML. </a:t>
            </a:r>
            <a:endParaRPr lang="en-US" dirty="0" smtClean="0"/>
          </a:p>
          <a:p>
            <a:r>
              <a:rPr lang="en-US" dirty="0" smtClean="0"/>
              <a:t>Coat </a:t>
            </a:r>
            <a:r>
              <a:rPr lang="en-US" dirty="0"/>
              <a:t>that content with a layer of rich, creamy CSS.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add JavaScript as the hard candy shell to make a wonderfully </a:t>
            </a:r>
            <a:endParaRPr lang="en-US" dirty="0" smtClean="0"/>
          </a:p>
          <a:p>
            <a:r>
              <a:rPr lang="en-US" dirty="0" smtClean="0"/>
              <a:t>tasty </a:t>
            </a:r>
            <a:r>
              <a:rPr lang="en-US" dirty="0"/>
              <a:t>treat (and keep it from melting in your hands</a:t>
            </a:r>
            <a:r>
              <a:rPr lang="en-US" dirty="0" smtClean="0"/>
              <a:t>).”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882185"/>
            <a:ext cx="767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hlinkClick r:id="rId3"/>
              </a:rPr>
              <a:t>Understanding progressive enhancement”, Aaron Gustafson, A List Apart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95400"/>
            <a:ext cx="5362575" cy="5133975"/>
          </a:xfrm>
        </p:spPr>
      </p:pic>
      <p:sp>
        <p:nvSpPr>
          <p:cNvPr id="4" name="TextBox 3"/>
          <p:cNvSpPr txBox="1"/>
          <p:nvPr/>
        </p:nvSpPr>
        <p:spPr>
          <a:xfrm>
            <a:off x="2895600" y="518516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Internet </a:t>
            </a:r>
            <a:r>
              <a:rPr lang="en-US" sz="3200" dirty="0" err="1" smtClean="0"/>
              <a:t>si</a:t>
            </a:r>
            <a:r>
              <a:rPr lang="en-US" sz="3200" dirty="0" smtClean="0"/>
              <a:t> WWW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845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INTERNET =  "interconnection of computer networks”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retele</a:t>
            </a:r>
            <a:r>
              <a:rPr lang="en-US" sz="2400" dirty="0"/>
              <a:t> de </a:t>
            </a:r>
            <a:r>
              <a:rPr lang="en-US" sz="2400" dirty="0" err="1"/>
              <a:t>calculatoare</a:t>
            </a:r>
            <a:r>
              <a:rPr lang="en-US" sz="2400" dirty="0"/>
              <a:t> </a:t>
            </a:r>
            <a:r>
              <a:rPr lang="en-US" sz="2400" dirty="0" err="1"/>
              <a:t>interconectate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care </a:t>
            </a:r>
            <a:r>
              <a:rPr lang="en-US" sz="2400" dirty="0" err="1"/>
              <a:t>folosesc</a:t>
            </a:r>
            <a:r>
              <a:rPr lang="en-US" sz="2400" dirty="0"/>
              <a:t> </a:t>
            </a:r>
            <a:r>
              <a:rPr lang="en-US" sz="2400" dirty="0" err="1"/>
              <a:t>protocolul</a:t>
            </a:r>
            <a:r>
              <a:rPr lang="en-US" sz="2400" dirty="0"/>
              <a:t> TCP/IP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PROTOCOL </a:t>
            </a:r>
            <a:r>
              <a:rPr lang="en-US" sz="2400" dirty="0"/>
              <a:t>(</a:t>
            </a:r>
            <a:r>
              <a:rPr lang="en-US" sz="2400" dirty="0" err="1"/>
              <a:t>specificatie</a:t>
            </a:r>
            <a:r>
              <a:rPr lang="en-US" sz="2400" dirty="0"/>
              <a:t> </a:t>
            </a:r>
            <a:r>
              <a:rPr lang="en-US" sz="2400" dirty="0" err="1"/>
              <a:t>tehnica</a:t>
            </a:r>
            <a:r>
              <a:rPr lang="en-US" sz="2400" dirty="0"/>
              <a:t>) </a:t>
            </a:r>
            <a:r>
              <a:rPr lang="en-US" sz="2400" dirty="0" smtClean="0"/>
              <a:t>=  o </a:t>
            </a:r>
            <a:r>
              <a:rPr lang="en-US" sz="2400" dirty="0" err="1" smtClean="0"/>
              <a:t>multime</a:t>
            </a:r>
            <a:r>
              <a:rPr lang="en-US" sz="2400" dirty="0" smtClean="0"/>
              <a:t> de </a:t>
            </a:r>
            <a:r>
              <a:rPr lang="en-US" sz="2400" dirty="0" err="1" smtClean="0"/>
              <a:t>reguli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           	              </a:t>
            </a:r>
            <a:r>
              <a:rPr lang="en-US" sz="2400" dirty="0" err="1" smtClean="0"/>
              <a:t>conventii</a:t>
            </a:r>
            <a:r>
              <a:rPr lang="en-US" sz="2400" dirty="0" smtClean="0"/>
              <a:t> </a:t>
            </a:r>
            <a:r>
              <a:rPr lang="en-US" sz="2400" dirty="0" err="1" smtClean="0"/>
              <a:t>faciliteaza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controleaza</a:t>
            </a:r>
            <a:r>
              <a:rPr lang="en-US" sz="2400" dirty="0" smtClean="0"/>
              <a:t> </a:t>
            </a:r>
            <a:r>
              <a:rPr lang="en-US" sz="2400" dirty="0" err="1" smtClean="0"/>
              <a:t>schimbul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de date </a:t>
            </a:r>
            <a:r>
              <a:rPr lang="en-US" sz="2400" dirty="0" err="1" smtClean="0"/>
              <a:t>intre</a:t>
            </a:r>
            <a:r>
              <a:rPr lang="en-US" sz="2400" dirty="0" smtClean="0"/>
              <a:t> </a:t>
            </a:r>
            <a:r>
              <a:rPr lang="en-US" sz="2400" dirty="0" err="1" smtClean="0"/>
              <a:t>dispozitive</a:t>
            </a:r>
            <a:r>
              <a:rPr lang="en-US" sz="2400" dirty="0"/>
              <a:t> </a:t>
            </a:r>
            <a:r>
              <a:rPr lang="en-US" sz="2400" dirty="0" err="1" smtClean="0"/>
              <a:t>diferite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TCP/IP =   </a:t>
            </a:r>
            <a:r>
              <a:rPr lang="en-US" sz="2400" dirty="0" err="1" smtClean="0"/>
              <a:t>stabileste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controleaza</a:t>
            </a:r>
            <a:r>
              <a:rPr lang="en-US" sz="2400" dirty="0" smtClean="0"/>
              <a:t>  </a:t>
            </a:r>
            <a:r>
              <a:rPr lang="en-US" sz="2400" dirty="0" err="1" smtClean="0"/>
              <a:t>transmisia</a:t>
            </a:r>
            <a:r>
              <a:rPr lang="en-US" sz="2400" dirty="0" smtClean="0"/>
              <a:t>  </a:t>
            </a:r>
            <a:r>
              <a:rPr lang="en-US" sz="2400" dirty="0" err="1" smtClean="0"/>
              <a:t>datelor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Componente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servicii</a:t>
            </a:r>
            <a:r>
              <a:rPr lang="en-US" sz="2400" dirty="0" smtClean="0"/>
              <a:t>): FTP, TELNET, EMAIL,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                             CHAT, WWW, …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Orice</a:t>
            </a:r>
            <a:r>
              <a:rPr lang="en-US" sz="2400" dirty="0" smtClean="0"/>
              <a:t> </a:t>
            </a:r>
            <a:r>
              <a:rPr lang="en-US" sz="2400" dirty="0" err="1" smtClean="0"/>
              <a:t>echipament</a:t>
            </a:r>
            <a:r>
              <a:rPr lang="en-US" sz="2400" dirty="0" smtClean="0"/>
              <a:t> </a:t>
            </a:r>
            <a:r>
              <a:rPr lang="en-US" sz="2400" dirty="0" err="1" smtClean="0"/>
              <a:t>conectat</a:t>
            </a:r>
            <a:r>
              <a:rPr lang="en-US" sz="2400" dirty="0" smtClean="0"/>
              <a:t> la Internet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identificat</a:t>
            </a:r>
            <a:r>
              <a:rPr lang="en-US" sz="2400" dirty="0" smtClean="0"/>
              <a:t> 	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adresa</a:t>
            </a:r>
            <a:r>
              <a:rPr lang="en-US" sz="2400" dirty="0" smtClean="0"/>
              <a:t> IP (</a:t>
            </a:r>
            <a:r>
              <a:rPr lang="en-US" sz="2400" dirty="0" err="1" smtClean="0"/>
              <a:t>eticheta</a:t>
            </a:r>
            <a:r>
              <a:rPr lang="en-US" sz="2400" dirty="0" smtClean="0"/>
              <a:t> </a:t>
            </a:r>
            <a:r>
              <a:rPr lang="en-US" sz="2400" dirty="0" err="1" smtClean="0"/>
              <a:t>numerica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63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HYPERTEXT = text (</a:t>
            </a:r>
            <a:r>
              <a:rPr lang="en-US" sz="2400" dirty="0" err="1" smtClean="0"/>
              <a:t>afisat</a:t>
            </a:r>
            <a:r>
              <a:rPr lang="en-US" sz="2400" dirty="0" smtClean="0"/>
              <a:t>  </a:t>
            </a:r>
            <a:r>
              <a:rPr lang="en-US" sz="2400" dirty="0" err="1" smtClean="0"/>
              <a:t>pe</a:t>
            </a:r>
            <a:r>
              <a:rPr lang="en-US" sz="2400" dirty="0" smtClean="0"/>
              <a:t> un </a:t>
            </a:r>
            <a:r>
              <a:rPr lang="en-US" sz="2400" dirty="0" err="1" smtClean="0"/>
              <a:t>dispozitiv</a:t>
            </a:r>
            <a:r>
              <a:rPr lang="en-US" sz="2400" dirty="0" smtClean="0"/>
              <a:t> electronic) care      		</a:t>
            </a:r>
            <a:r>
              <a:rPr lang="en-US" sz="2400" dirty="0" err="1" smtClean="0"/>
              <a:t>contine</a:t>
            </a:r>
            <a:r>
              <a:rPr lang="en-US" sz="2400" dirty="0" smtClean="0"/>
              <a:t> </a:t>
            </a:r>
            <a:r>
              <a:rPr lang="en-US" sz="2400" dirty="0" err="1" smtClean="0"/>
              <a:t>referinte</a:t>
            </a:r>
            <a:r>
              <a:rPr lang="en-US" sz="2400" dirty="0" smtClean="0"/>
              <a:t> (“hyperlink”) la date </a:t>
            </a:r>
            <a:r>
              <a:rPr lang="en-US" sz="2400" dirty="0" err="1" smtClean="0"/>
              <a:t>ce</a:t>
            </a:r>
            <a:r>
              <a:rPr lang="en-US" sz="2400" dirty="0" smtClean="0"/>
              <a:t> pot fi 		</a:t>
            </a:r>
            <a:r>
              <a:rPr lang="en-US" sz="2400" dirty="0" err="1" smtClean="0"/>
              <a:t>accesate</a:t>
            </a:r>
            <a:r>
              <a:rPr lang="en-US" sz="2400" dirty="0" smtClean="0"/>
              <a:t> </a:t>
            </a:r>
            <a:r>
              <a:rPr lang="en-US" sz="2400" dirty="0" err="1" smtClean="0"/>
              <a:t>imediat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WWW</a:t>
            </a:r>
            <a:r>
              <a:rPr lang="en-US" sz="2800" dirty="0" smtClean="0"/>
              <a:t> = </a:t>
            </a:r>
            <a:r>
              <a:rPr lang="en-US" sz="2400" dirty="0" smtClean="0"/>
              <a:t>un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de </a:t>
            </a:r>
            <a:r>
              <a:rPr lang="en-US" sz="2400" dirty="0" err="1" smtClean="0"/>
              <a:t>documente</a:t>
            </a:r>
            <a:r>
              <a:rPr lang="en-US" sz="2400" dirty="0" smtClean="0"/>
              <a:t> hypertext               	</a:t>
            </a:r>
            <a:r>
              <a:rPr lang="en-US" sz="2400" dirty="0"/>
              <a:t> </a:t>
            </a:r>
            <a:r>
              <a:rPr lang="en-US" sz="2400" dirty="0" smtClean="0"/>
              <a:t>	    </a:t>
            </a:r>
            <a:r>
              <a:rPr lang="en-US" sz="2400" dirty="0" err="1" smtClean="0"/>
              <a:t>interconectate</a:t>
            </a:r>
            <a:r>
              <a:rPr lang="en-US" sz="2400" dirty="0" smtClean="0"/>
              <a:t>, care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</a:t>
            </a:r>
            <a:r>
              <a:rPr lang="en-US" sz="2400" dirty="0" err="1" smtClean="0"/>
              <a:t>accesat</a:t>
            </a:r>
            <a:r>
              <a:rPr lang="en-US" sz="2400" dirty="0" smtClean="0"/>
              <a:t> in  Internet   	    (</a:t>
            </a:r>
            <a:r>
              <a:rPr lang="en-US" sz="2400" dirty="0" err="1" smtClean="0"/>
              <a:t>creat</a:t>
            </a:r>
            <a:r>
              <a:rPr lang="en-US" sz="2400" dirty="0" smtClean="0"/>
              <a:t> de Tim Berners-Lee)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276600"/>
            <a:ext cx="5506636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Web is an abstract (imaginary) space of </a:t>
            </a:r>
            <a:endParaRPr lang="en-US" dirty="0" smtClean="0"/>
          </a:p>
          <a:p>
            <a:r>
              <a:rPr lang="en-US" dirty="0" smtClean="0"/>
              <a:t>information</a:t>
            </a:r>
            <a:r>
              <a:rPr lang="en-US" dirty="0"/>
              <a:t>.  </a:t>
            </a:r>
            <a:r>
              <a:rPr lang="en-US" dirty="0" smtClean="0"/>
              <a:t>On </a:t>
            </a:r>
            <a:r>
              <a:rPr lang="en-US" dirty="0"/>
              <a:t>the Net, you find computers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 </a:t>
            </a:r>
            <a:r>
              <a:rPr lang="en-US" dirty="0"/>
              <a:t>on the Web, you find document, </a:t>
            </a:r>
            <a:r>
              <a:rPr lang="en-US" dirty="0" smtClean="0"/>
              <a:t>sounds</a:t>
            </a:r>
            <a:r>
              <a:rPr lang="en-US" dirty="0"/>
              <a:t>, videos,.... </a:t>
            </a:r>
            <a:endParaRPr lang="en-US" dirty="0" smtClean="0"/>
          </a:p>
          <a:p>
            <a:r>
              <a:rPr lang="en-US" dirty="0" smtClean="0"/>
              <a:t>information</a:t>
            </a:r>
            <a:r>
              <a:rPr lang="en-US" dirty="0"/>
              <a:t>. On the Net, the connections are cables </a:t>
            </a:r>
            <a:endParaRPr lang="en-US" dirty="0" smtClean="0"/>
          </a:p>
          <a:p>
            <a:r>
              <a:rPr lang="en-US" dirty="0" smtClean="0"/>
              <a:t>between computers</a:t>
            </a:r>
            <a:r>
              <a:rPr lang="en-US" dirty="0"/>
              <a:t>; on the Web, connections are </a:t>
            </a:r>
            <a:endParaRPr lang="en-US" dirty="0" smtClean="0"/>
          </a:p>
          <a:p>
            <a:r>
              <a:rPr lang="en-US" dirty="0" smtClean="0"/>
              <a:t>hypertext </a:t>
            </a:r>
            <a:r>
              <a:rPr lang="en-US" dirty="0"/>
              <a:t>links</a:t>
            </a:r>
            <a:r>
              <a:rPr lang="en-US" dirty="0" smtClean="0"/>
              <a:t>.”</a:t>
            </a:r>
          </a:p>
          <a:p>
            <a:r>
              <a:rPr lang="en-US" sz="1400" dirty="0">
                <a:hlinkClick r:id="rId2"/>
              </a:rPr>
              <a:t>http://www.w3.org/People/Berners-Lee/FAQ.html#InternetWeb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69" y="327660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8893" y="5337286"/>
            <a:ext cx="2603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 Berners-Lee</a:t>
            </a:r>
          </a:p>
          <a:p>
            <a:r>
              <a:rPr lang="en-US" sz="2400" dirty="0">
                <a:hlinkClick r:id="rId4"/>
              </a:rPr>
              <a:t>Weaving the Web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3934" y="5521952"/>
            <a:ext cx="511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World Wide Web Consortium (W3C)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World Wide Web Foundation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79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WWW </a:t>
            </a:r>
            <a:r>
              <a:rPr lang="en-US" sz="2800" dirty="0"/>
              <a:t> -</a:t>
            </a:r>
            <a:r>
              <a:rPr lang="en-US" sz="2800" dirty="0" smtClean="0"/>
              <a:t> </a:t>
            </a:r>
            <a:r>
              <a:rPr lang="en-US" sz="2800" dirty="0" err="1" smtClean="0"/>
              <a:t>tehnologii</a:t>
            </a:r>
            <a:r>
              <a:rPr lang="en-US" sz="2800" dirty="0" smtClean="0"/>
              <a:t> </a:t>
            </a:r>
            <a:r>
              <a:rPr lang="en-US" sz="2800" dirty="0" err="1" smtClean="0"/>
              <a:t>fundamentale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HTML = Hypertext Markup Language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limbajul</a:t>
            </a:r>
            <a:r>
              <a:rPr lang="en-US" sz="2400" dirty="0" smtClean="0"/>
              <a:t> in care se </a:t>
            </a:r>
            <a:r>
              <a:rPr lang="en-US" sz="2400" dirty="0" err="1" smtClean="0"/>
              <a:t>scriu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documentele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Web</a:t>
            </a:r>
          </a:p>
          <a:p>
            <a:pPr marL="0" indent="0">
              <a:buNone/>
            </a:pPr>
            <a:r>
              <a:rPr lang="en-US" sz="2800" dirty="0" smtClean="0"/>
              <a:t>URI = Uniform Resource Identifier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un </a:t>
            </a:r>
            <a:r>
              <a:rPr lang="en-US" sz="2400" dirty="0" err="1" smtClean="0"/>
              <a:t>identificator</a:t>
            </a:r>
            <a:r>
              <a:rPr lang="en-US" sz="2400" dirty="0" smtClean="0"/>
              <a:t> </a:t>
            </a:r>
            <a:r>
              <a:rPr lang="en-US" sz="2400" dirty="0" err="1" smtClean="0"/>
              <a:t>unic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resursa</a:t>
            </a:r>
            <a:r>
              <a:rPr lang="en-US" sz="2400" dirty="0" smtClean="0"/>
              <a:t> din Web</a:t>
            </a:r>
          </a:p>
          <a:p>
            <a:pPr marL="0" indent="0">
              <a:buNone/>
            </a:pPr>
            <a:r>
              <a:rPr lang="en-US" sz="2800" dirty="0" smtClean="0"/>
              <a:t>HTTP = </a:t>
            </a:r>
            <a:r>
              <a:rPr lang="en-US" sz="2800" dirty="0" err="1" smtClean="0"/>
              <a:t>HyperText</a:t>
            </a:r>
            <a:r>
              <a:rPr lang="en-US" sz="2800" dirty="0" smtClean="0"/>
              <a:t> Transfer Protocol</a:t>
            </a:r>
          </a:p>
          <a:p>
            <a:pPr marL="0" indent="0">
              <a:buNone/>
            </a:pPr>
            <a:r>
              <a:rPr lang="en-US" sz="2800" dirty="0" smtClean="0"/>
              <a:t>             </a:t>
            </a:r>
            <a:r>
              <a:rPr lang="en-US" sz="2400" dirty="0" err="1" smtClean="0"/>
              <a:t>stabileste</a:t>
            </a:r>
            <a:r>
              <a:rPr lang="en-US" sz="2400" dirty="0" smtClean="0"/>
              <a:t> </a:t>
            </a:r>
            <a:r>
              <a:rPr lang="en-US" sz="2400" dirty="0" err="1" smtClean="0"/>
              <a:t>regulile</a:t>
            </a:r>
            <a:r>
              <a:rPr lang="en-US" sz="2400" dirty="0" smtClean="0"/>
              <a:t> de </a:t>
            </a:r>
            <a:r>
              <a:rPr lang="en-US" sz="2400" dirty="0" err="1" smtClean="0"/>
              <a:t>comunicare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Web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SERVER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smtClean="0"/>
              <a:t>= program care </a:t>
            </a:r>
            <a:r>
              <a:rPr lang="en-US" sz="2400" dirty="0" err="1" smtClean="0"/>
              <a:t>ruleaza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un calculator </a:t>
            </a:r>
            <a:r>
              <a:rPr lang="en-US" sz="2400" dirty="0" err="1" smtClean="0"/>
              <a:t>conectat</a:t>
            </a:r>
            <a:r>
              <a:rPr lang="en-US" sz="2400" dirty="0" smtClean="0"/>
              <a:t> 	        la Internet </a:t>
            </a:r>
            <a:r>
              <a:rPr lang="en-US" sz="2400" dirty="0" err="1" smtClean="0"/>
              <a:t>si</a:t>
            </a:r>
            <a:r>
              <a:rPr lang="en-US" sz="2400" dirty="0" smtClean="0"/>
              <a:t> care </a:t>
            </a:r>
            <a:r>
              <a:rPr lang="en-US" sz="2400" dirty="0" err="1" smtClean="0"/>
              <a:t>furnizeaza</a:t>
            </a:r>
            <a:r>
              <a:rPr lang="en-US" sz="2400" dirty="0" smtClean="0"/>
              <a:t> </a:t>
            </a:r>
            <a:r>
              <a:rPr lang="en-US" sz="2400" dirty="0" err="1" smtClean="0"/>
              <a:t>resurse</a:t>
            </a:r>
            <a:r>
              <a:rPr lang="en-US" sz="2400" dirty="0" smtClean="0"/>
              <a:t> Web</a:t>
            </a:r>
          </a:p>
          <a:p>
            <a:pPr marL="0" indent="0">
              <a:buNone/>
            </a:pPr>
            <a:r>
              <a:rPr lang="en-US" sz="2400" dirty="0" smtClean="0"/>
              <a:t>BROWSER =  </a:t>
            </a:r>
            <a:r>
              <a:rPr lang="en-US" sz="2400" dirty="0" err="1" smtClean="0"/>
              <a:t>programe</a:t>
            </a:r>
            <a:r>
              <a:rPr lang="en-US" sz="2400" dirty="0" smtClean="0"/>
              <a:t> care  </a:t>
            </a:r>
            <a:r>
              <a:rPr lang="en-US" sz="2400" dirty="0" err="1" smtClean="0"/>
              <a:t>faciliteaza</a:t>
            </a:r>
            <a:r>
              <a:rPr lang="en-US" sz="2400" dirty="0" smtClean="0"/>
              <a:t> </a:t>
            </a:r>
            <a:r>
              <a:rPr lang="en-US" sz="2400" dirty="0" err="1" smtClean="0"/>
              <a:t>accesul</a:t>
            </a:r>
            <a:r>
              <a:rPr lang="en-US" sz="2400" dirty="0" smtClean="0"/>
              <a:t> la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2400" dirty="0" err="1" smtClean="0"/>
              <a:t>resursele</a:t>
            </a:r>
            <a:r>
              <a:rPr lang="en-US" sz="2400" dirty="0" smtClean="0"/>
              <a:t> web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6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URI =  sir de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 care </a:t>
            </a:r>
            <a:r>
              <a:rPr lang="en-US" sz="2800" dirty="0" err="1" smtClean="0"/>
              <a:t>identifica</a:t>
            </a:r>
            <a:r>
              <a:rPr lang="en-US" sz="2800" dirty="0" smtClean="0"/>
              <a:t> o     	   	   </a:t>
            </a:r>
            <a:r>
              <a:rPr lang="en-US" sz="2800" dirty="0" err="1" smtClean="0"/>
              <a:t>resursa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nume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locatie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	URN = Uniform Resource Name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identificare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nume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	URN: ISBN</a:t>
            </a:r>
            <a:r>
              <a:rPr lang="en-US" sz="2400" dirty="0" smtClean="0"/>
              <a:t>: 9780062515872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   	URL = Uniform Resource Locator</a:t>
            </a:r>
          </a:p>
          <a:p>
            <a:pPr marL="0" indent="0">
              <a:buNone/>
            </a:pPr>
            <a:r>
              <a:rPr lang="en-US" sz="2400" dirty="0" smtClean="0"/>
              <a:t>                   (</a:t>
            </a:r>
            <a:r>
              <a:rPr lang="en-US" sz="2400" dirty="0" err="1" smtClean="0"/>
              <a:t>identificare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locatie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accent2"/>
                </a:solidFill>
              </a:rPr>
              <a:t> http</a:t>
            </a:r>
            <a:r>
              <a:rPr lang="en-US" sz="2400" dirty="0">
                <a:solidFill>
                  <a:schemeClr val="accent2"/>
                </a:solidFill>
              </a:rPr>
              <a:t>://</a:t>
            </a:r>
            <a:r>
              <a:rPr lang="en-US" sz="2400" dirty="0"/>
              <a:t>www.w3.org/Protocols/rfc2616/rfc2616-sec3.html</a:t>
            </a:r>
            <a:endParaRPr lang="en-US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URL</a:t>
            </a:r>
          </a:p>
          <a:p>
            <a:pPr marL="0" indent="0">
              <a:buNone/>
            </a:pPr>
            <a:r>
              <a:rPr lang="en-US" sz="2800" dirty="0" smtClean="0"/>
              <a:t>protocol:// </a:t>
            </a:r>
            <a:r>
              <a:rPr lang="en-US" sz="2800" dirty="0" err="1" smtClean="0"/>
              <a:t>host:port</a:t>
            </a:r>
            <a:r>
              <a:rPr lang="en-US" sz="2800" dirty="0" smtClean="0"/>
              <a:t> /</a:t>
            </a:r>
            <a:r>
              <a:rPr lang="en-US" sz="2800" dirty="0" err="1" smtClean="0"/>
              <a:t>location?query#fragment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HTTP  (port 80)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http</a:t>
            </a:r>
            <a:r>
              <a:rPr lang="en-US" sz="2000" dirty="0"/>
              <a:t>://webdesign.about.com</a:t>
            </a:r>
            <a:r>
              <a:rPr lang="en-US" sz="2000" i="1" dirty="0" smtClean="0"/>
              <a:t>/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http</a:t>
            </a:r>
            <a:r>
              <a:rPr lang="fr-FR" sz="2000" dirty="0"/>
              <a:t>://search.about.com/?</a:t>
            </a:r>
            <a:r>
              <a:rPr lang="fr-FR" sz="2000" dirty="0" smtClean="0"/>
              <a:t>q=URL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400" dirty="0" smtClean="0"/>
              <a:t>HTTPS  = HTTP + </a:t>
            </a:r>
            <a:r>
              <a:rPr lang="fr-FR" sz="2400" dirty="0" err="1" smtClean="0"/>
              <a:t>securitate</a:t>
            </a:r>
            <a:r>
              <a:rPr lang="fr-FR" sz="2400" dirty="0" smtClean="0"/>
              <a:t> (port 443)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https</a:t>
            </a:r>
            <a:r>
              <a:rPr lang="fr-FR" sz="2000" dirty="0"/>
              <a:t>://</a:t>
            </a:r>
            <a:r>
              <a:rPr lang="fr-FR" sz="2000" dirty="0" smtClean="0"/>
              <a:t>sites.google.com/site/igleustean/public#JIssues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400" dirty="0" smtClean="0"/>
              <a:t>File URL = </a:t>
            </a:r>
            <a:r>
              <a:rPr lang="fr-FR" sz="2400" dirty="0" err="1" smtClean="0"/>
              <a:t>legatura</a:t>
            </a:r>
            <a:r>
              <a:rPr lang="fr-FR" sz="2400" dirty="0" smtClean="0"/>
              <a:t> la un </a:t>
            </a:r>
            <a:r>
              <a:rPr lang="fr-FR" sz="2400" dirty="0" err="1" smtClean="0"/>
              <a:t>fisier</a:t>
            </a:r>
            <a:r>
              <a:rPr lang="fr-FR" sz="2400" dirty="0" smtClean="0"/>
              <a:t> local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file</a:t>
            </a:r>
            <a:r>
              <a:rPr lang="fr-FR" sz="2000" dirty="0"/>
              <a:t>:///C:/Users/Leustean/Desktop/ex.html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file</a:t>
            </a:r>
            <a:r>
              <a:rPr lang="fr-FR" sz="2000" dirty="0"/>
              <a:t>:///C:/Users/Leustean/Desktop/ex.html?numele=Ioana#jos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Client                               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44622"/>
            <a:ext cx="1820863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2" y="1475812"/>
            <a:ext cx="1627414" cy="1219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84614" y="1676400"/>
            <a:ext cx="3249386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315489" y="2362200"/>
            <a:ext cx="2866111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129114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Cerere</a:t>
            </a:r>
            <a:r>
              <a:rPr lang="en-US" dirty="0" smtClean="0"/>
              <a:t>(Request)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2581" y="254105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Raspuns</a:t>
            </a:r>
            <a:r>
              <a:rPr lang="en-US" dirty="0" smtClean="0"/>
              <a:t> (Response)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5609" y="18563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962" y="28310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15" y="3657600"/>
            <a:ext cx="1879600" cy="2438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160663"/>
            <a:ext cx="1676400" cy="125589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237432" y="4352499"/>
            <a:ext cx="33995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2777" y="3897868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 http://...../ex.html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14601" y="3657600"/>
            <a:ext cx="304799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42216" y="3528536"/>
            <a:ext cx="954107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Metoda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1"/>
          </p:cNvCxnSpPr>
          <p:nvPr/>
        </p:nvCxnSpPr>
        <p:spPr>
          <a:xfrm flipH="1">
            <a:off x="2315489" y="4876800"/>
            <a:ext cx="32478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7793" y="502334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x.html   OK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372192" y="5331601"/>
            <a:ext cx="381000" cy="30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13986" y="5638800"/>
            <a:ext cx="838691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7653" y="54541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88447" y="4082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06862" y="49130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8201" y="5823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75" y="5823466"/>
            <a:ext cx="1720678" cy="83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685800"/>
            <a:ext cx="6019800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Partea</a:t>
            </a:r>
            <a:r>
              <a:rPr lang="en-US" sz="2400" dirty="0" smtClean="0"/>
              <a:t> care </a:t>
            </a:r>
            <a:r>
              <a:rPr lang="en-US" sz="2400" dirty="0" err="1" smtClean="0"/>
              <a:t>interactioneaza</a:t>
            </a:r>
            <a:r>
              <a:rPr lang="en-US" sz="2400" dirty="0" smtClean="0"/>
              <a:t> cu </a:t>
            </a:r>
            <a:r>
              <a:rPr lang="en-US" sz="2400" dirty="0" err="1" smtClean="0"/>
              <a:t>utitlizatorul</a:t>
            </a:r>
            <a:endParaRPr lang="en-US" sz="2400" dirty="0" smtClean="0"/>
          </a:p>
          <a:p>
            <a:r>
              <a:rPr lang="en-US" sz="2400" dirty="0" smtClean="0"/>
              <a:t>Este </a:t>
            </a:r>
            <a:r>
              <a:rPr lang="en-US" sz="2400" dirty="0" err="1" smtClean="0"/>
              <a:t>controlata</a:t>
            </a:r>
            <a:r>
              <a:rPr lang="en-US" sz="2400" dirty="0" smtClean="0"/>
              <a:t> de browser</a:t>
            </a:r>
          </a:p>
          <a:p>
            <a:endParaRPr lang="en-US" sz="2400" dirty="0"/>
          </a:p>
          <a:p>
            <a:r>
              <a:rPr lang="en-US" sz="2400" dirty="0" err="1" smtClean="0"/>
              <a:t>Tehnologii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HTML, CSS, JavaScript,</a:t>
            </a:r>
            <a:r>
              <a:rPr lang="en-US" sz="2400" dirty="0"/>
              <a:t> </a:t>
            </a:r>
            <a:r>
              <a:rPr lang="en-US" sz="2400" dirty="0" smtClean="0"/>
              <a:t>framework-</a:t>
            </a:r>
            <a:r>
              <a:rPr lang="en-US" sz="2400" dirty="0" err="1" smtClean="0"/>
              <a:t>uri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71600" y="3581400"/>
            <a:ext cx="5943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Are </a:t>
            </a:r>
            <a:r>
              <a:rPr lang="en-US" sz="2400" dirty="0" err="1" smtClean="0">
                <a:solidFill>
                  <a:prstClr val="black"/>
                </a:solidFill>
              </a:rPr>
              <a:t>trei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componente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s</a:t>
            </a:r>
            <a:r>
              <a:rPr lang="en-US" sz="2400" dirty="0" err="1" smtClean="0">
                <a:solidFill>
                  <a:prstClr val="black"/>
                </a:solidFill>
              </a:rPr>
              <a:t>erverul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aplicatia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si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baza</a:t>
            </a:r>
            <a:r>
              <a:rPr lang="en-US" sz="2400" dirty="0" smtClean="0">
                <a:solidFill>
                  <a:prstClr val="black"/>
                </a:solidFill>
              </a:rPr>
              <a:t> de date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 smtClean="0">
                <a:solidFill>
                  <a:prstClr val="black"/>
                </a:solidFill>
              </a:rPr>
              <a:t>Tehnologii</a:t>
            </a:r>
            <a:r>
              <a:rPr lang="en-US" sz="2400" dirty="0" smtClean="0">
                <a:solidFill>
                  <a:prstClr val="black"/>
                </a:solidFill>
              </a:rPr>
              <a:t>: PHP, Ruby, .NET, Node.js,…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128" y="5608260"/>
            <a:ext cx="619267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"A </a:t>
            </a:r>
            <a:r>
              <a:rPr lang="en-US" sz="2000" dirty="0">
                <a:solidFill>
                  <a:srgbClr val="0070C0"/>
                </a:solidFill>
              </a:rPr>
              <a:t>front-end </a:t>
            </a:r>
            <a:r>
              <a:rPr lang="en-US" sz="2000" dirty="0" smtClean="0">
                <a:solidFill>
                  <a:srgbClr val="0070C0"/>
                </a:solidFill>
              </a:rPr>
              <a:t>dev. </a:t>
            </a:r>
            <a:r>
              <a:rPr lang="en-US" sz="2000" dirty="0">
                <a:solidFill>
                  <a:srgbClr val="0070C0"/>
                </a:solidFill>
              </a:rPr>
              <a:t>is responsible for the interior design of a house that’s been built by a back-end dev</a:t>
            </a:r>
            <a:r>
              <a:rPr lang="en-US" sz="2000" dirty="0" smtClean="0">
                <a:solidFill>
                  <a:srgbClr val="0070C0"/>
                </a:solidFill>
              </a:rPr>
              <a:t>."</a:t>
            </a:r>
          </a:p>
          <a:p>
            <a:r>
              <a:rPr lang="en-US" sz="1100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sz="1100" dirty="0">
                <a:solidFill>
                  <a:srgbClr val="0070C0"/>
                </a:solidFill>
                <a:hlinkClick r:id="rId2"/>
              </a:rPr>
              <a:t>://blog.udacity.com/2014/12/front-end-vs-back-end-vs-full-stack-web-developers.html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1128" y="22413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Front-end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128" y="31242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Back-end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9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686</Words>
  <Application>Microsoft Office PowerPoint</Application>
  <PresentationFormat>On-screen Show 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Office Theme</vt:lpstr>
      <vt:lpstr>1_Office Theme</vt:lpstr>
      <vt:lpstr>Tehnici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97</cp:revision>
  <dcterms:created xsi:type="dcterms:W3CDTF">2006-08-16T00:00:00Z</dcterms:created>
  <dcterms:modified xsi:type="dcterms:W3CDTF">2016-02-24T17:01:48Z</dcterms:modified>
</cp:coreProperties>
</file>