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63" r:id="rId2"/>
    <p:sldId id="310" r:id="rId3"/>
    <p:sldId id="280" r:id="rId4"/>
    <p:sldId id="282" r:id="rId5"/>
    <p:sldId id="283" r:id="rId6"/>
    <p:sldId id="327" r:id="rId7"/>
    <p:sldId id="284" r:id="rId8"/>
    <p:sldId id="323" r:id="rId9"/>
    <p:sldId id="285" r:id="rId10"/>
    <p:sldId id="286" r:id="rId11"/>
    <p:sldId id="318" r:id="rId12"/>
    <p:sldId id="326" r:id="rId13"/>
    <p:sldId id="287" r:id="rId14"/>
    <p:sldId id="290" r:id="rId15"/>
    <p:sldId id="319" r:id="rId16"/>
    <p:sldId id="324" r:id="rId17"/>
    <p:sldId id="325" r:id="rId18"/>
    <p:sldId id="300" r:id="rId19"/>
    <p:sldId id="304" r:id="rId20"/>
    <p:sldId id="301" r:id="rId21"/>
    <p:sldId id="306" r:id="rId22"/>
    <p:sldId id="305" r:id="rId23"/>
    <p:sldId id="302" r:id="rId24"/>
    <p:sldId id="308" r:id="rId25"/>
    <p:sldId id="307" r:id="rId26"/>
    <p:sldId id="309" r:id="rId27"/>
    <p:sldId id="321" r:id="rId28"/>
    <p:sldId id="291" r:id="rId29"/>
    <p:sldId id="311" r:id="rId30"/>
    <p:sldId id="293" r:id="rId31"/>
    <p:sldId id="289" r:id="rId32"/>
    <p:sldId id="288" r:id="rId33"/>
    <p:sldId id="292" r:id="rId34"/>
    <p:sldId id="320" r:id="rId35"/>
    <p:sldId id="294" r:id="rId36"/>
    <p:sldId id="303" r:id="rId37"/>
    <p:sldId id="296" r:id="rId38"/>
    <p:sldId id="297" r:id="rId39"/>
    <p:sldId id="32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71" autoAdjust="0"/>
  </p:normalViewPr>
  <p:slideViewPr>
    <p:cSldViewPr>
      <p:cViewPr varScale="1">
        <p:scale>
          <a:sx n="70" d="100"/>
          <a:sy n="70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8E38-FB93-4B01-8488-D0EB48A59E12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F2568-A3F2-4E9C-8A5C-44AEE1343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2568-A3F2-4E9C-8A5C-44AEE1343D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F2568-A3F2-4E9C-8A5C-44AEE1343D44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8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8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51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56" y="6324600"/>
            <a:ext cx="4775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44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4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8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2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0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4571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6553200" y="6310631"/>
            <a:ext cx="2133600" cy="457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0"/>
            <a:ext cx="82296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981" y="6400800"/>
            <a:ext cx="39796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Style/Examples/007/fon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font.com/new.php" TargetMode="External"/><Relationship Id="rId2" Type="http://schemas.openxmlformats.org/officeDocument/2006/relationships/hyperlink" Target="http://www.w3.org/TR/css-syntax-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2/tex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3-selectors/" TargetMode="External"/><Relationship Id="rId2" Type="http://schemas.openxmlformats.org/officeDocument/2006/relationships/hyperlink" Target="https://developer.mozilla.org/en-US/docs/Web/CSS/Attribute_selec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3.org/TR/css3-box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background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image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col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Tehnici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smtClean="0"/>
              <a:t>CSS3  (I)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Ioana</a:t>
            </a:r>
            <a:r>
              <a:rPr lang="en-US" dirty="0" smtClean="0"/>
              <a:t> </a:t>
            </a:r>
            <a:r>
              <a:rPr lang="en-US" dirty="0" err="1" smtClean="0"/>
              <a:t>Leustean</a:t>
            </a:r>
            <a:endParaRPr lang="en-US" dirty="0" smtClean="0"/>
          </a:p>
          <a:p>
            <a:r>
              <a:rPr lang="en-US" dirty="0" err="1" smtClean="0"/>
              <a:t>Sem.II</a:t>
            </a:r>
            <a:r>
              <a:rPr lang="en-US" dirty="0" smtClean="0"/>
              <a:t>, 2016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6277274"/>
            <a:ext cx="486876" cy="4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2869" y="457198"/>
            <a:ext cx="885171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</a:t>
            </a:r>
            <a:r>
              <a:rPr lang="en-US" sz="3200" dirty="0" err="1" smtClean="0">
                <a:solidFill>
                  <a:srgbClr val="7030A0"/>
                </a:solidFill>
              </a:rPr>
              <a:t>fonturi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  <a:hlinkClick r:id="rId2"/>
              </a:rPr>
              <a:t>http://</a:t>
            </a:r>
            <a:r>
              <a:rPr lang="en-US" sz="3200" dirty="0" smtClean="0">
                <a:solidFill>
                  <a:srgbClr val="7030A0"/>
                </a:solidFill>
                <a:hlinkClick r:id="rId2"/>
              </a:rPr>
              <a:t>www.w3.org/Style/Examples/007/fonts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FONT SIZE !!!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448" y="1981200"/>
            <a:ext cx="895055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font-family:  </a:t>
            </a:r>
            <a:r>
              <a:rPr lang="en-US" sz="2800" dirty="0" err="1">
                <a:solidFill>
                  <a:schemeClr val="tx2"/>
                </a:solidFill>
              </a:rPr>
              <a:t>Helvetica,“Times</a:t>
            </a:r>
            <a:r>
              <a:rPr lang="en-US" sz="2800" dirty="0">
                <a:solidFill>
                  <a:schemeClr val="tx2"/>
                </a:solidFill>
              </a:rPr>
              <a:t> New </a:t>
            </a:r>
            <a:r>
              <a:rPr lang="en-US" sz="2800" dirty="0" err="1">
                <a:solidFill>
                  <a:schemeClr val="tx2"/>
                </a:solidFill>
              </a:rPr>
              <a:t>Roman”,serif</a:t>
            </a:r>
            <a:r>
              <a:rPr lang="en-US" sz="2800" dirty="0">
                <a:solidFill>
                  <a:schemeClr val="tx2"/>
                </a:solidFill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font-size: 16px   /* 16pt, 1.25em, 125</a:t>
            </a:r>
            <a:r>
              <a:rPr lang="en-US" sz="2800" dirty="0" smtClean="0">
                <a:solidFill>
                  <a:schemeClr val="tx2"/>
                </a:solidFill>
              </a:rPr>
              <a:t>%, x-large*/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font-weight: </a:t>
            </a:r>
            <a:r>
              <a:rPr lang="en-US" sz="2800" dirty="0" smtClean="0">
                <a:solidFill>
                  <a:schemeClr val="tx2"/>
                </a:solidFill>
              </a:rPr>
              <a:t> bold   </a:t>
            </a:r>
            <a:r>
              <a:rPr lang="en-US" sz="2800" dirty="0">
                <a:solidFill>
                  <a:schemeClr val="tx2"/>
                </a:solidFill>
              </a:rPr>
              <a:t>/* 100, …, 900 */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font-style: italic  /* oblique*/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638800"/>
            <a:ext cx="554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053096"/>
            <a:ext cx="88036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Fonturi</a:t>
            </a:r>
            <a:r>
              <a:rPr lang="en-US" sz="2400" dirty="0" smtClean="0"/>
              <a:t> </a:t>
            </a:r>
            <a:r>
              <a:rPr lang="en-US" sz="2400" dirty="0" err="1" smtClean="0"/>
              <a:t>generice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tx2"/>
                </a:solidFill>
              </a:rPr>
              <a:t>serif</a:t>
            </a:r>
            <a:r>
              <a:rPr lang="en-US" sz="2400" dirty="0">
                <a:solidFill>
                  <a:schemeClr val="tx2"/>
                </a:solidFill>
              </a:rPr>
              <a:t>, sans-serif, cursive, fantasy, </a:t>
            </a:r>
            <a:r>
              <a:rPr lang="en-US" sz="2400" dirty="0" err="1" smtClean="0">
                <a:solidFill>
                  <a:schemeClr val="tx2"/>
                </a:solidFill>
              </a:rPr>
              <a:t>monospace</a:t>
            </a:r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err="1" smtClean="0"/>
              <a:t>Dimensiunea</a:t>
            </a:r>
            <a:r>
              <a:rPr lang="en-US" sz="2400" dirty="0" smtClean="0"/>
              <a:t> </a:t>
            </a:r>
            <a:r>
              <a:rPr lang="en-US" sz="2400" dirty="0" err="1" smtClean="0"/>
              <a:t>fonturilor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Unitati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chemeClr val="tx2"/>
                </a:solidFill>
              </a:rPr>
              <a:t>px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pt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</a:rPr>
              <a:t>em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(m-size: 1em = </a:t>
            </a:r>
            <a:r>
              <a:rPr lang="en-US" sz="2400" dirty="0" err="1" smtClean="0"/>
              <a:t>dimesiunea</a:t>
            </a:r>
            <a:r>
              <a:rPr lang="en-US" sz="2400" dirty="0" smtClean="0"/>
              <a:t> </a:t>
            </a:r>
            <a:r>
              <a:rPr lang="en-US" sz="2400" dirty="0" err="1" smtClean="0"/>
              <a:t>fontului</a:t>
            </a:r>
            <a:r>
              <a:rPr lang="en-US" sz="2400" dirty="0" smtClean="0"/>
              <a:t> </a:t>
            </a:r>
            <a:r>
              <a:rPr lang="en-US" sz="2400" dirty="0" err="1" smtClean="0"/>
              <a:t>curent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Valori</a:t>
            </a:r>
            <a:r>
              <a:rPr lang="en-US" sz="2400" dirty="0" smtClean="0"/>
              <a:t>:  </a:t>
            </a:r>
            <a:r>
              <a:rPr lang="en-US" sz="2400" dirty="0" smtClean="0">
                <a:solidFill>
                  <a:schemeClr val="tx2"/>
                </a:solidFill>
              </a:rPr>
              <a:t>xx-small, x-small, </a:t>
            </a:r>
            <a:r>
              <a:rPr lang="en-US" sz="2400" dirty="0" err="1" smtClean="0">
                <a:solidFill>
                  <a:schemeClr val="tx2"/>
                </a:solidFill>
              </a:rPr>
              <a:t>smal</a:t>
            </a:r>
            <a:r>
              <a:rPr lang="en-US" sz="2400" dirty="0" smtClean="0">
                <a:solidFill>
                  <a:schemeClr val="tx2"/>
                </a:solidFill>
              </a:rPr>
              <a:t>, medium, large, x-large, xx-large</a:t>
            </a:r>
          </a:p>
          <a:p>
            <a:r>
              <a:rPr lang="en-US" sz="2400" dirty="0" err="1" smtClean="0"/>
              <a:t>Procente</a:t>
            </a:r>
            <a:r>
              <a:rPr lang="en-US" sz="2400" dirty="0" smtClean="0"/>
              <a:t>: </a:t>
            </a:r>
            <a:r>
              <a:rPr lang="en-US" sz="2400" dirty="0" err="1" smtClean="0"/>
              <a:t>procent</a:t>
            </a:r>
            <a:r>
              <a:rPr lang="en-US" sz="2400" dirty="0" smtClean="0"/>
              <a:t> din </a:t>
            </a:r>
            <a:r>
              <a:rPr lang="en-US" sz="2400" dirty="0" err="1" smtClean="0"/>
              <a:t>fontul</a:t>
            </a:r>
            <a:r>
              <a:rPr lang="en-US" sz="2400" dirty="0" smtClean="0"/>
              <a:t> </a:t>
            </a:r>
            <a:r>
              <a:rPr lang="en-US" sz="2400" dirty="0" err="1" smtClean="0"/>
              <a:t>parintelui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2400"/>
            <a:ext cx="7608173" cy="720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at-rules  @font-face   </a:t>
            </a:r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sz="3200" dirty="0">
                <a:solidFill>
                  <a:srgbClr val="7030A0"/>
                </a:solidFill>
                <a:hlinkClick r:id="rId2"/>
              </a:rPr>
              <a:t>://www.w3.org/TR/css-syntax-3</a:t>
            </a:r>
            <a:r>
              <a:rPr lang="en-US" sz="3200" dirty="0" smtClean="0">
                <a:solidFill>
                  <a:srgbClr val="7030A0"/>
                </a:solidFill>
                <a:hlinkClick r:id="rId2"/>
              </a:rPr>
              <a:t>/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2800" dirty="0" smtClean="0">
                <a:solidFill>
                  <a:srgbClr val="1F497D"/>
                </a:solidFill>
              </a:rPr>
              <a:t>&lt;style text=“text/</a:t>
            </a:r>
            <a:r>
              <a:rPr lang="en-US" sz="2800" dirty="0" err="1" smtClean="0">
                <a:solidFill>
                  <a:srgbClr val="1F497D"/>
                </a:solidFill>
              </a:rPr>
              <a:t>css</a:t>
            </a:r>
            <a:r>
              <a:rPr lang="en-US" sz="2800" dirty="0" smtClean="0">
                <a:solidFill>
                  <a:srgbClr val="1F497D"/>
                </a:solidFill>
              </a:rPr>
              <a:t>”&gt;</a:t>
            </a:r>
          </a:p>
          <a:p>
            <a:r>
              <a:rPr lang="en-US" sz="2800" dirty="0" smtClean="0">
                <a:solidFill>
                  <a:srgbClr val="1F497D"/>
                </a:solidFill>
              </a:rPr>
              <a:t>@font-face{ font-family: </a:t>
            </a:r>
            <a:r>
              <a:rPr lang="en-US" sz="2800" dirty="0" err="1" smtClean="0">
                <a:solidFill>
                  <a:srgbClr val="1F497D"/>
                </a:solidFill>
              </a:rPr>
              <a:t>nume</a:t>
            </a:r>
            <a:r>
              <a:rPr lang="en-US" sz="2800" dirty="0" smtClean="0">
                <a:solidFill>
                  <a:srgbClr val="1F497D"/>
                </a:solidFill>
              </a:rPr>
              <a:t>-font;</a:t>
            </a:r>
          </a:p>
          <a:p>
            <a:r>
              <a:rPr lang="en-US" sz="2800" dirty="0">
                <a:solidFill>
                  <a:srgbClr val="1F497D"/>
                </a:solidFill>
              </a:rPr>
              <a:t> </a:t>
            </a:r>
            <a:r>
              <a:rPr lang="en-US" sz="2800" dirty="0" smtClean="0">
                <a:solidFill>
                  <a:srgbClr val="1F497D"/>
                </a:solidFill>
              </a:rPr>
              <a:t>                   </a:t>
            </a:r>
            <a:r>
              <a:rPr lang="en-US" sz="2800" dirty="0" err="1" smtClean="0">
                <a:solidFill>
                  <a:srgbClr val="1F497D"/>
                </a:solidFill>
              </a:rPr>
              <a:t>src:url</a:t>
            </a:r>
            <a:r>
              <a:rPr lang="en-US" sz="2800" dirty="0" smtClean="0">
                <a:solidFill>
                  <a:srgbClr val="1F497D"/>
                </a:solidFill>
              </a:rPr>
              <a:t>(</a:t>
            </a:r>
            <a:r>
              <a:rPr lang="en-US" sz="2800" dirty="0" err="1" smtClean="0">
                <a:solidFill>
                  <a:srgbClr val="1F497D"/>
                </a:solidFill>
              </a:rPr>
              <a:t>fis-font.ext</a:t>
            </a:r>
            <a:r>
              <a:rPr lang="en-US" sz="2800" dirty="0" smtClean="0">
                <a:solidFill>
                  <a:srgbClr val="1F497D"/>
                </a:solidFill>
              </a:rPr>
              <a:t>);</a:t>
            </a:r>
          </a:p>
          <a:p>
            <a:r>
              <a:rPr lang="en-US" sz="2800" dirty="0" smtClean="0">
                <a:solidFill>
                  <a:srgbClr val="1F497D"/>
                </a:solidFill>
              </a:rPr>
              <a:t> }</a:t>
            </a:r>
          </a:p>
          <a:p>
            <a:endParaRPr lang="en-US" sz="2800" dirty="0">
              <a:solidFill>
                <a:srgbClr val="1F497D"/>
              </a:solidFill>
            </a:endParaRPr>
          </a:p>
          <a:p>
            <a:r>
              <a:rPr lang="en-US" sz="2800" dirty="0">
                <a:solidFill>
                  <a:srgbClr val="1F497D"/>
                </a:solidFill>
              </a:rPr>
              <a:t>s</a:t>
            </a:r>
            <a:r>
              <a:rPr lang="en-US" sz="2800" dirty="0" smtClean="0">
                <a:solidFill>
                  <a:srgbClr val="1F497D"/>
                </a:solidFill>
              </a:rPr>
              <a:t>elector { font-family: </a:t>
            </a:r>
            <a:r>
              <a:rPr lang="en-US" sz="2800" dirty="0" err="1" smtClean="0">
                <a:solidFill>
                  <a:srgbClr val="1F497D"/>
                </a:solidFill>
              </a:rPr>
              <a:t>nume</a:t>
            </a:r>
            <a:r>
              <a:rPr lang="en-US" sz="2800" dirty="0" smtClean="0">
                <a:solidFill>
                  <a:srgbClr val="1F497D"/>
                </a:solidFill>
              </a:rPr>
              <a:t>-font;} </a:t>
            </a:r>
          </a:p>
          <a:p>
            <a:r>
              <a:rPr lang="en-US" sz="2800" dirty="0" smtClean="0">
                <a:solidFill>
                  <a:srgbClr val="1F497D"/>
                </a:solidFill>
              </a:rPr>
              <a:t>&lt;/style&gt;</a:t>
            </a:r>
          </a:p>
          <a:p>
            <a:r>
              <a:rPr lang="en-US" sz="2400" dirty="0" smtClean="0">
                <a:solidFill>
                  <a:srgbClr val="1F497D"/>
                </a:solidFill>
                <a:hlinkClick r:id="rId3"/>
              </a:rPr>
              <a:t>http</a:t>
            </a:r>
            <a:r>
              <a:rPr lang="en-US" sz="2400" dirty="0">
                <a:solidFill>
                  <a:srgbClr val="1F497D"/>
                </a:solidFill>
                <a:hlinkClick r:id="rId3"/>
              </a:rPr>
              <a:t>://</a:t>
            </a:r>
            <a:r>
              <a:rPr lang="en-US" sz="2400" dirty="0" smtClean="0">
                <a:solidFill>
                  <a:srgbClr val="1F497D"/>
                </a:solidFill>
                <a:hlinkClick r:id="rId3"/>
              </a:rPr>
              <a:t>www.dafont.com/</a:t>
            </a:r>
            <a:endParaRPr lang="en-US" sz="2400" dirty="0" smtClean="0">
              <a:solidFill>
                <a:srgbClr val="1F497D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at-rules </a:t>
            </a:r>
            <a:r>
              <a:rPr lang="en-US" sz="3200" dirty="0" err="1" smtClean="0"/>
              <a:t>sunt</a:t>
            </a:r>
            <a:r>
              <a:rPr lang="en-US" sz="3200" dirty="0" smtClean="0"/>
              <a:t> </a:t>
            </a:r>
            <a:r>
              <a:rPr lang="en-US" sz="3200" dirty="0" err="1" smtClean="0"/>
              <a:t>reguli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</a:t>
            </a:r>
            <a:r>
              <a:rPr lang="en-US" sz="3200" dirty="0" err="1" smtClean="0"/>
              <a:t>parserul</a:t>
            </a:r>
            <a:r>
              <a:rPr lang="en-US" sz="3200" dirty="0" smtClean="0"/>
              <a:t> CSS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al </a:t>
            </a:r>
            <a:r>
              <a:rPr lang="en-US" sz="3200" dirty="0" err="1" smtClean="0"/>
              <a:t>browserului</a:t>
            </a:r>
            <a:endParaRPr lang="en-US" sz="3200" dirty="0" smtClean="0"/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5635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Distanta</a:t>
            </a:r>
            <a:r>
              <a:rPr lang="en-US" sz="2800" dirty="0" smtClean="0">
                <a:solidFill>
                  <a:srgbClr val="7030A0"/>
                </a:solidFill>
              </a:rPr>
              <a:t>/</a:t>
            </a:r>
            <a:r>
              <a:rPr lang="en-US" sz="2800" dirty="0" err="1" smtClean="0">
                <a:solidFill>
                  <a:srgbClr val="7030A0"/>
                </a:solidFill>
              </a:rPr>
              <a:t>marimea</a:t>
            </a:r>
            <a:r>
              <a:rPr lang="en-US" sz="2800" dirty="0" smtClean="0">
                <a:solidFill>
                  <a:srgbClr val="7030A0"/>
                </a:solidFill>
              </a:rPr>
              <a:t> in CSS </a:t>
            </a:r>
          </a:p>
          <a:p>
            <a:r>
              <a:rPr lang="en-US" sz="2800" dirty="0" smtClean="0"/>
              <a:t>pot fi </a:t>
            </a:r>
            <a:r>
              <a:rPr lang="en-US" sz="2800" dirty="0" err="1" smtClean="0"/>
              <a:t>masurate</a:t>
            </a:r>
            <a:r>
              <a:rPr lang="en-US" sz="2800" dirty="0" smtClean="0"/>
              <a:t> </a:t>
            </a:r>
            <a:r>
              <a:rPr lang="en-US" sz="2800" dirty="0" err="1" smtClean="0"/>
              <a:t>absolut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relativ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89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Unitati</a:t>
            </a:r>
            <a:r>
              <a:rPr lang="en-US" sz="2800" dirty="0" smtClean="0"/>
              <a:t> absolute: </a:t>
            </a:r>
            <a:r>
              <a:rPr lang="en-US" sz="2800" dirty="0" smtClean="0">
                <a:solidFill>
                  <a:schemeClr val="tx2"/>
                </a:solidFill>
              </a:rPr>
              <a:t>mm, cm, </a:t>
            </a:r>
            <a:r>
              <a:rPr lang="en-US" sz="2800" dirty="0" err="1" smtClean="0">
                <a:solidFill>
                  <a:schemeClr val="tx2"/>
                </a:solidFill>
              </a:rPr>
              <a:t>px</a:t>
            </a:r>
            <a:r>
              <a:rPr lang="en-US" sz="2800" dirty="0" smtClean="0">
                <a:solidFill>
                  <a:schemeClr val="tx2"/>
                </a:solidFill>
              </a:rPr>
              <a:t>, in, </a:t>
            </a:r>
            <a:r>
              <a:rPr lang="en-US" sz="2800" dirty="0" err="1" smtClean="0">
                <a:solidFill>
                  <a:schemeClr val="tx2"/>
                </a:solidFill>
              </a:rPr>
              <a:t>pt</a:t>
            </a:r>
            <a:r>
              <a:rPr lang="en-US" sz="2800" dirty="0" smtClean="0">
                <a:solidFill>
                  <a:schemeClr val="tx2"/>
                </a:solidFill>
              </a:rPr>
              <a:t>  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172423"/>
            <a:ext cx="83712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Unitati</a:t>
            </a:r>
            <a:r>
              <a:rPr lang="en-US" sz="2800" dirty="0" smtClean="0"/>
              <a:t> relative:    </a:t>
            </a:r>
            <a:r>
              <a:rPr lang="en-US" sz="2800" dirty="0" err="1" smtClean="0">
                <a:solidFill>
                  <a:schemeClr val="tx2"/>
                </a:solidFill>
              </a:rPr>
              <a:t>em</a:t>
            </a:r>
            <a:r>
              <a:rPr lang="en-US" sz="2800" dirty="0" smtClean="0"/>
              <a:t>  = </a:t>
            </a:r>
            <a:r>
              <a:rPr lang="en-US" sz="2800" dirty="0" err="1" smtClean="0"/>
              <a:t>dimensiunea</a:t>
            </a:r>
            <a:r>
              <a:rPr lang="en-US" sz="2800" dirty="0" smtClean="0"/>
              <a:t> </a:t>
            </a:r>
            <a:r>
              <a:rPr lang="en-US" sz="2800" dirty="0" err="1" smtClean="0"/>
              <a:t>fontului</a:t>
            </a:r>
            <a:r>
              <a:rPr lang="en-US" sz="2800" dirty="0" smtClean="0"/>
              <a:t> </a:t>
            </a:r>
            <a:r>
              <a:rPr lang="en-US" sz="2800" dirty="0" err="1" smtClean="0"/>
              <a:t>curent</a:t>
            </a:r>
            <a:endParaRPr lang="en-US" sz="2800" dirty="0" smtClean="0"/>
          </a:p>
          <a:p>
            <a:r>
              <a:rPr lang="en-US" sz="2800" dirty="0" smtClean="0"/>
              <a:t>                            </a:t>
            </a:r>
            <a:r>
              <a:rPr lang="en-US" sz="2800" dirty="0" smtClean="0">
                <a:solidFill>
                  <a:schemeClr val="tx2"/>
                </a:solidFill>
              </a:rPr>
              <a:t>%</a:t>
            </a:r>
            <a:r>
              <a:rPr lang="en-US" sz="2800" dirty="0" smtClean="0"/>
              <a:t> = </a:t>
            </a:r>
            <a:r>
              <a:rPr lang="en-US" sz="2800" dirty="0" err="1" smtClean="0"/>
              <a:t>procente</a:t>
            </a:r>
            <a:r>
              <a:rPr lang="en-US" sz="2800" dirty="0" smtClean="0"/>
              <a:t> din </a:t>
            </a:r>
            <a:r>
              <a:rPr lang="en-US" sz="2800" dirty="0" err="1" smtClean="0"/>
              <a:t>dimensiunea</a:t>
            </a:r>
            <a:r>
              <a:rPr lang="en-US" sz="2800" dirty="0" smtClean="0"/>
              <a:t>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   </a:t>
            </a:r>
            <a:r>
              <a:rPr lang="en-US" sz="2800" dirty="0" err="1" smtClean="0"/>
              <a:t>fontului</a:t>
            </a:r>
            <a:r>
              <a:rPr lang="en-US" sz="2800" dirty="0" smtClean="0"/>
              <a:t> </a:t>
            </a:r>
            <a:r>
              <a:rPr lang="en-US" sz="2800" dirty="0" err="1" smtClean="0"/>
              <a:t>curent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08296" y="6096000"/>
            <a:ext cx="57759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="vara.jpg" alt="</a:t>
            </a:r>
            <a:r>
              <a:rPr lang="en-US" dirty="0" err="1" smtClean="0"/>
              <a:t>vara</a:t>
            </a:r>
            <a:r>
              <a:rPr lang="en-US" dirty="0" smtClean="0"/>
              <a:t>" width="30" height="20"&gt;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274782"/>
            <a:ext cx="3810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&lt;div id="</a:t>
            </a:r>
            <a:r>
              <a:rPr lang="en-US" dirty="0" err="1" smtClean="0"/>
              <a:t>vara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="vara.jpg" alt="</a:t>
            </a:r>
            <a:r>
              <a:rPr lang="en-US" dirty="0" err="1"/>
              <a:t>vara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3767119"/>
            <a:ext cx="273664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&lt;style&gt;</a:t>
            </a:r>
          </a:p>
          <a:p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 smtClean="0">
                <a:solidFill>
                  <a:schemeClr val="tx2"/>
                </a:solidFill>
              </a:rPr>
              <a:t>iv #</a:t>
            </a:r>
            <a:r>
              <a:rPr lang="en-US" dirty="0" err="1" smtClean="0">
                <a:solidFill>
                  <a:schemeClr val="tx2"/>
                </a:solidFill>
              </a:rPr>
              <a:t>vara</a:t>
            </a:r>
            <a:r>
              <a:rPr lang="en-US" dirty="0" smtClean="0">
                <a:solidFill>
                  <a:schemeClr val="tx2"/>
                </a:solidFill>
              </a:rPr>
              <a:t>  {width: 30px;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   height:20px;}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&lt;/style&gt;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9528" y="5726668"/>
            <a:ext cx="380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(</a:t>
            </a:r>
            <a:r>
              <a:rPr lang="en-US" dirty="0" err="1" smtClean="0"/>
              <a:t>unitatea</a:t>
            </a:r>
            <a:r>
              <a:rPr lang="en-US" dirty="0" smtClean="0"/>
              <a:t> de </a:t>
            </a:r>
            <a:r>
              <a:rPr lang="en-US" dirty="0" err="1" smtClean="0"/>
              <a:t>masura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4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224135"/>
            <a:ext cx="88517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</a:t>
            </a:r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ale  </a:t>
            </a:r>
            <a:r>
              <a:rPr lang="en-US" sz="3200" dirty="0" err="1" smtClean="0">
                <a:solidFill>
                  <a:srgbClr val="7030A0"/>
                </a:solidFill>
              </a:rPr>
              <a:t>textului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3200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sz="3200" dirty="0">
                <a:solidFill>
                  <a:srgbClr val="7030A0"/>
                </a:solidFill>
                <a:hlinkClick r:id="rId2"/>
              </a:rPr>
              <a:t>://www.w3.org/TR/CSS2/text.html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645" y="1814545"/>
            <a:ext cx="8385629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text-align: center /*left, right, justify */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text-decoration: underline /* </a:t>
            </a:r>
            <a:r>
              <a:rPr lang="en-US" sz="2800" dirty="0" err="1" smtClean="0">
                <a:solidFill>
                  <a:schemeClr val="tx2"/>
                </a:solidFill>
              </a:rPr>
              <a:t>overline</a:t>
            </a:r>
            <a:r>
              <a:rPr lang="en-US" sz="2800" dirty="0" smtClean="0">
                <a:solidFill>
                  <a:schemeClr val="tx2"/>
                </a:solidFill>
              </a:rPr>
              <a:t>, line-through */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text-shadow: </a:t>
            </a:r>
            <a:r>
              <a:rPr lang="en-US" sz="2800" dirty="0">
                <a:solidFill>
                  <a:schemeClr val="tx2"/>
                </a:solidFill>
              </a:rPr>
              <a:t>-2px 5px gray</a:t>
            </a:r>
            <a:r>
              <a:rPr lang="en-US" sz="2800" dirty="0" smtClean="0">
                <a:solidFill>
                  <a:schemeClr val="tx2"/>
                </a:solidFill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   /* </a:t>
            </a:r>
            <a:r>
              <a:rPr lang="en-US" sz="2800" dirty="0" smtClean="0">
                <a:solidFill>
                  <a:schemeClr val="tx1"/>
                </a:solidFill>
              </a:rPr>
              <a:t>x-offset, y-offset, </a:t>
            </a:r>
            <a:r>
              <a:rPr lang="en-US" sz="2800" dirty="0" err="1" smtClean="0">
                <a:solidFill>
                  <a:schemeClr val="tx1"/>
                </a:solidFill>
              </a:rPr>
              <a:t>culoare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*/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text-indent:   3em /* </a:t>
            </a:r>
            <a:r>
              <a:rPr lang="en-US" sz="2800" dirty="0" err="1" smtClean="0">
                <a:solidFill>
                  <a:schemeClr val="tx1"/>
                </a:solidFill>
              </a:rPr>
              <a:t>aliniat</a:t>
            </a:r>
            <a:r>
              <a:rPr lang="en-US" sz="2800" dirty="0" smtClean="0">
                <a:solidFill>
                  <a:schemeClr val="tx2"/>
                </a:solidFill>
              </a:rPr>
              <a:t> */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line-height: 150%   /* 1.5em , 30px */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word-spacing: 1em /* +15mm */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letter-spacing:  0.1em /* -1px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457200"/>
            <a:ext cx="885171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list-style-type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937" y="1600200"/>
            <a:ext cx="8698215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tx2"/>
                </a:solidFill>
              </a:rPr>
              <a:t>ul</a:t>
            </a:r>
            <a:r>
              <a:rPr lang="en-US" sz="3200" dirty="0" smtClean="0">
                <a:solidFill>
                  <a:schemeClr val="tx2"/>
                </a:solidFill>
              </a:rPr>
              <a:t> {list-style-type: disc;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 /* circle, square, upper-</a:t>
            </a:r>
            <a:r>
              <a:rPr lang="en-US" sz="3200" dirty="0" err="1" smtClean="0">
                <a:solidFill>
                  <a:schemeClr val="tx2"/>
                </a:solidFill>
              </a:rPr>
              <a:t>latin</a:t>
            </a:r>
            <a:r>
              <a:rPr lang="en-US" sz="3200" dirty="0" smtClean="0">
                <a:solidFill>
                  <a:schemeClr val="tx2"/>
                </a:solidFill>
              </a:rPr>
              <a:t>, lower-</a:t>
            </a:r>
            <a:r>
              <a:rPr lang="en-US" sz="3200" dirty="0" err="1" smtClean="0">
                <a:solidFill>
                  <a:schemeClr val="tx2"/>
                </a:solidFill>
              </a:rPr>
              <a:t>lattin</a:t>
            </a:r>
            <a:r>
              <a:rPr lang="en-US" sz="3200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   upper-roman, lower-roman, lower-</a:t>
            </a:r>
            <a:r>
              <a:rPr lang="en-US" sz="3200" dirty="0" err="1" smtClean="0">
                <a:solidFill>
                  <a:schemeClr val="tx2"/>
                </a:solidFill>
              </a:rPr>
              <a:t>greek</a:t>
            </a:r>
            <a:r>
              <a:rPr lang="en-US" sz="3200" dirty="0" smtClean="0">
                <a:solidFill>
                  <a:schemeClr val="tx2"/>
                </a:solidFill>
              </a:rPr>
              <a:t> */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469879"/>
            <a:ext cx="2816797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ul</a:t>
            </a:r>
            <a:r>
              <a:rPr lang="en-US" sz="2800" dirty="0" smtClean="0"/>
              <a:t> id=“</a:t>
            </a:r>
            <a:r>
              <a:rPr lang="en-US" sz="2800" dirty="0" err="1" smtClean="0"/>
              <a:t>greaca</a:t>
            </a:r>
            <a:r>
              <a:rPr lang="en-US" sz="2800" dirty="0" smtClean="0"/>
              <a:t>”&gt;</a:t>
            </a:r>
          </a:p>
          <a:p>
            <a:r>
              <a:rPr lang="en-US" sz="2800" dirty="0" smtClean="0"/>
              <a:t>&lt;li&gt; item1 &lt;/li&gt;</a:t>
            </a:r>
          </a:p>
          <a:p>
            <a:r>
              <a:rPr lang="en-US" sz="2800" dirty="0" smtClean="0"/>
              <a:t>&lt;li&gt; item2 &lt;/li&gt;</a:t>
            </a:r>
          </a:p>
          <a:p>
            <a:r>
              <a:rPr lang="en-US" sz="2800" dirty="0" smtClean="0"/>
              <a:t>&lt;/</a:t>
            </a:r>
            <a:r>
              <a:rPr lang="en-US" sz="2800" dirty="0" err="1" smtClean="0"/>
              <a:t>ul</a:t>
            </a:r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4592989"/>
            <a:ext cx="458330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2"/>
                </a:solidFill>
              </a:rPr>
              <a:t>ul#greaca</a:t>
            </a:r>
            <a:r>
              <a:rPr lang="en-US" sz="2800" dirty="0" smtClean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l</a:t>
            </a:r>
            <a:r>
              <a:rPr lang="en-US" sz="2800" dirty="0" smtClean="0">
                <a:solidFill>
                  <a:schemeClr val="tx2"/>
                </a:solidFill>
              </a:rPr>
              <a:t>ist-style-type: lower-</a:t>
            </a:r>
            <a:r>
              <a:rPr lang="en-US" sz="2800" dirty="0" err="1" smtClean="0">
                <a:solidFill>
                  <a:schemeClr val="tx2"/>
                </a:solidFill>
              </a:rPr>
              <a:t>greek</a:t>
            </a:r>
            <a:r>
              <a:rPr lang="en-US" sz="2800" dirty="0" smtClean="0">
                <a:solidFill>
                  <a:schemeClr val="tx2"/>
                </a:solidFill>
              </a:rPr>
              <a:t>;}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6024" y="40470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09818" y="41644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0"/>
            <a:ext cx="8473795" cy="923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overflow, visibility, cursor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rgbClr val="1F497D"/>
                </a:solidFill>
              </a:rPr>
              <a:t>o</a:t>
            </a:r>
            <a:r>
              <a:rPr lang="en-US" sz="3200" dirty="0" smtClean="0">
                <a:solidFill>
                  <a:srgbClr val="1F497D"/>
                </a:solidFill>
              </a:rPr>
              <a:t>verflow: hidden;  /* visible, scroll */</a:t>
            </a:r>
          </a:p>
          <a:p>
            <a:r>
              <a:rPr lang="en-US" sz="3200" dirty="0" smtClean="0">
                <a:solidFill>
                  <a:srgbClr val="1F497D"/>
                </a:solidFill>
              </a:rPr>
              <a:t>     </a:t>
            </a:r>
            <a:r>
              <a:rPr lang="en-US" sz="3200" dirty="0" err="1" smtClean="0">
                <a:solidFill>
                  <a:prstClr val="black"/>
                </a:solidFill>
              </a:rPr>
              <a:t>descrie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modul</a:t>
            </a:r>
            <a:r>
              <a:rPr lang="en-US" sz="3200" dirty="0" smtClean="0">
                <a:solidFill>
                  <a:prstClr val="black"/>
                </a:solidFill>
              </a:rPr>
              <a:t> in care </a:t>
            </a:r>
            <a:r>
              <a:rPr lang="en-US" sz="3200" dirty="0" err="1" smtClean="0">
                <a:solidFill>
                  <a:prstClr val="black"/>
                </a:solidFill>
              </a:rPr>
              <a:t>este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redat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textul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    care </a:t>
            </a:r>
            <a:r>
              <a:rPr lang="en-US" sz="3200" dirty="0" err="1" smtClean="0">
                <a:solidFill>
                  <a:prstClr val="black"/>
                </a:solidFill>
              </a:rPr>
              <a:t>iese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dintr</a:t>
            </a:r>
            <a:r>
              <a:rPr lang="en-US" sz="3200" dirty="0" smtClean="0">
                <a:solidFill>
                  <a:prstClr val="black"/>
                </a:solidFill>
              </a:rPr>
              <a:t>-un </a:t>
            </a:r>
            <a:r>
              <a:rPr lang="en-US" sz="3200" dirty="0" err="1" smtClean="0">
                <a:solidFill>
                  <a:prstClr val="black"/>
                </a:solidFill>
              </a:rPr>
              <a:t>cadru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sz="3200" dirty="0" smtClean="0">
              <a:solidFill>
                <a:srgbClr val="1F497D"/>
              </a:solidFill>
            </a:endParaRPr>
          </a:p>
          <a:p>
            <a:r>
              <a:rPr lang="en-US" sz="3200" dirty="0" smtClean="0">
                <a:solidFill>
                  <a:srgbClr val="1F497D"/>
                </a:solidFill>
              </a:rPr>
              <a:t>visibility: visible /* hidden */</a:t>
            </a:r>
            <a:r>
              <a:rPr lang="en-US" sz="3200" dirty="0" smtClean="0">
                <a:solidFill>
                  <a:srgbClr val="7030A0"/>
                </a:solidFill>
              </a:rPr>
              <a:t>  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      </a:t>
            </a:r>
            <a:r>
              <a:rPr lang="en-US" sz="3200" dirty="0" err="1" smtClean="0">
                <a:solidFill>
                  <a:prstClr val="black"/>
                </a:solidFill>
              </a:rPr>
              <a:t>seteaza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vizibilitatea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unui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anume</a:t>
            </a:r>
            <a:r>
              <a:rPr lang="en-US" sz="3200" dirty="0" smtClean="0">
                <a:solidFill>
                  <a:prstClr val="black"/>
                </a:solidFill>
              </a:rPr>
              <a:t> element;</a:t>
            </a:r>
          </a:p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      </a:t>
            </a:r>
            <a:r>
              <a:rPr lang="en-US" sz="3200" dirty="0" err="1" smtClean="0">
                <a:solidFill>
                  <a:prstClr val="black"/>
                </a:solidFill>
              </a:rPr>
              <a:t>chiar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daca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vizibiltatea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este</a:t>
            </a:r>
            <a:r>
              <a:rPr lang="en-US" sz="3200" dirty="0" smtClean="0">
                <a:solidFill>
                  <a:prstClr val="black"/>
                </a:solidFill>
              </a:rPr>
              <a:t> “hidden”</a:t>
            </a:r>
          </a:p>
          <a:p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      </a:t>
            </a:r>
            <a:r>
              <a:rPr lang="en-US" sz="3200" dirty="0" err="1" smtClean="0">
                <a:solidFill>
                  <a:prstClr val="black"/>
                </a:solidFill>
              </a:rPr>
              <a:t>elementul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ocupa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loc</a:t>
            </a:r>
            <a:r>
              <a:rPr lang="en-US" sz="3200" dirty="0" smtClean="0">
                <a:solidFill>
                  <a:prstClr val="black"/>
                </a:solidFill>
              </a:rPr>
              <a:t> in </a:t>
            </a:r>
            <a:r>
              <a:rPr lang="en-US" sz="3200" dirty="0" err="1" smtClean="0">
                <a:solidFill>
                  <a:prstClr val="black"/>
                </a:solidFill>
              </a:rPr>
              <a:t>pagina</a:t>
            </a:r>
            <a:endParaRPr lang="en-US" sz="3200" dirty="0" smtClean="0">
              <a:solidFill>
                <a:prstClr val="black"/>
              </a:solidFill>
            </a:endParaRPr>
          </a:p>
          <a:p>
            <a:endParaRPr lang="en-US" sz="3200" dirty="0" smtClean="0">
              <a:solidFill>
                <a:prstClr val="black"/>
              </a:solidFill>
            </a:endParaRPr>
          </a:p>
          <a:p>
            <a:r>
              <a:rPr lang="en-US" sz="3200" dirty="0" smtClean="0">
                <a:solidFill>
                  <a:srgbClr val="1F497D"/>
                </a:solidFill>
              </a:rPr>
              <a:t>cursor: pointer /*cell, progress …*/</a:t>
            </a:r>
          </a:p>
          <a:p>
            <a:r>
              <a:rPr lang="en-US" sz="3200" dirty="0">
                <a:solidFill>
                  <a:srgbClr val="1F497D"/>
                </a:solidFill>
              </a:rPr>
              <a:t>c</a:t>
            </a:r>
            <a:r>
              <a:rPr lang="en-US" sz="3200" dirty="0" smtClean="0">
                <a:solidFill>
                  <a:srgbClr val="1F497D"/>
                </a:solidFill>
              </a:rPr>
              <a:t>ursor: </a:t>
            </a:r>
            <a:r>
              <a:rPr lang="en-US" sz="3200" dirty="0" err="1" smtClean="0">
                <a:solidFill>
                  <a:srgbClr val="1F497D"/>
                </a:solidFill>
              </a:rPr>
              <a:t>url</a:t>
            </a:r>
            <a:r>
              <a:rPr lang="en-US" sz="3200" dirty="0" smtClean="0">
                <a:solidFill>
                  <a:srgbClr val="1F497D"/>
                </a:solidFill>
              </a:rPr>
              <a:t>(</a:t>
            </a:r>
            <a:r>
              <a:rPr lang="en-US" sz="3200" dirty="0" err="1" smtClean="0">
                <a:solidFill>
                  <a:srgbClr val="1F497D"/>
                </a:solidFill>
              </a:rPr>
              <a:t>adresa</a:t>
            </a:r>
            <a:r>
              <a:rPr lang="en-US" sz="3200" dirty="0" smtClean="0">
                <a:solidFill>
                  <a:srgbClr val="1F497D"/>
                </a:solidFill>
              </a:rPr>
              <a:t>-imagine), auto;</a:t>
            </a:r>
          </a:p>
          <a:p>
            <a:endParaRPr lang="en-US" sz="3200" dirty="0">
              <a:solidFill>
                <a:srgbClr val="1F497D"/>
              </a:solidFill>
            </a:endParaRPr>
          </a:p>
          <a:p>
            <a:endParaRPr lang="en-US" sz="3200" dirty="0">
              <a:solidFill>
                <a:srgbClr val="1F497D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8153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 Vendor specific properties: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 care nu </a:t>
            </a:r>
            <a:r>
              <a:rPr lang="en-US" sz="3200" dirty="0" err="1" smtClean="0">
                <a:solidFill>
                  <a:srgbClr val="7030A0"/>
                </a:solidFill>
              </a:rPr>
              <a:t>sunt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standardizate</a:t>
            </a:r>
            <a:r>
              <a:rPr lang="en-US" sz="3200" dirty="0" smtClean="0">
                <a:solidFill>
                  <a:srgbClr val="7030A0"/>
                </a:solidFill>
              </a:rPr>
              <a:t>, </a:t>
            </a:r>
          </a:p>
          <a:p>
            <a:r>
              <a:rPr lang="en-US" sz="3200" dirty="0" err="1" smtClean="0">
                <a:solidFill>
                  <a:srgbClr val="7030A0"/>
                </a:solidFill>
              </a:rPr>
              <a:t>dar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browserele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ofera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suport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pentru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ele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54" y="2833072"/>
            <a:ext cx="7901522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2800" dirty="0" smtClean="0">
              <a:solidFill>
                <a:srgbClr val="1F497D"/>
              </a:solidFill>
            </a:endParaRPr>
          </a:p>
          <a:p>
            <a:r>
              <a:rPr lang="en-US" sz="2800" dirty="0" err="1" smtClean="0">
                <a:solidFill>
                  <a:srgbClr val="1F497D"/>
                </a:solidFill>
              </a:rPr>
              <a:t>proprietate</a:t>
            </a:r>
            <a:r>
              <a:rPr lang="en-US" sz="2800" dirty="0" smtClean="0">
                <a:solidFill>
                  <a:srgbClr val="1F497D"/>
                </a:solidFill>
              </a:rPr>
              <a:t>: </a:t>
            </a:r>
            <a:r>
              <a:rPr lang="en-US" sz="2800" dirty="0" err="1" smtClean="0">
                <a:solidFill>
                  <a:srgbClr val="1F497D"/>
                </a:solidFill>
              </a:rPr>
              <a:t>valoare</a:t>
            </a:r>
            <a:r>
              <a:rPr lang="en-US" sz="2800" dirty="0" smtClean="0">
                <a:solidFill>
                  <a:srgbClr val="1F497D"/>
                </a:solidFill>
              </a:rPr>
              <a:t>;</a:t>
            </a:r>
          </a:p>
          <a:p>
            <a:r>
              <a:rPr lang="en-US" sz="2800" dirty="0" smtClean="0">
                <a:solidFill>
                  <a:srgbClr val="1F497D"/>
                </a:solidFill>
              </a:rPr>
              <a:t>-</a:t>
            </a:r>
            <a:r>
              <a:rPr lang="en-US" sz="2800" dirty="0" err="1" smtClean="0">
                <a:solidFill>
                  <a:srgbClr val="1F497D"/>
                </a:solidFill>
              </a:rPr>
              <a:t>ms-proprietate:valoare</a:t>
            </a:r>
            <a:r>
              <a:rPr lang="en-US" sz="2800" dirty="0" smtClean="0">
                <a:solidFill>
                  <a:srgbClr val="1F497D"/>
                </a:solidFill>
              </a:rPr>
              <a:t>; /* IE */</a:t>
            </a:r>
          </a:p>
          <a:p>
            <a:r>
              <a:rPr lang="en-US" sz="2800" dirty="0" smtClean="0">
                <a:solidFill>
                  <a:srgbClr val="1F497D"/>
                </a:solidFill>
              </a:rPr>
              <a:t>-</a:t>
            </a:r>
            <a:r>
              <a:rPr lang="en-US" sz="2800" dirty="0" err="1" smtClean="0">
                <a:solidFill>
                  <a:srgbClr val="1F497D"/>
                </a:solidFill>
              </a:rPr>
              <a:t>moz-proprietate:valoare</a:t>
            </a:r>
            <a:r>
              <a:rPr lang="en-US" sz="2800" dirty="0" smtClean="0">
                <a:solidFill>
                  <a:srgbClr val="1F497D"/>
                </a:solidFill>
              </a:rPr>
              <a:t>; /* Firefox */</a:t>
            </a:r>
          </a:p>
          <a:p>
            <a:r>
              <a:rPr lang="en-US" sz="2800" dirty="0" smtClean="0">
                <a:solidFill>
                  <a:srgbClr val="1F497D"/>
                </a:solidFill>
              </a:rPr>
              <a:t>-</a:t>
            </a:r>
            <a:r>
              <a:rPr lang="en-US" sz="2800" dirty="0" err="1" smtClean="0">
                <a:solidFill>
                  <a:srgbClr val="1F497D"/>
                </a:solidFill>
              </a:rPr>
              <a:t>webkit-proprietate:valoare</a:t>
            </a:r>
            <a:r>
              <a:rPr lang="en-US" sz="2800" dirty="0" smtClean="0">
                <a:solidFill>
                  <a:srgbClr val="1F497D"/>
                </a:solidFill>
              </a:rPr>
              <a:t>; /* Chrome</a:t>
            </a:r>
            <a:r>
              <a:rPr lang="en-US" sz="2800" dirty="0">
                <a:solidFill>
                  <a:srgbClr val="1F497D"/>
                </a:solidFill>
              </a:rPr>
              <a:t> </a:t>
            </a:r>
            <a:r>
              <a:rPr lang="en-US" sz="2800" dirty="0" err="1" smtClean="0">
                <a:solidFill>
                  <a:srgbClr val="1F497D"/>
                </a:solidFill>
              </a:rPr>
              <a:t>si</a:t>
            </a:r>
            <a:r>
              <a:rPr lang="en-US" sz="2800" dirty="0" smtClean="0">
                <a:solidFill>
                  <a:srgbClr val="1F497D"/>
                </a:solidFill>
              </a:rPr>
              <a:t> Safari*/</a:t>
            </a:r>
          </a:p>
          <a:p>
            <a:r>
              <a:rPr lang="en-US" sz="2800" dirty="0" smtClean="0">
                <a:solidFill>
                  <a:srgbClr val="1F497D"/>
                </a:solidFill>
              </a:rPr>
              <a:t>-</a:t>
            </a:r>
            <a:r>
              <a:rPr lang="en-US" sz="2800" dirty="0" err="1">
                <a:solidFill>
                  <a:srgbClr val="1F497D"/>
                </a:solidFill>
              </a:rPr>
              <a:t>o</a:t>
            </a:r>
            <a:r>
              <a:rPr lang="en-US" sz="2800" dirty="0" err="1" smtClean="0">
                <a:solidFill>
                  <a:srgbClr val="1F497D"/>
                </a:solidFill>
              </a:rPr>
              <a:t>-proprietate:valoare</a:t>
            </a:r>
            <a:r>
              <a:rPr lang="en-US" sz="2800" dirty="0">
                <a:solidFill>
                  <a:srgbClr val="1F497D"/>
                </a:solidFill>
              </a:rPr>
              <a:t>; /* </a:t>
            </a:r>
            <a:r>
              <a:rPr lang="en-US" sz="2800" dirty="0" smtClean="0">
                <a:solidFill>
                  <a:srgbClr val="1F497D"/>
                </a:solidFill>
              </a:rPr>
              <a:t>Opera </a:t>
            </a:r>
            <a:r>
              <a:rPr lang="en-US" sz="2800" dirty="0">
                <a:solidFill>
                  <a:srgbClr val="1F497D"/>
                </a:solidFill>
              </a:rPr>
              <a:t>*/</a:t>
            </a:r>
          </a:p>
          <a:p>
            <a:endParaRPr lang="en-US" sz="28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763221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column </a:t>
            </a:r>
          </a:p>
          <a:p>
            <a:r>
              <a:rPr lang="en-US" sz="3200" dirty="0" err="1">
                <a:solidFill>
                  <a:prstClr val="black"/>
                </a:solidFill>
              </a:rPr>
              <a:t>a</a:t>
            </a:r>
            <a:r>
              <a:rPr lang="en-US" sz="3200" dirty="0" err="1" smtClean="0">
                <a:solidFill>
                  <a:prstClr val="black"/>
                </a:solidFill>
              </a:rPr>
              <a:t>fiseaza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continutul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pe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mai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multe</a:t>
            </a:r>
            <a:r>
              <a:rPr lang="en-US" sz="3200" dirty="0" smtClean="0">
                <a:solidFill>
                  <a:prstClr val="black"/>
                </a:solidFill>
              </a:rPr>
              <a:t> </a:t>
            </a:r>
            <a:r>
              <a:rPr lang="en-US" sz="3200" dirty="0" err="1" smtClean="0">
                <a:solidFill>
                  <a:prstClr val="black"/>
                </a:solidFill>
              </a:rPr>
              <a:t>coloane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18" y="1754873"/>
            <a:ext cx="407194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column-count: 3;</a:t>
            </a:r>
          </a:p>
          <a:p>
            <a:r>
              <a:rPr lang="en-US" sz="2400" dirty="0">
                <a:solidFill>
                  <a:srgbClr val="1F497D"/>
                </a:solidFill>
              </a:rPr>
              <a:t>c</a:t>
            </a:r>
            <a:r>
              <a:rPr lang="en-US" sz="2400" dirty="0" smtClean="0">
                <a:solidFill>
                  <a:srgbClr val="1F497D"/>
                </a:solidFill>
              </a:rPr>
              <a:t>olumn-gap: 5px;</a:t>
            </a:r>
          </a:p>
          <a:p>
            <a:r>
              <a:rPr lang="en-US" sz="2400" dirty="0">
                <a:solidFill>
                  <a:srgbClr val="1F497D"/>
                </a:solidFill>
              </a:rPr>
              <a:t>c</a:t>
            </a:r>
            <a:r>
              <a:rPr lang="en-US" sz="2400" dirty="0" smtClean="0">
                <a:solidFill>
                  <a:srgbClr val="1F497D"/>
                </a:solidFill>
              </a:rPr>
              <a:t>olumn-rule: 2px solid black;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moz</a:t>
            </a:r>
            <a:r>
              <a:rPr lang="en-US" dirty="0" smtClean="0">
                <a:solidFill>
                  <a:srgbClr val="1F497D"/>
                </a:solidFill>
              </a:rPr>
              <a:t>-column-count</a:t>
            </a:r>
            <a:r>
              <a:rPr lang="en-US" dirty="0">
                <a:solidFill>
                  <a:srgbClr val="1F497D"/>
                </a:solidFill>
              </a:rPr>
              <a:t>: 3;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moz</a:t>
            </a:r>
            <a:r>
              <a:rPr lang="en-US" dirty="0" smtClean="0">
                <a:solidFill>
                  <a:srgbClr val="1F497D"/>
                </a:solidFill>
              </a:rPr>
              <a:t>-column-gap</a:t>
            </a:r>
            <a:r>
              <a:rPr lang="en-US" dirty="0">
                <a:solidFill>
                  <a:srgbClr val="1F497D"/>
                </a:solidFill>
              </a:rPr>
              <a:t>: 5px;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moz</a:t>
            </a:r>
            <a:r>
              <a:rPr lang="en-US" dirty="0" smtClean="0">
                <a:solidFill>
                  <a:srgbClr val="1F497D"/>
                </a:solidFill>
              </a:rPr>
              <a:t>-column-rule</a:t>
            </a:r>
            <a:r>
              <a:rPr lang="en-US" dirty="0">
                <a:solidFill>
                  <a:srgbClr val="1F497D"/>
                </a:solidFill>
              </a:rPr>
              <a:t>: 2px solid black;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ms</a:t>
            </a:r>
            <a:r>
              <a:rPr lang="en-US" dirty="0" smtClean="0">
                <a:solidFill>
                  <a:srgbClr val="1F497D"/>
                </a:solidFill>
              </a:rPr>
              <a:t>-column-count</a:t>
            </a:r>
            <a:r>
              <a:rPr lang="en-US" dirty="0">
                <a:solidFill>
                  <a:srgbClr val="1F497D"/>
                </a:solidFill>
              </a:rPr>
              <a:t>: 3;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ms</a:t>
            </a:r>
            <a:r>
              <a:rPr lang="en-US" dirty="0" smtClean="0">
                <a:solidFill>
                  <a:srgbClr val="1F497D"/>
                </a:solidFill>
              </a:rPr>
              <a:t>-column-gap</a:t>
            </a:r>
            <a:r>
              <a:rPr lang="en-US" dirty="0">
                <a:solidFill>
                  <a:srgbClr val="1F497D"/>
                </a:solidFill>
              </a:rPr>
              <a:t>: 5px;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ms</a:t>
            </a:r>
            <a:r>
              <a:rPr lang="en-US" dirty="0" smtClean="0">
                <a:solidFill>
                  <a:srgbClr val="1F497D"/>
                </a:solidFill>
              </a:rPr>
              <a:t>-column-rule</a:t>
            </a:r>
            <a:r>
              <a:rPr lang="en-US" dirty="0">
                <a:solidFill>
                  <a:srgbClr val="1F497D"/>
                </a:solidFill>
              </a:rPr>
              <a:t>: 2px solid black;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webkit</a:t>
            </a:r>
            <a:r>
              <a:rPr lang="en-US" dirty="0" smtClean="0">
                <a:solidFill>
                  <a:srgbClr val="1F497D"/>
                </a:solidFill>
              </a:rPr>
              <a:t>-column-count</a:t>
            </a:r>
            <a:r>
              <a:rPr lang="en-US" dirty="0">
                <a:solidFill>
                  <a:srgbClr val="1F497D"/>
                </a:solidFill>
              </a:rPr>
              <a:t>: 3;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webkit</a:t>
            </a:r>
            <a:r>
              <a:rPr lang="en-US" dirty="0" smtClean="0">
                <a:solidFill>
                  <a:srgbClr val="1F497D"/>
                </a:solidFill>
              </a:rPr>
              <a:t>-column-gap</a:t>
            </a:r>
            <a:r>
              <a:rPr lang="en-US" dirty="0">
                <a:solidFill>
                  <a:srgbClr val="1F497D"/>
                </a:solidFill>
              </a:rPr>
              <a:t>: 5px;</a:t>
            </a:r>
          </a:p>
          <a:p>
            <a:r>
              <a:rPr lang="en-US" dirty="0" smtClean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webkit</a:t>
            </a:r>
            <a:r>
              <a:rPr lang="en-US" dirty="0" smtClean="0">
                <a:solidFill>
                  <a:srgbClr val="1F497D"/>
                </a:solidFill>
              </a:rPr>
              <a:t>-column-rule</a:t>
            </a:r>
            <a:r>
              <a:rPr lang="en-US" dirty="0">
                <a:solidFill>
                  <a:srgbClr val="1F497D"/>
                </a:solidFill>
              </a:rPr>
              <a:t>: 2px solid black;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9761" y="1773815"/>
            <a:ext cx="407194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column-width: 100px;</a:t>
            </a:r>
            <a:endParaRPr lang="en-US" sz="2400" dirty="0">
              <a:solidFill>
                <a:srgbClr val="1F497D"/>
              </a:solidFill>
            </a:endParaRPr>
          </a:p>
          <a:p>
            <a:r>
              <a:rPr lang="en-US" sz="2400" dirty="0">
                <a:solidFill>
                  <a:srgbClr val="1F497D"/>
                </a:solidFill>
              </a:rPr>
              <a:t>column-gap: 5px;</a:t>
            </a:r>
          </a:p>
          <a:p>
            <a:r>
              <a:rPr lang="en-US" sz="2400" dirty="0">
                <a:solidFill>
                  <a:srgbClr val="1F497D"/>
                </a:solidFill>
              </a:rPr>
              <a:t>column-rule: 2px solid black;</a:t>
            </a: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moz</a:t>
            </a:r>
            <a:r>
              <a:rPr lang="en-US" dirty="0" smtClean="0">
                <a:solidFill>
                  <a:srgbClr val="1F497D"/>
                </a:solidFill>
              </a:rPr>
              <a:t>-column-width: 100px;</a:t>
            </a:r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>
                <a:solidFill>
                  <a:srgbClr val="1F497D"/>
                </a:solidFill>
              </a:rPr>
              <a:t>moz</a:t>
            </a:r>
            <a:r>
              <a:rPr lang="en-US" dirty="0">
                <a:solidFill>
                  <a:srgbClr val="1F497D"/>
                </a:solidFill>
              </a:rPr>
              <a:t>-column-gap: 5px;</a:t>
            </a: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>
                <a:solidFill>
                  <a:srgbClr val="1F497D"/>
                </a:solidFill>
              </a:rPr>
              <a:t>moz</a:t>
            </a:r>
            <a:r>
              <a:rPr lang="en-US" dirty="0">
                <a:solidFill>
                  <a:srgbClr val="1F497D"/>
                </a:solidFill>
              </a:rPr>
              <a:t>-column-rule: 2px solid black;</a:t>
            </a: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ms</a:t>
            </a:r>
            <a:r>
              <a:rPr lang="en-US" dirty="0" smtClean="0">
                <a:solidFill>
                  <a:srgbClr val="1F497D"/>
                </a:solidFill>
              </a:rPr>
              <a:t>-column-width: 100px;</a:t>
            </a:r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>
                <a:solidFill>
                  <a:srgbClr val="1F497D"/>
                </a:solidFill>
              </a:rPr>
              <a:t>ms</a:t>
            </a:r>
            <a:r>
              <a:rPr lang="en-US" dirty="0">
                <a:solidFill>
                  <a:srgbClr val="1F497D"/>
                </a:solidFill>
              </a:rPr>
              <a:t>-column-gap: 5px;</a:t>
            </a: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>
                <a:solidFill>
                  <a:srgbClr val="1F497D"/>
                </a:solidFill>
              </a:rPr>
              <a:t>ms</a:t>
            </a:r>
            <a:r>
              <a:rPr lang="en-US" dirty="0">
                <a:solidFill>
                  <a:srgbClr val="1F497D"/>
                </a:solidFill>
              </a:rPr>
              <a:t>-column-rule: 2px solid black;</a:t>
            </a: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 smtClean="0">
                <a:solidFill>
                  <a:srgbClr val="1F497D"/>
                </a:solidFill>
              </a:rPr>
              <a:t>webkit</a:t>
            </a:r>
            <a:r>
              <a:rPr lang="en-US" dirty="0" smtClean="0">
                <a:solidFill>
                  <a:srgbClr val="1F497D"/>
                </a:solidFill>
              </a:rPr>
              <a:t>-column-width: 100px;</a:t>
            </a:r>
            <a:endParaRPr lang="en-US" dirty="0">
              <a:solidFill>
                <a:srgbClr val="1F497D"/>
              </a:solidFill>
            </a:endParaRP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>
                <a:solidFill>
                  <a:srgbClr val="1F497D"/>
                </a:solidFill>
              </a:rPr>
              <a:t>webkit</a:t>
            </a:r>
            <a:r>
              <a:rPr lang="en-US" dirty="0">
                <a:solidFill>
                  <a:srgbClr val="1F497D"/>
                </a:solidFill>
              </a:rPr>
              <a:t>-column-gap: 5px;</a:t>
            </a:r>
          </a:p>
          <a:p>
            <a:r>
              <a:rPr lang="en-US" dirty="0">
                <a:solidFill>
                  <a:srgbClr val="1F497D"/>
                </a:solidFill>
              </a:rPr>
              <a:t>-</a:t>
            </a:r>
            <a:r>
              <a:rPr lang="en-US" dirty="0" err="1">
                <a:solidFill>
                  <a:srgbClr val="1F497D"/>
                </a:solidFill>
              </a:rPr>
              <a:t>webkit</a:t>
            </a:r>
            <a:r>
              <a:rPr lang="en-US" dirty="0">
                <a:solidFill>
                  <a:srgbClr val="1F497D"/>
                </a:solidFill>
              </a:rPr>
              <a:t>-column-rule: 2px solid black;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879068"/>
            <a:ext cx="835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/>
                </a:solidFill>
              </a:rPr>
              <a:t>c</a:t>
            </a:r>
            <a:r>
              <a:rPr lang="en-US" sz="2400" dirty="0" smtClean="0">
                <a:solidFill>
                  <a:srgbClr val="1F497D"/>
                </a:solidFill>
              </a:rPr>
              <a:t>olumn-count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si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srgbClr val="1F497D"/>
                </a:solidFill>
              </a:rPr>
              <a:t>column-width</a:t>
            </a:r>
            <a:r>
              <a:rPr lang="en-US" sz="2400" dirty="0" smtClean="0">
                <a:solidFill>
                  <a:prstClr val="black"/>
                </a:solidFill>
              </a:rPr>
              <a:t> se </a:t>
            </a:r>
            <a:r>
              <a:rPr lang="en-US" sz="2400" dirty="0" err="1" smtClean="0">
                <a:solidFill>
                  <a:prstClr val="black"/>
                </a:solidFill>
              </a:rPr>
              <a:t>determina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una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pe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</a:rPr>
              <a:t>cealalta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8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457200"/>
            <a:ext cx="8851710" cy="1083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Selectori</a:t>
            </a:r>
            <a:r>
              <a:rPr lang="en-US" sz="3200" dirty="0" smtClean="0">
                <a:solidFill>
                  <a:srgbClr val="7030A0"/>
                </a:solidFill>
              </a:rPr>
              <a:t> CSS</a:t>
            </a:r>
            <a:endParaRPr lang="en-US" sz="3200" dirty="0" smtClean="0">
              <a:solidFill>
                <a:srgbClr val="7030A0"/>
              </a:solidFill>
              <a:hlinkClick r:id="rId2"/>
            </a:endParaRPr>
          </a:p>
          <a:p>
            <a:r>
              <a:rPr lang="en-US" sz="3200" dirty="0">
                <a:solidFill>
                  <a:srgbClr val="7030A0"/>
                </a:solidFill>
                <a:hlinkClick r:id="rId2"/>
              </a:rPr>
              <a:t>http://www.w3.org/TR/css3-selectors</a:t>
            </a:r>
            <a:r>
              <a:rPr lang="en-US" sz="3200" dirty="0" smtClean="0">
                <a:solidFill>
                  <a:srgbClr val="7030A0"/>
                </a:solidFill>
                <a:hlinkClick r:id="rId2"/>
              </a:rPr>
              <a:t>/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s</a:t>
            </a:r>
            <a:r>
              <a:rPr lang="en-US" sz="3200" dirty="0" smtClean="0">
                <a:solidFill>
                  <a:schemeClr val="accent1"/>
                </a:solidFill>
              </a:rPr>
              <a:t>elector1, selector2 { proprietate1:valoare } 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smtClean="0">
                <a:solidFill>
                  <a:schemeClr val="accent1"/>
                </a:solidFill>
              </a:rPr>
              <a:t>selector1 { proprietate2:valoare2 }</a:t>
            </a:r>
          </a:p>
          <a:p>
            <a:endParaRPr lang="en-US" sz="3200" dirty="0"/>
          </a:p>
          <a:p>
            <a:r>
              <a:rPr lang="en-US" sz="2400" dirty="0" err="1" smtClean="0"/>
              <a:t>Aceluiasi</a:t>
            </a:r>
            <a:r>
              <a:rPr lang="en-US" sz="2400" dirty="0" smtClean="0"/>
              <a:t> element </a:t>
            </a:r>
            <a:r>
              <a:rPr lang="en-US" sz="2400" dirty="0" err="1" smtClean="0"/>
              <a:t>i</a:t>
            </a:r>
            <a:r>
              <a:rPr lang="en-US" sz="2400" dirty="0" smtClean="0"/>
              <a:t> se pot </a:t>
            </a:r>
            <a:r>
              <a:rPr lang="en-US" sz="2400" dirty="0" err="1" smtClean="0"/>
              <a:t>aplica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en-US" sz="2400" dirty="0" err="1" smtClean="0"/>
              <a:t>reguli</a:t>
            </a:r>
            <a:r>
              <a:rPr lang="en-US" sz="2400" dirty="0" smtClean="0"/>
              <a:t>; </a:t>
            </a:r>
            <a:r>
              <a:rPr lang="en-US" sz="2400" dirty="0" err="1" smtClean="0"/>
              <a:t>este</a:t>
            </a:r>
            <a:r>
              <a:rPr lang="en-US" sz="2400" dirty="0" smtClean="0"/>
              <a:t> bine </a:t>
            </a:r>
            <a:r>
              <a:rPr lang="en-US" sz="2400" dirty="0" err="1" smtClean="0"/>
              <a:t>sa</a:t>
            </a:r>
            <a:r>
              <a:rPr lang="en-US" sz="2400" dirty="0" smtClean="0"/>
              <a:t> se </a:t>
            </a:r>
            <a:r>
              <a:rPr lang="en-US" sz="2400" dirty="0" err="1" smtClean="0"/>
              <a:t>grupeze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elementele</a:t>
            </a:r>
            <a:r>
              <a:rPr lang="en-US" sz="2400" dirty="0" smtClean="0"/>
              <a:t> care au un </a:t>
            </a:r>
            <a:r>
              <a:rPr lang="en-US" sz="2400" dirty="0" err="1" smtClean="0"/>
              <a:t>stil</a:t>
            </a:r>
            <a:r>
              <a:rPr lang="en-US" sz="2400" dirty="0" smtClean="0"/>
              <a:t> </a:t>
            </a:r>
            <a:r>
              <a:rPr lang="en-US" sz="2400" dirty="0" err="1" smtClean="0"/>
              <a:t>comun</a:t>
            </a:r>
            <a:r>
              <a:rPr lang="en-US" sz="2400" dirty="0" smtClean="0"/>
              <a:t>, </a:t>
            </a:r>
            <a:r>
              <a:rPr lang="en-US" sz="2400" dirty="0" err="1" smtClean="0"/>
              <a:t>iar</a:t>
            </a:r>
            <a:r>
              <a:rPr lang="en-US" sz="2400" dirty="0" smtClean="0"/>
              <a:t> </a:t>
            </a:r>
            <a:r>
              <a:rPr lang="en-US" sz="2400" dirty="0" err="1" smtClean="0"/>
              <a:t>stilurile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fie </a:t>
            </a:r>
            <a:r>
              <a:rPr lang="en-US" sz="2400" dirty="0" err="1" smtClean="0"/>
              <a:t>scrise</a:t>
            </a:r>
            <a:r>
              <a:rPr lang="en-US" sz="2400" dirty="0" smtClean="0"/>
              <a:t> in </a:t>
            </a:r>
            <a:r>
              <a:rPr lang="en-US" sz="2400" dirty="0" err="1" smtClean="0"/>
              <a:t>reguli</a:t>
            </a:r>
            <a:r>
              <a:rPr lang="en-US" sz="2400" dirty="0" smtClean="0"/>
              <a:t> separate.</a:t>
            </a:r>
          </a:p>
          <a:p>
            <a:endParaRPr lang="en-US" sz="2400" dirty="0"/>
          </a:p>
          <a:p>
            <a:r>
              <a:rPr lang="en-US" sz="2400" dirty="0" err="1" smtClean="0"/>
              <a:t>Unele</a:t>
            </a:r>
            <a:r>
              <a:rPr lang="en-US" sz="2400" dirty="0" smtClean="0"/>
              <a:t> </a:t>
            </a:r>
            <a:r>
              <a:rPr lang="en-US" sz="2400" dirty="0" err="1" smtClean="0"/>
              <a:t>stiluri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mostenite</a:t>
            </a:r>
            <a:r>
              <a:rPr lang="en-US" sz="2400" dirty="0" smtClean="0"/>
              <a:t> de la </a:t>
            </a:r>
            <a:r>
              <a:rPr lang="en-US" sz="2400" dirty="0" err="1" smtClean="0"/>
              <a:t>elementele</a:t>
            </a:r>
            <a:r>
              <a:rPr lang="en-US" sz="2400" dirty="0" smtClean="0"/>
              <a:t> </a:t>
            </a:r>
            <a:r>
              <a:rPr lang="en-US" sz="2400" dirty="0" err="1" smtClean="0"/>
              <a:t>parinte</a:t>
            </a:r>
            <a:r>
              <a:rPr lang="en-US" sz="2400" dirty="0" smtClean="0"/>
              <a:t> (in </a:t>
            </a:r>
            <a:r>
              <a:rPr lang="en-US" sz="2400" dirty="0" err="1" smtClean="0"/>
              <a:t>arborele</a:t>
            </a:r>
            <a:r>
              <a:rPr lang="en-US" sz="2400" dirty="0" smtClean="0"/>
              <a:t> </a:t>
            </a:r>
            <a:r>
              <a:rPr lang="en-US" sz="2400" dirty="0" err="1" smtClean="0"/>
              <a:t>asociat</a:t>
            </a:r>
            <a:r>
              <a:rPr lang="en-US" sz="2400" dirty="0" smtClean="0"/>
              <a:t> </a:t>
            </a:r>
            <a:r>
              <a:rPr lang="en-US" sz="2400" dirty="0" err="1" smtClean="0"/>
              <a:t>documentului</a:t>
            </a:r>
            <a:r>
              <a:rPr lang="en-US" sz="2400" dirty="0" smtClean="0"/>
              <a:t>), </a:t>
            </a:r>
            <a:r>
              <a:rPr lang="en-US" sz="2400" dirty="0" err="1" smtClean="0"/>
              <a:t>dar</a:t>
            </a:r>
            <a:r>
              <a:rPr lang="en-US" sz="2400" dirty="0" smtClean="0"/>
              <a:t> pot fi </a:t>
            </a:r>
            <a:r>
              <a:rPr lang="en-US" sz="2400" dirty="0" err="1" smtClean="0"/>
              <a:t>schimbate</a:t>
            </a:r>
            <a:r>
              <a:rPr lang="en-US" sz="2400" dirty="0" smtClean="0"/>
              <a:t>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</a:t>
            </a:r>
            <a:r>
              <a:rPr lang="en-US" sz="2400" dirty="0" err="1" smtClean="0"/>
              <a:t>reguli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specifice</a:t>
            </a:r>
            <a:r>
              <a:rPr lang="en-US" sz="2400" dirty="0" smtClean="0">
                <a:solidFill>
                  <a:srgbClr val="7030A0"/>
                </a:solidFill>
              </a:rPr>
              <a:t>.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63857" y="228600"/>
            <a:ext cx="8851710" cy="1169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Selectori</a:t>
            </a:r>
            <a:r>
              <a:rPr lang="en-US" sz="3200" dirty="0" smtClean="0">
                <a:solidFill>
                  <a:srgbClr val="7030A0"/>
                </a:solidFill>
              </a:rPr>
              <a:t> CSS: *, type selector, </a:t>
            </a:r>
            <a:r>
              <a:rPr lang="en-US" sz="3200" dirty="0" smtClean="0">
                <a:solidFill>
                  <a:srgbClr val="7030A0"/>
                </a:solidFill>
                <a:hlinkClick r:id="rId2"/>
              </a:rPr>
              <a:t>attribute selector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  <a:hlinkClick r:id="rId3"/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accent1"/>
                </a:solidFill>
              </a:rPr>
              <a:t> * 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selectorul</a:t>
            </a:r>
            <a:r>
              <a:rPr lang="en-US" sz="3200" dirty="0" smtClean="0"/>
              <a:t> universal</a:t>
            </a:r>
          </a:p>
          <a:p>
            <a:endParaRPr lang="en-US" sz="3200" dirty="0">
              <a:solidFill>
                <a:srgbClr val="7030A0"/>
              </a:solidFill>
              <a:hlinkClick r:id="rId3"/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un selector de tip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numele</a:t>
            </a:r>
            <a:r>
              <a:rPr lang="en-US" sz="3200" dirty="0" smtClean="0"/>
              <a:t> </a:t>
            </a:r>
            <a:r>
              <a:rPr lang="en-US" sz="3200" dirty="0" err="1" smtClean="0"/>
              <a:t>unui</a:t>
            </a:r>
            <a:r>
              <a:rPr lang="en-US" sz="3200" dirty="0" smtClean="0"/>
              <a:t> element din </a:t>
            </a:r>
            <a:r>
              <a:rPr lang="en-US" sz="3200" dirty="0" err="1" smtClean="0"/>
              <a:t>documentul</a:t>
            </a:r>
            <a:r>
              <a:rPr lang="en-US" sz="3200" dirty="0" smtClean="0"/>
              <a:t> HTML: </a:t>
            </a:r>
            <a:r>
              <a:rPr lang="en-US" sz="3200" dirty="0" smtClean="0">
                <a:solidFill>
                  <a:schemeClr val="accent1"/>
                </a:solidFill>
              </a:rPr>
              <a:t>p, h1, div, article, …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chemeClr val="tx2"/>
                </a:solidFill>
              </a:rPr>
              <a:t>[</a:t>
            </a:r>
            <a:r>
              <a:rPr lang="en-US" sz="3200" dirty="0" err="1" smtClean="0">
                <a:solidFill>
                  <a:schemeClr val="tx2"/>
                </a:solidFill>
              </a:rPr>
              <a:t>attr</a:t>
            </a:r>
            <a:r>
              <a:rPr lang="en-US" sz="3200" dirty="0" smtClean="0">
                <a:solidFill>
                  <a:schemeClr val="tx2"/>
                </a:solidFill>
              </a:rPr>
              <a:t>] </a:t>
            </a:r>
            <a:r>
              <a:rPr lang="en-US" sz="3200" dirty="0" err="1" smtClean="0"/>
              <a:t>selecteaza</a:t>
            </a:r>
            <a:r>
              <a:rPr lang="en-US" sz="3200" dirty="0" smtClean="0"/>
              <a:t> elem. care au </a:t>
            </a:r>
            <a:r>
              <a:rPr lang="en-US" sz="3200" dirty="0" err="1" smtClean="0">
                <a:solidFill>
                  <a:schemeClr val="tx2"/>
                </a:solidFill>
              </a:rPr>
              <a:t>attr</a:t>
            </a:r>
            <a:r>
              <a:rPr lang="en-US" sz="3200" dirty="0" smtClean="0"/>
              <a:t> ca </a:t>
            </a:r>
            <a:r>
              <a:rPr lang="en-US" sz="3200" dirty="0" err="1" smtClean="0"/>
              <a:t>atribut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2"/>
                </a:solidFill>
              </a:rPr>
              <a:t>[</a:t>
            </a:r>
            <a:r>
              <a:rPr lang="en-US" sz="3200" dirty="0" err="1" smtClean="0">
                <a:solidFill>
                  <a:schemeClr val="tx2"/>
                </a:solidFill>
              </a:rPr>
              <a:t>attr</a:t>
            </a:r>
            <a:r>
              <a:rPr lang="en-US" sz="3200" dirty="0" smtClean="0">
                <a:solidFill>
                  <a:schemeClr val="tx2"/>
                </a:solidFill>
              </a:rPr>
              <a:t>="</a:t>
            </a:r>
            <a:r>
              <a:rPr lang="en-US" sz="3200" dirty="0" err="1" smtClean="0">
                <a:solidFill>
                  <a:schemeClr val="tx2"/>
                </a:solidFill>
              </a:rPr>
              <a:t>val</a:t>
            </a:r>
            <a:r>
              <a:rPr lang="en-US" sz="3200" dirty="0">
                <a:solidFill>
                  <a:schemeClr val="tx2"/>
                </a:solidFill>
              </a:rPr>
              <a:t>"</a:t>
            </a:r>
            <a:r>
              <a:rPr lang="en-US" sz="3200" dirty="0" smtClean="0">
                <a:solidFill>
                  <a:schemeClr val="tx2"/>
                </a:solidFill>
              </a:rPr>
              <a:t>] </a:t>
            </a:r>
            <a:r>
              <a:rPr lang="en-US" sz="3200" dirty="0" err="1" smtClean="0"/>
              <a:t>selecteaza</a:t>
            </a:r>
            <a:r>
              <a:rPr lang="en-US" sz="3200" dirty="0" smtClean="0"/>
              <a:t> elem. cu </a:t>
            </a:r>
            <a:r>
              <a:rPr lang="en-US" sz="3200" dirty="0" err="1" smtClean="0">
                <a:solidFill>
                  <a:schemeClr val="tx2"/>
                </a:solidFill>
              </a:rPr>
              <a:t>attr</a:t>
            </a:r>
            <a:r>
              <a:rPr lang="en-US" sz="3200" dirty="0" smtClean="0">
                <a:solidFill>
                  <a:schemeClr val="tx2"/>
                </a:solidFill>
              </a:rPr>
              <a:t>="</a:t>
            </a:r>
            <a:r>
              <a:rPr lang="en-US" sz="3200" dirty="0" err="1" smtClean="0">
                <a:solidFill>
                  <a:schemeClr val="tx2"/>
                </a:solidFill>
              </a:rPr>
              <a:t>val</a:t>
            </a:r>
            <a:r>
              <a:rPr lang="en-US" sz="3200" dirty="0" smtClean="0">
                <a:solidFill>
                  <a:schemeClr val="tx2"/>
                </a:solidFill>
              </a:rPr>
              <a:t>"</a:t>
            </a:r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[</a:t>
            </a:r>
            <a:r>
              <a:rPr lang="en-US" sz="3200" dirty="0" err="1" smtClean="0">
                <a:solidFill>
                  <a:schemeClr val="tx2"/>
                </a:solidFill>
              </a:rPr>
              <a:t>attr</a:t>
            </a:r>
            <a:r>
              <a:rPr lang="en-US" sz="3200" dirty="0" smtClean="0">
                <a:solidFill>
                  <a:schemeClr val="tx2"/>
                </a:solidFill>
              </a:rPr>
              <a:t>~="</a:t>
            </a:r>
            <a:r>
              <a:rPr lang="en-US" sz="3200" dirty="0" err="1" smtClean="0">
                <a:solidFill>
                  <a:schemeClr val="tx2"/>
                </a:solidFill>
              </a:rPr>
              <a:t>val</a:t>
            </a:r>
            <a:r>
              <a:rPr lang="en-US" sz="3200" dirty="0">
                <a:solidFill>
                  <a:schemeClr val="tx2"/>
                </a:solidFill>
              </a:rPr>
              <a:t>"</a:t>
            </a:r>
            <a:r>
              <a:rPr lang="en-US" sz="3200" dirty="0" smtClean="0">
                <a:solidFill>
                  <a:schemeClr val="tx2"/>
                </a:solidFill>
              </a:rPr>
              <a:t>] </a:t>
            </a:r>
            <a:r>
              <a:rPr lang="en-US" sz="3200" dirty="0" err="1" smtClean="0"/>
              <a:t>selecteza</a:t>
            </a:r>
            <a:r>
              <a:rPr lang="en-US" sz="3200" dirty="0" smtClean="0"/>
              <a:t> elem. cu o </a:t>
            </a:r>
            <a:r>
              <a:rPr lang="en-US" sz="3200" dirty="0" err="1" smtClean="0"/>
              <a:t>lista</a:t>
            </a:r>
            <a:r>
              <a:rPr lang="en-US" sz="3200" dirty="0" smtClean="0"/>
              <a:t> de          	           </a:t>
            </a:r>
            <a:r>
              <a:rPr lang="en-US" sz="3200" dirty="0" err="1" smtClean="0"/>
              <a:t>atribute</a:t>
            </a:r>
            <a:r>
              <a:rPr lang="en-US" sz="3200" dirty="0" smtClean="0"/>
              <a:t> </a:t>
            </a:r>
            <a:r>
              <a:rPr lang="en-US" sz="3200" dirty="0" err="1" smtClean="0"/>
              <a:t>printre</a:t>
            </a:r>
            <a:r>
              <a:rPr lang="en-US" sz="3200" dirty="0" smtClean="0"/>
              <a:t> care e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val</a:t>
            </a:r>
            <a:endParaRPr lang="en-US" sz="3200" dirty="0" smtClean="0">
              <a:solidFill>
                <a:schemeClr val="tx2"/>
              </a:solidFill>
            </a:endParaRPr>
          </a:p>
          <a:p>
            <a:endParaRPr lang="en-US" sz="3200" dirty="0"/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Exemplu</a:t>
            </a:r>
            <a:r>
              <a:rPr lang="en-US" sz="3200" dirty="0" smtClean="0">
                <a:solidFill>
                  <a:srgbClr val="7030A0"/>
                </a:solidFill>
              </a:rPr>
              <a:t>:  </a:t>
            </a:r>
            <a:r>
              <a:rPr lang="en-US" sz="3200" dirty="0" smtClean="0"/>
              <a:t>a[</a:t>
            </a:r>
            <a:r>
              <a:rPr lang="en-US" sz="3200" dirty="0" err="1" smtClean="0"/>
              <a:t>href</a:t>
            </a:r>
            <a:r>
              <a:rPr lang="en-US" sz="3200" dirty="0"/>
              <a:t>="http://www.w3.org/"</a:t>
            </a:r>
            <a:r>
              <a:rPr lang="en-US" sz="3200" dirty="0" smtClean="0"/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933" y="168727"/>
            <a:ext cx="8832867" cy="661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METADATA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&lt;head&gt;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&lt;title&gt;</a:t>
            </a:r>
            <a:r>
              <a:rPr lang="en-US" sz="2800" dirty="0" err="1" smtClean="0">
                <a:solidFill>
                  <a:prstClr val="black"/>
                </a:solidFill>
              </a:rPr>
              <a:t>Titlu</a:t>
            </a:r>
            <a:r>
              <a:rPr lang="en-US" sz="2800" dirty="0" smtClean="0">
                <a:solidFill>
                  <a:prstClr val="black"/>
                </a:solidFill>
              </a:rPr>
              <a:t> &lt;/title&gt;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>
                <a:solidFill>
                  <a:prstClr val="black"/>
                </a:solidFill>
              </a:rPr>
              <a:t>meta charset="utf-8"&gt;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&lt;meta name=“</a:t>
            </a:r>
            <a:r>
              <a:rPr lang="en-US" sz="2800" dirty="0" err="1" smtClean="0">
                <a:solidFill>
                  <a:prstClr val="black"/>
                </a:solidFill>
              </a:rPr>
              <a:t>autor</a:t>
            </a:r>
            <a:r>
              <a:rPr lang="en-US" sz="2800" dirty="0" smtClean="0">
                <a:solidFill>
                  <a:prstClr val="black"/>
                </a:solidFill>
              </a:rPr>
              <a:t>” content=“</a:t>
            </a:r>
            <a:r>
              <a:rPr lang="en-US" sz="2800" dirty="0" err="1" smtClean="0">
                <a:solidFill>
                  <a:prstClr val="black"/>
                </a:solidFill>
              </a:rPr>
              <a:t>descriere</a:t>
            </a:r>
            <a:r>
              <a:rPr lang="en-US" sz="2800" dirty="0" smtClean="0">
                <a:solidFill>
                  <a:prstClr val="black"/>
                </a:solidFill>
              </a:rPr>
              <a:t>”&gt;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&lt;base </a:t>
            </a:r>
            <a:r>
              <a:rPr lang="en-US" sz="2800" dirty="0" err="1" smtClean="0">
                <a:solidFill>
                  <a:prstClr val="black"/>
                </a:solidFill>
              </a:rPr>
              <a:t>href</a:t>
            </a:r>
            <a:r>
              <a:rPr lang="en-US" sz="2800" dirty="0" smtClean="0">
                <a:solidFill>
                  <a:prstClr val="black"/>
                </a:solidFill>
              </a:rPr>
              <a:t>=“base URL for relative paths“ &gt;</a:t>
            </a:r>
          </a:p>
          <a:p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                     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&lt;style type=“text/</a:t>
            </a:r>
            <a:r>
              <a:rPr lang="en-US" sz="2800" dirty="0" err="1" smtClean="0">
                <a:solidFill>
                  <a:prstClr val="black"/>
                </a:solidFill>
              </a:rPr>
              <a:t>css</a:t>
            </a:r>
            <a:r>
              <a:rPr lang="en-US" sz="2800" dirty="0" smtClean="0">
                <a:solidFill>
                  <a:prstClr val="black"/>
                </a:solidFill>
              </a:rPr>
              <a:t>”&gt;  ….  &lt;/style&gt;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&lt;script type =“text/</a:t>
            </a:r>
            <a:r>
              <a:rPr lang="en-US" sz="2800" dirty="0" err="1" smtClean="0">
                <a:solidFill>
                  <a:prstClr val="black"/>
                </a:solidFill>
              </a:rPr>
              <a:t>javascript</a:t>
            </a:r>
            <a:r>
              <a:rPr lang="en-US" sz="2800" dirty="0" smtClean="0">
                <a:solidFill>
                  <a:prstClr val="black"/>
                </a:solidFill>
              </a:rPr>
              <a:t>”&gt; …&lt;/script&gt;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</a:t>
            </a:r>
            <a:r>
              <a:rPr lang="en-US" sz="2800" dirty="0">
                <a:solidFill>
                  <a:prstClr val="black"/>
                </a:solidFill>
              </a:rPr>
              <a:t>script type =“text/</a:t>
            </a:r>
            <a:r>
              <a:rPr lang="en-US" sz="2800" dirty="0" err="1">
                <a:solidFill>
                  <a:prstClr val="black"/>
                </a:solidFill>
              </a:rPr>
              <a:t>javascript</a:t>
            </a:r>
            <a:r>
              <a:rPr lang="en-US" sz="2800" dirty="0" smtClean="0">
                <a:solidFill>
                  <a:prstClr val="black"/>
                </a:solidFill>
              </a:rPr>
              <a:t>” </a:t>
            </a:r>
            <a:r>
              <a:rPr lang="en-US" sz="2800" dirty="0" err="1" smtClean="0">
                <a:solidFill>
                  <a:prstClr val="black"/>
                </a:solidFill>
              </a:rPr>
              <a:t>src</a:t>
            </a:r>
            <a:r>
              <a:rPr lang="en-US" sz="2800" dirty="0" smtClean="0">
                <a:solidFill>
                  <a:prstClr val="black"/>
                </a:solidFill>
              </a:rPr>
              <a:t>=“fis.js”&gt;&lt;/</a:t>
            </a:r>
            <a:r>
              <a:rPr lang="en-US" sz="2800" dirty="0">
                <a:solidFill>
                  <a:prstClr val="black"/>
                </a:solidFill>
              </a:rPr>
              <a:t>script&gt;</a:t>
            </a: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&lt;link </a:t>
            </a:r>
            <a:r>
              <a:rPr lang="en-US" sz="2800" dirty="0" err="1" smtClean="0">
                <a:solidFill>
                  <a:prstClr val="black"/>
                </a:solidFill>
              </a:rPr>
              <a:t>href</a:t>
            </a:r>
            <a:r>
              <a:rPr lang="en-US" sz="2800" dirty="0" smtClean="0">
                <a:solidFill>
                  <a:prstClr val="black"/>
                </a:solidFill>
              </a:rPr>
              <a:t>=“</a:t>
            </a:r>
            <a:r>
              <a:rPr lang="en-US" sz="2800" dirty="0" err="1" smtClean="0">
                <a:solidFill>
                  <a:prstClr val="black"/>
                </a:solidFill>
              </a:rPr>
              <a:t>fis.tip</a:t>
            </a:r>
            <a:r>
              <a:rPr lang="en-US" sz="2800" dirty="0" smtClean="0">
                <a:solidFill>
                  <a:prstClr val="black"/>
                </a:solidFill>
              </a:rPr>
              <a:t>” type=“image/tip” </a:t>
            </a:r>
            <a:r>
              <a:rPr lang="en-US" sz="2800" dirty="0" err="1" smtClean="0">
                <a:solidFill>
                  <a:prstClr val="black"/>
                </a:solidFill>
              </a:rPr>
              <a:t>rel</a:t>
            </a:r>
            <a:r>
              <a:rPr lang="en-US" sz="2800" dirty="0" smtClean="0">
                <a:solidFill>
                  <a:prstClr val="black"/>
                </a:solidFill>
              </a:rPr>
              <a:t>=“shortcut icon”&gt;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&lt;link </a:t>
            </a:r>
            <a:r>
              <a:rPr lang="en-US" sz="2800" dirty="0" err="1" smtClean="0">
                <a:solidFill>
                  <a:prstClr val="black"/>
                </a:solidFill>
              </a:rPr>
              <a:t>href</a:t>
            </a:r>
            <a:r>
              <a:rPr lang="en-US" sz="2800" dirty="0" smtClean="0">
                <a:solidFill>
                  <a:prstClr val="black"/>
                </a:solidFill>
              </a:rPr>
              <a:t>=“fis.css” type=“text/</a:t>
            </a:r>
            <a:r>
              <a:rPr lang="en-US" sz="2800" dirty="0" err="1" smtClean="0">
                <a:solidFill>
                  <a:prstClr val="black"/>
                </a:solidFill>
              </a:rPr>
              <a:t>css</a:t>
            </a:r>
            <a:r>
              <a:rPr lang="en-US" sz="2800" dirty="0" smtClean="0">
                <a:solidFill>
                  <a:prstClr val="black"/>
                </a:solidFill>
              </a:rPr>
              <a:t>” </a:t>
            </a:r>
            <a:r>
              <a:rPr lang="en-US" sz="2800" dirty="0" err="1" smtClean="0">
                <a:solidFill>
                  <a:prstClr val="black"/>
                </a:solidFill>
              </a:rPr>
              <a:t>rel</a:t>
            </a:r>
            <a:r>
              <a:rPr lang="en-US" sz="2800" dirty="0" smtClean="0">
                <a:solidFill>
                  <a:prstClr val="black"/>
                </a:solidFill>
              </a:rPr>
              <a:t>=“</a:t>
            </a:r>
            <a:r>
              <a:rPr lang="en-US" sz="2800" dirty="0" err="1" smtClean="0">
                <a:solidFill>
                  <a:prstClr val="black"/>
                </a:solidFill>
              </a:rPr>
              <a:t>stylesheet</a:t>
            </a:r>
            <a:r>
              <a:rPr lang="en-US" sz="2800" dirty="0" smtClean="0">
                <a:solidFill>
                  <a:prstClr val="black"/>
                </a:solidFill>
              </a:rPr>
              <a:t>”&gt;</a:t>
            </a:r>
          </a:p>
          <a:p>
            <a:r>
              <a:rPr lang="en-US" sz="2800" dirty="0" smtClean="0">
                <a:solidFill>
                  <a:prstClr val="black"/>
                </a:solidFill>
              </a:rPr>
              <a:t>&lt;head&gt;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457200"/>
            <a:ext cx="885171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Atributul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id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selectorul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id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/>
              <a:t>&lt;tag id=“</a:t>
            </a:r>
            <a:r>
              <a:rPr lang="en-US" sz="3200" dirty="0" err="1" smtClean="0"/>
              <a:t>myid</a:t>
            </a:r>
            <a:r>
              <a:rPr lang="en-US" sz="3200" dirty="0" smtClean="0"/>
              <a:t>”&gt; </a:t>
            </a:r>
            <a:r>
              <a:rPr lang="en-US" sz="3200" dirty="0" err="1" smtClean="0"/>
              <a:t>continut</a:t>
            </a:r>
            <a:r>
              <a:rPr lang="en-US" sz="3200" dirty="0" smtClean="0"/>
              <a:t> &lt;/tag&gt;</a:t>
            </a:r>
          </a:p>
          <a:p>
            <a:endParaRPr lang="en-US" sz="3200" dirty="0"/>
          </a:p>
          <a:p>
            <a:r>
              <a:rPr lang="en-US" sz="3200" dirty="0" err="1" smtClean="0"/>
              <a:t>Creaza</a:t>
            </a:r>
            <a:r>
              <a:rPr lang="en-US" sz="3200" dirty="0" smtClean="0"/>
              <a:t> un element cu ID </a:t>
            </a:r>
            <a:r>
              <a:rPr lang="en-US" sz="3200" dirty="0" err="1" smtClean="0"/>
              <a:t>unic</a:t>
            </a:r>
            <a:r>
              <a:rPr lang="en-US" sz="3200" dirty="0" smtClean="0"/>
              <a:t>: un document HTML </a:t>
            </a:r>
            <a:r>
              <a:rPr lang="en-US" sz="3200" dirty="0" err="1" smtClean="0"/>
              <a:t>poate</a:t>
            </a:r>
            <a:r>
              <a:rPr lang="en-US" sz="3200" dirty="0" smtClean="0"/>
              <a:t> </a:t>
            </a:r>
            <a:r>
              <a:rPr lang="en-US" sz="3200" dirty="0" err="1" smtClean="0"/>
              <a:t>contine</a:t>
            </a:r>
            <a:r>
              <a:rPr lang="en-US" sz="3200" dirty="0" smtClean="0"/>
              <a:t> un </a:t>
            </a:r>
            <a:r>
              <a:rPr lang="en-US" sz="3200" dirty="0" err="1" smtClean="0"/>
              <a:t>singur</a:t>
            </a:r>
            <a:r>
              <a:rPr lang="en-US" sz="3200" dirty="0" smtClean="0"/>
              <a:t> </a:t>
            </a:r>
            <a:r>
              <a:rPr lang="en-US" sz="3200" dirty="0" err="1" smtClean="0"/>
              <a:t>atribut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id</a:t>
            </a:r>
            <a:r>
              <a:rPr lang="en-US" sz="3200" dirty="0" smtClean="0"/>
              <a:t> cu </a:t>
            </a:r>
          </a:p>
          <a:p>
            <a:r>
              <a:rPr lang="en-US" sz="3200" dirty="0" err="1"/>
              <a:t>v</a:t>
            </a:r>
            <a:r>
              <a:rPr lang="en-US" sz="3200" dirty="0" err="1" smtClean="0"/>
              <a:t>aloarea</a:t>
            </a:r>
            <a:r>
              <a:rPr lang="en-US" sz="3200" dirty="0" smtClean="0"/>
              <a:t> </a:t>
            </a:r>
            <a:r>
              <a:rPr lang="en-US" sz="3200" dirty="0" smtClean="0"/>
              <a:t>"</a:t>
            </a:r>
            <a:r>
              <a:rPr lang="en-US" sz="3200" dirty="0" err="1" smtClean="0"/>
              <a:t>myid</a:t>
            </a:r>
            <a:r>
              <a:rPr lang="en-US" sz="3200" dirty="0"/>
              <a:t>"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>
                <a:solidFill>
                  <a:schemeClr val="tx2"/>
                </a:solidFill>
              </a:rPr>
              <a:t>#</a:t>
            </a:r>
            <a:r>
              <a:rPr lang="en-US" sz="3200" dirty="0" err="1" smtClean="0">
                <a:solidFill>
                  <a:schemeClr val="tx2"/>
                </a:solidFill>
              </a:rPr>
              <a:t>myid</a:t>
            </a:r>
            <a:r>
              <a:rPr lang="en-US" sz="3200" dirty="0" smtClean="0">
                <a:solidFill>
                  <a:schemeClr val="tx2"/>
                </a:solidFill>
              </a:rPr>
              <a:t>  </a:t>
            </a:r>
            <a:r>
              <a:rPr lang="en-US" sz="3200" dirty="0" err="1" smtClean="0">
                <a:solidFill>
                  <a:srgbClr val="7030A0"/>
                </a:solidFill>
              </a:rPr>
              <a:t>selecteaza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elementul</a:t>
            </a:r>
            <a:r>
              <a:rPr lang="en-US" sz="3200" dirty="0" smtClean="0">
                <a:solidFill>
                  <a:srgbClr val="7030A0"/>
                </a:solidFill>
              </a:rPr>
              <a:t> cu </a:t>
            </a:r>
            <a:r>
              <a:rPr lang="en-US" sz="3200" dirty="0" smtClean="0"/>
              <a:t>id="</a:t>
            </a:r>
            <a:r>
              <a:rPr lang="en-US" sz="3200" dirty="0" err="1" smtClean="0"/>
              <a:t>myid</a:t>
            </a:r>
            <a:r>
              <a:rPr lang="en-US" sz="3200" dirty="0"/>
              <a:t>"</a:t>
            </a:r>
            <a:endParaRPr lang="en-US" sz="3200" dirty="0" smtClean="0"/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 smtClean="0">
                <a:solidFill>
                  <a:srgbClr val="7030A0"/>
                </a:solidFill>
              </a:rPr>
              <a:t>Exemplu</a:t>
            </a:r>
            <a:r>
              <a:rPr lang="en-US" sz="3200" dirty="0" smtClean="0">
                <a:solidFill>
                  <a:srgbClr val="7030A0"/>
                </a:solidFill>
              </a:rPr>
              <a:t>: </a:t>
            </a:r>
            <a:r>
              <a:rPr lang="en-US" sz="3200" dirty="0" smtClean="0"/>
              <a:t>&lt;div id="</a:t>
            </a:r>
            <a:r>
              <a:rPr lang="en-US" sz="3200" dirty="0" err="1" smtClean="0"/>
              <a:t>rosu</a:t>
            </a:r>
            <a:r>
              <a:rPr lang="en-US" sz="3200" dirty="0"/>
              <a:t>"</a:t>
            </a:r>
            <a:r>
              <a:rPr lang="en-US" sz="3200" dirty="0" smtClean="0"/>
              <a:t>&gt; </a:t>
            </a:r>
            <a:r>
              <a:rPr lang="en-US" sz="3200" dirty="0" err="1" smtClean="0"/>
              <a:t>continut</a:t>
            </a:r>
            <a:r>
              <a:rPr lang="en-US" sz="3200" dirty="0" smtClean="0"/>
              <a:t> &lt;/div&gt;</a:t>
            </a:r>
          </a:p>
          <a:p>
            <a:r>
              <a:rPr lang="en-US" sz="3200" dirty="0" err="1"/>
              <a:t>p</a:t>
            </a:r>
            <a:r>
              <a:rPr lang="en-US" sz="3200" dirty="0" err="1" smtClean="0"/>
              <a:t>oate</a:t>
            </a:r>
            <a:r>
              <a:rPr lang="en-US" sz="3200" dirty="0" smtClean="0"/>
              <a:t> fi </a:t>
            </a:r>
            <a:r>
              <a:rPr lang="en-US" sz="3200" dirty="0" err="1" smtClean="0"/>
              <a:t>selectat</a:t>
            </a:r>
            <a:r>
              <a:rPr lang="en-US" sz="3200" dirty="0" smtClean="0"/>
              <a:t> </a:t>
            </a:r>
            <a:r>
              <a:rPr lang="en-US" sz="3200" dirty="0" err="1" smtClean="0"/>
              <a:t>folosind</a:t>
            </a:r>
            <a:r>
              <a:rPr lang="en-US" sz="3200" dirty="0" smtClean="0"/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#</a:t>
            </a:r>
            <a:r>
              <a:rPr lang="en-US" sz="3200" dirty="0" err="1" smtClean="0">
                <a:solidFill>
                  <a:schemeClr val="tx2"/>
                </a:solidFill>
              </a:rPr>
              <a:t>rosu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sau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div#rosu</a:t>
            </a:r>
            <a:endParaRPr lang="en-US" sz="3200" dirty="0" smtClean="0">
              <a:solidFill>
                <a:schemeClr val="tx2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2290" y="152400"/>
            <a:ext cx="8851710" cy="1021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Atributul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class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selectorul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/>
              <a:t>class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/>
              <a:t>&lt;tag1 class=“</a:t>
            </a:r>
            <a:r>
              <a:rPr lang="en-US" sz="3200" dirty="0" err="1" smtClean="0"/>
              <a:t>newcl</a:t>
            </a:r>
            <a:r>
              <a:rPr lang="en-US" sz="3200" dirty="0" smtClean="0"/>
              <a:t>”&gt; </a:t>
            </a:r>
            <a:r>
              <a:rPr lang="en-US" sz="3200" dirty="0" err="1" smtClean="0"/>
              <a:t>continut</a:t>
            </a:r>
            <a:r>
              <a:rPr lang="en-US" sz="3200" dirty="0" smtClean="0"/>
              <a:t> &lt;/tag1&gt;</a:t>
            </a:r>
          </a:p>
          <a:p>
            <a:r>
              <a:rPr lang="en-US" sz="3200" dirty="0"/>
              <a:t>&lt;</a:t>
            </a:r>
            <a:r>
              <a:rPr lang="en-US" sz="3200" dirty="0" smtClean="0"/>
              <a:t>tag2 </a:t>
            </a:r>
            <a:r>
              <a:rPr lang="en-US" sz="3200" dirty="0"/>
              <a:t>class=“</a:t>
            </a:r>
            <a:r>
              <a:rPr lang="en-US" sz="3200" dirty="0" err="1" smtClean="0"/>
              <a:t>newcl</a:t>
            </a:r>
            <a:r>
              <a:rPr lang="en-US" sz="3200" dirty="0" smtClean="0"/>
              <a:t>”&gt; </a:t>
            </a:r>
            <a:r>
              <a:rPr lang="en-US" sz="3200" dirty="0" err="1"/>
              <a:t>continut</a:t>
            </a:r>
            <a:r>
              <a:rPr lang="en-US" sz="3200" dirty="0"/>
              <a:t> &lt;/</a:t>
            </a:r>
            <a:r>
              <a:rPr lang="en-US" sz="3200" dirty="0" smtClean="0"/>
              <a:t>tag2&gt;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Grupeaza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</a:t>
            </a:r>
            <a:r>
              <a:rPr lang="en-US" sz="3200" dirty="0" err="1" smtClean="0"/>
              <a:t>multe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elemente</a:t>
            </a:r>
            <a:r>
              <a:rPr lang="en-US" sz="3200" dirty="0" smtClean="0"/>
              <a:t>, care </a:t>
            </a:r>
            <a:r>
              <a:rPr lang="en-US" sz="3200" dirty="0" err="1" smtClean="0"/>
              <a:t>vor</a:t>
            </a:r>
            <a:r>
              <a:rPr lang="en-US" sz="3200" dirty="0" smtClean="0"/>
              <a:t> </a:t>
            </a:r>
            <a:r>
              <a:rPr lang="en-US" sz="3200" dirty="0" err="1" smtClean="0"/>
              <a:t>avea</a:t>
            </a:r>
            <a:r>
              <a:rPr lang="en-US" sz="3200" dirty="0" smtClean="0"/>
              <a:t> un </a:t>
            </a:r>
            <a:r>
              <a:rPr lang="en-US" sz="3200" dirty="0" err="1" smtClean="0"/>
              <a:t>stil</a:t>
            </a:r>
            <a:r>
              <a:rPr lang="en-US" sz="3200" dirty="0" smtClean="0"/>
              <a:t> </a:t>
            </a:r>
            <a:r>
              <a:rPr lang="en-US" sz="3200" dirty="0" err="1" smtClean="0"/>
              <a:t>comun</a:t>
            </a:r>
            <a:r>
              <a:rPr lang="en-US" sz="3200" dirty="0" smtClean="0"/>
              <a:t>; </a:t>
            </a:r>
            <a:r>
              <a:rPr lang="en-US" sz="3200" dirty="0" err="1" smtClean="0"/>
              <a:t>poate</a:t>
            </a:r>
            <a:r>
              <a:rPr lang="en-US" sz="3200" dirty="0" smtClean="0"/>
              <a:t> </a:t>
            </a:r>
            <a:r>
              <a:rPr lang="en-US" sz="3200" dirty="0" err="1" smtClean="0"/>
              <a:t>apare</a:t>
            </a:r>
            <a:r>
              <a:rPr lang="en-US" sz="3200" dirty="0" smtClean="0"/>
              <a:t> de </a:t>
            </a:r>
            <a:r>
              <a:rPr lang="en-US" sz="3200" dirty="0" err="1" smtClean="0"/>
              <a:t>mai</a:t>
            </a:r>
            <a:r>
              <a:rPr lang="en-US" sz="3200" dirty="0" smtClean="0"/>
              <a:t> </a:t>
            </a:r>
            <a:r>
              <a:rPr lang="en-US" sz="3200" dirty="0" err="1" smtClean="0"/>
              <a:t>multe</a:t>
            </a:r>
            <a:r>
              <a:rPr lang="en-US" sz="3200" dirty="0" smtClean="0"/>
              <a:t> </a:t>
            </a:r>
            <a:r>
              <a:rPr lang="en-US" sz="3200" dirty="0" err="1" smtClean="0"/>
              <a:t>ori</a:t>
            </a:r>
            <a:r>
              <a:rPr lang="en-US" sz="3200" dirty="0" smtClean="0"/>
              <a:t> in </a:t>
            </a:r>
            <a:r>
              <a:rPr lang="en-US" sz="3200" dirty="0" err="1" smtClean="0"/>
              <a:t>acelasi</a:t>
            </a:r>
            <a:r>
              <a:rPr lang="en-US" sz="3200" dirty="0" smtClean="0"/>
              <a:t> document HTML.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chemeClr val="tx2"/>
                </a:solidFill>
              </a:rPr>
              <a:t>.</a:t>
            </a:r>
            <a:r>
              <a:rPr lang="en-US" sz="3200" dirty="0" err="1" smtClean="0">
                <a:solidFill>
                  <a:schemeClr val="tx2"/>
                </a:solidFill>
              </a:rPr>
              <a:t>newcl</a:t>
            </a: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 err="1" smtClean="0"/>
              <a:t>selecteaza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elementele</a:t>
            </a:r>
            <a:r>
              <a:rPr lang="en-US" sz="3200" dirty="0" smtClean="0"/>
              <a:t> cu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class="</a:t>
            </a:r>
            <a:r>
              <a:rPr lang="en-US" sz="3200" dirty="0" err="1" smtClean="0">
                <a:solidFill>
                  <a:schemeClr val="tx2"/>
                </a:solidFill>
              </a:rPr>
              <a:t>newcl</a:t>
            </a:r>
            <a:r>
              <a:rPr lang="en-US" sz="3200" dirty="0">
                <a:solidFill>
                  <a:schemeClr val="tx2"/>
                </a:solidFill>
              </a:rPr>
              <a:t>"</a:t>
            </a:r>
            <a:endParaRPr lang="en-US" sz="3200" dirty="0" smtClean="0">
              <a:solidFill>
                <a:schemeClr val="tx2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 smtClean="0">
                <a:solidFill>
                  <a:srgbClr val="7030A0"/>
                </a:solidFill>
              </a:rPr>
              <a:t>Exemplu</a:t>
            </a:r>
            <a:r>
              <a:rPr lang="en-US" sz="3200" dirty="0" smtClean="0">
                <a:solidFill>
                  <a:srgbClr val="7030A0"/>
                </a:solidFill>
              </a:rPr>
              <a:t>: </a:t>
            </a:r>
            <a:r>
              <a:rPr lang="en-US" sz="3200" dirty="0" smtClean="0"/>
              <a:t>&lt;span class=“</a:t>
            </a:r>
            <a:r>
              <a:rPr lang="en-US" sz="3200" dirty="0" err="1" smtClean="0"/>
              <a:t>rosu</a:t>
            </a:r>
            <a:r>
              <a:rPr lang="en-US" sz="3200" dirty="0" smtClean="0"/>
              <a:t>”&gt; </a:t>
            </a:r>
            <a:r>
              <a:rPr lang="en-US" sz="3200" dirty="0" err="1" smtClean="0"/>
              <a:t>continut</a:t>
            </a:r>
            <a:r>
              <a:rPr lang="en-US" sz="3200" dirty="0" smtClean="0"/>
              <a:t> &lt;/span&gt;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       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selectat</a:t>
            </a:r>
            <a:r>
              <a:rPr lang="en-US" sz="3200" dirty="0" smtClean="0"/>
              <a:t> </a:t>
            </a:r>
            <a:r>
              <a:rPr lang="en-US" sz="3200" dirty="0" err="1" smtClean="0"/>
              <a:t>folosind</a:t>
            </a:r>
            <a:r>
              <a:rPr lang="en-US" sz="3200" dirty="0" smtClean="0"/>
              <a:t>  </a:t>
            </a:r>
            <a:r>
              <a:rPr lang="en-US" sz="3200" dirty="0" err="1" smtClean="0">
                <a:solidFill>
                  <a:schemeClr val="tx2"/>
                </a:solidFill>
              </a:rPr>
              <a:t>span.rosu</a:t>
            </a:r>
            <a:endParaRPr lang="en-US" sz="3200" dirty="0" smtClean="0">
              <a:solidFill>
                <a:schemeClr val="tx2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304800"/>
            <a:ext cx="885171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31189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Pseudo-</a:t>
            </a:r>
            <a:r>
              <a:rPr lang="en-US" sz="3200" dirty="0" err="1" smtClean="0">
                <a:solidFill>
                  <a:srgbClr val="7030A0"/>
                </a:solidFill>
              </a:rPr>
              <a:t>clase</a:t>
            </a:r>
            <a:r>
              <a:rPr lang="en-US" sz="3200" dirty="0" smtClean="0">
                <a:solidFill>
                  <a:srgbClr val="7030A0"/>
                </a:solidFill>
              </a:rPr>
              <a:t> CSS  (:)</a:t>
            </a:r>
          </a:p>
          <a:p>
            <a:r>
              <a:rPr lang="en-US" sz="3200" dirty="0" err="1"/>
              <a:t>g</a:t>
            </a:r>
            <a:r>
              <a:rPr lang="en-US" sz="3200" dirty="0" err="1" smtClean="0"/>
              <a:t>rupeaza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elementele</a:t>
            </a:r>
            <a:r>
              <a:rPr lang="en-US" sz="3200" dirty="0" smtClean="0"/>
              <a:t> in </a:t>
            </a:r>
            <a:r>
              <a:rPr lang="en-US" sz="3200" dirty="0" err="1" smtClean="0"/>
              <a:t>functie</a:t>
            </a:r>
            <a:r>
              <a:rPr lang="en-US" sz="3200" dirty="0" smtClean="0"/>
              <a:t> de </a:t>
            </a:r>
            <a:r>
              <a:rPr lang="en-US" sz="3200" dirty="0" err="1" smtClean="0"/>
              <a:t>anumite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proprietati</a:t>
            </a:r>
            <a:r>
              <a:rPr lang="en-US" sz="3200" dirty="0" smtClean="0"/>
              <a:t> care nu </a:t>
            </a:r>
            <a:r>
              <a:rPr lang="en-US" sz="3200" dirty="0" err="1" smtClean="0"/>
              <a:t>apar</a:t>
            </a:r>
            <a:r>
              <a:rPr lang="en-US" sz="3200" dirty="0" smtClean="0"/>
              <a:t> in </a:t>
            </a:r>
            <a:r>
              <a:rPr lang="en-US" sz="3200" dirty="0" err="1" smtClean="0"/>
              <a:t>documentul</a:t>
            </a:r>
            <a:r>
              <a:rPr lang="en-US" sz="3200" dirty="0" smtClean="0"/>
              <a:t> HTML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chemeClr val="tx2"/>
                </a:solidFill>
              </a:rPr>
              <a:t>:link     </a:t>
            </a:r>
            <a:r>
              <a:rPr lang="en-US" sz="3200" dirty="0" err="1" smtClean="0"/>
              <a:t>legaturi</a:t>
            </a:r>
            <a:r>
              <a:rPr lang="en-US" sz="3200" dirty="0" smtClean="0"/>
              <a:t> care nu au </a:t>
            </a:r>
            <a:r>
              <a:rPr lang="en-US" sz="3200" dirty="0" err="1" smtClean="0"/>
              <a:t>fost</a:t>
            </a:r>
            <a:r>
              <a:rPr lang="en-US" sz="3200" dirty="0" smtClean="0"/>
              <a:t> </a:t>
            </a:r>
            <a:r>
              <a:rPr lang="en-US" sz="3200" dirty="0" err="1" smtClean="0"/>
              <a:t>vizitate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2"/>
                </a:solidFill>
              </a:rPr>
              <a:t>:visited </a:t>
            </a:r>
            <a:r>
              <a:rPr lang="en-US" sz="3200" dirty="0" err="1" smtClean="0"/>
              <a:t>legaturi</a:t>
            </a:r>
            <a:r>
              <a:rPr lang="en-US" sz="3200" dirty="0" smtClean="0"/>
              <a:t> care au </a:t>
            </a:r>
            <a:r>
              <a:rPr lang="en-US" sz="3200" dirty="0" err="1" smtClean="0"/>
              <a:t>fost</a:t>
            </a:r>
            <a:r>
              <a:rPr lang="en-US" sz="3200" dirty="0" smtClean="0"/>
              <a:t> </a:t>
            </a:r>
            <a:r>
              <a:rPr lang="en-US" sz="3200" dirty="0" err="1" smtClean="0"/>
              <a:t>vizitate</a:t>
            </a:r>
            <a:endParaRPr lang="en-US" sz="3200" dirty="0" smtClean="0"/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:hover      :</a:t>
            </a:r>
            <a:r>
              <a:rPr lang="en-US" sz="3200" dirty="0">
                <a:solidFill>
                  <a:schemeClr val="tx2"/>
                </a:solidFill>
              </a:rPr>
              <a:t>first-line  </a:t>
            </a:r>
            <a:r>
              <a:rPr lang="en-US" sz="3200" dirty="0" smtClean="0">
                <a:solidFill>
                  <a:schemeClr val="tx2"/>
                </a:solidFill>
              </a:rPr>
              <a:t>         :nth-of-type(</a:t>
            </a:r>
            <a:r>
              <a:rPr lang="en-US" sz="3200" dirty="0" err="1" smtClean="0">
                <a:solidFill>
                  <a:schemeClr val="tx2"/>
                </a:solidFill>
              </a:rPr>
              <a:t>an+b</a:t>
            </a:r>
            <a:r>
              <a:rPr lang="en-US" sz="3200" dirty="0">
                <a:solidFill>
                  <a:schemeClr val="tx2"/>
                </a:solidFill>
              </a:rPr>
              <a:t>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:active      :</a:t>
            </a:r>
            <a:r>
              <a:rPr lang="en-US" sz="3200" dirty="0">
                <a:solidFill>
                  <a:schemeClr val="tx2"/>
                </a:solidFill>
              </a:rPr>
              <a:t>first-letter  </a:t>
            </a:r>
            <a:r>
              <a:rPr lang="en-US" sz="3200" dirty="0" smtClean="0">
                <a:solidFill>
                  <a:schemeClr val="tx2"/>
                </a:solidFill>
              </a:rPr>
              <a:t>      :</a:t>
            </a:r>
            <a:r>
              <a:rPr lang="en-US" sz="3200" dirty="0">
                <a:solidFill>
                  <a:schemeClr val="tx2"/>
                </a:solidFill>
              </a:rPr>
              <a:t>nth-child(</a:t>
            </a:r>
            <a:r>
              <a:rPr lang="en-US" sz="3200" dirty="0" err="1">
                <a:solidFill>
                  <a:schemeClr val="tx2"/>
                </a:solidFill>
              </a:rPr>
              <a:t>an+b</a:t>
            </a:r>
            <a:r>
              <a:rPr lang="en-US" sz="3200" dirty="0">
                <a:solidFill>
                  <a:schemeClr val="tx2"/>
                </a:solidFill>
              </a:rPr>
              <a:t>)</a:t>
            </a:r>
          </a:p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             :first-child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            :last-child         :not(selector)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            :</a:t>
            </a:r>
            <a:r>
              <a:rPr lang="en-US" sz="3200" dirty="0">
                <a:solidFill>
                  <a:schemeClr val="tx2"/>
                </a:solidFill>
              </a:rPr>
              <a:t>first-of-type</a:t>
            </a:r>
          </a:p>
        </p:txBody>
      </p:sp>
    </p:spTree>
    <p:extLst>
      <p:ext uri="{BB962C8B-B14F-4D97-AF65-F5344CB8AC3E}">
        <p14:creationId xmlns:p14="http://schemas.microsoft.com/office/powerpoint/2010/main" val="30090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04800"/>
            <a:ext cx="900297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Pseudo-</a:t>
            </a:r>
            <a:r>
              <a:rPr lang="en-US" sz="3200" dirty="0" err="1" smtClean="0">
                <a:solidFill>
                  <a:srgbClr val="7030A0"/>
                </a:solidFill>
              </a:rPr>
              <a:t>clase</a:t>
            </a:r>
            <a:r>
              <a:rPr lang="en-US" sz="3200" dirty="0" smtClean="0">
                <a:solidFill>
                  <a:srgbClr val="7030A0"/>
                </a:solidFill>
              </a:rPr>
              <a:t> CSS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3639" y="2057400"/>
            <a:ext cx="7425431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a:link {</a:t>
            </a:r>
            <a:r>
              <a:rPr lang="en-US" sz="2800" dirty="0" err="1">
                <a:solidFill>
                  <a:schemeClr val="tx2"/>
                </a:solidFill>
              </a:rPr>
              <a:t>text-decoration:none</a:t>
            </a:r>
            <a:r>
              <a:rPr lang="en-US" sz="2800" dirty="0">
                <a:solidFill>
                  <a:schemeClr val="tx2"/>
                </a:solidFill>
              </a:rPr>
              <a:t>; color: blue;}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a:visited {</a:t>
            </a:r>
            <a:r>
              <a:rPr lang="en-US" sz="2800" dirty="0" err="1">
                <a:solidFill>
                  <a:schemeClr val="tx2"/>
                </a:solidFill>
              </a:rPr>
              <a:t>text-decoration:none</a:t>
            </a:r>
            <a:r>
              <a:rPr lang="en-US" sz="2800" dirty="0">
                <a:solidFill>
                  <a:schemeClr val="tx2"/>
                </a:solidFill>
              </a:rPr>
              <a:t>; </a:t>
            </a:r>
            <a:r>
              <a:rPr lang="en-US" sz="2800" dirty="0" err="1">
                <a:solidFill>
                  <a:schemeClr val="tx2"/>
                </a:solidFill>
              </a:rPr>
              <a:t>color:green</a:t>
            </a:r>
            <a:r>
              <a:rPr lang="en-US" sz="2800" dirty="0">
                <a:solidFill>
                  <a:schemeClr val="tx2"/>
                </a:solidFill>
              </a:rPr>
              <a:t>;}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a:hover {</a:t>
            </a:r>
            <a:r>
              <a:rPr lang="en-US" sz="2800" dirty="0" err="1">
                <a:solidFill>
                  <a:schemeClr val="tx2"/>
                </a:solidFill>
              </a:rPr>
              <a:t>text-decoration:underline</a:t>
            </a:r>
            <a:r>
              <a:rPr lang="en-US" sz="2800" dirty="0">
                <a:solidFill>
                  <a:schemeClr val="tx2"/>
                </a:solidFill>
              </a:rPr>
              <a:t>; </a:t>
            </a:r>
            <a:r>
              <a:rPr lang="en-US" sz="2800" dirty="0" err="1">
                <a:solidFill>
                  <a:schemeClr val="tx2"/>
                </a:solidFill>
              </a:rPr>
              <a:t>color:red</a:t>
            </a:r>
            <a:r>
              <a:rPr lang="en-US" sz="2800" dirty="0">
                <a:solidFill>
                  <a:schemeClr val="tx2"/>
                </a:solidFill>
              </a:rPr>
              <a:t>;}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a:active {</a:t>
            </a:r>
            <a:r>
              <a:rPr lang="en-US" sz="2800" dirty="0" err="1">
                <a:solidFill>
                  <a:schemeClr val="tx2"/>
                </a:solidFill>
              </a:rPr>
              <a:t>text-decoration:underline</a:t>
            </a:r>
            <a:r>
              <a:rPr lang="en-US" sz="2800" dirty="0">
                <a:solidFill>
                  <a:schemeClr val="tx2"/>
                </a:solidFill>
              </a:rPr>
              <a:t>; </a:t>
            </a:r>
            <a:r>
              <a:rPr lang="en-US" sz="2800" dirty="0" err="1">
                <a:solidFill>
                  <a:schemeClr val="tx2"/>
                </a:solidFill>
              </a:rPr>
              <a:t>color:red</a:t>
            </a:r>
            <a:r>
              <a:rPr lang="en-US" sz="2800" dirty="0">
                <a:solidFill>
                  <a:schemeClr val="tx2"/>
                </a:solidFill>
              </a:rPr>
              <a:t>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04800" y="6477000"/>
            <a:ext cx="7446211" cy="152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89" y="1524000"/>
            <a:ext cx="672743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533400"/>
            <a:ext cx="66202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Document HTML </a:t>
            </a:r>
            <a:r>
              <a:rPr lang="en-US" sz="2800" dirty="0">
                <a:solidFill>
                  <a:prstClr val="black"/>
                </a:solidFill>
              </a:rPr>
              <a:t>=  arbore de </a:t>
            </a:r>
            <a:r>
              <a:rPr lang="en-US" sz="2800" dirty="0" err="1">
                <a:solidFill>
                  <a:prstClr val="black"/>
                </a:solidFill>
              </a:rPr>
              <a:t>elemente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143" y="5786651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DOM</a:t>
            </a:r>
            <a:r>
              <a:rPr lang="en-US" dirty="0" smtClean="0">
                <a:solidFill>
                  <a:prstClr val="black"/>
                </a:solidFill>
              </a:rPr>
              <a:t> = Document Object Model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4915" y="152400"/>
            <a:ext cx="885171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Combinarea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selectorilor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6996" y="1039743"/>
            <a:ext cx="85331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Selectori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descendenti</a:t>
            </a:r>
            <a:endParaRPr lang="en-US" sz="2800" dirty="0" smtClean="0"/>
          </a:p>
          <a:p>
            <a:r>
              <a:rPr lang="en-US" sz="2800" dirty="0" smtClean="0"/>
              <a:t>E F   </a:t>
            </a:r>
            <a:r>
              <a:rPr lang="en-US" sz="2800" dirty="0" err="1" smtClean="0">
                <a:solidFill>
                  <a:srgbClr val="7030A0"/>
                </a:solidFill>
              </a:rPr>
              <a:t>selecteaza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toate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elementele</a:t>
            </a:r>
            <a:r>
              <a:rPr lang="en-US" sz="2800" dirty="0" smtClean="0">
                <a:solidFill>
                  <a:srgbClr val="7030A0"/>
                </a:solidFill>
              </a:rPr>
              <a:t> F care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        </a:t>
            </a:r>
            <a:r>
              <a:rPr lang="en-US" sz="2800" dirty="0" err="1" smtClean="0">
                <a:solidFill>
                  <a:srgbClr val="7030A0"/>
                </a:solidFill>
              </a:rPr>
              <a:t>sunt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descendenti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ai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lui</a:t>
            </a:r>
            <a:r>
              <a:rPr lang="en-US" sz="2800" dirty="0" smtClean="0">
                <a:solidFill>
                  <a:srgbClr val="7030A0"/>
                </a:solidFill>
              </a:rPr>
              <a:t> E</a:t>
            </a:r>
          </a:p>
          <a:p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err="1" smtClean="0"/>
              <a:t>Selectori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/>
              <a:t>c</a:t>
            </a:r>
            <a:r>
              <a:rPr lang="en-US" sz="2800" dirty="0" err="1" smtClean="0"/>
              <a:t>opii</a:t>
            </a:r>
            <a:endParaRPr lang="en-US" sz="2800" dirty="0" smtClean="0"/>
          </a:p>
          <a:p>
            <a:r>
              <a:rPr lang="en-US" sz="2800" dirty="0" smtClean="0"/>
              <a:t>E &gt; F </a:t>
            </a:r>
            <a:r>
              <a:rPr lang="en-US" sz="2800" dirty="0" err="1" smtClean="0">
                <a:solidFill>
                  <a:srgbClr val="7030A0"/>
                </a:solidFill>
              </a:rPr>
              <a:t>selecteaza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elementele</a:t>
            </a:r>
            <a:r>
              <a:rPr lang="en-US" sz="2800" dirty="0" smtClean="0">
                <a:solidFill>
                  <a:srgbClr val="7030A0"/>
                </a:solidFill>
              </a:rPr>
              <a:t> F </a:t>
            </a:r>
            <a:r>
              <a:rPr lang="en-US" sz="2800" dirty="0" smtClean="0">
                <a:solidFill>
                  <a:srgbClr val="7030A0"/>
                </a:solidFill>
              </a:rPr>
              <a:t>care </a:t>
            </a:r>
            <a:r>
              <a:rPr lang="en-US" sz="2800" dirty="0" err="1" smtClean="0">
                <a:solidFill>
                  <a:srgbClr val="7030A0"/>
                </a:solidFill>
              </a:rPr>
              <a:t>sunt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         </a:t>
            </a:r>
            <a:r>
              <a:rPr lang="en-US" sz="2800" dirty="0" err="1" smtClean="0">
                <a:solidFill>
                  <a:srgbClr val="7030A0"/>
                </a:solidFill>
              </a:rPr>
              <a:t>copii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ai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lui</a:t>
            </a:r>
            <a:r>
              <a:rPr lang="en-US" sz="2800" dirty="0" smtClean="0">
                <a:solidFill>
                  <a:srgbClr val="7030A0"/>
                </a:solidFill>
              </a:rPr>
              <a:t> E</a:t>
            </a:r>
          </a:p>
          <a:p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err="1" smtClean="0"/>
              <a:t>Selectori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</a:t>
            </a:r>
            <a:r>
              <a:rPr lang="en-US" sz="2800" dirty="0" err="1" smtClean="0"/>
              <a:t>frati</a:t>
            </a:r>
            <a:endParaRPr lang="en-US" sz="2800" dirty="0" smtClean="0"/>
          </a:p>
          <a:p>
            <a:r>
              <a:rPr lang="en-US" sz="2800" dirty="0" smtClean="0"/>
              <a:t>E + F </a:t>
            </a:r>
            <a:r>
              <a:rPr lang="en-US" sz="2800" dirty="0" err="1" smtClean="0">
                <a:solidFill>
                  <a:srgbClr val="7030A0"/>
                </a:solidFill>
              </a:rPr>
              <a:t>selecteaza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toate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elementele</a:t>
            </a:r>
            <a:r>
              <a:rPr lang="en-US" sz="2800" dirty="0" smtClean="0">
                <a:solidFill>
                  <a:srgbClr val="7030A0"/>
                </a:solidFill>
              </a:rPr>
              <a:t> F care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         </a:t>
            </a:r>
            <a:r>
              <a:rPr lang="en-US" sz="2800" dirty="0" err="1" smtClean="0">
                <a:solidFill>
                  <a:srgbClr val="7030A0"/>
                </a:solidFill>
              </a:rPr>
              <a:t>sunt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frati</a:t>
            </a:r>
            <a:r>
              <a:rPr lang="en-US" sz="2800" dirty="0" smtClean="0">
                <a:solidFill>
                  <a:srgbClr val="7030A0"/>
                </a:solidFill>
              </a:rPr>
              <a:t> cu E </a:t>
            </a:r>
            <a:r>
              <a:rPr lang="en-US" sz="2800" dirty="0" err="1" smtClean="0">
                <a:solidFill>
                  <a:srgbClr val="7030A0"/>
                </a:solidFill>
              </a:rPr>
              <a:t>si</a:t>
            </a:r>
            <a:r>
              <a:rPr lang="en-US" sz="2800" dirty="0" smtClean="0">
                <a:solidFill>
                  <a:srgbClr val="7030A0"/>
                </a:solidFill>
              </a:rPr>
              <a:t> care </a:t>
            </a:r>
            <a:r>
              <a:rPr lang="en-US" sz="2800" dirty="0" err="1" smtClean="0">
                <a:solidFill>
                  <a:srgbClr val="7030A0"/>
                </a:solidFill>
              </a:rPr>
              <a:t>urmeaza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imediat</a:t>
            </a:r>
            <a:r>
              <a:rPr lang="en-US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 err="1" smtClean="0">
                <a:solidFill>
                  <a:srgbClr val="7030A0"/>
                </a:solidFill>
              </a:rPr>
              <a:t>dupa</a:t>
            </a:r>
            <a:r>
              <a:rPr lang="en-US" sz="2800" dirty="0" smtClean="0">
                <a:solidFill>
                  <a:srgbClr val="7030A0"/>
                </a:solidFill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40832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152400"/>
            <a:ext cx="885171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EXEMPLU: </a:t>
            </a:r>
            <a:r>
              <a:rPr lang="en-US" sz="3200" dirty="0"/>
              <a:t>ex-selector.html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chemeClr val="tx2"/>
                </a:solidFill>
              </a:rPr>
              <a:t>div#special</a:t>
            </a:r>
            <a:r>
              <a:rPr lang="en-US" sz="3200" dirty="0" smtClean="0">
                <a:solidFill>
                  <a:schemeClr val="tx2"/>
                </a:solidFill>
              </a:rPr>
              <a:t> &gt; </a:t>
            </a:r>
            <a:r>
              <a:rPr lang="en-US" sz="3200" dirty="0" err="1" smtClean="0">
                <a:solidFill>
                  <a:schemeClr val="tx2"/>
                </a:solidFill>
              </a:rPr>
              <a:t>blockquote</a:t>
            </a:r>
            <a:r>
              <a:rPr lang="en-US" sz="3200" dirty="0" smtClean="0">
                <a:solidFill>
                  <a:schemeClr val="tx2"/>
                </a:solidFill>
              </a:rPr>
              <a:t> p:first-letter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                                         color: red;}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 smtClean="0"/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304800"/>
            <a:ext cx="90029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Exemplu</a:t>
            </a:r>
            <a:r>
              <a:rPr lang="en-US" sz="3200" dirty="0" smtClean="0">
                <a:solidFill>
                  <a:srgbClr val="7030A0"/>
                </a:solidFill>
              </a:rPr>
              <a:t>: ex-visibility-dropdown-menu.html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590800"/>
            <a:ext cx="5322291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400" dirty="0">
                <a:solidFill>
                  <a:prstClr val="black"/>
                </a:solidFill>
              </a:rPr>
              <a:t>&lt;ul&gt;</a:t>
            </a:r>
          </a:p>
          <a:p>
            <a:r>
              <a:rPr lang="it-IT" sz="2400" dirty="0">
                <a:solidFill>
                  <a:prstClr val="black"/>
                </a:solidFill>
              </a:rPr>
              <a:t>&lt;li&gt;MENIU </a:t>
            </a:r>
            <a:r>
              <a:rPr lang="it-IT" sz="2400" dirty="0" smtClean="0">
                <a:solidFill>
                  <a:prstClr val="black"/>
                </a:solidFill>
              </a:rPr>
              <a:t>1</a:t>
            </a:r>
          </a:p>
          <a:p>
            <a:r>
              <a:rPr lang="it-IT" sz="2400" dirty="0">
                <a:solidFill>
                  <a:prstClr val="black"/>
                </a:solidFill>
              </a:rPr>
              <a:t> </a:t>
            </a:r>
            <a:r>
              <a:rPr lang="it-IT" sz="2400" dirty="0" smtClean="0">
                <a:solidFill>
                  <a:prstClr val="black"/>
                </a:solidFill>
              </a:rPr>
              <a:t>               &lt;</a:t>
            </a:r>
            <a:r>
              <a:rPr lang="it-IT" sz="2400" dirty="0">
                <a:solidFill>
                  <a:prstClr val="black"/>
                </a:solidFill>
              </a:rPr>
              <a:t>ul&gt;&lt;li&gt; submeniu 1.1&lt;/li&gt;</a:t>
            </a:r>
          </a:p>
          <a:p>
            <a:r>
              <a:rPr lang="it-IT" sz="2400" dirty="0">
                <a:solidFill>
                  <a:prstClr val="black"/>
                </a:solidFill>
              </a:rPr>
              <a:t>       </a:t>
            </a:r>
            <a:r>
              <a:rPr lang="it-IT" sz="2400" dirty="0" smtClean="0">
                <a:solidFill>
                  <a:prstClr val="black"/>
                </a:solidFill>
              </a:rPr>
              <a:t>                &lt;</a:t>
            </a:r>
            <a:r>
              <a:rPr lang="it-IT" sz="2400" dirty="0">
                <a:solidFill>
                  <a:prstClr val="black"/>
                </a:solidFill>
              </a:rPr>
              <a:t>li&gt; submeniu 1.2 &lt;/li&gt; </a:t>
            </a:r>
            <a:endParaRPr lang="it-IT" sz="2400" dirty="0" smtClean="0">
              <a:solidFill>
                <a:prstClr val="black"/>
              </a:solidFill>
            </a:endParaRPr>
          </a:p>
          <a:p>
            <a:r>
              <a:rPr lang="it-IT" sz="2400" dirty="0">
                <a:solidFill>
                  <a:prstClr val="black"/>
                </a:solidFill>
              </a:rPr>
              <a:t> </a:t>
            </a:r>
            <a:r>
              <a:rPr lang="it-IT" sz="2400" dirty="0" smtClean="0">
                <a:solidFill>
                  <a:prstClr val="black"/>
                </a:solidFill>
              </a:rPr>
              <a:t>               &lt;/</a:t>
            </a:r>
            <a:r>
              <a:rPr lang="it-IT" sz="2400" dirty="0">
                <a:solidFill>
                  <a:prstClr val="black"/>
                </a:solidFill>
              </a:rPr>
              <a:t>ul&gt; &lt;/li&gt;</a:t>
            </a:r>
          </a:p>
          <a:p>
            <a:r>
              <a:rPr lang="it-IT" sz="2400" dirty="0">
                <a:solidFill>
                  <a:prstClr val="black"/>
                </a:solidFill>
              </a:rPr>
              <a:t>&lt;li&gt;MENIU 2 </a:t>
            </a:r>
            <a:endParaRPr lang="it-IT" sz="2400" dirty="0" smtClean="0">
              <a:solidFill>
                <a:prstClr val="black"/>
              </a:solidFill>
            </a:endParaRPr>
          </a:p>
          <a:p>
            <a:r>
              <a:rPr lang="it-IT" sz="2400" dirty="0">
                <a:solidFill>
                  <a:prstClr val="black"/>
                </a:solidFill>
              </a:rPr>
              <a:t> </a:t>
            </a:r>
            <a:r>
              <a:rPr lang="it-IT" sz="2400" dirty="0" smtClean="0">
                <a:solidFill>
                  <a:prstClr val="black"/>
                </a:solidFill>
              </a:rPr>
              <a:t>              &lt;</a:t>
            </a:r>
            <a:r>
              <a:rPr lang="it-IT" sz="2400" dirty="0">
                <a:solidFill>
                  <a:prstClr val="black"/>
                </a:solidFill>
              </a:rPr>
              <a:t>ul&gt;&lt;li&gt; submeniu 2.1&lt;/li&gt;</a:t>
            </a:r>
          </a:p>
          <a:p>
            <a:r>
              <a:rPr lang="it-IT" sz="2400" dirty="0">
                <a:solidFill>
                  <a:prstClr val="black"/>
                </a:solidFill>
              </a:rPr>
              <a:t>        </a:t>
            </a:r>
            <a:r>
              <a:rPr lang="it-IT" sz="2400" dirty="0" smtClean="0">
                <a:solidFill>
                  <a:prstClr val="black"/>
                </a:solidFill>
              </a:rPr>
              <a:t>              &lt;</a:t>
            </a:r>
            <a:r>
              <a:rPr lang="it-IT" sz="2400" dirty="0">
                <a:solidFill>
                  <a:prstClr val="black"/>
                </a:solidFill>
              </a:rPr>
              <a:t>li&gt; submeniu 2.2&lt;/li&gt; </a:t>
            </a:r>
            <a:endParaRPr lang="it-IT" sz="2400" dirty="0" smtClean="0">
              <a:solidFill>
                <a:prstClr val="black"/>
              </a:solidFill>
            </a:endParaRPr>
          </a:p>
          <a:p>
            <a:r>
              <a:rPr lang="it-IT" sz="2400" dirty="0">
                <a:solidFill>
                  <a:prstClr val="black"/>
                </a:solidFill>
              </a:rPr>
              <a:t> </a:t>
            </a:r>
            <a:r>
              <a:rPr lang="it-IT" sz="2400" dirty="0" smtClean="0">
                <a:solidFill>
                  <a:prstClr val="black"/>
                </a:solidFill>
              </a:rPr>
              <a:t>              &lt;/</a:t>
            </a:r>
            <a:r>
              <a:rPr lang="it-IT" sz="2400" dirty="0">
                <a:solidFill>
                  <a:prstClr val="black"/>
                </a:solidFill>
              </a:rPr>
              <a:t>ul&gt; &lt;/li&gt;</a:t>
            </a:r>
          </a:p>
          <a:p>
            <a:r>
              <a:rPr lang="it-IT" sz="2400" dirty="0">
                <a:solidFill>
                  <a:prstClr val="black"/>
                </a:solidFill>
              </a:rPr>
              <a:t>&lt;/ul&gt;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685800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4F81BD"/>
                </a:solidFill>
              </a:rPr>
              <a:t>ul</a:t>
            </a:r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 err="1">
                <a:solidFill>
                  <a:srgbClr val="4F81BD"/>
                </a:solidFill>
              </a:rPr>
              <a:t>ul</a:t>
            </a:r>
            <a:r>
              <a:rPr lang="en-US" sz="2400" dirty="0">
                <a:solidFill>
                  <a:srgbClr val="4F81BD"/>
                </a:solidFill>
              </a:rPr>
              <a:t> {</a:t>
            </a:r>
            <a:r>
              <a:rPr lang="en-US" sz="2400" dirty="0" err="1">
                <a:solidFill>
                  <a:srgbClr val="4F81BD"/>
                </a:solidFill>
              </a:rPr>
              <a:t>visibility:hidden</a:t>
            </a:r>
            <a:r>
              <a:rPr lang="en-US" sz="2400" dirty="0">
                <a:solidFill>
                  <a:srgbClr val="4F81BD"/>
                </a:solidFill>
              </a:rPr>
              <a:t>;}</a:t>
            </a:r>
          </a:p>
          <a:p>
            <a:r>
              <a:rPr lang="en-US" sz="2400" dirty="0" err="1">
                <a:solidFill>
                  <a:srgbClr val="4F81BD"/>
                </a:solidFill>
              </a:rPr>
              <a:t>ul</a:t>
            </a:r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 err="1">
                <a:solidFill>
                  <a:srgbClr val="4F81BD"/>
                </a:solidFill>
              </a:rPr>
              <a:t>li:hover</a:t>
            </a:r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 err="1">
                <a:solidFill>
                  <a:srgbClr val="4F81BD"/>
                </a:solidFill>
              </a:rPr>
              <a:t>ul</a:t>
            </a:r>
            <a:r>
              <a:rPr lang="en-US" sz="2400" dirty="0">
                <a:solidFill>
                  <a:srgbClr val="4F81BD"/>
                </a:solidFill>
              </a:rPr>
              <a:t> {</a:t>
            </a:r>
            <a:r>
              <a:rPr lang="en-US" sz="2400" dirty="0" err="1">
                <a:solidFill>
                  <a:srgbClr val="4F81BD"/>
                </a:solidFill>
              </a:rPr>
              <a:t>color:blue</a:t>
            </a:r>
            <a:r>
              <a:rPr lang="en-US" sz="2400" dirty="0">
                <a:solidFill>
                  <a:srgbClr val="4F81BD"/>
                </a:solidFill>
              </a:rPr>
              <a:t>; </a:t>
            </a:r>
            <a:r>
              <a:rPr lang="en-US" sz="2400" dirty="0" err="1">
                <a:solidFill>
                  <a:srgbClr val="4F81BD"/>
                </a:solidFill>
              </a:rPr>
              <a:t>visibility:visible</a:t>
            </a:r>
            <a:r>
              <a:rPr lang="en-US" sz="2400" dirty="0">
                <a:solidFill>
                  <a:srgbClr val="4F81BD"/>
                </a:solidFill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8064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18441" y="0"/>
            <a:ext cx="8047009" cy="1021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 </a:t>
            </a:r>
            <a:r>
              <a:rPr lang="en-US" sz="3200" dirty="0" err="1" smtClean="0">
                <a:solidFill>
                  <a:srgbClr val="7030A0"/>
                </a:solidFill>
              </a:rPr>
              <a:t>mostenirea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stilurilor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err="1" smtClean="0"/>
              <a:t>Unele</a:t>
            </a:r>
            <a:r>
              <a:rPr lang="en-US" sz="3200" dirty="0" smtClean="0"/>
              <a:t> </a:t>
            </a:r>
            <a:r>
              <a:rPr lang="en-US" sz="3200" dirty="0" err="1" smtClean="0"/>
              <a:t>proprietati</a:t>
            </a:r>
            <a:r>
              <a:rPr lang="en-US" sz="3200" dirty="0" smtClean="0"/>
              <a:t> se </a:t>
            </a:r>
            <a:r>
              <a:rPr lang="en-US" sz="3200" dirty="0" err="1" smtClean="0"/>
              <a:t>mostenesc</a:t>
            </a:r>
            <a:r>
              <a:rPr lang="en-US" sz="3200" dirty="0" smtClean="0"/>
              <a:t> (</a:t>
            </a:r>
            <a:r>
              <a:rPr lang="en-US" sz="3200" dirty="0" smtClean="0">
                <a:solidFill>
                  <a:schemeClr val="tx2"/>
                </a:solidFill>
              </a:rPr>
              <a:t>color</a:t>
            </a:r>
            <a:r>
              <a:rPr lang="en-US" sz="3200" dirty="0" smtClean="0"/>
              <a:t>) </a:t>
            </a:r>
            <a:r>
              <a:rPr lang="en-US" sz="3200" dirty="0" err="1" smtClean="0"/>
              <a:t>altele</a:t>
            </a:r>
            <a:r>
              <a:rPr lang="en-US" sz="3200" dirty="0" smtClean="0"/>
              <a:t> nu (</a:t>
            </a:r>
            <a:r>
              <a:rPr lang="en-US" sz="3200" dirty="0" smtClean="0">
                <a:solidFill>
                  <a:schemeClr val="tx2"/>
                </a:solidFill>
              </a:rPr>
              <a:t>border</a:t>
            </a:r>
            <a:r>
              <a:rPr lang="en-US" sz="3200" dirty="0" smtClean="0"/>
              <a:t>). </a:t>
            </a:r>
            <a:r>
              <a:rPr lang="en-US" sz="3200" dirty="0" err="1" smtClean="0"/>
              <a:t>Cand</a:t>
            </a:r>
            <a:r>
              <a:rPr lang="en-US" sz="3200" dirty="0" smtClean="0"/>
              <a:t> </a:t>
            </a:r>
            <a:r>
              <a:rPr lang="en-US" sz="3200" dirty="0" err="1" smtClean="0"/>
              <a:t>unui</a:t>
            </a:r>
            <a:r>
              <a:rPr lang="en-US" sz="3200" dirty="0" smtClean="0"/>
              <a:t> element </a:t>
            </a:r>
            <a:r>
              <a:rPr lang="en-US" sz="3200" dirty="0" err="1" smtClean="0"/>
              <a:t>i</a:t>
            </a:r>
            <a:r>
              <a:rPr lang="en-US" sz="3200" dirty="0" smtClean="0"/>
              <a:t> se pot </a:t>
            </a:r>
            <a:r>
              <a:rPr lang="en-US" sz="3200" dirty="0" err="1" smtClean="0"/>
              <a:t>aplica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</a:t>
            </a:r>
            <a:r>
              <a:rPr lang="en-US" sz="3200" dirty="0" err="1" smtClean="0"/>
              <a:t>multe</a:t>
            </a:r>
            <a:r>
              <a:rPr lang="en-US" sz="3200" dirty="0" smtClean="0"/>
              <a:t> </a:t>
            </a:r>
            <a:r>
              <a:rPr lang="en-US" sz="3200" dirty="0" err="1" smtClean="0"/>
              <a:t>stiluri</a:t>
            </a:r>
            <a:r>
              <a:rPr lang="en-US" sz="3200" dirty="0" smtClean="0"/>
              <a:t>, </a:t>
            </a:r>
            <a:r>
              <a:rPr lang="en-US" sz="3200" dirty="0" err="1" smtClean="0"/>
              <a:t>castiga</a:t>
            </a:r>
            <a:r>
              <a:rPr lang="en-US" sz="3200" dirty="0" smtClean="0"/>
              <a:t> </a:t>
            </a:r>
            <a:r>
              <a:rPr lang="en-US" sz="3200" dirty="0" err="1" smtClean="0"/>
              <a:t>stilul</a:t>
            </a:r>
            <a:r>
              <a:rPr lang="en-US" sz="3200" dirty="0" smtClean="0"/>
              <a:t> </a:t>
            </a:r>
            <a:r>
              <a:rPr lang="en-US" sz="3200" dirty="0" err="1" smtClean="0"/>
              <a:t>cel</a:t>
            </a:r>
            <a:r>
              <a:rPr lang="en-US" sz="3200" dirty="0" smtClean="0"/>
              <a:t> </a:t>
            </a:r>
            <a:r>
              <a:rPr lang="en-US" sz="3200" dirty="0" err="1" smtClean="0"/>
              <a:t>mai</a:t>
            </a:r>
            <a:r>
              <a:rPr lang="en-US" sz="3200" dirty="0" smtClean="0"/>
              <a:t> specific.</a:t>
            </a:r>
          </a:p>
          <a:p>
            <a:endParaRPr lang="en-US" sz="3200" dirty="0"/>
          </a:p>
          <a:p>
            <a:r>
              <a:rPr lang="en-US" sz="3200" dirty="0" err="1" smtClean="0">
                <a:solidFill>
                  <a:srgbClr val="7030A0"/>
                </a:solidFill>
              </a:rPr>
              <a:t>Exemplu</a:t>
            </a:r>
            <a:r>
              <a:rPr lang="en-US" sz="3200" dirty="0" smtClean="0">
                <a:solidFill>
                  <a:srgbClr val="7030A0"/>
                </a:solidFill>
              </a:rPr>
              <a:t>: </a:t>
            </a:r>
            <a:r>
              <a:rPr lang="en-US" sz="3200" dirty="0" smtClean="0"/>
              <a:t>ex-mostenire-centrat.html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817602"/>
            <a:ext cx="5779146" cy="221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body { font-family: sans-serif;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      background-color: yellow; } </a:t>
            </a:r>
          </a:p>
          <a:p>
            <a:r>
              <a:rPr lang="en-US" sz="2400" dirty="0">
                <a:solidFill>
                  <a:schemeClr val="tx2"/>
                </a:solidFill>
              </a:rPr>
              <a:t>p { color: red; background-color: aqua; } </a:t>
            </a:r>
          </a:p>
          <a:p>
            <a:r>
              <a:rPr lang="en-US" sz="2400" dirty="0">
                <a:solidFill>
                  <a:schemeClr val="tx2"/>
                </a:solidFill>
              </a:rPr>
              <a:t>a { text-decoration: </a:t>
            </a:r>
            <a:r>
              <a:rPr lang="en-US" sz="2400" dirty="0" err="1">
                <a:solidFill>
                  <a:schemeClr val="tx2"/>
                </a:solidFill>
              </a:rPr>
              <a:t>overline</a:t>
            </a:r>
            <a:r>
              <a:rPr lang="en-US" sz="2400" dirty="0">
                <a:solidFill>
                  <a:schemeClr val="tx2"/>
                </a:solidFill>
              </a:rPr>
              <a:t> underline; } </a:t>
            </a:r>
          </a:p>
          <a:p>
            <a:r>
              <a:rPr lang="en-US" sz="2400" dirty="0">
                <a:solidFill>
                  <a:schemeClr val="tx2"/>
                </a:solidFill>
              </a:rPr>
              <a:t>h2 { font-weight: bold; text-align: center;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355" y="228600"/>
            <a:ext cx="838200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Observatii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generale</a:t>
            </a:r>
            <a:r>
              <a:rPr lang="en-US" sz="3200" dirty="0" smtClean="0">
                <a:solidFill>
                  <a:srgbClr val="7030A0"/>
                </a:solidFill>
              </a:rPr>
              <a:t>: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/>
              <a:t>p</a:t>
            </a:r>
            <a:r>
              <a:rPr lang="en-US" sz="3200" dirty="0" err="1" smtClean="0"/>
              <a:t>roprietatie</a:t>
            </a:r>
            <a:r>
              <a:rPr lang="en-US" sz="3200" dirty="0" smtClean="0"/>
              <a:t> </a:t>
            </a:r>
            <a:r>
              <a:rPr lang="en-US" sz="3200" dirty="0" err="1" smtClean="0"/>
              <a:t>marcate</a:t>
            </a:r>
            <a:r>
              <a:rPr lang="en-US" sz="3200" dirty="0" smtClean="0">
                <a:solidFill>
                  <a:srgbClr val="7030A0"/>
                </a:solidFill>
              </a:rPr>
              <a:t>  </a:t>
            </a:r>
            <a:r>
              <a:rPr lang="en-US" sz="3200" dirty="0" smtClean="0">
                <a:solidFill>
                  <a:srgbClr val="1F497D"/>
                </a:solidFill>
              </a:rPr>
              <a:t>!important </a:t>
            </a:r>
          </a:p>
          <a:p>
            <a:r>
              <a:rPr lang="en-US" sz="3200" dirty="0" err="1"/>
              <a:t>s</a:t>
            </a:r>
            <a:r>
              <a:rPr lang="en-US" sz="3200" dirty="0" err="1" smtClean="0"/>
              <a:t>unt</a:t>
            </a:r>
            <a:r>
              <a:rPr lang="en-US" sz="3200" dirty="0" smtClean="0"/>
              <a:t> </a:t>
            </a:r>
            <a:r>
              <a:rPr lang="en-US" sz="3200" dirty="0" err="1" smtClean="0"/>
              <a:t>aplicate</a:t>
            </a:r>
            <a:r>
              <a:rPr lang="en-US" sz="3200" dirty="0" smtClean="0"/>
              <a:t>  </a:t>
            </a:r>
            <a:r>
              <a:rPr lang="en-US" sz="3200" dirty="0" err="1" smtClean="0"/>
              <a:t>indiferent</a:t>
            </a:r>
            <a:r>
              <a:rPr lang="en-US" sz="3200" dirty="0" smtClean="0"/>
              <a:t> de </a:t>
            </a:r>
            <a:r>
              <a:rPr lang="en-US" sz="3200" dirty="0" err="1" smtClean="0"/>
              <a:t>specificitatea</a:t>
            </a:r>
            <a:r>
              <a:rPr lang="en-US" sz="3200" dirty="0" smtClean="0"/>
              <a:t>  </a:t>
            </a:r>
            <a:r>
              <a:rPr lang="en-US" sz="3200" dirty="0" err="1" smtClean="0"/>
              <a:t>lor</a:t>
            </a:r>
            <a:endParaRPr lang="en-US" sz="3200" dirty="0" smtClean="0"/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rgbClr val="1F497D"/>
                </a:solidFill>
              </a:rPr>
              <a:t>p { color: #ff0000 !important; </a:t>
            </a:r>
            <a:r>
              <a:rPr lang="en-US" sz="3200" dirty="0" smtClean="0">
                <a:solidFill>
                  <a:srgbClr val="1F497D"/>
                </a:solidFill>
              </a:rPr>
              <a:t>}</a:t>
            </a:r>
          </a:p>
          <a:p>
            <a:endParaRPr lang="en-US" sz="3200" dirty="0">
              <a:solidFill>
                <a:srgbClr val="1F497D"/>
              </a:solidFill>
            </a:endParaRPr>
          </a:p>
          <a:p>
            <a:r>
              <a:rPr lang="en-US" sz="3200" dirty="0" err="1" smtClean="0"/>
              <a:t>Unele</a:t>
            </a:r>
            <a:r>
              <a:rPr lang="en-US" sz="3200" dirty="0" smtClean="0"/>
              <a:t> </a:t>
            </a:r>
            <a:r>
              <a:rPr lang="en-US" sz="3200" dirty="0" err="1" smtClean="0"/>
              <a:t>proprietati</a:t>
            </a:r>
            <a:r>
              <a:rPr lang="en-US" sz="3200" dirty="0" smtClean="0"/>
              <a:t> pot </a:t>
            </a:r>
            <a:r>
              <a:rPr lang="en-US" sz="3200" dirty="0" err="1" smtClean="0"/>
              <a:t>lua</a:t>
            </a:r>
            <a:r>
              <a:rPr lang="en-US" sz="3200" dirty="0" smtClean="0"/>
              <a:t> </a:t>
            </a:r>
            <a:r>
              <a:rPr lang="en-US" sz="3200" dirty="0" err="1" smtClean="0"/>
              <a:t>valoarea</a:t>
            </a:r>
            <a:r>
              <a:rPr lang="en-US" sz="3200" dirty="0" smtClean="0"/>
              <a:t> inherit, </a:t>
            </a:r>
            <a:r>
              <a:rPr lang="en-US" sz="3200" dirty="0" err="1" smtClean="0"/>
              <a:t>aceasta</a:t>
            </a:r>
            <a:r>
              <a:rPr lang="en-US" sz="3200" dirty="0" smtClean="0"/>
              <a:t> </a:t>
            </a:r>
            <a:r>
              <a:rPr lang="en-US" sz="3200" dirty="0" err="1" smtClean="0"/>
              <a:t>insemnand</a:t>
            </a:r>
            <a:r>
              <a:rPr lang="en-US" sz="3200" dirty="0" smtClean="0"/>
              <a:t> ca </a:t>
            </a:r>
            <a:r>
              <a:rPr lang="en-US" sz="3200" dirty="0" err="1" smtClean="0"/>
              <a:t>proprietatea</a:t>
            </a:r>
            <a:r>
              <a:rPr lang="en-US" sz="3200" dirty="0" smtClean="0"/>
              <a:t>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mostenita</a:t>
            </a:r>
            <a:r>
              <a:rPr lang="en-US" sz="3200" dirty="0" smtClean="0"/>
              <a:t> de la </a:t>
            </a:r>
            <a:r>
              <a:rPr lang="en-US" sz="3200" dirty="0" err="1" smtClean="0"/>
              <a:t>elementul</a:t>
            </a:r>
            <a:r>
              <a:rPr lang="en-US" sz="3200" dirty="0" smtClean="0"/>
              <a:t> </a:t>
            </a:r>
            <a:r>
              <a:rPr lang="en-US" sz="3200" dirty="0" err="1" smtClean="0"/>
              <a:t>parinte</a:t>
            </a:r>
            <a:r>
              <a:rPr lang="en-US" sz="3200" dirty="0" smtClean="0"/>
              <a:t>;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folosita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a </a:t>
            </a:r>
            <a:r>
              <a:rPr lang="en-US" sz="3200" dirty="0" err="1" smtClean="0"/>
              <a:t>suprascrie</a:t>
            </a:r>
            <a:r>
              <a:rPr lang="en-US" sz="3200" dirty="0" smtClean="0"/>
              <a:t> un alt </a:t>
            </a:r>
            <a:r>
              <a:rPr lang="en-US" sz="3200" dirty="0" err="1" smtClean="0"/>
              <a:t>stil</a:t>
            </a:r>
            <a:r>
              <a:rPr lang="en-US" sz="3200" dirty="0" smtClean="0"/>
              <a:t> </a:t>
            </a:r>
            <a:r>
              <a:rPr lang="en-US" sz="3200" dirty="0" err="1" smtClean="0"/>
              <a:t>si</a:t>
            </a:r>
            <a:r>
              <a:rPr lang="en-US" sz="3200" dirty="0" smtClean="0"/>
              <a:t> a </a:t>
            </a:r>
            <a:r>
              <a:rPr lang="en-US" sz="3200" dirty="0" err="1" smtClean="0"/>
              <a:t>forta</a:t>
            </a:r>
            <a:r>
              <a:rPr lang="en-US" sz="3200" dirty="0" smtClean="0"/>
              <a:t> </a:t>
            </a:r>
            <a:r>
              <a:rPr lang="en-US" sz="3200" dirty="0" err="1" smtClean="0"/>
              <a:t>comportamentul</a:t>
            </a:r>
            <a:r>
              <a:rPr lang="en-US" sz="3200" dirty="0" smtClean="0"/>
              <a:t> implicit</a:t>
            </a:r>
            <a:r>
              <a:rPr lang="en-US" sz="3200" dirty="0" smtClean="0">
                <a:solidFill>
                  <a:srgbClr val="7030A0"/>
                </a:solidFill>
              </a:rPr>
              <a:t>.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70873" y="304800"/>
            <a:ext cx="8617231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CSS = CASCADING STYLE SHEETS</a:t>
            </a:r>
          </a:p>
          <a:p>
            <a:r>
              <a:rPr lang="en-US" sz="3200" dirty="0" smtClean="0">
                <a:solidFill>
                  <a:srgbClr val="7030A0"/>
                </a:solidFill>
                <a:hlinkClick r:id="rId2"/>
              </a:rPr>
              <a:t>http</a:t>
            </a:r>
            <a:r>
              <a:rPr lang="en-US" sz="3200" dirty="0">
                <a:solidFill>
                  <a:srgbClr val="7030A0"/>
                </a:solidFill>
                <a:hlinkClick r:id="rId2"/>
              </a:rPr>
              <a:t>://www.w3.org/TR/CSS</a:t>
            </a:r>
            <a:r>
              <a:rPr lang="en-US" sz="3200" dirty="0" smtClean="0">
                <a:solidFill>
                  <a:srgbClr val="7030A0"/>
                </a:solidFill>
                <a:hlinkClick r:id="rId2"/>
              </a:rPr>
              <a:t>/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/>
              <a:t>Cu </a:t>
            </a:r>
            <a:r>
              <a:rPr lang="en-US" sz="3200" dirty="0" err="1" smtClean="0"/>
              <a:t>ajutorul</a:t>
            </a:r>
            <a:r>
              <a:rPr lang="en-US" sz="3200" dirty="0" smtClean="0"/>
              <a:t> CSS </a:t>
            </a:r>
            <a:r>
              <a:rPr lang="en-US" sz="3200" dirty="0" err="1" smtClean="0"/>
              <a:t>definim</a:t>
            </a:r>
            <a:r>
              <a:rPr lang="en-US" sz="3200" dirty="0" smtClean="0"/>
              <a:t> </a:t>
            </a:r>
            <a:r>
              <a:rPr lang="en-US" sz="3200" dirty="0" err="1" smtClean="0"/>
              <a:t>aspectul</a:t>
            </a:r>
            <a:r>
              <a:rPr lang="en-US" sz="3200" dirty="0" smtClean="0"/>
              <a:t> </a:t>
            </a:r>
            <a:r>
              <a:rPr lang="en-US" sz="3200" dirty="0" err="1" smtClean="0"/>
              <a:t>paginii</a:t>
            </a:r>
            <a:r>
              <a:rPr lang="en-US" sz="3200" dirty="0" smtClean="0"/>
              <a:t>:</a:t>
            </a:r>
          </a:p>
          <a:p>
            <a:r>
              <a:rPr lang="en-US" sz="3200" dirty="0" err="1"/>
              <a:t>s</a:t>
            </a:r>
            <a:r>
              <a:rPr lang="en-US" sz="3200" dirty="0" err="1" smtClean="0"/>
              <a:t>tilizarea</a:t>
            </a:r>
            <a:r>
              <a:rPr lang="en-US" sz="3200" dirty="0" smtClean="0"/>
              <a:t> </a:t>
            </a:r>
            <a:r>
              <a:rPr lang="en-US" sz="3200" dirty="0" err="1" smtClean="0"/>
              <a:t>elemenentelor</a:t>
            </a:r>
            <a:r>
              <a:rPr lang="en-US" sz="3200" dirty="0" smtClean="0"/>
              <a:t> HTML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asezarea</a:t>
            </a:r>
            <a:r>
              <a:rPr lang="en-US" sz="3200" dirty="0" smtClean="0"/>
              <a:t> </a:t>
            </a:r>
            <a:r>
              <a:rPr lang="en-US" sz="3200" dirty="0" err="1" smtClean="0"/>
              <a:t>lor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in </a:t>
            </a:r>
            <a:r>
              <a:rPr lang="en-US" sz="3200" dirty="0" err="1" smtClean="0"/>
              <a:t>pagina</a:t>
            </a:r>
            <a:r>
              <a:rPr lang="en-US" sz="3200" dirty="0" smtClean="0"/>
              <a:t>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Proprietatile</a:t>
            </a:r>
            <a:r>
              <a:rPr lang="en-US" sz="3200" dirty="0" smtClean="0"/>
              <a:t> CSS pot fi definite in 3 </a:t>
            </a:r>
            <a:r>
              <a:rPr lang="en-US" sz="3200" dirty="0" err="1" smtClean="0"/>
              <a:t>moduri</a:t>
            </a:r>
            <a:r>
              <a:rPr lang="en-US" sz="3200" dirty="0" smtClean="0"/>
              <a:t>: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        inline, in file, </a:t>
            </a:r>
            <a:r>
              <a:rPr lang="en-US" sz="3200" dirty="0" err="1" smtClean="0">
                <a:solidFill>
                  <a:srgbClr val="7030A0"/>
                </a:solidFill>
              </a:rPr>
              <a:t>intr</a:t>
            </a:r>
            <a:r>
              <a:rPr lang="en-US" sz="3200" dirty="0" smtClean="0">
                <a:solidFill>
                  <a:srgbClr val="7030A0"/>
                </a:solidFill>
              </a:rPr>
              <a:t>-un </a:t>
            </a:r>
            <a:r>
              <a:rPr lang="en-US" sz="3200" dirty="0" err="1" smtClean="0">
                <a:solidFill>
                  <a:srgbClr val="7030A0"/>
                </a:solidFill>
              </a:rPr>
              <a:t>fisier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separat</a:t>
            </a:r>
            <a:r>
              <a:rPr lang="en-US" sz="32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/*</a:t>
            </a:r>
            <a:r>
              <a:rPr lang="en-US" sz="3200" dirty="0" err="1" smtClean="0">
                <a:solidFill>
                  <a:schemeClr val="tx2"/>
                </a:solidFill>
              </a:rPr>
              <a:t>comentarii</a:t>
            </a:r>
            <a:r>
              <a:rPr lang="en-US" sz="3200" dirty="0" smtClean="0">
                <a:solidFill>
                  <a:schemeClr val="tx2"/>
                </a:solidFill>
              </a:rPr>
              <a:t> */   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207460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/*</a:t>
            </a:r>
          </a:p>
          <a:p>
            <a:r>
              <a:rPr lang="en-US" sz="3200" dirty="0" err="1" smtClean="0">
                <a:solidFill>
                  <a:schemeClr val="tx2"/>
                </a:solidFill>
              </a:rPr>
              <a:t>comentarii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*/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457200"/>
            <a:ext cx="885171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“Box Model” </a:t>
            </a:r>
            <a:r>
              <a:rPr lang="en-US" sz="3200" dirty="0" err="1" smtClean="0">
                <a:solidFill>
                  <a:srgbClr val="7030A0"/>
                </a:solidFill>
              </a:rPr>
              <a:t>pentru</a:t>
            </a:r>
            <a:r>
              <a:rPr lang="en-US" sz="3200" dirty="0" smtClean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elemente</a:t>
            </a:r>
            <a:r>
              <a:rPr lang="en-US" sz="3200" dirty="0" smtClean="0">
                <a:solidFill>
                  <a:srgbClr val="7030A0"/>
                </a:solidFill>
              </a:rPr>
              <a:t> HTML</a:t>
            </a:r>
          </a:p>
          <a:p>
            <a:r>
              <a:rPr lang="en-US" sz="3200" dirty="0">
                <a:solidFill>
                  <a:srgbClr val="7030A0"/>
                </a:solidFill>
                <a:hlinkClick r:id="rId2"/>
              </a:rPr>
              <a:t>http://www.w3.org/TR/css3-box/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9" y="1752600"/>
            <a:ext cx="7077212" cy="4295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6157162"/>
            <a:ext cx="667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en-US" sz="2400" dirty="0" smtClean="0">
                <a:solidFill>
                  <a:schemeClr val="tx2"/>
                </a:solidFill>
              </a:rPr>
              <a:t>order, padding, margin </a:t>
            </a:r>
            <a:r>
              <a:rPr lang="en-US" sz="2400" dirty="0" smtClean="0"/>
              <a:t> au </a:t>
            </a:r>
            <a:r>
              <a:rPr lang="en-US" sz="2400" dirty="0" err="1" smtClean="0"/>
              <a:t>valoarea</a:t>
            </a:r>
            <a:r>
              <a:rPr lang="en-US" sz="2400" dirty="0" smtClean="0"/>
              <a:t> </a:t>
            </a:r>
            <a:r>
              <a:rPr lang="en-US" sz="2400" dirty="0" err="1" smtClean="0"/>
              <a:t>implicita</a:t>
            </a:r>
            <a:r>
              <a:rPr lang="en-US" sz="2400" dirty="0" smtClean="0"/>
              <a:t>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5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14400"/>
            <a:ext cx="6553200" cy="556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3403" y="1219200"/>
            <a:ext cx="60198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971800"/>
            <a:ext cx="6019800" cy="1371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4800600"/>
            <a:ext cx="59055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7303" y="1645693"/>
            <a:ext cx="22860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29703" y="3166707"/>
            <a:ext cx="19812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19600" y="3195282"/>
            <a:ext cx="914400" cy="3619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3760527"/>
            <a:ext cx="51054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60243" y="5105400"/>
            <a:ext cx="2897875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5105400"/>
            <a:ext cx="13716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5715000"/>
            <a:ext cx="4724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53403" y="1234553"/>
            <a:ext cx="553303" cy="2740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35089" y="2989428"/>
            <a:ext cx="446111" cy="386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34519" y="4803017"/>
            <a:ext cx="447249" cy="361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90600" y="304800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7030A0"/>
                </a:solidFill>
              </a:rPr>
              <a:t>Elemente</a:t>
            </a:r>
            <a:r>
              <a:rPr lang="en-US" sz="2800" dirty="0" smtClean="0">
                <a:solidFill>
                  <a:srgbClr val="7030A0"/>
                </a:solidFill>
              </a:rPr>
              <a:t> block </a:t>
            </a:r>
            <a:r>
              <a:rPr lang="en-US" sz="2800" dirty="0" err="1" smtClean="0">
                <a:solidFill>
                  <a:srgbClr val="7030A0"/>
                </a:solidFill>
              </a:rPr>
              <a:t>si</a:t>
            </a:r>
            <a:r>
              <a:rPr lang="en-US" sz="2800" dirty="0" smtClean="0">
                <a:solidFill>
                  <a:srgbClr val="7030A0"/>
                </a:solidFill>
              </a:rPr>
              <a:t> inline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457200"/>
            <a:ext cx="8851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background</a:t>
            </a:r>
          </a:p>
          <a:p>
            <a:r>
              <a:rPr lang="en-US" sz="3200" dirty="0">
                <a:solidFill>
                  <a:srgbClr val="7030A0"/>
                </a:solidFill>
                <a:hlinkClick r:id="rId2"/>
              </a:rPr>
              <a:t>http://www.w3.org/TR/css3-background/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29" y="1849185"/>
            <a:ext cx="8610600" cy="430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b</a:t>
            </a:r>
            <a:r>
              <a:rPr lang="en-US" sz="3200" dirty="0" smtClean="0">
                <a:solidFill>
                  <a:schemeClr val="tx2"/>
                </a:solidFill>
              </a:rPr>
              <a:t>ackground-color:  </a:t>
            </a:r>
            <a:r>
              <a:rPr lang="en-US" sz="3200" dirty="0" err="1" smtClean="0"/>
              <a:t>culoare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b</a:t>
            </a:r>
            <a:r>
              <a:rPr lang="en-US" sz="3200" dirty="0" smtClean="0">
                <a:solidFill>
                  <a:schemeClr val="tx2"/>
                </a:solidFill>
              </a:rPr>
              <a:t>ackground-image: </a:t>
            </a:r>
            <a:r>
              <a:rPr lang="en-US" sz="3200" dirty="0" err="1" smtClean="0">
                <a:solidFill>
                  <a:schemeClr val="tx2"/>
                </a:solidFill>
              </a:rPr>
              <a:t>url</a:t>
            </a:r>
            <a:r>
              <a:rPr lang="en-US" sz="3200" dirty="0" smtClean="0">
                <a:solidFill>
                  <a:schemeClr val="tx2"/>
                </a:solidFill>
              </a:rPr>
              <a:t>(</a:t>
            </a:r>
            <a:r>
              <a:rPr lang="en-US" sz="3200" dirty="0" err="1" smtClean="0"/>
              <a:t>adresa-fisier</a:t>
            </a:r>
            <a:r>
              <a:rPr lang="en-US" sz="3200" dirty="0" smtClean="0">
                <a:solidFill>
                  <a:schemeClr val="tx2"/>
                </a:solidFill>
              </a:rPr>
              <a:t>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b</a:t>
            </a:r>
            <a:r>
              <a:rPr lang="en-US" sz="3200" dirty="0" smtClean="0">
                <a:solidFill>
                  <a:schemeClr val="tx2"/>
                </a:solidFill>
              </a:rPr>
              <a:t>ackground-repeat: </a:t>
            </a:r>
            <a:r>
              <a:rPr lang="en-US" sz="3200" dirty="0">
                <a:solidFill>
                  <a:schemeClr val="tx2"/>
                </a:solidFill>
              </a:rPr>
              <a:t>repeat </a:t>
            </a:r>
            <a:r>
              <a:rPr lang="en-US" sz="3200" dirty="0"/>
              <a:t>(default</a:t>
            </a:r>
            <a:r>
              <a:rPr lang="en-US" sz="3200" dirty="0" smtClean="0"/>
              <a:t>) 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              /*repeat-x, repeat-y</a:t>
            </a:r>
            <a:r>
              <a:rPr lang="en-US" sz="3200" dirty="0">
                <a:solidFill>
                  <a:schemeClr val="tx2"/>
                </a:solidFill>
              </a:rPr>
              <a:t>, or </a:t>
            </a:r>
            <a:r>
              <a:rPr lang="en-US" sz="3200" dirty="0" smtClean="0">
                <a:solidFill>
                  <a:schemeClr val="tx2"/>
                </a:solidFill>
              </a:rPr>
              <a:t>no-repeat */ </a:t>
            </a:r>
          </a:p>
          <a:p>
            <a:r>
              <a:rPr lang="en-US" sz="3200" dirty="0">
                <a:solidFill>
                  <a:schemeClr val="tx2"/>
                </a:solidFill>
              </a:rPr>
              <a:t>b</a:t>
            </a:r>
            <a:r>
              <a:rPr lang="en-US" sz="3200" dirty="0" smtClean="0">
                <a:solidFill>
                  <a:schemeClr val="tx2"/>
                </a:solidFill>
              </a:rPr>
              <a:t>ackground-position: </a:t>
            </a:r>
            <a:r>
              <a:rPr lang="en-US" sz="3200" dirty="0">
                <a:solidFill>
                  <a:schemeClr val="tx2"/>
                </a:solidFill>
              </a:rPr>
              <a:t>370px </a:t>
            </a:r>
            <a:r>
              <a:rPr lang="en-US" sz="3200" dirty="0" smtClean="0">
                <a:solidFill>
                  <a:schemeClr val="tx2"/>
                </a:solidFill>
              </a:rPr>
              <a:t> 20px </a:t>
            </a:r>
            <a:r>
              <a:rPr lang="en-US" sz="3200" dirty="0" smtClean="0"/>
              <a:t>(offset)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i="1" dirty="0">
                <a:solidFill>
                  <a:schemeClr val="tx2"/>
                </a:solidFill>
              </a:rPr>
              <a:t> </a:t>
            </a:r>
            <a:r>
              <a:rPr lang="en-US" sz="3200" i="1" dirty="0" smtClean="0">
                <a:solidFill>
                  <a:schemeClr val="tx2"/>
                </a:solidFill>
              </a:rPr>
              <a:t>     /* </a:t>
            </a:r>
            <a:r>
              <a:rPr lang="en-US" sz="3200" dirty="0" smtClean="0">
                <a:solidFill>
                  <a:schemeClr val="tx2"/>
                </a:solidFill>
              </a:rPr>
              <a:t>top</a:t>
            </a:r>
            <a:r>
              <a:rPr lang="en-US" sz="3200" dirty="0">
                <a:solidFill>
                  <a:schemeClr val="tx2"/>
                </a:solidFill>
              </a:rPr>
              <a:t>, left, right, bottom, </a:t>
            </a:r>
            <a:r>
              <a:rPr lang="en-US" sz="3200" dirty="0" smtClean="0">
                <a:solidFill>
                  <a:schemeClr val="tx2"/>
                </a:solidFill>
              </a:rPr>
              <a:t>center, </a:t>
            </a:r>
            <a:r>
              <a:rPr lang="en-US" sz="3200" dirty="0" err="1" smtClean="0"/>
              <a:t>procente</a:t>
            </a:r>
            <a:r>
              <a:rPr lang="en-US" sz="3200" dirty="0" smtClean="0">
                <a:solidFill>
                  <a:schemeClr val="tx2"/>
                </a:solidFill>
              </a:rPr>
              <a:t> */</a:t>
            </a:r>
          </a:p>
          <a:p>
            <a:r>
              <a:rPr lang="en-US" sz="3200" dirty="0">
                <a:solidFill>
                  <a:schemeClr val="tx2"/>
                </a:solidFill>
              </a:rPr>
              <a:t>b</a:t>
            </a:r>
            <a:r>
              <a:rPr lang="en-US" sz="3200" dirty="0" smtClean="0">
                <a:solidFill>
                  <a:schemeClr val="tx2"/>
                </a:solidFill>
              </a:rPr>
              <a:t>ackground-size:  300px 100px</a:t>
            </a:r>
            <a:r>
              <a:rPr lang="en-US" sz="3200" dirty="0" smtClean="0"/>
              <a:t>(</a:t>
            </a:r>
            <a:r>
              <a:rPr lang="en-US" sz="3200" dirty="0" err="1" smtClean="0"/>
              <a:t>dimensiunea</a:t>
            </a:r>
            <a:r>
              <a:rPr lang="en-US" sz="3200" dirty="0" smtClean="0"/>
              <a:t>)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tx2"/>
                </a:solidFill>
              </a:rPr>
              <a:t>                /*contain, cover, 100% 100%, auto*/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7400" y="579358"/>
            <a:ext cx="885171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multiple backgrounds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813" y="2131662"/>
            <a:ext cx="8920455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background-image: </a:t>
            </a:r>
            <a:r>
              <a:rPr lang="en-US" sz="2800" dirty="0" err="1">
                <a:solidFill>
                  <a:schemeClr val="tx2"/>
                </a:solidFill>
              </a:rPr>
              <a:t>url</a:t>
            </a:r>
            <a:r>
              <a:rPr lang="en-US" sz="2800" dirty="0">
                <a:solidFill>
                  <a:schemeClr val="tx2"/>
                </a:solidFill>
              </a:rPr>
              <a:t>(img3), </a:t>
            </a:r>
            <a:r>
              <a:rPr lang="en-US" sz="2800" dirty="0" err="1">
                <a:solidFill>
                  <a:schemeClr val="tx2"/>
                </a:solidFill>
              </a:rPr>
              <a:t>url</a:t>
            </a:r>
            <a:r>
              <a:rPr lang="en-US" sz="2800" dirty="0">
                <a:solidFill>
                  <a:schemeClr val="tx2"/>
                </a:solidFill>
              </a:rPr>
              <a:t>(img2), </a:t>
            </a:r>
            <a:r>
              <a:rPr lang="en-US" sz="2800" dirty="0" err="1">
                <a:solidFill>
                  <a:schemeClr val="tx2"/>
                </a:solidFill>
              </a:rPr>
              <a:t>url</a:t>
            </a:r>
            <a:r>
              <a:rPr lang="en-US" sz="2800" dirty="0">
                <a:solidFill>
                  <a:schemeClr val="tx2"/>
                </a:solidFill>
              </a:rPr>
              <a:t>(img1); </a:t>
            </a:r>
          </a:p>
          <a:p>
            <a:r>
              <a:rPr lang="en-US" sz="2800" dirty="0">
                <a:solidFill>
                  <a:schemeClr val="tx2"/>
                </a:solidFill>
              </a:rPr>
              <a:t>background-position: center </a:t>
            </a:r>
            <a:r>
              <a:rPr lang="en-US" sz="2800" dirty="0" err="1">
                <a:solidFill>
                  <a:schemeClr val="tx2"/>
                </a:solidFill>
              </a:rPr>
              <a:t>center</a:t>
            </a:r>
            <a:r>
              <a:rPr lang="en-US" sz="2800" dirty="0">
                <a:solidFill>
                  <a:schemeClr val="tx2"/>
                </a:solidFill>
              </a:rPr>
              <a:t>, 20% 80%, top left; </a:t>
            </a:r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background-repeat</a:t>
            </a:r>
            <a:r>
              <a:rPr lang="en-US" sz="2800" dirty="0">
                <a:solidFill>
                  <a:schemeClr val="tx2"/>
                </a:solidFill>
              </a:rPr>
              <a:t>: no-repeat;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                                       /* no-repeat, no-repeat*/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1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999" y="4686249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24" y="228600"/>
            <a:ext cx="7992894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</a:t>
            </a:r>
            <a:r>
              <a:rPr lang="en-US" sz="3200" dirty="0" err="1">
                <a:solidFill>
                  <a:srgbClr val="7030A0"/>
                </a:solidFill>
              </a:rPr>
              <a:t>g</a:t>
            </a:r>
            <a:r>
              <a:rPr lang="en-US" sz="3200" dirty="0" err="1" smtClean="0">
                <a:solidFill>
                  <a:srgbClr val="7030A0"/>
                </a:solidFill>
              </a:rPr>
              <a:t>radienti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1F497D"/>
                </a:solidFill>
              </a:rPr>
              <a:t>b</a:t>
            </a:r>
            <a:r>
              <a:rPr lang="en-US" sz="2400" dirty="0" smtClean="0">
                <a:solidFill>
                  <a:srgbClr val="1F497D"/>
                </a:solidFill>
              </a:rPr>
              <a:t>ackground-image</a:t>
            </a:r>
            <a:r>
              <a:rPr lang="en-US" sz="2400" smtClean="0">
                <a:solidFill>
                  <a:srgbClr val="1F497D"/>
                </a:solidFill>
              </a:rPr>
              <a:t>: linear-gradient(to right</a:t>
            </a:r>
            <a:r>
              <a:rPr lang="en-US" sz="2400" dirty="0">
                <a:solidFill>
                  <a:srgbClr val="1F497D"/>
                </a:solidFill>
              </a:rPr>
              <a:t>, </a:t>
            </a:r>
            <a:r>
              <a:rPr lang="en-US" sz="2400" dirty="0" smtClean="0">
                <a:solidFill>
                  <a:srgbClr val="1F497D"/>
                </a:solidFill>
              </a:rPr>
              <a:t>black, white); 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background-image</a:t>
            </a:r>
            <a:r>
              <a:rPr lang="en-US" sz="2400" dirty="0">
                <a:solidFill>
                  <a:srgbClr val="1F497D"/>
                </a:solidFill>
              </a:rPr>
              <a:t>: </a:t>
            </a:r>
            <a:r>
              <a:rPr lang="en-US" sz="2400" dirty="0" smtClean="0">
                <a:solidFill>
                  <a:srgbClr val="1F497D"/>
                </a:solidFill>
              </a:rPr>
              <a:t>linear-gradient(45deg, </a:t>
            </a:r>
            <a:r>
              <a:rPr lang="en-US" sz="2400" dirty="0">
                <a:solidFill>
                  <a:srgbClr val="1F497D"/>
                </a:solidFill>
              </a:rPr>
              <a:t>black, white</a:t>
            </a:r>
            <a:r>
              <a:rPr lang="en-US" sz="2400" dirty="0" smtClean="0">
                <a:solidFill>
                  <a:srgbClr val="1F497D"/>
                </a:solidFill>
              </a:rPr>
              <a:t>); </a:t>
            </a:r>
            <a:endParaRPr lang="en-US" sz="2400" dirty="0">
              <a:solidFill>
                <a:srgbClr val="1F497D"/>
              </a:solidFill>
            </a:endParaRPr>
          </a:p>
          <a:p>
            <a:endParaRPr lang="en-US" sz="2400" dirty="0">
              <a:solidFill>
                <a:srgbClr val="1F497D"/>
              </a:solidFill>
            </a:endParaRPr>
          </a:p>
          <a:p>
            <a:endParaRPr lang="en-US" sz="2400" dirty="0" smtClean="0">
              <a:solidFill>
                <a:srgbClr val="1F497D"/>
              </a:solidFill>
            </a:endParaRPr>
          </a:p>
          <a:p>
            <a:endParaRPr lang="en-US" sz="2400" dirty="0">
              <a:solidFill>
                <a:srgbClr val="1F497D"/>
              </a:solidFill>
            </a:endParaRPr>
          </a:p>
          <a:p>
            <a:endParaRPr lang="en-US" sz="2400" dirty="0" smtClean="0">
              <a:solidFill>
                <a:srgbClr val="1F497D"/>
              </a:solidFill>
            </a:endParaRPr>
          </a:p>
          <a:p>
            <a:endParaRPr lang="en-US" sz="2400" dirty="0" smtClean="0">
              <a:solidFill>
                <a:srgbClr val="1F497D"/>
              </a:solidFill>
            </a:endParaRPr>
          </a:p>
          <a:p>
            <a:endParaRPr lang="en-US" sz="2400" dirty="0">
              <a:solidFill>
                <a:srgbClr val="1F497D"/>
              </a:solidFill>
            </a:endParaRPr>
          </a:p>
          <a:p>
            <a:r>
              <a:rPr lang="en-US" sz="2400" dirty="0" smtClean="0">
                <a:solidFill>
                  <a:srgbClr val="1F497D"/>
                </a:solidFill>
              </a:rPr>
              <a:t>background-image: </a:t>
            </a:r>
          </a:p>
          <a:p>
            <a:r>
              <a:rPr lang="en-US" sz="2400" dirty="0">
                <a:solidFill>
                  <a:srgbClr val="1F497D"/>
                </a:solidFill>
              </a:rPr>
              <a:t> </a:t>
            </a:r>
            <a:r>
              <a:rPr lang="en-US" sz="2400" dirty="0" smtClean="0">
                <a:solidFill>
                  <a:srgbClr val="1F497D"/>
                </a:solidFill>
              </a:rPr>
              <a:t>           radial-gradient(circle at 50% 50%, black, white</a:t>
            </a:r>
            <a:r>
              <a:rPr lang="en-US" dirty="0" smtClean="0">
                <a:solidFill>
                  <a:prstClr val="black"/>
                </a:solidFill>
              </a:rPr>
              <a:t>);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1F497D"/>
                </a:solidFill>
              </a:rPr>
              <a:t>background-image: </a:t>
            </a:r>
          </a:p>
          <a:p>
            <a:r>
              <a:rPr lang="en-US" sz="2400" dirty="0">
                <a:solidFill>
                  <a:srgbClr val="1F497D"/>
                </a:solidFill>
              </a:rPr>
              <a:t>            </a:t>
            </a:r>
            <a:r>
              <a:rPr lang="en-US" sz="2400" dirty="0" smtClean="0">
                <a:solidFill>
                  <a:srgbClr val="1F497D"/>
                </a:solidFill>
              </a:rPr>
              <a:t>radial-gradient(ellipse, red, blue, aqua, white</a:t>
            </a:r>
            <a:r>
              <a:rPr lang="en-US" sz="2400" dirty="0" smtClean="0">
                <a:solidFill>
                  <a:prstClr val="black"/>
                </a:solidFill>
              </a:rPr>
              <a:t>);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://www.w3.org/TR/css3-images/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0" y="1981200"/>
            <a:ext cx="2590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34000" y="2057400"/>
            <a:ext cx="2590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9730" y="3059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45deg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5714999" y="3244334"/>
            <a:ext cx="184731" cy="18466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457200"/>
            <a:ext cx="8851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 margin, padding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414156"/>
            <a:ext cx="344998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argin: 15px;</a:t>
            </a:r>
          </a:p>
          <a:p>
            <a:r>
              <a:rPr lang="en-US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argin-left: 10%;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margin-right: 20%;</a:t>
            </a:r>
          </a:p>
          <a:p>
            <a:r>
              <a:rPr lang="en-US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argin-top: 15px;</a:t>
            </a:r>
          </a:p>
          <a:p>
            <a:r>
              <a:rPr lang="en-US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argin-bottom:15px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423255"/>
            <a:ext cx="363112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padding: </a:t>
            </a:r>
            <a:r>
              <a:rPr lang="en-US" sz="2800" dirty="0">
                <a:solidFill>
                  <a:schemeClr val="tx2"/>
                </a:solidFill>
              </a:rPr>
              <a:t>15px;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padding-left</a:t>
            </a:r>
            <a:r>
              <a:rPr lang="en-US" sz="2800" dirty="0">
                <a:solidFill>
                  <a:schemeClr val="tx2"/>
                </a:solidFill>
              </a:rPr>
              <a:t>: 10%; 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padding-right</a:t>
            </a:r>
            <a:r>
              <a:rPr lang="en-US" sz="2800" dirty="0">
                <a:solidFill>
                  <a:schemeClr val="tx2"/>
                </a:solidFill>
              </a:rPr>
              <a:t>: 20%;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padding-top</a:t>
            </a:r>
            <a:r>
              <a:rPr lang="en-US" sz="2800" dirty="0">
                <a:solidFill>
                  <a:schemeClr val="tx2"/>
                </a:solidFill>
              </a:rPr>
              <a:t>: 15px;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padding-bottom:15px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970" y="3657600"/>
            <a:ext cx="36471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uloarea</a:t>
            </a:r>
            <a:r>
              <a:rPr lang="en-US" sz="2400" dirty="0" smtClean="0"/>
              <a:t> background-</a:t>
            </a:r>
            <a:r>
              <a:rPr lang="en-US" sz="2400" dirty="0" err="1" smtClean="0"/>
              <a:t>ului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92974" y="3670024"/>
            <a:ext cx="343861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</a:t>
            </a:r>
            <a:r>
              <a:rPr lang="en-US" sz="2400" dirty="0" smtClean="0"/>
              <a:t> transparent                 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60478" y="4876799"/>
            <a:ext cx="50642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m</a:t>
            </a:r>
            <a:r>
              <a:rPr lang="en-US" sz="2800" dirty="0" smtClean="0">
                <a:solidFill>
                  <a:schemeClr val="tx2"/>
                </a:solidFill>
              </a:rPr>
              <a:t>argin: 15px 20% 15px 10%;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padding: </a:t>
            </a:r>
            <a:r>
              <a:rPr lang="en-US" sz="2800" dirty="0">
                <a:solidFill>
                  <a:schemeClr val="tx2"/>
                </a:solidFill>
              </a:rPr>
              <a:t>15px 20% 15px 10%;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5983728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 right  bottom  left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505200" y="5830907"/>
            <a:ext cx="152400" cy="3412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2581" y="5715714"/>
            <a:ext cx="0" cy="285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61865" y="5807355"/>
            <a:ext cx="0" cy="285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72200" y="5715714"/>
            <a:ext cx="152400" cy="285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86098"/>
            <a:ext cx="885171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 border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sz="2800" dirty="0" err="1" smtClean="0"/>
              <a:t>grosime</a:t>
            </a:r>
            <a:r>
              <a:rPr lang="en-US" sz="2800" dirty="0" smtClean="0"/>
              <a:t>:  </a:t>
            </a:r>
            <a:r>
              <a:rPr lang="en-US" sz="2800" dirty="0" err="1" smtClean="0"/>
              <a:t>exprimata</a:t>
            </a:r>
            <a:r>
              <a:rPr lang="en-US" sz="2800" dirty="0" smtClean="0"/>
              <a:t> in </a:t>
            </a:r>
            <a:r>
              <a:rPr lang="en-US" sz="2800" dirty="0" err="1" smtClean="0">
                <a:solidFill>
                  <a:schemeClr val="tx2"/>
                </a:solidFill>
              </a:rPr>
              <a:t>px</a:t>
            </a:r>
            <a:r>
              <a:rPr lang="en-US" sz="2800" dirty="0" smtClean="0">
                <a:solidFill>
                  <a:schemeClr val="tx2"/>
                </a:solidFill>
              </a:rPr>
              <a:t>, </a:t>
            </a:r>
            <a:r>
              <a:rPr lang="en-US" sz="2800" dirty="0" err="1" smtClean="0">
                <a:solidFill>
                  <a:schemeClr val="tx2"/>
                </a:solidFill>
              </a:rPr>
              <a:t>pt</a:t>
            </a:r>
            <a:r>
              <a:rPr lang="en-US" sz="2800" dirty="0" smtClean="0">
                <a:solidFill>
                  <a:schemeClr val="tx2"/>
                </a:solidFill>
              </a:rPr>
              <a:t>, </a:t>
            </a:r>
            <a:r>
              <a:rPr lang="en-US" sz="2800" dirty="0" err="1" smtClean="0">
                <a:solidFill>
                  <a:schemeClr val="tx2"/>
                </a:solidFill>
              </a:rPr>
              <a:t>em</a:t>
            </a:r>
            <a:r>
              <a:rPr lang="en-US" sz="2800" dirty="0" smtClean="0">
                <a:solidFill>
                  <a:schemeClr val="tx2"/>
                </a:solidFill>
              </a:rPr>
              <a:t>, </a:t>
            </a:r>
            <a:r>
              <a:rPr lang="en-US" sz="2800" dirty="0" err="1" smtClean="0"/>
              <a:t>sau</a:t>
            </a:r>
            <a:endParaRPr lang="en-US" sz="2800" dirty="0" smtClean="0"/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 thin, medium, thick</a:t>
            </a:r>
          </a:p>
          <a:p>
            <a:r>
              <a:rPr lang="en-US" sz="2800" dirty="0" err="1"/>
              <a:t>s</a:t>
            </a:r>
            <a:r>
              <a:rPr lang="en-US" sz="2800" dirty="0" err="1" smtClean="0"/>
              <a:t>til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none,  solid, dotted, dashed, inset,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outset, double, groove, ridge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199" y="1043155"/>
            <a:ext cx="2823409" cy="19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border-color: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border-style: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border-width:</a:t>
            </a:r>
          </a:p>
          <a:p>
            <a:r>
              <a:rPr lang="en-US" sz="2000" dirty="0">
                <a:solidFill>
                  <a:schemeClr val="tx2"/>
                </a:solidFill>
              </a:rPr>
              <a:t>b</a:t>
            </a:r>
            <a:r>
              <a:rPr lang="en-US" sz="2000" dirty="0" smtClean="0">
                <a:solidFill>
                  <a:schemeClr val="tx2"/>
                </a:solidFill>
              </a:rPr>
              <a:t>order-left-color:</a:t>
            </a:r>
          </a:p>
          <a:p>
            <a:r>
              <a:rPr lang="en-US" sz="2000" dirty="0">
                <a:solidFill>
                  <a:schemeClr val="tx2"/>
                </a:solidFill>
              </a:rPr>
              <a:t>b</a:t>
            </a:r>
            <a:r>
              <a:rPr lang="en-US" sz="2000" dirty="0" smtClean="0">
                <a:solidFill>
                  <a:schemeClr val="tx2"/>
                </a:solidFill>
              </a:rPr>
              <a:t>order bottom-width</a:t>
            </a:r>
            <a:r>
              <a:rPr lang="en-US" dirty="0" smtClean="0"/>
              <a:t>: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831" y="855469"/>
            <a:ext cx="5844870" cy="252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border: </a:t>
            </a:r>
            <a:r>
              <a:rPr lang="en-US" sz="2800" dirty="0" err="1" smtClean="0">
                <a:solidFill>
                  <a:schemeClr val="tx1"/>
                </a:solidFill>
              </a:rPr>
              <a:t>grosime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culoare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border-left</a:t>
            </a:r>
            <a:r>
              <a:rPr lang="en-US" sz="2800" dirty="0">
                <a:solidFill>
                  <a:schemeClr val="tx2"/>
                </a:solidFill>
              </a:rPr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grosime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culoare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border-right: </a:t>
            </a:r>
            <a:r>
              <a:rPr lang="en-US" sz="2800" dirty="0" err="1" smtClean="0">
                <a:solidFill>
                  <a:schemeClr val="tx1"/>
                </a:solidFill>
              </a:rPr>
              <a:t>grosime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culoare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border-top: </a:t>
            </a:r>
            <a:r>
              <a:rPr lang="en-US" sz="2800" dirty="0" err="1" smtClean="0">
                <a:solidFill>
                  <a:schemeClr val="tx1"/>
                </a:solidFill>
              </a:rPr>
              <a:t>grosime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culoare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2"/>
                </a:solidFill>
              </a:rPr>
              <a:t>border-bottom: </a:t>
            </a:r>
            <a:r>
              <a:rPr lang="en-US" sz="2800" dirty="0" err="1" smtClean="0">
                <a:solidFill>
                  <a:schemeClr val="tx1"/>
                </a:solidFill>
              </a:rPr>
              <a:t>grosime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stil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culoare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605790"/>
            <a:ext cx="340670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border-radius: 12px;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8600" y="5636567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</a:t>
            </a:r>
            <a:r>
              <a:rPr lang="en-US" sz="2400" dirty="0" err="1" smtClean="0"/>
              <a:t>argini</a:t>
            </a:r>
            <a:r>
              <a:rPr lang="en-US" sz="2400" dirty="0" smtClean="0"/>
              <a:t> cu </a:t>
            </a:r>
            <a:r>
              <a:rPr lang="en-US" sz="2400" dirty="0" err="1" smtClean="0"/>
              <a:t>colturi</a:t>
            </a:r>
            <a:r>
              <a:rPr lang="en-US" sz="2400" dirty="0" smtClean="0"/>
              <a:t> </a:t>
            </a:r>
            <a:r>
              <a:rPr lang="en-US" sz="2400" dirty="0" err="1" smtClean="0"/>
              <a:t>rotunde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0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457200"/>
            <a:ext cx="88517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 width, height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                     width</a:t>
            </a:r>
            <a:endParaRPr lang="en-US" sz="20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74814"/>
            <a:ext cx="3263991" cy="198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0200" y="1752600"/>
            <a:ext cx="2362200" cy="14510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2057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6144" y="4267200"/>
            <a:ext cx="567495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w</a:t>
            </a:r>
            <a:r>
              <a:rPr lang="en-US" sz="2800" dirty="0" smtClean="0">
                <a:solidFill>
                  <a:schemeClr val="tx2"/>
                </a:solidFill>
              </a:rPr>
              <a:t>idth: 500px /* 50% */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/* height, max-width, min-width,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          max-height, min-height */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154394"/>
            <a:ext cx="88517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Bloc </a:t>
            </a:r>
            <a:r>
              <a:rPr lang="en-US" sz="3200" dirty="0" err="1" smtClean="0">
                <a:solidFill>
                  <a:srgbClr val="7030A0"/>
                </a:solidFill>
              </a:rPr>
              <a:t>centrat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129" y="1039743"/>
            <a:ext cx="623920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Selector-bloc</a:t>
            </a:r>
            <a:r>
              <a:rPr lang="en-US" sz="3200" dirty="0" smtClean="0">
                <a:solidFill>
                  <a:schemeClr val="tx2"/>
                </a:solidFill>
              </a:rPr>
              <a:t> { </a:t>
            </a:r>
            <a:r>
              <a:rPr lang="en-US" sz="3200" dirty="0" err="1" smtClean="0">
                <a:solidFill>
                  <a:schemeClr val="tx2"/>
                </a:solidFill>
              </a:rPr>
              <a:t>margin-left:auto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                     </a:t>
            </a:r>
            <a:r>
              <a:rPr lang="en-US" sz="3200" dirty="0" err="1" smtClean="0">
                <a:solidFill>
                  <a:schemeClr val="tx2"/>
                </a:solidFill>
              </a:rPr>
              <a:t>margin-right:auto</a:t>
            </a:r>
            <a:r>
              <a:rPr lang="en-US" sz="3200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                     width: </a:t>
            </a:r>
            <a:r>
              <a:rPr lang="en-US" sz="3200" dirty="0" err="1" smtClean="0">
                <a:solidFill>
                  <a:schemeClr val="tx1"/>
                </a:solidFill>
              </a:rPr>
              <a:t>valoare</a:t>
            </a:r>
            <a:r>
              <a:rPr lang="en-US" sz="3200" dirty="0" smtClean="0">
                <a:solidFill>
                  <a:schemeClr val="tx2"/>
                </a:solidFill>
              </a:rPr>
              <a:t>;  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                   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657" y="3270647"/>
            <a:ext cx="72445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Textul</a:t>
            </a:r>
            <a:r>
              <a:rPr lang="en-US" sz="2800" dirty="0" smtClean="0"/>
              <a:t> din </a:t>
            </a:r>
            <a:r>
              <a:rPr lang="en-US" sz="2800" dirty="0" err="1" smtClean="0"/>
              <a:t>interiorul</a:t>
            </a:r>
            <a:r>
              <a:rPr lang="en-US" sz="2800" dirty="0" smtClean="0"/>
              <a:t> </a:t>
            </a:r>
            <a:r>
              <a:rPr lang="en-US" sz="2800" dirty="0" err="1" smtClean="0"/>
              <a:t>blocului</a:t>
            </a:r>
            <a:r>
              <a:rPr lang="en-US" sz="2800" dirty="0" smtClean="0"/>
              <a:t> se </a:t>
            </a:r>
            <a:r>
              <a:rPr lang="en-US" sz="2800" dirty="0" err="1" smtClean="0"/>
              <a:t>centreaza</a:t>
            </a:r>
            <a:r>
              <a:rPr lang="en-US" sz="2800" dirty="0" smtClean="0"/>
              <a:t> cu </a:t>
            </a:r>
          </a:p>
          <a:p>
            <a:r>
              <a:rPr lang="en-US" sz="2800" dirty="0" smtClean="0"/>
              <a:t>                    </a:t>
            </a:r>
            <a:r>
              <a:rPr lang="en-US" sz="2800" dirty="0" err="1" smtClean="0">
                <a:solidFill>
                  <a:schemeClr val="tx2"/>
                </a:solidFill>
              </a:rPr>
              <a:t>text-align:center</a:t>
            </a:r>
            <a:r>
              <a:rPr lang="en-US" sz="2800" dirty="0" smtClean="0">
                <a:solidFill>
                  <a:schemeClr val="tx2"/>
                </a:solidFill>
              </a:rPr>
              <a:t>;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501752"/>
            <a:ext cx="375936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p {</a:t>
            </a:r>
            <a:r>
              <a:rPr lang="en-US" sz="2800" dirty="0" err="1" smtClean="0">
                <a:solidFill>
                  <a:schemeClr val="tx2"/>
                </a:solidFill>
              </a:rPr>
              <a:t>margin-left:auto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</a:t>
            </a:r>
            <a:r>
              <a:rPr lang="en-US" sz="2800" dirty="0" err="1" smtClean="0">
                <a:solidFill>
                  <a:schemeClr val="tx2"/>
                </a:solidFill>
              </a:rPr>
              <a:t>margin-right:auto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 </a:t>
            </a:r>
            <a:r>
              <a:rPr lang="en-US" sz="2800" dirty="0" smtClean="0">
                <a:solidFill>
                  <a:schemeClr val="tx2"/>
                </a:solidFill>
              </a:rPr>
              <a:t>width</a:t>
            </a:r>
            <a:r>
              <a:rPr lang="en-US" sz="2800" dirty="0">
                <a:solidFill>
                  <a:schemeClr val="tx2"/>
                </a:solidFill>
              </a:rPr>
              <a:t>: </a:t>
            </a:r>
            <a:r>
              <a:rPr lang="en-US" sz="2800" dirty="0" smtClean="0">
                <a:solidFill>
                  <a:schemeClr val="tx2"/>
                </a:solidFill>
              </a:rPr>
              <a:t>750px;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    </a:t>
            </a:r>
            <a:r>
              <a:rPr lang="en-US" sz="2800" dirty="0" err="1" smtClean="0">
                <a:solidFill>
                  <a:schemeClr val="tx2"/>
                </a:solidFill>
              </a:rPr>
              <a:t>text-align:center</a:t>
            </a:r>
            <a:r>
              <a:rPr lang="en-US" sz="2800" dirty="0" smtClean="0">
                <a:solidFill>
                  <a:schemeClr val="tx2"/>
                </a:solidFill>
              </a:rPr>
              <a:t>}    </a:t>
            </a:r>
            <a:endParaRPr lang="en-US" sz="28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863" y="5486637"/>
            <a:ext cx="434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Exemplu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ex-mostenire-centrat.html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1142" y="762000"/>
            <a:ext cx="6248400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 err="1" smtClean="0">
                <a:solidFill>
                  <a:schemeClr val="tx2"/>
                </a:solidFill>
              </a:rPr>
              <a:t>galerie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{margin-left :auto;</a:t>
            </a:r>
          </a:p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dirty="0" smtClean="0">
                <a:solidFill>
                  <a:schemeClr val="tx2"/>
                </a:solidFill>
              </a:rPr>
              <a:t>          </a:t>
            </a:r>
            <a:r>
              <a:rPr lang="en-US" dirty="0" err="1" smtClean="0">
                <a:solidFill>
                  <a:schemeClr val="tx2"/>
                </a:solidFill>
              </a:rPr>
              <a:t>margin-right:auto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         width:400px;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      </a:t>
            </a:r>
            <a:r>
              <a:rPr lang="en-US" dirty="0" err="1" smtClean="0">
                <a:solidFill>
                  <a:schemeClr val="tx2"/>
                </a:solidFill>
              </a:rPr>
              <a:t>text-clign:center</a:t>
            </a:r>
            <a:r>
              <a:rPr lang="en-US" dirty="0" smtClean="0">
                <a:solidFill>
                  <a:schemeClr val="tx2"/>
                </a:solidFill>
              </a:rPr>
              <a:t>;}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en-US" dirty="0" err="1" smtClean="0">
                <a:solidFill>
                  <a:schemeClr val="tx2"/>
                </a:solidFill>
              </a:rPr>
              <a:t>poza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{margin:10px;  display: inline-block;}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52400"/>
            <a:ext cx="394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Galerie</a:t>
            </a:r>
            <a:r>
              <a:rPr lang="en-US" dirty="0" smtClean="0"/>
              <a:t> de </a:t>
            </a:r>
            <a:r>
              <a:rPr lang="en-US" dirty="0" err="1" smtClean="0"/>
              <a:t>imagini</a:t>
            </a:r>
            <a:r>
              <a:rPr lang="en-US" dirty="0" smtClean="0"/>
              <a:t> </a:t>
            </a:r>
            <a:r>
              <a:rPr lang="en-US" dirty="0" err="1" smtClean="0"/>
              <a:t>centrata</a:t>
            </a:r>
            <a:r>
              <a:rPr lang="en-US" dirty="0" smtClean="0"/>
              <a:t> in </a:t>
            </a:r>
            <a:r>
              <a:rPr lang="en-US" dirty="0" err="1" smtClean="0"/>
              <a:t>pagina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048000"/>
            <a:ext cx="698651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&lt;section id</a:t>
            </a:r>
            <a:r>
              <a:rPr lang="en-US" dirty="0" smtClean="0"/>
              <a:t>=“</a:t>
            </a:r>
            <a:r>
              <a:rPr lang="en-US" dirty="0" err="1" smtClean="0"/>
              <a:t>galerie</a:t>
            </a:r>
            <a:r>
              <a:rPr lang="en-US" dirty="0" smtClean="0"/>
              <a:t>"&gt;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figure class</a:t>
            </a:r>
            <a:r>
              <a:rPr lang="en-US" dirty="0" smtClean="0"/>
              <a:t>=“</a:t>
            </a:r>
            <a:r>
              <a:rPr lang="en-US" dirty="0" err="1" smtClean="0"/>
              <a:t>poza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 poza1.jpg</a:t>
            </a:r>
            <a:r>
              <a:rPr lang="en-US" dirty="0"/>
              <a:t>" alt="</a:t>
            </a:r>
            <a:r>
              <a:rPr lang="en-US" dirty="0" err="1"/>
              <a:t>iarna</a:t>
            </a:r>
            <a:r>
              <a:rPr lang="en-US" dirty="0"/>
              <a:t>" width="150" height="90"&gt;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 </a:t>
            </a:r>
            <a:r>
              <a:rPr lang="en-US" dirty="0" err="1"/>
              <a:t>peisaj</a:t>
            </a:r>
            <a:r>
              <a:rPr lang="en-US" dirty="0"/>
              <a:t> de </a:t>
            </a:r>
            <a:r>
              <a:rPr lang="en-US" dirty="0" err="1"/>
              <a:t>iarna</a:t>
            </a:r>
            <a:r>
              <a:rPr lang="en-US" dirty="0"/>
              <a:t> 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&lt;/figure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…….</a:t>
            </a:r>
            <a:endParaRPr lang="en-US" dirty="0"/>
          </a:p>
          <a:p>
            <a:r>
              <a:rPr lang="en-US" dirty="0"/>
              <a:t>&lt;figure class=“</a:t>
            </a:r>
            <a:r>
              <a:rPr lang="en-US" dirty="0" err="1"/>
              <a:t>poza</a:t>
            </a:r>
            <a:r>
              <a:rPr lang="en-US" dirty="0"/>
              <a:t>"&gt;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 smtClean="0"/>
              <a:t>=“poza100.jpg</a:t>
            </a:r>
            <a:r>
              <a:rPr lang="en-US" dirty="0"/>
              <a:t>" alt="</a:t>
            </a:r>
            <a:r>
              <a:rPr lang="en-US" dirty="0" err="1"/>
              <a:t>iarna</a:t>
            </a:r>
            <a:r>
              <a:rPr lang="en-US" dirty="0"/>
              <a:t>" width="150" height="90"&gt;</a:t>
            </a:r>
          </a:p>
          <a:p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 </a:t>
            </a:r>
            <a:r>
              <a:rPr lang="en-US" dirty="0" err="1"/>
              <a:t>peisaj</a:t>
            </a:r>
            <a:r>
              <a:rPr lang="en-US" dirty="0"/>
              <a:t> de </a:t>
            </a:r>
            <a:r>
              <a:rPr lang="en-US" dirty="0" err="1"/>
              <a:t>iarna</a:t>
            </a:r>
            <a:r>
              <a:rPr lang="en-US" dirty="0"/>
              <a:t> 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r>
              <a:rPr lang="en-US" dirty="0"/>
              <a:t>&lt;/figure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&lt;/section&gt;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57200"/>
            <a:ext cx="2808589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REGULA CSS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3914" y="1143000"/>
            <a:ext cx="5056192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selector  { property: value; </a:t>
            </a:r>
          </a:p>
          <a:p>
            <a:r>
              <a:rPr lang="en-US" sz="3200" dirty="0"/>
              <a:t>                 property: value; </a:t>
            </a:r>
          </a:p>
          <a:p>
            <a:r>
              <a:rPr lang="en-US" sz="3200" dirty="0"/>
              <a:t>                 ... </a:t>
            </a:r>
          </a:p>
          <a:p>
            <a:r>
              <a:rPr lang="en-US" sz="3200" dirty="0"/>
              <a:t>                property: value; }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339" y="4572000"/>
            <a:ext cx="8568371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   </a:t>
            </a:r>
            <a:r>
              <a:rPr lang="en-US" sz="3200" dirty="0" smtClean="0">
                <a:solidFill>
                  <a:schemeClr val="tx2"/>
                </a:solidFill>
              </a:rPr>
              <a:t>body    {</a:t>
            </a:r>
            <a:r>
              <a:rPr lang="en-US" sz="3200" dirty="0">
                <a:solidFill>
                  <a:schemeClr val="tx2"/>
                </a:solidFill>
              </a:rPr>
              <a:t>background-color:#737373;}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smtClean="0">
                <a:solidFill>
                  <a:schemeClr val="tx2"/>
                </a:solidFill>
              </a:rPr>
              <a:t>       p   {</a:t>
            </a:r>
            <a:r>
              <a:rPr lang="en-US" sz="3200" dirty="0">
                <a:solidFill>
                  <a:schemeClr val="tx2"/>
                </a:solidFill>
              </a:rPr>
              <a:t>margin-left:5px;}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section {width:80%; </a:t>
            </a:r>
            <a:r>
              <a:rPr lang="en-US" sz="3200" dirty="0" err="1">
                <a:solidFill>
                  <a:schemeClr val="tx2"/>
                </a:solidFill>
              </a:rPr>
              <a:t>background-color:white</a:t>
            </a:r>
            <a:r>
              <a:rPr lang="en-US" sz="3200" dirty="0">
                <a:solidFill>
                  <a:schemeClr val="tx2"/>
                </a:solidFill>
              </a:rPr>
              <a:t>;}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92939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Exemplu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96034" y="0"/>
            <a:ext cx="8265404" cy="7694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Proprietatile</a:t>
            </a:r>
            <a:r>
              <a:rPr lang="en-US" sz="2800" dirty="0">
                <a:solidFill>
                  <a:srgbClr val="7030A0"/>
                </a:solidFill>
              </a:rPr>
              <a:t> CSS pot fi definite in 3 </a:t>
            </a:r>
            <a:r>
              <a:rPr lang="en-US" sz="2800" dirty="0" err="1">
                <a:solidFill>
                  <a:srgbClr val="7030A0"/>
                </a:solidFill>
              </a:rPr>
              <a:t>moduri</a:t>
            </a:r>
            <a:r>
              <a:rPr lang="en-US" sz="2800" dirty="0">
                <a:solidFill>
                  <a:srgbClr val="7030A0"/>
                </a:solidFill>
              </a:rPr>
              <a:t>: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inline: </a:t>
            </a: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in file:   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err="1" smtClean="0">
                <a:solidFill>
                  <a:srgbClr val="7030A0"/>
                </a:solidFill>
              </a:rPr>
              <a:t>intr</a:t>
            </a:r>
            <a:r>
              <a:rPr lang="en-US" sz="3200" dirty="0" smtClean="0">
                <a:solidFill>
                  <a:srgbClr val="7030A0"/>
                </a:solidFill>
              </a:rPr>
              <a:t>-un </a:t>
            </a:r>
            <a:r>
              <a:rPr lang="en-US" sz="3200" dirty="0" err="1">
                <a:solidFill>
                  <a:srgbClr val="7030A0"/>
                </a:solidFill>
              </a:rPr>
              <a:t>fisier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solidFill>
                  <a:srgbClr val="7030A0"/>
                </a:solidFill>
              </a:rPr>
              <a:t>separat</a:t>
            </a:r>
            <a:r>
              <a:rPr lang="en-US" sz="3200" dirty="0" smtClean="0">
                <a:solidFill>
                  <a:srgbClr val="FF0000"/>
                </a:solidFill>
              </a:rPr>
              <a:t> (</a:t>
            </a:r>
            <a:r>
              <a:rPr lang="en-US" sz="3200" dirty="0" err="1" smtClean="0">
                <a:solidFill>
                  <a:srgbClr val="FF0000"/>
                </a:solidFill>
              </a:rPr>
              <a:t>varianta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recomandata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r>
              <a:rPr lang="en-US" sz="3200" dirty="0" smtClean="0">
                <a:solidFill>
                  <a:srgbClr val="7030A0"/>
                </a:solidFill>
              </a:rPr>
              <a:t>: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301" y="2514600"/>
            <a:ext cx="370967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&lt;style </a:t>
            </a:r>
            <a:r>
              <a:rPr lang="en-US" sz="2400" dirty="0"/>
              <a:t>type="text/</a:t>
            </a:r>
            <a:r>
              <a:rPr lang="en-US" sz="2400" dirty="0" err="1"/>
              <a:t>css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&lt;!– </a:t>
            </a:r>
            <a:r>
              <a:rPr lang="en-US" sz="2400" dirty="0" err="1" smtClean="0"/>
              <a:t>lista</a:t>
            </a:r>
            <a:r>
              <a:rPr lang="en-US" sz="2400" dirty="0" smtClean="0"/>
              <a:t> de </a:t>
            </a:r>
            <a:r>
              <a:rPr lang="en-US" sz="2400" dirty="0" err="1" smtClean="0"/>
              <a:t>reguli</a:t>
            </a:r>
            <a:r>
              <a:rPr lang="en-US" sz="2400" dirty="0" smtClean="0"/>
              <a:t> CSS --&gt;</a:t>
            </a:r>
          </a:p>
          <a:p>
            <a:r>
              <a:rPr lang="en-US" sz="2400" dirty="0" smtClean="0"/>
              <a:t>&lt;/style&gt;</a:t>
            </a:r>
            <a:endParaRPr lang="en-US" sz="2400" dirty="0"/>
          </a:p>
          <a:p>
            <a:r>
              <a:rPr lang="en-US" sz="2400" dirty="0" smtClean="0"/>
              <a:t>&lt;head&gt;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82638"/>
            <a:ext cx="45320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&lt;tag style=“</a:t>
            </a:r>
            <a:r>
              <a:rPr lang="en-US" sz="2400" dirty="0" err="1" smtClean="0"/>
              <a:t>proprietate:valoare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          …</a:t>
            </a:r>
            <a:r>
              <a:rPr lang="en-US" sz="2400" dirty="0" err="1" smtClean="0"/>
              <a:t>proprietate:valoare</a:t>
            </a:r>
            <a:r>
              <a:rPr lang="en-US" sz="2400" dirty="0" smtClean="0"/>
              <a:t>;”&gt;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63135" y="2699266"/>
            <a:ext cx="273664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</a:t>
            </a:r>
            <a:r>
              <a:rPr lang="en-US" dirty="0"/>
              <a:t>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r>
              <a:rPr lang="en-US" dirty="0" smtClean="0"/>
              <a:t>section </a:t>
            </a:r>
            <a:r>
              <a:rPr lang="en-US" dirty="0"/>
              <a:t>{width:80%; </a:t>
            </a:r>
            <a:endParaRPr lang="en-US" dirty="0" smtClean="0"/>
          </a:p>
          <a:p>
            <a:r>
              <a:rPr lang="en-US" dirty="0" err="1" smtClean="0"/>
              <a:t>Background-color:white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22096" y="897971"/>
            <a:ext cx="305724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&lt;section  style=“width:80%; </a:t>
            </a:r>
            <a:endParaRPr lang="en-US" dirty="0" smtClean="0"/>
          </a:p>
          <a:p>
            <a:r>
              <a:rPr lang="en-US" dirty="0" err="1" smtClean="0"/>
              <a:t>Background-color:white</a:t>
            </a:r>
            <a:r>
              <a:rPr lang="en-US" dirty="0"/>
              <a:t>;”&gt; </a:t>
            </a:r>
          </a:p>
          <a:p>
            <a:r>
              <a:rPr lang="en-US" dirty="0" err="1"/>
              <a:t>continut-sectiune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/>
              <a:t>section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56388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6033" y="5486400"/>
            <a:ext cx="808330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/>
              <a:t>head&gt;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link </a:t>
            </a:r>
            <a:r>
              <a:rPr lang="en-US" sz="2400" dirty="0" err="1"/>
              <a:t>href</a:t>
            </a:r>
            <a:r>
              <a:rPr lang="en-US" sz="2400" dirty="0" smtClean="0"/>
              <a:t>=“nume-fis.css" </a:t>
            </a:r>
            <a:r>
              <a:rPr lang="en-US" sz="2400" dirty="0"/>
              <a:t>type="text/</a:t>
            </a:r>
            <a:r>
              <a:rPr lang="en-US" sz="2400" dirty="0" err="1"/>
              <a:t>css</a:t>
            </a:r>
            <a:r>
              <a:rPr lang="en-US" sz="2400" dirty="0"/>
              <a:t>" </a:t>
            </a:r>
            <a:r>
              <a:rPr lang="en-US" sz="2400" dirty="0" err="1"/>
              <a:t>rel</a:t>
            </a:r>
            <a:r>
              <a:rPr lang="en-US" sz="2400" dirty="0"/>
              <a:t>="</a:t>
            </a:r>
            <a:r>
              <a:rPr lang="en-US" sz="2400" dirty="0" err="1"/>
              <a:t>stylesheet</a:t>
            </a:r>
            <a:r>
              <a:rPr lang="en-US" sz="2400" dirty="0" smtClean="0"/>
              <a:t>"&gt; </a:t>
            </a:r>
            <a:endParaRPr lang="en-US" sz="2400" dirty="0"/>
          </a:p>
          <a:p>
            <a:r>
              <a:rPr lang="en-US" sz="2400" dirty="0" smtClean="0"/>
              <a:t>&lt;/</a:t>
            </a:r>
            <a:r>
              <a:rPr lang="en-US" sz="2400" dirty="0"/>
              <a:t>head&gt;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0585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856357"/>
            <a:ext cx="7162800" cy="575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&lt;head&gt; </a:t>
            </a:r>
          </a:p>
          <a:p>
            <a:r>
              <a:rPr lang="en-US" dirty="0" smtClean="0"/>
              <a:t>&lt;</a:t>
            </a:r>
            <a:r>
              <a:rPr lang="en-US" dirty="0"/>
              <a:t>link </a:t>
            </a:r>
            <a:r>
              <a:rPr lang="en-US" dirty="0" err="1" smtClean="0"/>
              <a:t>href</a:t>
            </a:r>
            <a:r>
              <a:rPr lang="en-US" dirty="0"/>
              <a:t>="</a:t>
            </a:r>
            <a:r>
              <a:rPr lang="en-US" dirty="0" smtClean="0"/>
              <a:t>style1.css</a:t>
            </a:r>
            <a:r>
              <a:rPr lang="en-US" dirty="0"/>
              <a:t>" type="</a:t>
            </a:r>
            <a:r>
              <a:rPr lang="en-US" dirty="0" smtClean="0"/>
              <a:t>text/</a:t>
            </a:r>
            <a:r>
              <a:rPr lang="en-US" dirty="0" err="1" smtClean="0"/>
              <a:t>css</a:t>
            </a:r>
            <a:r>
              <a:rPr lang="en-US" dirty="0" smtClean="0"/>
              <a:t>" </a:t>
            </a:r>
            <a:r>
              <a:rPr lang="en-US" dirty="0" err="1" smtClean="0"/>
              <a:t>rel</a:t>
            </a:r>
            <a:r>
              <a:rPr lang="en-US" dirty="0"/>
              <a:t>="stylesheet" 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&lt;!-- &lt;</a:t>
            </a:r>
            <a:r>
              <a:rPr lang="en-US" dirty="0"/>
              <a:t>link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smtClean="0"/>
              <a:t>style2.css</a:t>
            </a:r>
            <a:r>
              <a:rPr lang="en-US" dirty="0"/>
              <a:t>"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smtClean="0"/>
              <a:t>&gt; --&gt;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/>
              <a:t>head&gt;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r>
              <a:rPr lang="en-US" sz="800" dirty="0" smtClean="0"/>
              <a:t>&lt;header</a:t>
            </a:r>
            <a:r>
              <a:rPr lang="en-US" sz="800" dirty="0"/>
              <a:t>&gt; PRIMA PAGINA</a:t>
            </a:r>
          </a:p>
          <a:p>
            <a:r>
              <a:rPr lang="en-US" sz="800" dirty="0"/>
              <a:t>  &lt;</a:t>
            </a:r>
            <a:r>
              <a:rPr lang="en-US" sz="800" dirty="0" err="1"/>
              <a:t>img</a:t>
            </a:r>
            <a:r>
              <a:rPr lang="en-US" sz="800" dirty="0"/>
              <a:t> </a:t>
            </a:r>
            <a:r>
              <a:rPr lang="en-US" sz="800" dirty="0" err="1"/>
              <a:t>src</a:t>
            </a:r>
            <a:r>
              <a:rPr lang="en-US" sz="800" dirty="0"/>
              <a:t>="mylogo.gif" alt="logo"  id="logo" height="60" width="60"&gt; </a:t>
            </a:r>
          </a:p>
          <a:p>
            <a:r>
              <a:rPr lang="en-US" sz="800" dirty="0"/>
              <a:t>  &lt;</a:t>
            </a:r>
            <a:r>
              <a:rPr lang="en-US" sz="800" dirty="0" err="1"/>
              <a:t>nav</a:t>
            </a:r>
            <a:r>
              <a:rPr lang="en-US" sz="800" dirty="0"/>
              <a:t>&gt;</a:t>
            </a:r>
          </a:p>
          <a:p>
            <a:r>
              <a:rPr lang="en-US" sz="800" dirty="0"/>
              <a:t>	&lt;a </a:t>
            </a:r>
            <a:r>
              <a:rPr lang="en-US" sz="800" dirty="0" err="1"/>
              <a:t>href</a:t>
            </a:r>
            <a:r>
              <a:rPr lang="en-US" sz="800" dirty="0"/>
              <a:t>="#"&gt;ACASA&lt;/a&gt;</a:t>
            </a:r>
          </a:p>
          <a:p>
            <a:r>
              <a:rPr lang="en-US" sz="800" dirty="0"/>
              <a:t>	&lt;a </a:t>
            </a:r>
            <a:r>
              <a:rPr lang="en-US" sz="800" dirty="0" err="1"/>
              <a:t>href</a:t>
            </a:r>
            <a:r>
              <a:rPr lang="en-US" sz="800" dirty="0"/>
              <a:t>="#"&gt;CONTACT&lt;/a&gt;</a:t>
            </a:r>
          </a:p>
          <a:p>
            <a:r>
              <a:rPr lang="en-US" sz="800" dirty="0"/>
              <a:t>  &lt;/</a:t>
            </a:r>
            <a:r>
              <a:rPr lang="en-US" sz="800" dirty="0" err="1"/>
              <a:t>nav</a:t>
            </a:r>
            <a:r>
              <a:rPr lang="en-US" sz="800" dirty="0"/>
              <a:t>&gt;</a:t>
            </a:r>
          </a:p>
          <a:p>
            <a:r>
              <a:rPr lang="en-US" sz="800" dirty="0"/>
              <a:t>&lt;/header&gt;</a:t>
            </a:r>
          </a:p>
          <a:p>
            <a:r>
              <a:rPr lang="en-US" sz="800" dirty="0" smtClean="0"/>
              <a:t>&lt;</a:t>
            </a:r>
            <a:r>
              <a:rPr lang="en-US" sz="800" dirty="0"/>
              <a:t>div id="container"&gt;</a:t>
            </a:r>
          </a:p>
          <a:p>
            <a:endParaRPr lang="en-US" sz="800" dirty="0"/>
          </a:p>
          <a:p>
            <a:r>
              <a:rPr lang="en-US" sz="800" dirty="0"/>
              <a:t>&lt;section id="</a:t>
            </a:r>
            <a:r>
              <a:rPr lang="en-US" sz="800" dirty="0" err="1"/>
              <a:t>baralat</a:t>
            </a:r>
            <a:r>
              <a:rPr lang="en-US" sz="800" dirty="0"/>
              <a:t>"&gt;</a:t>
            </a:r>
          </a:p>
          <a:p>
            <a:r>
              <a:rPr lang="en-US" sz="800" dirty="0"/>
              <a:t> &lt;p&gt;AAAAAA&lt;/p&gt;</a:t>
            </a:r>
          </a:p>
          <a:p>
            <a:r>
              <a:rPr lang="en-US" sz="800" dirty="0"/>
              <a:t>&lt;p&gt;BBBBBB&lt;/p&gt; </a:t>
            </a:r>
          </a:p>
          <a:p>
            <a:r>
              <a:rPr lang="en-US" sz="800" dirty="0" smtClean="0"/>
              <a:t> </a:t>
            </a:r>
            <a:r>
              <a:rPr lang="en-US" sz="800" dirty="0"/>
              <a:t>&lt;/section&gt;</a:t>
            </a:r>
          </a:p>
          <a:p>
            <a:endParaRPr lang="en-US" sz="800" dirty="0"/>
          </a:p>
          <a:p>
            <a:r>
              <a:rPr lang="en-US" sz="800" dirty="0"/>
              <a:t>&lt;section id="main"&gt; </a:t>
            </a:r>
          </a:p>
          <a:p>
            <a:r>
              <a:rPr lang="en-US" sz="800" dirty="0"/>
              <a:t>&lt;h2&gt; </a:t>
            </a:r>
            <a:r>
              <a:rPr lang="en-US" sz="800" dirty="0" err="1"/>
              <a:t>Titlu</a:t>
            </a:r>
            <a:r>
              <a:rPr lang="en-US" sz="800" dirty="0"/>
              <a:t>&lt;/h2&gt;</a:t>
            </a:r>
          </a:p>
          <a:p>
            <a:r>
              <a:rPr lang="en-US" sz="800" dirty="0"/>
              <a:t>&lt;p&gt;</a:t>
            </a:r>
            <a:r>
              <a:rPr lang="en-US" sz="800" dirty="0" err="1"/>
              <a:t>Duis</a:t>
            </a:r>
            <a:r>
              <a:rPr lang="en-US" sz="800" dirty="0"/>
              <a:t> </a:t>
            </a:r>
            <a:r>
              <a:rPr lang="en-US" sz="800" dirty="0" err="1" smtClean="0"/>
              <a:t>adipiscing</a:t>
            </a:r>
            <a:r>
              <a:rPr lang="en-US" sz="800" dirty="0" smtClean="0"/>
              <a:t> …</a:t>
            </a:r>
            <a:endParaRPr lang="en-US" sz="800" dirty="0"/>
          </a:p>
          <a:p>
            <a:r>
              <a:rPr lang="en-US" sz="800" dirty="0"/>
              <a:t>&lt;/p&gt; </a:t>
            </a:r>
          </a:p>
          <a:p>
            <a:r>
              <a:rPr lang="en-US" sz="800" dirty="0"/>
              <a:t>&lt;p&gt;Integer </a:t>
            </a:r>
            <a:r>
              <a:rPr lang="en-US" sz="800" dirty="0" err="1"/>
              <a:t>vulputate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 </a:t>
            </a:r>
            <a:r>
              <a:rPr lang="en-US" sz="800" dirty="0" smtClean="0"/>
              <a:t> …&lt;/</a:t>
            </a:r>
            <a:r>
              <a:rPr lang="en-US" sz="800" dirty="0"/>
              <a:t>p&gt;</a:t>
            </a:r>
          </a:p>
          <a:p>
            <a:endParaRPr lang="en-US" sz="800" dirty="0"/>
          </a:p>
          <a:p>
            <a:r>
              <a:rPr lang="en-US" sz="800" dirty="0" smtClean="0"/>
              <a:t>&lt;/</a:t>
            </a:r>
            <a:r>
              <a:rPr lang="en-US" sz="800" dirty="0"/>
              <a:t>section&gt;</a:t>
            </a:r>
          </a:p>
          <a:p>
            <a:r>
              <a:rPr lang="en-US" sz="800" dirty="0" smtClean="0"/>
              <a:t>&lt;/</a:t>
            </a:r>
            <a:r>
              <a:rPr lang="en-US" sz="800" dirty="0"/>
              <a:t>div&gt;</a:t>
            </a:r>
          </a:p>
          <a:p>
            <a:r>
              <a:rPr lang="en-US" sz="800" dirty="0" smtClean="0"/>
              <a:t>&lt;</a:t>
            </a:r>
            <a:r>
              <a:rPr lang="en-US" sz="800" dirty="0"/>
              <a:t>aside&gt; </a:t>
            </a:r>
          </a:p>
          <a:p>
            <a:r>
              <a:rPr lang="en-US" sz="800" dirty="0" smtClean="0"/>
              <a:t>&lt;</a:t>
            </a:r>
            <a:r>
              <a:rPr lang="en-US" sz="800" dirty="0"/>
              <a:t>p&gt;</a:t>
            </a:r>
          </a:p>
          <a:p>
            <a:r>
              <a:rPr lang="en-US" sz="800" dirty="0"/>
              <a:t>&lt;h4&gt; </a:t>
            </a:r>
            <a:r>
              <a:rPr lang="en-US" sz="800" dirty="0" err="1"/>
              <a:t>Galerie</a:t>
            </a:r>
            <a:r>
              <a:rPr lang="en-US" sz="800" dirty="0"/>
              <a:t> &lt;/h4</a:t>
            </a:r>
            <a:r>
              <a:rPr lang="en-US" sz="800" dirty="0" smtClean="0"/>
              <a:t>&gt;</a:t>
            </a:r>
          </a:p>
          <a:p>
            <a:r>
              <a:rPr lang="en-US" sz="800" dirty="0" smtClean="0"/>
              <a:t>&lt;</a:t>
            </a:r>
            <a:r>
              <a:rPr lang="en-US" sz="800" dirty="0" err="1"/>
              <a:t>img</a:t>
            </a:r>
            <a:r>
              <a:rPr lang="en-US" sz="800" dirty="0"/>
              <a:t> </a:t>
            </a:r>
            <a:r>
              <a:rPr lang="en-US" sz="800" dirty="0" err="1"/>
              <a:t>src</a:t>
            </a:r>
            <a:r>
              <a:rPr lang="en-US" sz="800" dirty="0"/>
              <a:t>="Vara-mica.jpg" alt="</a:t>
            </a:r>
            <a:r>
              <a:rPr lang="en-US" sz="800" dirty="0" err="1"/>
              <a:t>vm</a:t>
            </a:r>
            <a:r>
              <a:rPr lang="en-US" sz="800" dirty="0"/>
              <a:t>"&gt;</a:t>
            </a:r>
          </a:p>
          <a:p>
            <a:r>
              <a:rPr lang="en-US" sz="800" dirty="0" smtClean="0"/>
              <a:t>  &lt;/p</a:t>
            </a:r>
            <a:r>
              <a:rPr lang="en-US" sz="800" dirty="0"/>
              <a:t>&gt;</a:t>
            </a:r>
            <a:r>
              <a:rPr lang="en-US" sz="800" dirty="0" smtClean="0"/>
              <a:t> </a:t>
            </a:r>
            <a:endParaRPr lang="en-US" sz="800" dirty="0"/>
          </a:p>
          <a:p>
            <a:r>
              <a:rPr lang="en-US" sz="800" dirty="0"/>
              <a:t> &lt;/aside&gt;</a:t>
            </a:r>
          </a:p>
          <a:p>
            <a:endParaRPr lang="en-US" sz="800" dirty="0"/>
          </a:p>
          <a:p>
            <a:r>
              <a:rPr lang="en-US" sz="2000" dirty="0" smtClean="0"/>
              <a:t>&lt;/</a:t>
            </a:r>
            <a:r>
              <a:rPr lang="en-US" sz="2000" dirty="0"/>
              <a:t>body&gt;</a:t>
            </a:r>
            <a:endParaRPr lang="en-US" sz="2000" dirty="0" smtClean="0"/>
          </a:p>
          <a:p>
            <a:endParaRPr 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152400"/>
            <a:ext cx="819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Aceeasi</a:t>
            </a:r>
            <a:r>
              <a:rPr lang="en-US" sz="2000" dirty="0" smtClean="0"/>
              <a:t> </a:t>
            </a:r>
            <a:r>
              <a:rPr lang="en-US" sz="2000" dirty="0" err="1" smtClean="0"/>
              <a:t>pagina</a:t>
            </a:r>
            <a:r>
              <a:rPr lang="en-US" sz="2000" dirty="0" smtClean="0"/>
              <a:t> </a:t>
            </a:r>
            <a:r>
              <a:rPr lang="en-US" sz="2000" dirty="0" err="1" smtClean="0"/>
              <a:t>poate</a:t>
            </a:r>
            <a:r>
              <a:rPr lang="en-US" sz="2000" dirty="0" smtClean="0"/>
              <a:t> fi </a:t>
            </a:r>
            <a:r>
              <a:rPr lang="en-US" sz="2000" dirty="0" err="1" smtClean="0"/>
              <a:t>stilizata</a:t>
            </a:r>
            <a:r>
              <a:rPr lang="en-US" sz="2000" dirty="0" smtClean="0"/>
              <a:t> </a:t>
            </a:r>
            <a:r>
              <a:rPr lang="en-US" sz="2000" dirty="0" err="1" smtClean="0"/>
              <a:t>diferit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modificarea</a:t>
            </a:r>
            <a:r>
              <a:rPr lang="en-US" sz="2000" dirty="0" smtClean="0"/>
              <a:t> </a:t>
            </a:r>
            <a:r>
              <a:rPr lang="en-US" sz="2000" dirty="0" err="1" smtClean="0"/>
              <a:t>fisierului</a:t>
            </a:r>
            <a:r>
              <a:rPr lang="en-US" sz="2000" dirty="0" smtClean="0"/>
              <a:t> de </a:t>
            </a:r>
            <a:r>
              <a:rPr lang="en-US" sz="2000" dirty="0" err="1" smtClean="0"/>
              <a:t>stil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970" y="4724400"/>
            <a:ext cx="6096000" cy="1596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093" y="2895600"/>
            <a:ext cx="5990933" cy="12332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95206" y="248251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tyle1.css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9262" y="43881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tyle2.css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2290" y="304800"/>
            <a:ext cx="88517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CASCADING STYLES: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99023" y="1600200"/>
            <a:ext cx="679064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7030A0"/>
                </a:solidFill>
              </a:rPr>
              <a:t>Stilul</a:t>
            </a:r>
            <a:r>
              <a:rPr lang="en-US" sz="3200" dirty="0">
                <a:solidFill>
                  <a:srgbClr val="7030A0"/>
                </a:solidFill>
              </a:rPr>
              <a:t> implicit al browser-</a:t>
            </a:r>
            <a:r>
              <a:rPr lang="en-US" sz="3200" dirty="0" err="1">
                <a:solidFill>
                  <a:srgbClr val="7030A0"/>
                </a:solidFill>
              </a:rPr>
              <a:t>ului</a:t>
            </a:r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>
                <a:solidFill>
                  <a:srgbClr val="7030A0"/>
                </a:solidFill>
              </a:rPr>
              <a:t>Fisierul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css</a:t>
            </a:r>
            <a:r>
              <a:rPr lang="en-US" sz="3200" dirty="0">
                <a:solidFill>
                  <a:srgbClr val="7030A0"/>
                </a:solidFill>
              </a:rPr>
              <a:t> extern </a:t>
            </a:r>
            <a:r>
              <a:rPr lang="en-US" sz="3200" dirty="0"/>
              <a:t>(&lt;link&gt; </a:t>
            </a:r>
            <a:r>
              <a:rPr lang="en-US" sz="3200" dirty="0">
                <a:solidFill>
                  <a:srgbClr val="7030A0"/>
                </a:solidFill>
              </a:rPr>
              <a:t>in header)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>
                <a:solidFill>
                  <a:srgbClr val="7030A0"/>
                </a:solidFill>
              </a:rPr>
              <a:t>Stiluri</a:t>
            </a:r>
            <a:r>
              <a:rPr lang="en-US" sz="3200" dirty="0">
                <a:solidFill>
                  <a:srgbClr val="7030A0"/>
                </a:solidFill>
              </a:rPr>
              <a:t> “in file” </a:t>
            </a:r>
            <a:r>
              <a:rPr lang="en-US" sz="3200" dirty="0"/>
              <a:t>(&lt;style&gt; </a:t>
            </a:r>
            <a:r>
              <a:rPr lang="en-US" sz="3200" dirty="0">
                <a:solidFill>
                  <a:srgbClr val="7030A0"/>
                </a:solidFill>
              </a:rPr>
              <a:t>in  header)</a:t>
            </a:r>
          </a:p>
          <a:p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>
                <a:solidFill>
                  <a:srgbClr val="7030A0"/>
                </a:solidFill>
              </a:rPr>
              <a:t>Stiluri</a:t>
            </a:r>
            <a:r>
              <a:rPr lang="en-US" sz="3200" dirty="0">
                <a:solidFill>
                  <a:srgbClr val="7030A0"/>
                </a:solidFill>
              </a:rPr>
              <a:t> inline</a:t>
            </a:r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896628" y="2505254"/>
            <a:ext cx="266019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290" y="4968724"/>
            <a:ext cx="14029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recedenta</a:t>
            </a:r>
            <a:r>
              <a:rPr lang="en-US" dirty="0" smtClean="0"/>
              <a:t> 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endParaRPr lang="en-US" dirty="0" smtClean="0"/>
          </a:p>
          <a:p>
            <a:r>
              <a:rPr lang="en-US" dirty="0" smtClean="0"/>
              <a:t>MARE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290" y="1346887"/>
            <a:ext cx="133882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recedenta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endParaRPr lang="en-US" dirty="0" smtClean="0"/>
          </a:p>
          <a:p>
            <a:r>
              <a:rPr lang="en-US" dirty="0" smtClean="0"/>
              <a:t>mica</a:t>
            </a:r>
          </a:p>
        </p:txBody>
      </p:sp>
    </p:spTree>
    <p:extLst>
      <p:ext uri="{BB962C8B-B14F-4D97-AF65-F5344CB8AC3E}">
        <p14:creationId xmlns:p14="http://schemas.microsoft.com/office/powerpoint/2010/main" val="29086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524000"/>
            <a:ext cx="57583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 – </a:t>
            </a:r>
            <a:r>
              <a:rPr lang="en-US" sz="3200" dirty="0" err="1" smtClean="0">
                <a:solidFill>
                  <a:srgbClr val="7030A0"/>
                </a:solidFill>
              </a:rPr>
              <a:t>generalitati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rgbClr val="7030A0"/>
                </a:solidFill>
                <a:hlinkClick r:id="rId2" action="ppaction://hlinksldjump"/>
              </a:rPr>
              <a:t>Selectori</a:t>
            </a:r>
            <a:r>
              <a:rPr lang="en-US" sz="3200" dirty="0" smtClean="0">
                <a:solidFill>
                  <a:srgbClr val="7030A0"/>
                </a:solidFill>
                <a:hlinkClick r:id="rId2" action="ppaction://hlinksldjump"/>
              </a:rPr>
              <a:t> CSS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  <a:hlinkClick r:id="rId3" action="ppaction://hlinksldjump"/>
              </a:rPr>
              <a:t>Box model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5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85800"/>
            <a:ext cx="8470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9863" y="457200"/>
            <a:ext cx="885171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7030A0"/>
                </a:solidFill>
              </a:rPr>
              <a:t>Proprietati</a:t>
            </a:r>
            <a:r>
              <a:rPr lang="en-US" sz="3200" dirty="0" smtClean="0">
                <a:solidFill>
                  <a:srgbClr val="7030A0"/>
                </a:solidFill>
              </a:rPr>
              <a:t> CSS: </a:t>
            </a:r>
            <a:r>
              <a:rPr lang="en-US" sz="3200" dirty="0" err="1" smtClean="0">
                <a:solidFill>
                  <a:srgbClr val="7030A0"/>
                </a:solidFill>
              </a:rPr>
              <a:t>culori</a:t>
            </a:r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  <a:hlinkClick r:id="rId2"/>
              </a:rPr>
              <a:t>http://www.w3.org/TR/css3-color/</a:t>
            </a:r>
            <a:endParaRPr lang="en-US" sz="3200" dirty="0" smtClean="0">
              <a:solidFill>
                <a:srgbClr val="7030A0"/>
              </a:solidFill>
            </a:endParaRPr>
          </a:p>
          <a:p>
            <a:endParaRPr lang="en-US" sz="3200" dirty="0">
              <a:solidFill>
                <a:srgbClr val="7030A0"/>
              </a:solidFill>
            </a:endParaRPr>
          </a:p>
          <a:p>
            <a:endParaRPr lang="en-US" sz="3200" dirty="0" smtClean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   </a:t>
            </a:r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 </a:t>
            </a:r>
          </a:p>
          <a:p>
            <a:endParaRPr lang="en-US" sz="3200" dirty="0" smtClean="0">
              <a:solidFill>
                <a:schemeClr val="tx2"/>
              </a:solidFill>
            </a:endParaRPr>
          </a:p>
          <a:p>
            <a:r>
              <a:rPr lang="en-US" sz="3200" dirty="0" smtClean="0">
                <a:solidFill>
                  <a:schemeClr val="tx2"/>
                </a:solidFill>
              </a:rPr>
              <a:t>color: red;                 /* red, black, green ,…*/</a:t>
            </a:r>
          </a:p>
          <a:p>
            <a:r>
              <a:rPr lang="en-US" sz="3200" dirty="0">
                <a:solidFill>
                  <a:schemeClr val="tx2"/>
                </a:solidFill>
              </a:rPr>
              <a:t>b</a:t>
            </a:r>
            <a:r>
              <a:rPr lang="en-US" sz="3200" dirty="0" smtClean="0">
                <a:solidFill>
                  <a:schemeClr val="tx2"/>
                </a:solidFill>
              </a:rPr>
              <a:t>ackground: </a:t>
            </a:r>
            <a:r>
              <a:rPr lang="en-US" sz="3200" dirty="0">
                <a:solidFill>
                  <a:schemeClr val="tx2"/>
                </a:solidFill>
              </a:rPr>
              <a:t>#C0C0C0</a:t>
            </a:r>
            <a:r>
              <a:rPr lang="en-US" sz="3200" dirty="0" smtClean="0">
                <a:solidFill>
                  <a:schemeClr val="tx2"/>
                </a:solidFill>
              </a:rPr>
              <a:t> ;</a:t>
            </a:r>
          </a:p>
          <a:p>
            <a:r>
              <a:rPr lang="en-US" sz="3200" dirty="0">
                <a:solidFill>
                  <a:schemeClr val="tx2"/>
                </a:solidFill>
              </a:rPr>
              <a:t>c</a:t>
            </a:r>
            <a:r>
              <a:rPr lang="en-US" sz="3200" dirty="0" smtClean="0">
                <a:solidFill>
                  <a:schemeClr val="tx2"/>
                </a:solidFill>
              </a:rPr>
              <a:t>olor: </a:t>
            </a:r>
            <a:r>
              <a:rPr lang="en-US" sz="3200" dirty="0" err="1" smtClean="0">
                <a:solidFill>
                  <a:schemeClr val="tx2"/>
                </a:solidFill>
              </a:rPr>
              <a:t>rgb</a:t>
            </a:r>
            <a:r>
              <a:rPr lang="en-US" sz="3200" dirty="0" smtClean="0">
                <a:solidFill>
                  <a:schemeClr val="tx2"/>
                </a:solidFill>
              </a:rPr>
              <a:t>(142,37,37);</a:t>
            </a:r>
            <a:endParaRPr lang="en-US" sz="3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785984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          color</a:t>
            </a:r>
            <a:r>
              <a:rPr lang="en-US" sz="3200" dirty="0">
                <a:solidFill>
                  <a:schemeClr val="tx2"/>
                </a:solidFill>
              </a:rPr>
              <a:t>:  </a:t>
            </a:r>
            <a:r>
              <a:rPr lang="en-US" sz="3200" dirty="0" smtClean="0">
                <a:solidFill>
                  <a:schemeClr val="tx2"/>
                </a:solidFill>
              </a:rPr>
              <a:t>red;</a:t>
            </a:r>
            <a:r>
              <a:rPr lang="en-US" sz="3200" dirty="0" smtClean="0">
                <a:solidFill>
                  <a:schemeClr val="tx1"/>
                </a:solidFill>
              </a:rPr>
              <a:t> /* </a:t>
            </a:r>
            <a:r>
              <a:rPr lang="en-US" sz="3200" dirty="0" err="1" smtClean="0">
                <a:solidFill>
                  <a:schemeClr val="tx1"/>
                </a:solidFill>
              </a:rPr>
              <a:t>culoarea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textului</a:t>
            </a:r>
            <a:r>
              <a:rPr lang="en-US" sz="3200" dirty="0" smtClean="0">
                <a:solidFill>
                  <a:schemeClr val="tx1"/>
                </a:solidFill>
              </a:rPr>
              <a:t> */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>
                <a:solidFill>
                  <a:schemeClr val="tx2"/>
                </a:solidFill>
              </a:rPr>
              <a:t>background: </a:t>
            </a:r>
            <a:r>
              <a:rPr lang="en-US" sz="3200" dirty="0" smtClean="0">
                <a:solidFill>
                  <a:schemeClr val="tx2"/>
                </a:solidFill>
              </a:rPr>
              <a:t> black; </a:t>
            </a:r>
            <a:r>
              <a:rPr lang="en-US" sz="3200" dirty="0" smtClean="0">
                <a:solidFill>
                  <a:schemeClr val="tx1"/>
                </a:solidFill>
              </a:rPr>
              <a:t>/* </a:t>
            </a:r>
            <a:r>
              <a:rPr lang="en-US" sz="3200" dirty="0" err="1">
                <a:solidFill>
                  <a:schemeClr val="tx1"/>
                </a:solidFill>
              </a:rPr>
              <a:t>culoarea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fondului</a:t>
            </a:r>
            <a:r>
              <a:rPr lang="en-US" sz="3200" dirty="0" smtClean="0">
                <a:solidFill>
                  <a:schemeClr val="tx1"/>
                </a:solidFill>
              </a:rPr>
              <a:t> */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5862935"/>
            <a:ext cx="134844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0,…,255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5334000"/>
            <a:ext cx="304800" cy="528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00400" y="5334000"/>
            <a:ext cx="152400" cy="528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5334000"/>
            <a:ext cx="228600" cy="528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</TotalTime>
  <Words>2349</Words>
  <Application>Microsoft Office PowerPoint</Application>
  <PresentationFormat>On-screen Show (4:3)</PresentationFormat>
  <Paragraphs>664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Tehnici Web CSS3  (I)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Leustean</dc:creator>
  <cp:lastModifiedBy>Ioana Leustean</cp:lastModifiedBy>
  <cp:revision>302</cp:revision>
  <dcterms:created xsi:type="dcterms:W3CDTF">2006-08-16T00:00:00Z</dcterms:created>
  <dcterms:modified xsi:type="dcterms:W3CDTF">2016-03-02T17:47:15Z</dcterms:modified>
</cp:coreProperties>
</file>