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63" r:id="rId2"/>
    <p:sldId id="295" r:id="rId3"/>
    <p:sldId id="299" r:id="rId4"/>
    <p:sldId id="298" r:id="rId5"/>
    <p:sldId id="29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58E38-FB93-4B01-8488-D0EB48A59E12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F2568-A3F2-4E9C-8A5C-44AEE134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3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38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51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94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856" y="6324600"/>
            <a:ext cx="47755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44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84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81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45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26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10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2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6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0"/>
            <a:ext cx="8229600" cy="60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981" y="6400800"/>
            <a:ext cx="397963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2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3-transform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3-transform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css3-transitions/#animatable-properties" TargetMode="External"/><Relationship Id="rId2" Type="http://schemas.openxmlformats.org/officeDocument/2006/relationships/hyperlink" Target="http://www.w3.org/TR/css3-transition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3-animation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764" y="1752600"/>
            <a:ext cx="7772400" cy="1470025"/>
          </a:xfrm>
        </p:spPr>
        <p:txBody>
          <a:bodyPr/>
          <a:lstStyle/>
          <a:p>
            <a:r>
              <a:rPr lang="en-US" dirty="0" err="1" smtClean="0"/>
              <a:t>Tehnici</a:t>
            </a:r>
            <a:r>
              <a:rPr lang="en-US" dirty="0" smtClean="0"/>
              <a:t> Web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CSS3(II)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err="1" smtClean="0"/>
              <a:t>Transformari</a:t>
            </a:r>
            <a:r>
              <a:rPr lang="en-US" sz="4000" dirty="0" smtClean="0"/>
              <a:t>, </a:t>
            </a:r>
            <a:r>
              <a:rPr lang="en-US" sz="4000" dirty="0" err="1" smtClean="0"/>
              <a:t>Tranzitii</a:t>
            </a:r>
            <a:r>
              <a:rPr lang="en-US" sz="4000" dirty="0" smtClean="0"/>
              <a:t>, </a:t>
            </a:r>
            <a:r>
              <a:rPr lang="en-US" sz="4000" dirty="0" err="1" smtClean="0"/>
              <a:t>Animatii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343400"/>
            <a:ext cx="6400800" cy="1752600"/>
          </a:xfrm>
        </p:spPr>
        <p:txBody>
          <a:bodyPr/>
          <a:lstStyle/>
          <a:p>
            <a:r>
              <a:rPr lang="en-US" dirty="0" err="1" smtClean="0"/>
              <a:t>Ioana</a:t>
            </a:r>
            <a:r>
              <a:rPr lang="en-US" dirty="0" smtClean="0"/>
              <a:t> </a:t>
            </a:r>
            <a:r>
              <a:rPr lang="en-US" dirty="0" err="1" smtClean="0"/>
              <a:t>Leustean</a:t>
            </a:r>
            <a:endParaRPr lang="en-US" dirty="0" smtClean="0"/>
          </a:p>
          <a:p>
            <a:r>
              <a:rPr lang="en-US" dirty="0" err="1" smtClean="0"/>
              <a:t>Sem.II</a:t>
            </a:r>
            <a:r>
              <a:rPr lang="en-US" dirty="0" smtClean="0"/>
              <a:t>, 2016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34400" y="6277274"/>
            <a:ext cx="486876" cy="46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956" y="198437"/>
            <a:ext cx="8470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CSS transforms</a:t>
            </a:r>
          </a:p>
          <a:p>
            <a:r>
              <a:rPr lang="en-US" sz="2400" dirty="0">
                <a:hlinkClick r:id="rId2"/>
              </a:rPr>
              <a:t>http://www.w3.org/TR/css3-transforms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1059" y="1550075"/>
            <a:ext cx="8133958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transform</a:t>
            </a:r>
            <a:r>
              <a:rPr lang="en-US" sz="2400" dirty="0">
                <a:solidFill>
                  <a:schemeClr val="tx2"/>
                </a:solidFill>
              </a:rPr>
              <a:t>: </a:t>
            </a:r>
            <a:r>
              <a:rPr lang="en-US" sz="2400" dirty="0" smtClean="0">
                <a:solidFill>
                  <a:schemeClr val="tx2"/>
                </a:solidFill>
              </a:rPr>
              <a:t>rotate(25deg);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	   /*scale(2),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              </a:t>
            </a:r>
            <a:r>
              <a:rPr lang="en-US" sz="2400" dirty="0" err="1" smtClean="0">
                <a:solidFill>
                  <a:schemeClr val="tx2"/>
                </a:solidFill>
              </a:rPr>
              <a:t>scaleX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(2</a:t>
            </a:r>
            <a:r>
              <a:rPr lang="en-US" sz="2400" dirty="0" smtClean="0">
                <a:solidFill>
                  <a:schemeClr val="tx2"/>
                </a:solidFill>
              </a:rPr>
              <a:t>), </a:t>
            </a:r>
            <a:r>
              <a:rPr lang="en-US" sz="2400" dirty="0" err="1" smtClean="0">
                <a:solidFill>
                  <a:schemeClr val="tx2"/>
                </a:solidFill>
              </a:rPr>
              <a:t>scaleY</a:t>
            </a:r>
            <a:r>
              <a:rPr lang="en-US" sz="2400" dirty="0" smtClean="0">
                <a:solidFill>
                  <a:schemeClr val="tx2"/>
                </a:solidFill>
              </a:rPr>
              <a:t>(2),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              </a:t>
            </a:r>
            <a:r>
              <a:rPr lang="en-US" sz="2400" dirty="0" err="1" smtClean="0">
                <a:solidFill>
                  <a:schemeClr val="tx2"/>
                </a:solidFill>
              </a:rPr>
              <a:t>skewX</a:t>
            </a:r>
            <a:r>
              <a:rPr lang="en-US" sz="2400" dirty="0" smtClean="0">
                <a:solidFill>
                  <a:schemeClr val="tx2"/>
                </a:solidFill>
              </a:rPr>
              <a:t>(25deg), </a:t>
            </a:r>
            <a:r>
              <a:rPr lang="en-US" sz="2400" dirty="0" err="1" smtClean="0">
                <a:solidFill>
                  <a:schemeClr val="tx2"/>
                </a:solidFill>
              </a:rPr>
              <a:t>skewY</a:t>
            </a:r>
            <a:r>
              <a:rPr lang="en-US" sz="2400" dirty="0" smtClean="0">
                <a:solidFill>
                  <a:schemeClr val="tx2"/>
                </a:solidFill>
              </a:rPr>
              <a:t>(25deg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              translate(10px</a:t>
            </a:r>
            <a:r>
              <a:rPr lang="en-US" sz="2400" dirty="0">
                <a:solidFill>
                  <a:schemeClr val="tx2"/>
                </a:solidFill>
              </a:rPr>
              <a:t>, -20px) </a:t>
            </a:r>
            <a:r>
              <a:rPr lang="en-US" sz="2400" dirty="0"/>
              <a:t>(</a:t>
            </a:r>
            <a:r>
              <a:rPr lang="en-US" sz="2400" dirty="0" err="1"/>
              <a:t>stanga</a:t>
            </a:r>
            <a:r>
              <a:rPr lang="en-US" sz="2400" dirty="0"/>
              <a:t>/</a:t>
            </a:r>
            <a:r>
              <a:rPr lang="en-US" sz="2400" dirty="0" err="1"/>
              <a:t>dreapta</a:t>
            </a:r>
            <a:r>
              <a:rPr lang="en-US" sz="2400" dirty="0"/>
              <a:t>, </a:t>
            </a:r>
            <a:r>
              <a:rPr lang="en-US" sz="2400" dirty="0" err="1"/>
              <a:t>sus</a:t>
            </a:r>
            <a:r>
              <a:rPr lang="en-US" sz="2400" dirty="0"/>
              <a:t>/</a:t>
            </a:r>
            <a:r>
              <a:rPr lang="en-US" sz="2400" dirty="0" err="1"/>
              <a:t>jos</a:t>
            </a:r>
            <a:r>
              <a:rPr lang="en-US" sz="2400" dirty="0" smtClean="0"/>
              <a:t>) </a:t>
            </a:r>
            <a:r>
              <a:rPr lang="en-US" sz="2400" dirty="0" smtClean="0">
                <a:solidFill>
                  <a:schemeClr val="tx2"/>
                </a:solidFill>
              </a:rPr>
              <a:t>*/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/>
              <a:t>                                     </a:t>
            </a:r>
            <a:r>
              <a:rPr lang="en-US" sz="2400" dirty="0" smtClean="0"/>
              <a:t>                   -       +             </a:t>
            </a:r>
            <a:r>
              <a:rPr lang="en-US" sz="2400" dirty="0"/>
              <a:t>-     +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429221" y="4686249"/>
            <a:ext cx="3982180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transform: rotate(25deg);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-</a:t>
            </a:r>
            <a:r>
              <a:rPr lang="en-US" sz="2000" dirty="0" err="1">
                <a:solidFill>
                  <a:schemeClr val="tx2"/>
                </a:solidFill>
              </a:rPr>
              <a:t>webkit</a:t>
            </a:r>
            <a:r>
              <a:rPr lang="en-US" sz="2000" dirty="0">
                <a:solidFill>
                  <a:schemeClr val="tx2"/>
                </a:solidFill>
              </a:rPr>
              <a:t>-transform: rotate(25deg</a:t>
            </a:r>
            <a:r>
              <a:rPr lang="en-US" sz="2000" dirty="0" smtClean="0">
                <a:solidFill>
                  <a:schemeClr val="tx2"/>
                </a:solidFill>
              </a:rPr>
              <a:t>); 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-</a:t>
            </a:r>
            <a:r>
              <a:rPr lang="en-US" sz="2000" dirty="0" err="1">
                <a:solidFill>
                  <a:schemeClr val="tx2"/>
                </a:solidFill>
              </a:rPr>
              <a:t>moz</a:t>
            </a:r>
            <a:r>
              <a:rPr lang="en-US" sz="2000" dirty="0">
                <a:solidFill>
                  <a:schemeClr val="tx2"/>
                </a:solidFill>
              </a:rPr>
              <a:t>-transform: rotate(25deg</a:t>
            </a:r>
            <a:r>
              <a:rPr lang="en-US" sz="2000" dirty="0" smtClean="0">
                <a:solidFill>
                  <a:schemeClr val="tx2"/>
                </a:solidFill>
              </a:rPr>
              <a:t>);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-</a:t>
            </a:r>
            <a:r>
              <a:rPr lang="en-US" sz="2000" dirty="0" err="1">
                <a:solidFill>
                  <a:schemeClr val="tx2"/>
                </a:solidFill>
              </a:rPr>
              <a:t>ms</a:t>
            </a:r>
            <a:r>
              <a:rPr lang="en-US" sz="2000" dirty="0">
                <a:solidFill>
                  <a:schemeClr val="tx2"/>
                </a:solidFill>
              </a:rPr>
              <a:t>-transform: rotate(25deg</a:t>
            </a:r>
            <a:r>
              <a:rPr lang="en-US" sz="2000" dirty="0" smtClean="0">
                <a:solidFill>
                  <a:schemeClr val="tx2"/>
                </a:solidFill>
              </a:rPr>
              <a:t>);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-</a:t>
            </a:r>
            <a:r>
              <a:rPr lang="en-US" sz="2000" dirty="0">
                <a:solidFill>
                  <a:schemeClr val="tx2"/>
                </a:solidFill>
              </a:rPr>
              <a:t>o-transform: rotate(25deg); </a:t>
            </a:r>
          </a:p>
        </p:txBody>
      </p:sp>
      <p:sp>
        <p:nvSpPr>
          <p:cNvPr id="8" name="AutoShape 2" descr="Demonstration of the initial coordinate space"/>
          <p:cNvSpPr>
            <a:spLocks noChangeAspect="1" noChangeArrowheads="1"/>
          </p:cNvSpPr>
          <p:nvPr/>
        </p:nvSpPr>
        <p:spPr bwMode="auto">
          <a:xfrm>
            <a:off x="155575" y="-1096963"/>
            <a:ext cx="25717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Demonstration of the initial coordinate space"/>
          <p:cNvSpPr>
            <a:spLocks noChangeAspect="1" noChangeArrowheads="1"/>
          </p:cNvSpPr>
          <p:nvPr/>
        </p:nvSpPr>
        <p:spPr bwMode="auto">
          <a:xfrm>
            <a:off x="307975" y="-944563"/>
            <a:ext cx="25717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Demonstration of the initial coordinate space"/>
          <p:cNvSpPr>
            <a:spLocks noChangeAspect="1" noChangeArrowheads="1"/>
          </p:cNvSpPr>
          <p:nvPr/>
        </p:nvSpPr>
        <p:spPr bwMode="auto">
          <a:xfrm>
            <a:off x="460375" y="-792163"/>
            <a:ext cx="25717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7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5783" y="198437"/>
            <a:ext cx="770064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3200" dirty="0" smtClean="0">
                <a:solidFill>
                  <a:srgbClr val="7030A0"/>
                </a:solidFill>
              </a:rPr>
              <a:t>CSS  3Dtransforms</a:t>
            </a:r>
          </a:p>
          <a:p>
            <a:r>
              <a:rPr lang="en-US" sz="2400" dirty="0">
                <a:hlinkClick r:id="rId2"/>
              </a:rPr>
              <a:t>http://www.w3.org/TR/css3-transforms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10697" y="3810000"/>
            <a:ext cx="468589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#</a:t>
            </a:r>
            <a:r>
              <a:rPr lang="en-US" sz="2400" dirty="0" err="1" smtClean="0"/>
              <a:t>parinte</a:t>
            </a:r>
            <a:r>
              <a:rPr lang="en-US" sz="2400" dirty="0" smtClean="0"/>
              <a:t> {perspective:500px;}</a:t>
            </a:r>
          </a:p>
          <a:p>
            <a:r>
              <a:rPr lang="en-US" sz="2400" dirty="0" smtClean="0"/>
              <a:t>#</a:t>
            </a:r>
            <a:r>
              <a:rPr lang="en-US" sz="2400" dirty="0" err="1" smtClean="0"/>
              <a:t>copil</a:t>
            </a:r>
            <a:r>
              <a:rPr lang="en-US" sz="2400" dirty="0" smtClean="0"/>
              <a:t> {transform: rotate(50deg);}</a:t>
            </a:r>
          </a:p>
        </p:txBody>
      </p:sp>
      <p:sp>
        <p:nvSpPr>
          <p:cNvPr id="8" name="AutoShape 2" descr="Demonstration of the initial coordinate space"/>
          <p:cNvSpPr>
            <a:spLocks noChangeAspect="1" noChangeArrowheads="1"/>
          </p:cNvSpPr>
          <p:nvPr/>
        </p:nvSpPr>
        <p:spPr bwMode="auto">
          <a:xfrm>
            <a:off x="155575" y="-1096963"/>
            <a:ext cx="25717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Demonstration of the initial coordinate space"/>
          <p:cNvSpPr>
            <a:spLocks noChangeAspect="1" noChangeArrowheads="1"/>
          </p:cNvSpPr>
          <p:nvPr/>
        </p:nvSpPr>
        <p:spPr bwMode="auto">
          <a:xfrm>
            <a:off x="307975" y="-944563"/>
            <a:ext cx="25717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Demonstration of the initial coordinate space"/>
          <p:cNvSpPr>
            <a:spLocks noChangeAspect="1" noChangeArrowheads="1"/>
          </p:cNvSpPr>
          <p:nvPr/>
        </p:nvSpPr>
        <p:spPr bwMode="auto">
          <a:xfrm>
            <a:off x="460375" y="-792163"/>
            <a:ext cx="25717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93850" y="3733800"/>
            <a:ext cx="16065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93850" y="3733800"/>
            <a:ext cx="0" cy="1371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990600" y="2895600"/>
            <a:ext cx="603250" cy="8382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55144" y="33644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(0,0)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32125" y="33909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44052" y="47747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0518" y="28633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14299" y="1995856"/>
            <a:ext cx="6981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7030A0"/>
                </a:solidFill>
              </a:rPr>
              <a:t>Efectul</a:t>
            </a:r>
            <a:r>
              <a:rPr lang="en-US" sz="2400" dirty="0" smtClean="0">
                <a:solidFill>
                  <a:srgbClr val="7030A0"/>
                </a:solidFill>
              </a:rPr>
              <a:t> 3D se </a:t>
            </a:r>
            <a:r>
              <a:rPr lang="en-US" sz="2400" dirty="0" err="1" smtClean="0">
                <a:solidFill>
                  <a:srgbClr val="7030A0"/>
                </a:solidFill>
              </a:rPr>
              <a:t>poate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obtine</a:t>
            </a:r>
            <a:r>
              <a:rPr lang="en-US" sz="2400" dirty="0" smtClean="0">
                <a:solidFill>
                  <a:srgbClr val="7030A0"/>
                </a:solidFill>
              </a:rPr>
              <a:t> de </a:t>
            </a:r>
            <a:r>
              <a:rPr lang="en-US" sz="2400" dirty="0" err="1" smtClean="0">
                <a:solidFill>
                  <a:srgbClr val="7030A0"/>
                </a:solidFill>
              </a:rPr>
              <a:t>asemenea</a:t>
            </a:r>
            <a:r>
              <a:rPr lang="en-US" sz="2400" dirty="0" smtClean="0">
                <a:solidFill>
                  <a:srgbClr val="7030A0"/>
                </a:solidFill>
              </a:rPr>
              <a:t>  </a:t>
            </a:r>
            <a:r>
              <a:rPr lang="en-US" sz="2400" dirty="0" err="1" smtClean="0">
                <a:solidFill>
                  <a:srgbClr val="7030A0"/>
                </a:solidFill>
              </a:rPr>
              <a:t>folosind</a:t>
            </a:r>
            <a:endParaRPr lang="en-US" sz="2400" dirty="0" smtClean="0">
              <a:solidFill>
                <a:srgbClr val="7030A0"/>
              </a:solidFill>
            </a:endParaRPr>
          </a:p>
          <a:p>
            <a:r>
              <a:rPr lang="en-US" sz="2400" dirty="0" err="1" smtClean="0">
                <a:solidFill>
                  <a:srgbClr val="7030A0"/>
                </a:solidFill>
              </a:rPr>
              <a:t>transformari</a:t>
            </a:r>
            <a:r>
              <a:rPr lang="en-US" sz="2400" dirty="0" smtClean="0">
                <a:solidFill>
                  <a:srgbClr val="7030A0"/>
                </a:solidFill>
              </a:rPr>
              <a:t> 2D </a:t>
            </a:r>
            <a:r>
              <a:rPr lang="en-US" sz="2400" dirty="0" err="1" smtClean="0">
                <a:solidFill>
                  <a:srgbClr val="7030A0"/>
                </a:solidFill>
              </a:rPr>
              <a:t>si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proprietatea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        </a:t>
            </a:r>
            <a:r>
              <a:rPr lang="en-US" sz="2400" dirty="0" smtClean="0">
                <a:solidFill>
                  <a:schemeClr val="tx2"/>
                </a:solidFill>
              </a:rPr>
              <a:t>perspective</a:t>
            </a:r>
            <a:r>
              <a:rPr lang="en-US" sz="2400" dirty="0" smtClean="0">
                <a:solidFill>
                  <a:srgbClr val="7030A0"/>
                </a:solidFill>
              </a:rPr>
              <a:t> = </a:t>
            </a:r>
            <a:r>
              <a:rPr lang="en-US" sz="2400" dirty="0" err="1" smtClean="0">
                <a:solidFill>
                  <a:srgbClr val="7030A0"/>
                </a:solidFill>
              </a:rPr>
              <a:t>distanta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pe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axa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oz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0697" y="342929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11977" y="5094824"/>
            <a:ext cx="2590774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&lt;div id=“</a:t>
            </a:r>
            <a:r>
              <a:rPr lang="en-US" sz="2400" dirty="0" err="1" smtClean="0"/>
              <a:t>parinte</a:t>
            </a:r>
            <a:r>
              <a:rPr lang="en-US" sz="2400" dirty="0" smtClean="0"/>
              <a:t>”&gt;</a:t>
            </a:r>
          </a:p>
          <a:p>
            <a:r>
              <a:rPr lang="en-US" sz="2400" dirty="0"/>
              <a:t>&lt;div id</a:t>
            </a:r>
            <a:r>
              <a:rPr lang="en-US" sz="2400" dirty="0" smtClean="0"/>
              <a:t>=“</a:t>
            </a:r>
            <a:r>
              <a:rPr lang="en-US" sz="2400" dirty="0" err="1" smtClean="0"/>
              <a:t>copil</a:t>
            </a:r>
            <a:r>
              <a:rPr lang="en-US" sz="2400" dirty="0" smtClean="0"/>
              <a:t>”&gt;</a:t>
            </a:r>
            <a:endParaRPr lang="en-US" sz="2400" dirty="0"/>
          </a:p>
          <a:p>
            <a:r>
              <a:rPr lang="en-US" sz="2400" dirty="0"/>
              <a:t>&lt;/div&gt;</a:t>
            </a:r>
          </a:p>
          <a:p>
            <a:r>
              <a:rPr lang="en-US" sz="2400" dirty="0" smtClean="0"/>
              <a:t>&lt;/div&gt;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511977" y="471117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72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7544" y="181769"/>
            <a:ext cx="629794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CSS3 transitions</a:t>
            </a:r>
            <a:endParaRPr lang="en-US" sz="2800" dirty="0" smtClean="0">
              <a:solidFill>
                <a:srgbClr val="7030A0"/>
              </a:solidFill>
            </a:endParaRPr>
          </a:p>
          <a:p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://www.w3.org/TR/css3-transitions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AutoShape 2" descr="Demonstration of the initial coordinate space"/>
          <p:cNvSpPr>
            <a:spLocks noChangeAspect="1" noChangeArrowheads="1"/>
          </p:cNvSpPr>
          <p:nvPr/>
        </p:nvSpPr>
        <p:spPr bwMode="auto">
          <a:xfrm>
            <a:off x="155575" y="-1096963"/>
            <a:ext cx="25717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Demonstration of the initial coordinate space"/>
          <p:cNvSpPr>
            <a:spLocks noChangeAspect="1" noChangeArrowheads="1"/>
          </p:cNvSpPr>
          <p:nvPr/>
        </p:nvSpPr>
        <p:spPr bwMode="auto">
          <a:xfrm>
            <a:off x="2514600" y="198437"/>
            <a:ext cx="25717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Demonstration of the initial coordinate space"/>
          <p:cNvSpPr>
            <a:spLocks noChangeAspect="1" noChangeArrowheads="1"/>
          </p:cNvSpPr>
          <p:nvPr/>
        </p:nvSpPr>
        <p:spPr bwMode="auto">
          <a:xfrm>
            <a:off x="373702" y="-323295"/>
            <a:ext cx="25717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3702" y="1353403"/>
            <a:ext cx="7909538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t</a:t>
            </a:r>
            <a:r>
              <a:rPr lang="en-US" sz="2400" dirty="0" smtClean="0">
                <a:solidFill>
                  <a:schemeClr val="tx2"/>
                </a:solidFill>
              </a:rPr>
              <a:t>ransition-property: </a:t>
            </a:r>
            <a:r>
              <a:rPr lang="en-US" sz="2400" dirty="0" err="1" smtClean="0">
                <a:solidFill>
                  <a:schemeClr val="tx1"/>
                </a:solidFill>
              </a:rPr>
              <a:t>proprietate</a:t>
            </a:r>
            <a:r>
              <a:rPr lang="en-US" sz="2400" dirty="0" smtClean="0">
                <a:solidFill>
                  <a:schemeClr val="tx1"/>
                </a:solidFill>
              </a:rPr>
              <a:t> CSS</a:t>
            </a:r>
            <a:r>
              <a:rPr lang="en-US" sz="24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</a:rPr>
              <a:t>t</a:t>
            </a:r>
            <a:r>
              <a:rPr lang="en-US" sz="2400" dirty="0" smtClean="0">
                <a:solidFill>
                  <a:schemeClr val="tx2"/>
                </a:solidFill>
              </a:rPr>
              <a:t>ransition-duration: 2s;</a:t>
            </a:r>
          </a:p>
          <a:p>
            <a:r>
              <a:rPr lang="en-US" sz="2400" dirty="0">
                <a:solidFill>
                  <a:schemeClr val="tx2"/>
                </a:solidFill>
              </a:rPr>
              <a:t>t</a:t>
            </a:r>
            <a:r>
              <a:rPr lang="en-US" sz="2400" dirty="0" smtClean="0">
                <a:solidFill>
                  <a:schemeClr val="tx2"/>
                </a:solidFill>
              </a:rPr>
              <a:t>ransition-timing-function: linear;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           /* ease, ease-in, ease-out,  step-start, step-end */</a:t>
            </a:r>
          </a:p>
          <a:p>
            <a:r>
              <a:rPr lang="en-US" sz="2400" dirty="0">
                <a:solidFill>
                  <a:schemeClr val="tx2"/>
                </a:solidFill>
              </a:rPr>
              <a:t>t</a:t>
            </a:r>
            <a:r>
              <a:rPr lang="en-US" sz="2400" dirty="0" smtClean="0">
                <a:solidFill>
                  <a:schemeClr val="tx2"/>
                </a:solidFill>
              </a:rPr>
              <a:t>ransition-delay: 1s; 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cand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incepe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tranzitia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                             </a:t>
            </a:r>
            <a:r>
              <a:rPr lang="en-US" sz="2400" dirty="0" err="1" smtClean="0">
                <a:solidFill>
                  <a:schemeClr val="tx1"/>
                </a:solidFill>
              </a:rPr>
              <a:t>dupa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schimbarea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proprietatii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503" y="3992721"/>
            <a:ext cx="5526028" cy="1692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t</a:t>
            </a:r>
            <a:r>
              <a:rPr lang="en-US" sz="2400" dirty="0" smtClean="0">
                <a:solidFill>
                  <a:schemeClr val="tx2"/>
                </a:solidFill>
              </a:rPr>
              <a:t>ransition: background-color 3s ease-in; </a:t>
            </a:r>
          </a:p>
          <a:p>
            <a:r>
              <a:rPr lang="en-US" sz="2000" dirty="0">
                <a:solidFill>
                  <a:schemeClr val="tx2"/>
                </a:solidFill>
              </a:rPr>
              <a:t>-</a:t>
            </a:r>
            <a:r>
              <a:rPr lang="en-US" sz="2000" dirty="0" err="1">
                <a:solidFill>
                  <a:schemeClr val="tx2"/>
                </a:solidFill>
              </a:rPr>
              <a:t>moz</a:t>
            </a:r>
            <a:r>
              <a:rPr lang="en-US" sz="2000" dirty="0">
                <a:solidFill>
                  <a:schemeClr val="tx2"/>
                </a:solidFill>
              </a:rPr>
              <a:t>-transition:</a:t>
            </a:r>
          </a:p>
          <a:p>
            <a:r>
              <a:rPr lang="en-US" sz="2000" dirty="0">
                <a:solidFill>
                  <a:schemeClr val="tx2"/>
                </a:solidFill>
              </a:rPr>
              <a:t>-</a:t>
            </a:r>
            <a:r>
              <a:rPr lang="en-US" sz="2000" dirty="0" err="1">
                <a:solidFill>
                  <a:schemeClr val="tx2"/>
                </a:solidFill>
              </a:rPr>
              <a:t>ms</a:t>
            </a:r>
            <a:r>
              <a:rPr lang="en-US" sz="2000" dirty="0">
                <a:solidFill>
                  <a:schemeClr val="tx2"/>
                </a:solidFill>
              </a:rPr>
              <a:t>-transition</a:t>
            </a:r>
          </a:p>
          <a:p>
            <a:r>
              <a:rPr lang="en-US" sz="2000" dirty="0">
                <a:solidFill>
                  <a:schemeClr val="tx2"/>
                </a:solidFill>
              </a:rPr>
              <a:t>-</a:t>
            </a:r>
            <a:r>
              <a:rPr lang="en-US" sz="2000" dirty="0" err="1">
                <a:solidFill>
                  <a:schemeClr val="tx2"/>
                </a:solidFill>
              </a:rPr>
              <a:t>webkit</a:t>
            </a:r>
            <a:r>
              <a:rPr lang="en-US" sz="2000" dirty="0">
                <a:solidFill>
                  <a:schemeClr val="tx2"/>
                </a:solidFill>
              </a:rPr>
              <a:t>-transition</a:t>
            </a:r>
          </a:p>
          <a:p>
            <a:r>
              <a:rPr lang="en-US" sz="2000" dirty="0">
                <a:solidFill>
                  <a:schemeClr val="tx2"/>
                </a:solidFill>
              </a:rPr>
              <a:t>-o-transition</a:t>
            </a:r>
            <a:r>
              <a:rPr lang="en-US" sz="2000" dirty="0" smtClean="0">
                <a:solidFill>
                  <a:schemeClr val="tx2"/>
                </a:solidFill>
              </a:rPr>
              <a:t>: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5575" y="5867400"/>
            <a:ext cx="7704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Proprietati</a:t>
            </a:r>
            <a:r>
              <a:rPr lang="en-US" sz="2000" dirty="0" smtClean="0"/>
              <a:t> </a:t>
            </a:r>
            <a:r>
              <a:rPr lang="en-US" sz="2000" dirty="0" err="1" smtClean="0"/>
              <a:t>carora</a:t>
            </a:r>
            <a:r>
              <a:rPr lang="en-US" sz="2000" dirty="0" smtClean="0"/>
              <a:t> li se </a:t>
            </a:r>
            <a:r>
              <a:rPr lang="en-US" sz="2000" dirty="0" err="1" smtClean="0"/>
              <a:t>poate</a:t>
            </a:r>
            <a:r>
              <a:rPr lang="en-US" sz="2000" dirty="0" smtClean="0"/>
              <a:t> </a:t>
            </a:r>
            <a:r>
              <a:rPr lang="en-US" sz="2000" dirty="0" err="1" smtClean="0"/>
              <a:t>aplica</a:t>
            </a:r>
            <a:r>
              <a:rPr lang="en-US" sz="2000" dirty="0" smtClean="0"/>
              <a:t> o </a:t>
            </a:r>
            <a:r>
              <a:rPr lang="en-US" sz="2000" dirty="0" err="1" smtClean="0"/>
              <a:t>tranzitie</a:t>
            </a:r>
            <a:endParaRPr lang="en-US" sz="2000" dirty="0" smtClean="0"/>
          </a:p>
          <a:p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://www.w3.org/TR/css3-transitions/#animatable-properties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5930923" y="4054277"/>
            <a:ext cx="3574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 </a:t>
            </a:r>
            <a:r>
              <a:rPr lang="en-US" sz="2400" dirty="0" err="1" smtClean="0"/>
              <a:t>tranzitie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endParaRPr lang="en-US" sz="2400" dirty="0" smtClean="0"/>
          </a:p>
          <a:p>
            <a:r>
              <a:rPr lang="en-US" sz="2400" dirty="0" err="1" smtClean="0"/>
              <a:t>declansata</a:t>
            </a:r>
            <a:r>
              <a:rPr lang="en-US" sz="2400" dirty="0" smtClean="0"/>
              <a:t> de un </a:t>
            </a:r>
          </a:p>
          <a:p>
            <a:r>
              <a:rPr lang="en-US" sz="2400" dirty="0" smtClean="0"/>
              <a:t>element 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:hover, :focus, :active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22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1690" y="228600"/>
            <a:ext cx="550567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CSS animations</a:t>
            </a:r>
          </a:p>
          <a:p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://www.w3.org/TR/css3-animations/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03129" y="1676400"/>
            <a:ext cx="5054589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</a:t>
            </a:r>
            <a:r>
              <a:rPr lang="en-US" sz="2000" dirty="0" smtClean="0">
                <a:solidFill>
                  <a:schemeClr val="tx1"/>
                </a:solidFill>
              </a:rPr>
              <a:t>elector</a:t>
            </a:r>
            <a:r>
              <a:rPr lang="en-US" sz="2000" dirty="0" smtClean="0">
                <a:solidFill>
                  <a:schemeClr val="tx2"/>
                </a:solidFill>
              </a:rPr>
              <a:t> {animation-name</a:t>
            </a:r>
            <a:r>
              <a:rPr lang="en-US" sz="2000" dirty="0">
                <a:solidFill>
                  <a:schemeClr val="tx2"/>
                </a:solidFill>
              </a:rPr>
              <a:t>: </a:t>
            </a:r>
            <a:r>
              <a:rPr lang="en-US" sz="2000" dirty="0" err="1" smtClean="0">
                <a:solidFill>
                  <a:schemeClr val="tx1"/>
                </a:solidFill>
              </a:rPr>
              <a:t>nume-animatie</a:t>
            </a:r>
            <a:r>
              <a:rPr lang="en-US" sz="2000" dirty="0" smtClean="0">
                <a:solidFill>
                  <a:schemeClr val="tx2"/>
                </a:solidFill>
              </a:rPr>
              <a:t>; 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animation-duration</a:t>
            </a:r>
            <a:r>
              <a:rPr lang="en-US" sz="2000" dirty="0">
                <a:solidFill>
                  <a:schemeClr val="tx2"/>
                </a:solidFill>
              </a:rPr>
              <a:t>: 5s; </a:t>
            </a: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animation-iteration-count</a:t>
            </a:r>
            <a:r>
              <a:rPr lang="en-US" sz="2000" dirty="0">
                <a:solidFill>
                  <a:schemeClr val="tx2"/>
                </a:solidFill>
              </a:rPr>
              <a:t>: 10</a:t>
            </a:r>
            <a:r>
              <a:rPr lang="en-US" sz="2000" dirty="0" smtClean="0">
                <a:solidFill>
                  <a:schemeClr val="tx2"/>
                </a:solidFill>
              </a:rPr>
              <a:t>; /* infinite */</a:t>
            </a:r>
          </a:p>
          <a:p>
            <a:r>
              <a:rPr lang="en-US" sz="2000" dirty="0">
                <a:solidFill>
                  <a:schemeClr val="tx2"/>
                </a:solidFill>
              </a:rPr>
              <a:t>a</a:t>
            </a:r>
            <a:r>
              <a:rPr lang="en-US" sz="2000" dirty="0" smtClean="0">
                <a:solidFill>
                  <a:schemeClr val="tx2"/>
                </a:solidFill>
              </a:rPr>
              <a:t>nimation-timing-function: linear 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/* ease, ease-in, ease-out, ….*/}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@</a:t>
            </a:r>
            <a:r>
              <a:rPr lang="en-US" sz="2000" dirty="0" err="1" smtClean="0">
                <a:solidFill>
                  <a:schemeClr val="tx2"/>
                </a:solidFill>
              </a:rPr>
              <a:t>keyframes</a:t>
            </a:r>
            <a:r>
              <a:rPr lang="en-US" sz="2000" dirty="0" smtClean="0">
                <a:solidFill>
                  <a:schemeClr val="tx2"/>
                </a:solidFill>
              </a:rPr>
              <a:t>  </a:t>
            </a:r>
            <a:r>
              <a:rPr lang="en-US" sz="2000" dirty="0" err="1" smtClean="0">
                <a:solidFill>
                  <a:schemeClr val="tx1"/>
                </a:solidFill>
              </a:rPr>
              <a:t>nume-animatie</a:t>
            </a:r>
            <a:r>
              <a:rPr lang="en-US" sz="2000" dirty="0" smtClean="0">
                <a:solidFill>
                  <a:schemeClr val="tx2"/>
                </a:solidFill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0% { }  /* from { } */ </a:t>
            </a:r>
          </a:p>
          <a:p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25%  { }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….</a:t>
            </a: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 75% { }</a:t>
            </a:r>
          </a:p>
          <a:p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100% </a:t>
            </a:r>
            <a:r>
              <a:rPr lang="en-US" sz="2000" dirty="0">
                <a:solidFill>
                  <a:schemeClr val="tx2"/>
                </a:solidFill>
              </a:rPr>
              <a:t>{} </a:t>
            </a:r>
            <a:r>
              <a:rPr lang="en-US" sz="2000" dirty="0" smtClean="0">
                <a:solidFill>
                  <a:schemeClr val="tx2"/>
                </a:solidFill>
              </a:rPr>
              <a:t>  /* to {} </a:t>
            </a:r>
            <a:r>
              <a:rPr lang="en-US" sz="2000" dirty="0">
                <a:solidFill>
                  <a:schemeClr val="tx2"/>
                </a:solidFill>
              </a:rPr>
              <a:t>*/</a:t>
            </a: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}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6400" y="1828801"/>
            <a:ext cx="3480706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</a:t>
            </a:r>
            <a:r>
              <a:rPr lang="en-US" dirty="0" smtClean="0">
                <a:solidFill>
                  <a:schemeClr val="tx2"/>
                </a:solidFill>
              </a:rPr>
              <a:t>nimation: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myname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2"/>
                </a:solidFill>
              </a:rPr>
              <a:t>5s 10; 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-</a:t>
            </a:r>
            <a:r>
              <a:rPr lang="en-US" dirty="0" err="1" smtClean="0">
                <a:solidFill>
                  <a:schemeClr val="tx2"/>
                </a:solidFill>
              </a:rPr>
              <a:t>webkit</a:t>
            </a:r>
            <a:r>
              <a:rPr lang="en-US" dirty="0" smtClean="0">
                <a:solidFill>
                  <a:schemeClr val="tx2"/>
                </a:solidFill>
              </a:rPr>
              <a:t>-animation: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-</a:t>
            </a:r>
            <a:r>
              <a:rPr lang="en-US" dirty="0" err="1" smtClean="0">
                <a:solidFill>
                  <a:schemeClr val="tx2"/>
                </a:solidFill>
              </a:rPr>
              <a:t>moz</a:t>
            </a:r>
            <a:r>
              <a:rPr lang="en-US" dirty="0" smtClean="0">
                <a:solidFill>
                  <a:schemeClr val="tx2"/>
                </a:solidFill>
              </a:rPr>
              <a:t>-animation: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-</a:t>
            </a:r>
            <a:r>
              <a:rPr lang="en-US" dirty="0" err="1" smtClean="0">
                <a:solidFill>
                  <a:schemeClr val="tx2"/>
                </a:solidFill>
              </a:rPr>
              <a:t>ms</a:t>
            </a:r>
            <a:r>
              <a:rPr lang="en-US" dirty="0" smtClean="0">
                <a:solidFill>
                  <a:schemeClr val="tx2"/>
                </a:solidFill>
              </a:rPr>
              <a:t>-animation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-o-animation: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@</a:t>
            </a:r>
            <a:r>
              <a:rPr lang="en-US" dirty="0" err="1" smtClean="0">
                <a:solidFill>
                  <a:schemeClr val="tx2"/>
                </a:solidFill>
              </a:rPr>
              <a:t>keyframes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myname</a:t>
            </a:r>
            <a:r>
              <a:rPr lang="en-US" dirty="0" smtClean="0">
                <a:solidFill>
                  <a:schemeClr val="tx2"/>
                </a:solidFill>
              </a:rPr>
              <a:t> {}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@-</a:t>
            </a:r>
            <a:r>
              <a:rPr lang="en-US" dirty="0" err="1" smtClean="0">
                <a:solidFill>
                  <a:schemeClr val="tx2"/>
                </a:solidFill>
              </a:rPr>
              <a:t>webkit-keyframes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myname</a:t>
            </a:r>
            <a:r>
              <a:rPr lang="en-US" dirty="0" smtClean="0">
                <a:solidFill>
                  <a:schemeClr val="tx2"/>
                </a:solidFill>
              </a:rPr>
              <a:t>{}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@-</a:t>
            </a:r>
            <a:r>
              <a:rPr lang="en-US" dirty="0" err="1" smtClean="0">
                <a:solidFill>
                  <a:schemeClr val="tx2"/>
                </a:solidFill>
              </a:rPr>
              <a:t>moz-keyframes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myname</a:t>
            </a:r>
            <a:r>
              <a:rPr lang="en-US" dirty="0">
                <a:solidFill>
                  <a:schemeClr val="tx2"/>
                </a:solidFill>
              </a:rPr>
              <a:t>{}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@-</a:t>
            </a:r>
            <a:r>
              <a:rPr lang="en-US" dirty="0" err="1" smtClean="0">
                <a:solidFill>
                  <a:schemeClr val="tx2"/>
                </a:solidFill>
              </a:rPr>
              <a:t>ms-keyframes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myname</a:t>
            </a:r>
            <a:r>
              <a:rPr lang="en-US" dirty="0">
                <a:solidFill>
                  <a:schemeClr val="tx2"/>
                </a:solidFill>
              </a:rPr>
              <a:t>{}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@-o-</a:t>
            </a:r>
            <a:r>
              <a:rPr lang="en-US" dirty="0" err="1" smtClean="0">
                <a:solidFill>
                  <a:schemeClr val="tx2"/>
                </a:solidFill>
              </a:rPr>
              <a:t>keyframes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myname</a:t>
            </a:r>
            <a:r>
              <a:rPr lang="en-US" dirty="0" smtClean="0">
                <a:solidFill>
                  <a:schemeClr val="tx2"/>
                </a:solidFill>
              </a:rPr>
              <a:t>{}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230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5974</TotalTime>
  <Words>300</Words>
  <Application>Microsoft Office PowerPoint</Application>
  <PresentationFormat>On-screen Show (4:3)</PresentationFormat>
  <Paragraphs>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Tehnici Web CSS3(II)  Transformari, Tranzitii, Animatii   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Leustean</dc:creator>
  <cp:lastModifiedBy>Ioana Leustean</cp:lastModifiedBy>
  <cp:revision>336</cp:revision>
  <dcterms:created xsi:type="dcterms:W3CDTF">2006-08-16T00:00:00Z</dcterms:created>
  <dcterms:modified xsi:type="dcterms:W3CDTF">2016-03-08T18:13:03Z</dcterms:modified>
</cp:coreProperties>
</file>