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3" r:id="rId2"/>
    <p:sldId id="295" r:id="rId3"/>
    <p:sldId id="299" r:id="rId4"/>
    <p:sldId id="300" r:id="rId5"/>
    <p:sldId id="301" r:id="rId6"/>
    <p:sldId id="305" r:id="rId7"/>
    <p:sldId id="303" r:id="rId8"/>
    <p:sldId id="302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/Tutorial" TargetMode="External"/><Relationship Id="rId2" Type="http://schemas.openxmlformats.org/officeDocument/2006/relationships/hyperlink" Target="http://www.w3.org/Graphics/SVG/IG/resources/svgprime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764" y="1752600"/>
            <a:ext cx="7772400" cy="1470025"/>
          </a:xfrm>
        </p:spPr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 </a:t>
            </a:r>
            <a:br>
              <a:rPr lang="en-US" dirty="0" smtClean="0"/>
            </a:br>
            <a:r>
              <a:rPr lang="en-US" dirty="0" smtClean="0"/>
              <a:t>SVG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smtClean="0"/>
              <a:t>, </a:t>
            </a:r>
            <a:r>
              <a:rPr lang="en-US" smtClean="0"/>
              <a:t>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208080"/>
            <a:ext cx="8470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Scalable Vector Graphics SVG</a:t>
            </a:r>
          </a:p>
          <a:p>
            <a:r>
              <a:rPr lang="en-US" sz="2400" dirty="0" smtClean="0">
                <a:hlinkClick r:id="rId2"/>
              </a:rPr>
              <a:t>http://www.w3.org/Graphics/SVG/IG/resources/svgprimer.htm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://developer.mozilla.org/en-US/docs/Web/SVG/Tutorial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28953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PNG, JPEG, GIF  -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o </a:t>
            </a:r>
            <a:r>
              <a:rPr lang="en-US" sz="2400" dirty="0" err="1" smtClean="0"/>
              <a:t>matrice</a:t>
            </a:r>
            <a:r>
              <a:rPr lang="en-US" sz="2400" dirty="0" smtClean="0"/>
              <a:t> de </a:t>
            </a:r>
            <a:r>
              <a:rPr lang="en-US" sz="2400" dirty="0" err="1" smtClean="0"/>
              <a:t>pixeli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SVG  </a:t>
            </a:r>
            <a:r>
              <a:rPr lang="en-US" sz="2400" dirty="0"/>
              <a:t>- </a:t>
            </a:r>
            <a:r>
              <a:rPr lang="en-US" sz="2400" dirty="0" err="1"/>
              <a:t>componentele</a:t>
            </a:r>
            <a:r>
              <a:rPr lang="en-US" sz="2400" dirty="0"/>
              <a:t> primitive ale </a:t>
            </a:r>
            <a:r>
              <a:rPr lang="en-US" sz="2400" dirty="0" err="1"/>
              <a:t>imaginii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forme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geometrice</a:t>
            </a:r>
            <a:r>
              <a:rPr lang="en-US" sz="2400" dirty="0" smtClean="0"/>
              <a:t>, 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descrise</a:t>
            </a:r>
            <a:r>
              <a:rPr lang="en-US" sz="2400" dirty="0"/>
              <a:t> </a:t>
            </a:r>
            <a:r>
              <a:rPr lang="en-US" sz="2400" dirty="0" err="1"/>
              <a:t>matematic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aceasta</a:t>
            </a:r>
            <a:r>
              <a:rPr lang="en-US" sz="2400" dirty="0" smtClean="0"/>
              <a:t> </a:t>
            </a:r>
            <a:r>
              <a:rPr lang="en-US" sz="2400" dirty="0" err="1"/>
              <a:t>asigura</a:t>
            </a:r>
            <a:r>
              <a:rPr lang="en-US" sz="2400" dirty="0"/>
              <a:t> </a:t>
            </a:r>
            <a:r>
              <a:rPr lang="en-US" sz="2400" dirty="0" err="1" smtClean="0"/>
              <a:t>independenta</a:t>
            </a:r>
            <a:r>
              <a:rPr lang="en-US" sz="2400" dirty="0" smtClean="0"/>
              <a:t>  de </a:t>
            </a:r>
            <a:r>
              <a:rPr lang="en-US" sz="2400" dirty="0" err="1"/>
              <a:t>rezolutie</a:t>
            </a:r>
            <a:r>
              <a:rPr lang="en-US" sz="2400" dirty="0"/>
              <a:t>, </a:t>
            </a:r>
            <a:r>
              <a:rPr lang="en-US" sz="2400" dirty="0" err="1"/>
              <a:t>scalabilitatea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   - </a:t>
            </a:r>
            <a:r>
              <a:rPr lang="en-US" sz="2400" dirty="0" err="1"/>
              <a:t>gramatica</a:t>
            </a:r>
            <a:r>
              <a:rPr lang="en-US" sz="2400" dirty="0"/>
              <a:t> XML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 smtClean="0"/>
              <a:t>grafica</a:t>
            </a:r>
            <a:endParaRPr lang="en-US" sz="2400" dirty="0" smtClean="0"/>
          </a:p>
          <a:p>
            <a:r>
              <a:rPr lang="en-US" sz="2400" dirty="0" smtClean="0"/>
              <a:t>        - </a:t>
            </a:r>
            <a:r>
              <a:rPr lang="en-US" sz="2400" dirty="0" err="1" smtClean="0"/>
              <a:t>fisierele</a:t>
            </a:r>
            <a:r>
              <a:rPr lang="en-US" sz="2400" dirty="0" smtClean="0"/>
              <a:t> SVG pot fi </a:t>
            </a:r>
            <a:r>
              <a:rPr lang="en-US" sz="2400" dirty="0" err="1" smtClean="0"/>
              <a:t>editate</a:t>
            </a:r>
            <a:r>
              <a:rPr lang="en-US" sz="2400" dirty="0" smtClean="0"/>
              <a:t> cu </a:t>
            </a:r>
            <a:r>
              <a:rPr lang="en-US" sz="2400" dirty="0" err="1" smtClean="0"/>
              <a:t>editoare</a:t>
            </a:r>
            <a:r>
              <a:rPr lang="en-US" sz="2400" dirty="0" smtClean="0"/>
              <a:t> </a:t>
            </a:r>
            <a:r>
              <a:rPr lang="en-US" sz="2400" dirty="0" err="1" smtClean="0"/>
              <a:t>specializate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(Adobe Illustrator, </a:t>
            </a:r>
            <a:r>
              <a:rPr lang="en-US" sz="2400" dirty="0" err="1" smtClean="0"/>
              <a:t>Inkscape</a:t>
            </a:r>
            <a:r>
              <a:rPr lang="en-US" sz="2400" dirty="0" smtClean="0"/>
              <a:t>),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ca </a:t>
            </a:r>
            <a:r>
              <a:rPr lang="en-US" sz="2400" dirty="0" err="1" smtClean="0"/>
              <a:t>fisiere</a:t>
            </a:r>
            <a:r>
              <a:rPr lang="en-US" sz="2400" dirty="0" smtClean="0"/>
              <a:t> XML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- </a:t>
            </a:r>
            <a:r>
              <a:rPr lang="en-US" sz="2400" dirty="0" err="1" smtClean="0"/>
              <a:t>fisierele</a:t>
            </a:r>
            <a:r>
              <a:rPr lang="en-US" sz="2400" dirty="0" smtClean="0"/>
              <a:t> SVG pot fi </a:t>
            </a:r>
            <a:r>
              <a:rPr lang="en-US" sz="2400" dirty="0" err="1" smtClean="0"/>
              <a:t>incluse</a:t>
            </a:r>
            <a:r>
              <a:rPr lang="en-US" sz="2400" dirty="0" smtClean="0"/>
              <a:t> in </a:t>
            </a:r>
            <a:r>
              <a:rPr lang="en-US" sz="2400" dirty="0" err="1" smtClean="0"/>
              <a:t>fisierele</a:t>
            </a:r>
            <a:r>
              <a:rPr lang="en-US" sz="2400" dirty="0" smtClean="0"/>
              <a:t> HTML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   - </a:t>
            </a:r>
            <a:r>
              <a:rPr lang="en-US" sz="2400" dirty="0" err="1" smtClean="0"/>
              <a:t>imaginile</a:t>
            </a:r>
            <a:r>
              <a:rPr lang="en-US" sz="2400" dirty="0" smtClean="0"/>
              <a:t> (</a:t>
            </a:r>
            <a:r>
              <a:rPr lang="en-US" sz="2400" dirty="0" err="1" smtClean="0"/>
              <a:t>codul</a:t>
            </a:r>
            <a:r>
              <a:rPr lang="en-US" sz="2400" dirty="0" smtClean="0"/>
              <a:t>) SVG pot fi </a:t>
            </a:r>
            <a:r>
              <a:rPr lang="en-US" sz="2400" dirty="0" err="1" smtClean="0"/>
              <a:t>incluse</a:t>
            </a:r>
            <a:r>
              <a:rPr lang="en-US" sz="2400" dirty="0" smtClean="0"/>
              <a:t> direct in </a:t>
            </a:r>
            <a:r>
              <a:rPr lang="en-US" sz="2400" dirty="0" err="1" smtClean="0"/>
              <a:t>fisiere</a:t>
            </a:r>
            <a:r>
              <a:rPr lang="en-US" sz="2400" dirty="0" smtClean="0"/>
              <a:t> HTML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783" y="198437"/>
            <a:ext cx="770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75" y="733477"/>
            <a:ext cx="605165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  width="450" height="500" id="</a:t>
            </a:r>
            <a:r>
              <a:rPr lang="en-US" sz="2400" dirty="0" err="1"/>
              <a:t>stea</a:t>
            </a:r>
            <a:r>
              <a:rPr lang="en-US" sz="2400" dirty="0" smtClean="0"/>
              <a:t>"&gt;</a:t>
            </a:r>
          </a:p>
          <a:p>
            <a:endParaRPr lang="en-US" sz="2400" dirty="0" smtClean="0"/>
          </a:p>
          <a:p>
            <a:r>
              <a:rPr lang="en-US" sz="2400" dirty="0"/>
              <a:t>&lt;</a:t>
            </a:r>
            <a:r>
              <a:rPr lang="en-US" sz="2400" dirty="0" err="1"/>
              <a:t>defs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&lt;style type="text/</a:t>
            </a:r>
            <a:r>
              <a:rPr lang="en-US" sz="2400" dirty="0" err="1"/>
              <a:t>css</a:t>
            </a:r>
            <a:r>
              <a:rPr lang="en-US" sz="2400" dirty="0"/>
              <a:t>"&gt;&lt;![CDATA[</a:t>
            </a:r>
          </a:p>
          <a:p>
            <a:r>
              <a:rPr lang="en-US" sz="2400" dirty="0"/>
              <a:t>     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smtClean="0"/>
              <a:t>]]&gt;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&lt;/</a:t>
            </a:r>
            <a:r>
              <a:rPr lang="en-US" sz="2400" dirty="0"/>
              <a:t>style&gt;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defs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&lt;/body&gt;</a:t>
            </a: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39000" y="1341438"/>
            <a:ext cx="1606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39000" y="1341438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8233" y="9374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45468" y="937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2785" y="2353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375" y="364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5482" y="2811766"/>
            <a:ext cx="13516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eguli</a:t>
            </a:r>
            <a:r>
              <a:rPr lang="en-US" b="1" smtClean="0"/>
              <a:t> CSS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8063" y="4686249"/>
            <a:ext cx="173637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lemente</a:t>
            </a:r>
            <a:r>
              <a:rPr lang="en-US" b="1" dirty="0" smtClean="0"/>
              <a:t> SVG</a:t>
            </a:r>
          </a:p>
        </p:txBody>
      </p:sp>
    </p:spTree>
    <p:extLst>
      <p:ext uri="{BB962C8B-B14F-4D97-AF65-F5344CB8AC3E}">
        <p14:creationId xmlns:p14="http://schemas.microsoft.com/office/powerpoint/2010/main" val="38647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783" y="198437"/>
            <a:ext cx="770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035" y="685800"/>
            <a:ext cx="7471917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&lt;?xml version="1.0" encoding="UTF-8</a:t>
            </a:r>
            <a:r>
              <a:rPr lang="en-US" sz="2400" dirty="0" smtClean="0"/>
              <a:t>"?&gt;</a:t>
            </a:r>
          </a:p>
          <a:p>
            <a:r>
              <a:rPr lang="en-US" sz="2400" dirty="0" smtClean="0"/>
              <a:t>&lt;?</a:t>
            </a:r>
            <a:r>
              <a:rPr lang="en-US" sz="2400" dirty="0"/>
              <a:t>xml-</a:t>
            </a:r>
            <a:r>
              <a:rPr lang="en-US" sz="2400" dirty="0" err="1"/>
              <a:t>stylesheet</a:t>
            </a:r>
            <a:r>
              <a:rPr lang="en-US" sz="2400" dirty="0"/>
              <a:t> </a:t>
            </a:r>
            <a:r>
              <a:rPr lang="en-US" sz="2400" dirty="0" smtClean="0"/>
              <a:t>type</a:t>
            </a:r>
            <a:r>
              <a:rPr lang="en-US" sz="2400" dirty="0"/>
              <a:t>="</a:t>
            </a:r>
            <a:r>
              <a:rPr lang="en-US" sz="2400" dirty="0" smtClean="0"/>
              <a:t>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“  </a:t>
            </a:r>
            <a:r>
              <a:rPr lang="en-US" sz="2400" dirty="0" err="1" smtClean="0"/>
              <a:t>href</a:t>
            </a:r>
            <a:r>
              <a:rPr lang="en-US" sz="2400" dirty="0"/>
              <a:t>="styles.css" </a:t>
            </a:r>
            <a:r>
              <a:rPr lang="en-US" sz="2400" dirty="0" smtClean="0"/>
              <a:t>?&gt;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/>
              <a:t>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 </a:t>
            </a:r>
            <a:endParaRPr lang="en-US" sz="2400" dirty="0" smtClean="0"/>
          </a:p>
          <a:p>
            <a:r>
              <a:rPr lang="en-US" sz="2400" dirty="0" err="1" smtClean="0"/>
              <a:t>xmlns:xlink</a:t>
            </a:r>
            <a:r>
              <a:rPr lang="en-US" sz="2400" dirty="0"/>
              <a:t>="http://www.w3.org/1999/xlink" 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width="450" height="500" id="</a:t>
            </a:r>
            <a:r>
              <a:rPr lang="en-US" sz="2400" dirty="0" err="1"/>
              <a:t>stea</a:t>
            </a:r>
            <a:r>
              <a:rPr lang="en-US" sz="2400" dirty="0" smtClean="0"/>
              <a:t>"&gt;</a:t>
            </a:r>
          </a:p>
          <a:p>
            <a:endParaRPr lang="en-US" sz="2400" dirty="0" smtClean="0"/>
          </a:p>
          <a:p>
            <a:r>
              <a:rPr lang="en-US" sz="2400" dirty="0"/>
              <a:t>&lt;</a:t>
            </a:r>
            <a:r>
              <a:rPr lang="en-US" sz="2400" dirty="0" err="1"/>
              <a:t>defs</a:t>
            </a:r>
            <a:r>
              <a:rPr lang="en-US" sz="2400" dirty="0"/>
              <a:t>&gt;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&lt;</a:t>
            </a:r>
            <a:r>
              <a:rPr lang="en-US" sz="2400" dirty="0"/>
              <a:t>style type="text/</a:t>
            </a:r>
            <a:r>
              <a:rPr lang="en-US" sz="2400" dirty="0" err="1"/>
              <a:t>css</a:t>
            </a:r>
            <a:r>
              <a:rPr lang="en-US" sz="2400" dirty="0"/>
              <a:t>"&gt;&lt;![CDATA[</a:t>
            </a:r>
          </a:p>
          <a:p>
            <a:r>
              <a:rPr lang="en-US" sz="2400" dirty="0"/>
              <a:t>       </a:t>
            </a:r>
            <a:endParaRPr lang="en-US" sz="2400" dirty="0" smtClean="0"/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]]&gt;&lt;/</a:t>
            </a:r>
            <a:r>
              <a:rPr lang="en-US" sz="2400" dirty="0"/>
              <a:t>style&gt;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&lt;/</a:t>
            </a:r>
            <a:r>
              <a:rPr lang="en-US" sz="2400" dirty="0" err="1"/>
              <a:t>defs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247649" y="-1022282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24" y="166171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</a:t>
            </a:r>
            <a:r>
              <a:rPr lang="en-US" sz="2400" dirty="0" err="1" smtClean="0"/>
              <a:t>ile.svg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9064" y="4238097"/>
            <a:ext cx="201850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r</a:t>
            </a:r>
            <a:r>
              <a:rPr lang="en-US" b="1" dirty="0" err="1" smtClean="0"/>
              <a:t>eguli</a:t>
            </a:r>
            <a:r>
              <a:rPr lang="en-US" b="1" dirty="0" smtClean="0"/>
              <a:t> CSS inline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448" y="5751407"/>
            <a:ext cx="173637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lemente</a:t>
            </a:r>
            <a:r>
              <a:rPr lang="en-US" b="1" dirty="0" smtClean="0"/>
              <a:t> SVG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2113" y="1678504"/>
            <a:ext cx="200567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isier</a:t>
            </a:r>
            <a:r>
              <a:rPr lang="en-US" b="1" dirty="0" smtClean="0"/>
              <a:t> de </a:t>
            </a:r>
            <a:r>
              <a:rPr lang="en-US" b="1" dirty="0" err="1" smtClean="0"/>
              <a:t>stil</a:t>
            </a:r>
            <a:r>
              <a:rPr lang="en-US" b="1" dirty="0" smtClean="0"/>
              <a:t> CSS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48400" y="1398766"/>
            <a:ext cx="457200" cy="279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4953000"/>
            <a:ext cx="57911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file.svg</a:t>
            </a:r>
            <a:r>
              <a:rPr lang="en-US" sz="2400" dirty="0"/>
              <a:t>"  id</a:t>
            </a:r>
            <a:r>
              <a:rPr lang="en-US" sz="2400" dirty="0" smtClean="0"/>
              <a:t>=“</a:t>
            </a:r>
            <a:r>
              <a:rPr lang="en-US" sz="2400" dirty="0" err="1" smtClean="0"/>
              <a:t>mysvg</a:t>
            </a:r>
            <a:r>
              <a:rPr lang="en-US" sz="2400" dirty="0" smtClean="0"/>
              <a:t>“  alt=“.."&gt;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4583668"/>
            <a:ext cx="8130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208080"/>
            <a:ext cx="847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</a:t>
            </a:r>
            <a:r>
              <a:rPr lang="en-US" sz="3200" dirty="0" smtClean="0">
                <a:solidFill>
                  <a:srgbClr val="7030A0"/>
                </a:solidFill>
              </a:rPr>
              <a:t> SVG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632628" y="2128375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59" y="1817427"/>
            <a:ext cx="2023311" cy="3108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b="1" dirty="0" smtClean="0"/>
              <a:t>ine()</a:t>
            </a:r>
          </a:p>
          <a:p>
            <a:r>
              <a:rPr lang="en-US" sz="2800" b="1" dirty="0" err="1"/>
              <a:t>r</a:t>
            </a:r>
            <a:r>
              <a:rPr lang="en-US" sz="2800" b="1" dirty="0" err="1" smtClean="0"/>
              <a:t>ect</a:t>
            </a:r>
            <a:r>
              <a:rPr lang="en-US" sz="2800" b="1" dirty="0" smtClean="0"/>
              <a:t>()</a:t>
            </a:r>
          </a:p>
          <a:p>
            <a:r>
              <a:rPr lang="en-US" sz="2800" b="1" dirty="0"/>
              <a:t>c</a:t>
            </a:r>
            <a:r>
              <a:rPr lang="en-US" sz="2800" b="1" dirty="0" smtClean="0"/>
              <a:t>ircle()</a:t>
            </a:r>
          </a:p>
          <a:p>
            <a:r>
              <a:rPr lang="en-US" sz="2800" b="1" dirty="0" smtClean="0"/>
              <a:t>ellipse()</a:t>
            </a:r>
          </a:p>
          <a:p>
            <a:r>
              <a:rPr lang="en-US" sz="2800" b="1" dirty="0" err="1"/>
              <a:t>p</a:t>
            </a:r>
            <a:r>
              <a:rPr lang="en-US" sz="2800" b="1" dirty="0" err="1" smtClean="0"/>
              <a:t>olygone</a:t>
            </a:r>
            <a:r>
              <a:rPr lang="en-US" sz="2800" b="1" dirty="0" smtClean="0"/>
              <a:t>()</a:t>
            </a:r>
          </a:p>
          <a:p>
            <a:r>
              <a:rPr lang="en-US" sz="2800" b="1" dirty="0"/>
              <a:t>p</a:t>
            </a:r>
            <a:r>
              <a:rPr lang="en-US" sz="2800" b="1" dirty="0" smtClean="0"/>
              <a:t>ath()</a:t>
            </a:r>
          </a:p>
          <a:p>
            <a:r>
              <a:rPr lang="en-US" sz="2800" b="1" dirty="0"/>
              <a:t>t</a:t>
            </a:r>
            <a:r>
              <a:rPr lang="en-US" sz="2800" b="1" dirty="0" smtClean="0"/>
              <a:t>ext()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9436" y="1189038"/>
            <a:ext cx="602081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&lt;circle </a:t>
            </a:r>
            <a:r>
              <a:rPr lang="en-US" sz="2400" dirty="0" smtClean="0"/>
              <a:t>cx</a:t>
            </a:r>
            <a:r>
              <a:rPr lang="en-US" sz="2400" dirty="0"/>
              <a:t>="400" cy="300" r="24"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style</a:t>
            </a:r>
            <a:r>
              <a:rPr lang="en-US" sz="2400" dirty="0"/>
              <a:t>="stroke:#006600; fill:#</a:t>
            </a:r>
            <a:r>
              <a:rPr lang="en-US" sz="2400" dirty="0" smtClean="0"/>
              <a:t>00cc00“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id=“</a:t>
            </a:r>
            <a:r>
              <a:rPr lang="en-US" sz="2400" dirty="0" err="1" smtClean="0"/>
              <a:t>cerc</a:t>
            </a:r>
            <a:r>
              <a:rPr lang="en-US" sz="2400" dirty="0" smtClean="0"/>
              <a:t>”  /&gt;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smtClean="0"/>
              <a:t>path    </a:t>
            </a:r>
            <a:r>
              <a:rPr lang="en-US" sz="2400" dirty="0"/>
              <a:t>d="M 230,32 </a:t>
            </a:r>
            <a:r>
              <a:rPr lang="en-US" sz="2400" dirty="0" smtClean="0"/>
              <a:t> L181,175 </a:t>
            </a:r>
            <a:r>
              <a:rPr lang="en-US" sz="2400" dirty="0"/>
              <a:t>L </a:t>
            </a:r>
            <a:r>
              <a:rPr lang="en-US" sz="2400" dirty="0" smtClean="0"/>
              <a:t>230,240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/>
              <a:t>L 275,175 L 230,32 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     style="fill:#</a:t>
            </a:r>
            <a:r>
              <a:rPr lang="en-US" sz="2400" dirty="0" smtClean="0"/>
              <a:t>00ff00; </a:t>
            </a:r>
            <a:r>
              <a:rPr lang="en-US" sz="2400" dirty="0" err="1" smtClean="0"/>
              <a:t>stroke:black</a:t>
            </a:r>
            <a:r>
              <a:rPr lang="en-US" sz="2400" dirty="0" smtClean="0"/>
              <a:t>;“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id=“forma” /&gt;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&lt;text  </a:t>
            </a:r>
            <a:r>
              <a:rPr lang="en-US" sz="2400" dirty="0" smtClean="0"/>
              <a:t>x</a:t>
            </a:r>
            <a:r>
              <a:rPr lang="en-US" sz="2400" dirty="0"/>
              <a:t>="150" y="</a:t>
            </a:r>
            <a:r>
              <a:rPr lang="en-US" sz="2400" dirty="0" smtClean="0"/>
              <a:t>450“ id=“</a:t>
            </a:r>
            <a:r>
              <a:rPr lang="en-US" sz="2400" dirty="0" err="1" smtClean="0"/>
              <a:t>mytext</a:t>
            </a:r>
            <a:r>
              <a:rPr lang="en-US" sz="2400" dirty="0" smtClean="0"/>
              <a:t>”&gt;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TEXT 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text&gt;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64234"/>
            <a:ext cx="847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Gradienti</a:t>
            </a:r>
            <a:r>
              <a:rPr lang="en-US" sz="3200" dirty="0" smtClean="0">
                <a:solidFill>
                  <a:srgbClr val="7030A0"/>
                </a:solidFill>
              </a:rPr>
              <a:t> in  SVG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632628" y="2128375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058" y="649009"/>
            <a:ext cx="849317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  …. 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defs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/>
              <a:t>&lt;</a:t>
            </a:r>
            <a:r>
              <a:rPr lang="en-US" sz="2400" dirty="0" err="1"/>
              <a:t>linearGradient</a:t>
            </a:r>
            <a:r>
              <a:rPr lang="en-US" sz="2400" dirty="0"/>
              <a:t> id="</a:t>
            </a:r>
            <a:r>
              <a:rPr lang="en-US" sz="2400" dirty="0" err="1" smtClean="0"/>
              <a:t>myLG</a:t>
            </a:r>
            <a:r>
              <a:rPr lang="en-US" sz="2400" dirty="0" smtClean="0"/>
              <a:t>“</a:t>
            </a:r>
          </a:p>
          <a:p>
            <a:r>
              <a:rPr lang="en-US" sz="2400" dirty="0" smtClean="0"/>
              <a:t>   x1</a:t>
            </a:r>
            <a:r>
              <a:rPr lang="en-US" sz="2400" dirty="0"/>
              <a:t>="0%" y1="0%"   </a:t>
            </a:r>
            <a:r>
              <a:rPr lang="en-US" sz="2400" dirty="0" smtClean="0"/>
              <a:t>x2</a:t>
            </a:r>
            <a:r>
              <a:rPr lang="en-US" sz="2400" dirty="0"/>
              <a:t>="0%" y2="100</a:t>
            </a:r>
            <a:r>
              <a:rPr lang="en-US" sz="2400" dirty="0" smtClean="0"/>
              <a:t>%“   	</a:t>
            </a:r>
            <a:r>
              <a:rPr lang="en-US" sz="2400" dirty="0" err="1" smtClean="0"/>
              <a:t>spreadMethod</a:t>
            </a:r>
            <a:r>
              <a:rPr lang="en-US" sz="2400" dirty="0"/>
              <a:t>="pad"&gt;     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stop offset="0%"   stop-color="#00ff00" stop-opacity="1"/&gt;    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stop offset="100%" stop-color="#0000ff" stop-opacity="1"/&gt;    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/>
              <a:t>linearGradient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defs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smtClean="0"/>
              <a:t>path    </a:t>
            </a:r>
            <a:r>
              <a:rPr lang="en-US" sz="2400" dirty="0"/>
              <a:t>d="M 230,32 </a:t>
            </a:r>
            <a:r>
              <a:rPr lang="en-US" sz="2400" dirty="0" smtClean="0"/>
              <a:t> L181,175 </a:t>
            </a:r>
            <a:r>
              <a:rPr lang="en-US" sz="2400" dirty="0"/>
              <a:t>L </a:t>
            </a:r>
            <a:r>
              <a:rPr lang="en-US" sz="2400" dirty="0" smtClean="0"/>
              <a:t>230,240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en-US" sz="2400" dirty="0"/>
              <a:t>L 275,175 L 230,32 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     style="</a:t>
            </a:r>
            <a:r>
              <a:rPr lang="en-US" sz="2400" dirty="0" err="1" smtClean="0"/>
              <a:t>fill:url</a:t>
            </a:r>
            <a:r>
              <a:rPr lang="en-US" sz="2400" dirty="0" smtClean="0"/>
              <a:t>(#</a:t>
            </a:r>
            <a:r>
              <a:rPr lang="en-US" sz="2400" dirty="0" err="1" smtClean="0"/>
              <a:t>myLG</a:t>
            </a:r>
            <a:r>
              <a:rPr lang="en-US" sz="2400" dirty="0" smtClean="0"/>
              <a:t>)“ /&gt;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46250" y="6172200"/>
            <a:ext cx="16827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87625" y="2138065"/>
            <a:ext cx="12223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208080"/>
            <a:ext cx="847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Animatie</a:t>
            </a:r>
            <a:r>
              <a:rPr lang="en-US" sz="3200" dirty="0" smtClean="0">
                <a:solidFill>
                  <a:srgbClr val="7030A0"/>
                </a:solidFill>
              </a:rPr>
              <a:t> SVG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632628" y="2128375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59" y="1759969"/>
            <a:ext cx="3342005" cy="1815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animate()</a:t>
            </a:r>
          </a:p>
          <a:p>
            <a:r>
              <a:rPr lang="en-US" sz="2800" b="1" dirty="0" err="1" smtClean="0"/>
              <a:t>animateColor</a:t>
            </a:r>
            <a:r>
              <a:rPr lang="en-US" sz="2800" b="1" dirty="0" smtClean="0"/>
              <a:t>()</a:t>
            </a:r>
          </a:p>
          <a:p>
            <a:r>
              <a:rPr lang="en-US" sz="2800" b="1" dirty="0" err="1" smtClean="0"/>
              <a:t>animateTranform</a:t>
            </a:r>
            <a:r>
              <a:rPr lang="en-US" sz="2800" b="1" dirty="0" smtClean="0"/>
              <a:t>()</a:t>
            </a:r>
          </a:p>
          <a:p>
            <a:r>
              <a:rPr lang="en-US" sz="2800" b="1" dirty="0" err="1" smtClean="0"/>
              <a:t>animateMotion</a:t>
            </a:r>
            <a:r>
              <a:rPr lang="en-US" sz="2800" b="1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59" y="4267200"/>
            <a:ext cx="60031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circle id="</a:t>
            </a:r>
            <a:r>
              <a:rPr lang="en-US" sz="2400" dirty="0" err="1"/>
              <a:t>cerc</a:t>
            </a:r>
            <a:r>
              <a:rPr lang="en-US" sz="2400" dirty="0"/>
              <a:t>" cx="230" cy="32" r="</a:t>
            </a:r>
            <a:r>
              <a:rPr lang="en-US" sz="2400" dirty="0" smtClean="0"/>
              <a:t>10 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animateMotion</a:t>
            </a:r>
            <a:r>
              <a:rPr lang="en-US" sz="2400" dirty="0" smtClean="0"/>
              <a:t>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path</a:t>
            </a:r>
            <a:r>
              <a:rPr lang="en-US" sz="2400" dirty="0"/>
              <a:t>= "M0,0 L50,132 L-50, 132 L0,0"      </a:t>
            </a:r>
            <a:endParaRPr lang="en-US" sz="2400" dirty="0" smtClean="0"/>
          </a:p>
          <a:p>
            <a:r>
              <a:rPr lang="en-US" sz="2400" dirty="0" smtClean="0"/>
              <a:t>       begin</a:t>
            </a:r>
            <a:r>
              <a:rPr lang="en-US" sz="2400" dirty="0"/>
              <a:t>="0s" </a:t>
            </a:r>
            <a:r>
              <a:rPr lang="en-US" sz="2400" dirty="0" err="1"/>
              <a:t>dur</a:t>
            </a:r>
            <a:r>
              <a:rPr lang="en-US" sz="2400" dirty="0"/>
              <a:t>="10s"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repeatCount</a:t>
            </a:r>
            <a:r>
              <a:rPr lang="en-US" sz="2400" dirty="0"/>
              <a:t>="</a:t>
            </a:r>
            <a:r>
              <a:rPr lang="en-US" sz="2400" dirty="0" smtClean="0"/>
              <a:t>indefinite" /&gt;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circle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86094"/>
            <a:ext cx="483658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&lt;text  x="150" y="400"&gt;</a:t>
            </a:r>
            <a:r>
              <a:rPr lang="en-US" sz="2400" dirty="0" smtClean="0"/>
              <a:t>star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&lt;</a:t>
            </a:r>
            <a:r>
              <a:rPr lang="en-US" sz="2400" dirty="0" err="1"/>
              <a:t>animateTransform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err="1"/>
              <a:t>attributeName</a:t>
            </a:r>
            <a:r>
              <a:rPr lang="en-US" sz="2400" dirty="0"/>
              <a:t>="transform"</a:t>
            </a:r>
          </a:p>
          <a:p>
            <a:r>
              <a:rPr lang="en-US" sz="2400" dirty="0"/>
              <a:t>            begin="0s"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dur</a:t>
            </a:r>
            <a:r>
              <a:rPr lang="en-US" sz="2400" dirty="0"/>
              <a:t>="10s"</a:t>
            </a:r>
          </a:p>
          <a:p>
            <a:r>
              <a:rPr lang="en-US" sz="2400" dirty="0"/>
              <a:t>            type="rotate"</a:t>
            </a:r>
          </a:p>
          <a:p>
            <a:r>
              <a:rPr lang="en-US" sz="2400" dirty="0"/>
              <a:t>            from="0 230 250"</a:t>
            </a:r>
          </a:p>
          <a:p>
            <a:r>
              <a:rPr lang="en-US" sz="2400" dirty="0"/>
              <a:t>            to="360 230 250"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repeatCount</a:t>
            </a:r>
            <a:r>
              <a:rPr lang="en-US" sz="2400" dirty="0" smtClean="0"/>
              <a:t>=“4"/&gt; 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text&gt;</a:t>
            </a:r>
          </a:p>
        </p:txBody>
      </p:sp>
    </p:spTree>
    <p:extLst>
      <p:ext uri="{BB962C8B-B14F-4D97-AF65-F5344CB8AC3E}">
        <p14:creationId xmlns:p14="http://schemas.microsoft.com/office/powerpoint/2010/main" val="3053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208080"/>
            <a:ext cx="8470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SVG Scripting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se </a:t>
            </a:r>
            <a:r>
              <a:rPr lang="en-US" sz="3200" dirty="0" err="1" smtClean="0">
                <a:solidFill>
                  <a:srgbClr val="7030A0"/>
                </a:solidFill>
              </a:rPr>
              <a:t>poate</a:t>
            </a:r>
            <a:r>
              <a:rPr lang="en-US" sz="3200" dirty="0" smtClean="0">
                <a:solidFill>
                  <a:srgbClr val="7030A0"/>
                </a:solidFill>
              </a:rPr>
              <a:t> face </a:t>
            </a:r>
            <a:r>
              <a:rPr lang="en-US" sz="3200" dirty="0" err="1" smtClean="0">
                <a:solidFill>
                  <a:srgbClr val="7030A0"/>
                </a:solidFill>
              </a:rPr>
              <a:t>scriptand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fisierele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HTML,  XML </a:t>
            </a:r>
            <a:r>
              <a:rPr lang="en-US" sz="3200" dirty="0" err="1" smtClean="0">
                <a:solidFill>
                  <a:srgbClr val="7030A0"/>
                </a:solidFill>
              </a:rPr>
              <a:t>sau</a:t>
            </a:r>
            <a:r>
              <a:rPr lang="en-US" sz="3200" dirty="0" smtClean="0">
                <a:solidFill>
                  <a:srgbClr val="7030A0"/>
                </a:solidFill>
              </a:rPr>
              <a:t> SVG DOM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762" y="3657600"/>
            <a:ext cx="688092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&lt;/body&gt;</a:t>
            </a:r>
          </a:p>
          <a:p>
            <a:r>
              <a:rPr lang="en-US" sz="2000" dirty="0" smtClean="0"/>
              <a:t>&lt;</a:t>
            </a:r>
            <a:r>
              <a:rPr lang="en-US" sz="2000" dirty="0" err="1"/>
              <a:t>svg</a:t>
            </a:r>
            <a:r>
              <a:rPr lang="en-US" sz="2000" dirty="0"/>
              <a:t>   width="450" height="500" id="</a:t>
            </a:r>
            <a:r>
              <a:rPr lang="en-US" sz="2000" dirty="0" err="1"/>
              <a:t>stea</a:t>
            </a:r>
            <a:r>
              <a:rPr lang="en-US" sz="2000" dirty="0" smtClean="0"/>
              <a:t>"&gt;</a:t>
            </a:r>
          </a:p>
          <a:p>
            <a:r>
              <a:rPr lang="en-US" sz="2000" dirty="0"/>
              <a:t>&lt;path</a:t>
            </a:r>
          </a:p>
          <a:p>
            <a:r>
              <a:rPr lang="en-US" sz="2000" dirty="0"/>
              <a:t>     d="M 230,32 L 181,175 L 230,240 L 275,175 L 230,32  "</a:t>
            </a:r>
          </a:p>
          <a:p>
            <a:r>
              <a:rPr lang="en-US" sz="2000" dirty="0"/>
              <a:t>     style="fill:#00ff00;stroke: black;"</a:t>
            </a:r>
          </a:p>
          <a:p>
            <a:r>
              <a:rPr lang="en-US" sz="2000" dirty="0"/>
              <a:t>     id="1a" </a:t>
            </a:r>
            <a:r>
              <a:rPr lang="en-US" sz="2000" dirty="0" smtClean="0"/>
              <a:t>/&gt;</a:t>
            </a:r>
          </a:p>
          <a:p>
            <a:r>
              <a:rPr lang="en-US" sz="2000" dirty="0" smtClean="0"/>
              <a:t>….</a:t>
            </a:r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svg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1059" y="1905000"/>
            <a:ext cx="7832593" cy="1631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window.onload</a:t>
            </a:r>
            <a:r>
              <a:rPr lang="en-US" sz="2000" dirty="0"/>
              <a:t>= function(){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("1a").</a:t>
            </a:r>
            <a:r>
              <a:rPr lang="en-US" sz="2000" dirty="0" err="1"/>
              <a:t>onclick</a:t>
            </a:r>
            <a:r>
              <a:rPr lang="en-US" sz="2000" dirty="0"/>
              <a:t> = function</a:t>
            </a:r>
            <a:r>
              <a:rPr lang="en-US" sz="2000" dirty="0" smtClean="0"/>
              <a:t>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dirty="0" err="1" smtClean="0"/>
              <a:t>this.style.fill</a:t>
            </a:r>
            <a:r>
              <a:rPr lang="en-US" sz="2000" dirty="0" smtClean="0"/>
              <a:t> </a:t>
            </a:r>
            <a:r>
              <a:rPr lang="en-US" sz="2000" dirty="0"/>
              <a:t>="magenta</a:t>
            </a:r>
            <a:r>
              <a:rPr lang="en-US" sz="2000" dirty="0" smtClean="0"/>
              <a:t>";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}</a:t>
            </a:r>
          </a:p>
          <a:p>
            <a:r>
              <a:rPr lang="en-US" sz="2000" dirty="0" smtClean="0"/>
              <a:t> 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67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9" y="208080"/>
            <a:ext cx="8470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RWD se </a:t>
            </a:r>
            <a:r>
              <a:rPr lang="en-US" sz="3200" dirty="0" err="1" smtClean="0">
                <a:solidFill>
                  <a:srgbClr val="7030A0"/>
                </a:solidFill>
              </a:rPr>
              <a:t>obtine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folosind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metodele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obisnuite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m</a:t>
            </a:r>
            <a:r>
              <a:rPr lang="en-US" sz="3200" dirty="0" smtClean="0">
                <a:solidFill>
                  <a:srgbClr val="7030A0"/>
                </a:solidFill>
              </a:rPr>
              <a:t>edia queries, fluid layout, fluid images 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8" name="AutoShape 2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155575" y="-10969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307975" y="-9445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emonstration of the initial coordinate space"/>
          <p:cNvSpPr>
            <a:spLocks noChangeAspect="1" noChangeArrowheads="1"/>
          </p:cNvSpPr>
          <p:nvPr/>
        </p:nvSpPr>
        <p:spPr bwMode="auto">
          <a:xfrm>
            <a:off x="460375" y="-792163"/>
            <a:ext cx="2571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575" y="16764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59" y="3520364"/>
            <a:ext cx="627607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="styles.css</a:t>
            </a:r>
            <a:r>
              <a:rPr lang="en-US" sz="2400" dirty="0"/>
              <a:t>" type="text/</a:t>
            </a:r>
            <a:r>
              <a:rPr lang="en-US" sz="2400" dirty="0" err="1"/>
              <a:t>css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&lt;/head&gt;</a:t>
            </a:r>
            <a:endParaRPr lang="en-US" sz="2400" dirty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&lt;div id=“container”&gt;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fileimg.svg</a:t>
            </a:r>
            <a:r>
              <a:rPr lang="en-US" sz="2400" dirty="0"/>
              <a:t>"  id="</a:t>
            </a:r>
            <a:r>
              <a:rPr lang="en-US" sz="2400" dirty="0" err="1" smtClean="0"/>
              <a:t>imgsvg</a:t>
            </a:r>
            <a:r>
              <a:rPr lang="en-US" sz="2400" dirty="0" smtClean="0"/>
              <a:t>" </a:t>
            </a:r>
            <a:r>
              <a:rPr lang="en-US" sz="2400" dirty="0"/>
              <a:t>alt</a:t>
            </a:r>
            <a:r>
              <a:rPr lang="en-US" sz="2400" dirty="0" smtClean="0"/>
              <a:t>=“…"&gt;</a:t>
            </a:r>
          </a:p>
          <a:p>
            <a:r>
              <a:rPr lang="en-US" sz="2400" dirty="0" smtClean="0"/>
              <a:t>&lt;/div&gt;</a:t>
            </a:r>
          </a:p>
          <a:p>
            <a:r>
              <a:rPr lang="en-US" sz="2400" dirty="0" smtClean="0"/>
              <a:t>&lt;/body&gt;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2051" y="1784122"/>
            <a:ext cx="492474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&lt;?xml version="1.0" encoding="UTF-8</a:t>
            </a:r>
            <a:r>
              <a:rPr lang="en-US" sz="2000" dirty="0" smtClean="0"/>
              <a:t>"?&gt;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svg</a:t>
            </a:r>
            <a:r>
              <a:rPr lang="en-US" sz="2000" dirty="0" smtClean="0"/>
              <a:t>&gt; …. &lt;/</a:t>
            </a:r>
            <a:r>
              <a:rPr lang="en-US" sz="2000" dirty="0" err="1" smtClean="0"/>
              <a:t>svg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9142" y="141479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ileimg.svg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106" y="3059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3802" y="2986316"/>
            <a:ext cx="34201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#container{width: 45%}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imgsvg</a:t>
            </a:r>
            <a:r>
              <a:rPr lang="en-US" sz="2400" dirty="0" smtClean="0"/>
              <a:t>{width:100%}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4108" y="26169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tyles.css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34000" y="1341438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9801" y="1341438"/>
            <a:ext cx="628244" cy="1460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Words>691</Words>
  <Application>Microsoft Office PowerPoint</Application>
  <PresentationFormat>On-screen Show (4:3)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Tehnici WEB  SVG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352</cp:revision>
  <dcterms:created xsi:type="dcterms:W3CDTF">2006-08-16T00:00:00Z</dcterms:created>
  <dcterms:modified xsi:type="dcterms:W3CDTF">2016-03-08T17:21:47Z</dcterms:modified>
</cp:coreProperties>
</file>