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3" r:id="rId2"/>
    <p:sldId id="286" r:id="rId3"/>
    <p:sldId id="291" r:id="rId4"/>
    <p:sldId id="288" r:id="rId5"/>
    <p:sldId id="297" r:id="rId6"/>
    <p:sldId id="298" r:id="rId7"/>
    <p:sldId id="296" r:id="rId8"/>
    <p:sldId id="292" r:id="rId9"/>
    <p:sldId id="289" r:id="rId10"/>
    <p:sldId id="293" r:id="rId11"/>
    <p:sldId id="299" r:id="rId12"/>
    <p:sldId id="290" r:id="rId13"/>
    <p:sldId id="294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www.w3.org/TR/css-flexbox-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lmanac/properties/d/displ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CSS3(II) -Layout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7379" y="0"/>
            <a:ext cx="8638903" cy="9356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Proprietatatile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position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z-index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chemeClr val="tx2"/>
                </a:solidFill>
              </a:rPr>
              <a:t>position:absolute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2400" dirty="0" err="1"/>
              <a:t>e</a:t>
            </a:r>
            <a:r>
              <a:rPr lang="en-US" sz="2400" dirty="0" err="1" smtClean="0"/>
              <a:t>lementul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pozitionat</a:t>
            </a:r>
            <a:r>
              <a:rPr lang="en-US" sz="2400" dirty="0" smtClean="0"/>
              <a:t> </a:t>
            </a:r>
            <a:r>
              <a:rPr lang="en-US" sz="2400" dirty="0" err="1" smtClean="0"/>
              <a:t>intr</a:t>
            </a:r>
            <a:r>
              <a:rPr lang="en-US" sz="2400" dirty="0" smtClean="0"/>
              <a:t>-o </a:t>
            </a:r>
            <a:r>
              <a:rPr lang="en-US" sz="2400" dirty="0" err="1" smtClean="0"/>
              <a:t>pozitie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bsoluta</a:t>
            </a:r>
            <a:r>
              <a:rPr lang="en-US" sz="2400" dirty="0" smtClean="0"/>
              <a:t> fata de </a:t>
            </a:r>
            <a:r>
              <a:rPr lang="en-US" sz="2400" dirty="0" err="1" smtClean="0"/>
              <a:t>primul</a:t>
            </a:r>
            <a:r>
              <a:rPr lang="en-US" sz="2400" dirty="0" smtClean="0"/>
              <a:t> </a:t>
            </a:r>
            <a:r>
              <a:rPr lang="en-US" sz="2400" dirty="0" err="1" smtClean="0"/>
              <a:t>parinte</a:t>
            </a:r>
            <a:r>
              <a:rPr lang="en-US" sz="2400" dirty="0" smtClean="0"/>
              <a:t> care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</a:t>
            </a:r>
            <a:r>
              <a:rPr lang="en-US" sz="2400" dirty="0" err="1" smtClean="0"/>
              <a:t>position:absolute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relative;</a:t>
            </a:r>
          </a:p>
          <a:p>
            <a:r>
              <a:rPr lang="en-US" sz="2400" dirty="0" err="1" smtClean="0"/>
              <a:t>elementul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scos</a:t>
            </a:r>
            <a:r>
              <a:rPr lang="en-US" sz="2400" dirty="0" smtClean="0"/>
              <a:t> din </a:t>
            </a:r>
            <a:r>
              <a:rPr lang="en-US" sz="2400" dirty="0" err="1" smtClean="0"/>
              <a:t>fluxul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ocumentului</a:t>
            </a:r>
            <a:endParaRPr lang="en-US" sz="2400" dirty="0" smtClean="0"/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chemeClr val="tx2"/>
                </a:solidFill>
              </a:rPr>
              <a:t>position:relative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2400" dirty="0" err="1"/>
              <a:t>e</a:t>
            </a:r>
            <a:r>
              <a:rPr lang="en-US" sz="2400" dirty="0" err="1" smtClean="0"/>
              <a:t>lementul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pozitionat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pozitia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o are normal in </a:t>
            </a:r>
            <a:r>
              <a:rPr lang="en-US" sz="2400" dirty="0" err="1" smtClean="0"/>
              <a:t>fluxul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documentului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chemeClr val="tx2"/>
                </a:solidFill>
              </a:rPr>
              <a:t>position:fixed</a:t>
            </a:r>
            <a:r>
              <a:rPr lang="en-US" sz="32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n-US" sz="2400" dirty="0" err="1"/>
              <a:t>e</a:t>
            </a:r>
            <a:r>
              <a:rPr lang="en-US" sz="2400" dirty="0" err="1" smtClean="0"/>
              <a:t>lementul</a:t>
            </a:r>
            <a:r>
              <a:rPr lang="en-US" sz="2400" dirty="0" smtClean="0"/>
              <a:t> are o </a:t>
            </a:r>
            <a:r>
              <a:rPr lang="en-US" sz="2400" dirty="0" err="1" smtClean="0"/>
              <a:t>pozitie</a:t>
            </a:r>
            <a:r>
              <a:rPr lang="en-US" sz="2400" dirty="0" smtClean="0"/>
              <a:t> </a:t>
            </a:r>
            <a:r>
              <a:rPr lang="en-US" sz="2400" dirty="0" err="1" smtClean="0"/>
              <a:t>fixa</a:t>
            </a:r>
            <a:r>
              <a:rPr lang="en-US" sz="2400" dirty="0" smtClean="0"/>
              <a:t> in </a:t>
            </a:r>
            <a:r>
              <a:rPr lang="en-US" sz="2400" dirty="0" err="1" smtClean="0"/>
              <a:t>fereastra</a:t>
            </a:r>
            <a:r>
              <a:rPr lang="en-US" sz="2400" dirty="0" smtClean="0"/>
              <a:t> de browser;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scos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in </a:t>
            </a:r>
            <a:r>
              <a:rPr lang="en-US" sz="2400" dirty="0" err="1" smtClean="0"/>
              <a:t>fluxul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nu e </a:t>
            </a:r>
            <a:r>
              <a:rPr lang="en-US" sz="2400" dirty="0" err="1" smtClean="0"/>
              <a:t>afectat</a:t>
            </a:r>
            <a:r>
              <a:rPr lang="en-US" sz="2400" dirty="0" smtClean="0"/>
              <a:t> de scroll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302701"/>
            <a:ext cx="2497800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p</a:t>
            </a:r>
            <a:r>
              <a:rPr lang="en-US" sz="2400" dirty="0" err="1" smtClean="0">
                <a:solidFill>
                  <a:srgbClr val="7030A0"/>
                </a:solidFill>
              </a:rPr>
              <a:t>osition:absolute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/*relative, fixed*/</a:t>
            </a:r>
          </a:p>
          <a:p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en-US" sz="2400" dirty="0" smtClean="0">
                <a:solidFill>
                  <a:srgbClr val="7030A0"/>
                </a:solidFill>
              </a:rPr>
              <a:t>op: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b</a:t>
            </a:r>
            <a:r>
              <a:rPr lang="en-US" sz="2400" dirty="0" smtClean="0">
                <a:solidFill>
                  <a:srgbClr val="7030A0"/>
                </a:solidFill>
              </a:rPr>
              <a:t>ottom: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l</a:t>
            </a:r>
            <a:r>
              <a:rPr lang="en-US" sz="2400" dirty="0" smtClean="0">
                <a:solidFill>
                  <a:srgbClr val="7030A0"/>
                </a:solidFill>
              </a:rPr>
              <a:t>eft: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</a:t>
            </a:r>
            <a:r>
              <a:rPr lang="en-US" sz="2400" dirty="0" smtClean="0">
                <a:solidFill>
                  <a:srgbClr val="7030A0"/>
                </a:solidFill>
              </a:rPr>
              <a:t>ight: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/</a:t>
            </a:r>
            <a:r>
              <a:rPr lang="en-US" sz="2400" dirty="0" smtClean="0">
                <a:solidFill>
                  <a:srgbClr val="7030A0"/>
                </a:solidFill>
              </a:rPr>
              <a:t>*offsets*/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410200"/>
            <a:ext cx="59747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&lt;p&gt; text &lt;span class="</a:t>
            </a:r>
            <a:r>
              <a:rPr lang="en-US" dirty="0" err="1"/>
              <a:t>patrat</a:t>
            </a:r>
            <a:r>
              <a:rPr lang="en-US" dirty="0"/>
              <a:t>"&gt;   &lt;/span&gt; text &lt;/p&gt;</a:t>
            </a:r>
          </a:p>
          <a:p>
            <a:r>
              <a:rPr lang="en-US" dirty="0" smtClean="0"/>
              <a:t>&lt;</a:t>
            </a:r>
            <a:r>
              <a:rPr lang="en-US" dirty="0"/>
              <a:t>p&gt; text &lt;span class="</a:t>
            </a:r>
            <a:r>
              <a:rPr lang="en-US" dirty="0" err="1"/>
              <a:t>patrat</a:t>
            </a:r>
            <a:r>
              <a:rPr lang="en-US" dirty="0"/>
              <a:t>" id="</a:t>
            </a:r>
            <a:r>
              <a:rPr lang="en-US" dirty="0" err="1"/>
              <a:t>deplasat</a:t>
            </a:r>
            <a:r>
              <a:rPr lang="en-US" dirty="0"/>
              <a:t>"&gt;   &lt;/span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text &lt;span class="</a:t>
            </a:r>
            <a:r>
              <a:rPr lang="en-US" dirty="0" err="1"/>
              <a:t>patrat</a:t>
            </a:r>
            <a:r>
              <a:rPr lang="en-US" dirty="0"/>
              <a:t>" id="</a:t>
            </a:r>
            <a:r>
              <a:rPr lang="en-US" dirty="0" err="1"/>
              <a:t>centrat</a:t>
            </a:r>
            <a:r>
              <a:rPr lang="en-US" dirty="0"/>
              <a:t>"&gt;&lt;/span&gt; text &lt;/p&gt;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3152" y="381000"/>
            <a:ext cx="32004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patrat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display:inline-block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r>
              <a:rPr lang="en-US" dirty="0">
                <a:solidFill>
                  <a:schemeClr val="tx2"/>
                </a:solidFill>
              </a:rPr>
              <a:t>   width:50px;</a:t>
            </a:r>
          </a:p>
          <a:p>
            <a:r>
              <a:rPr lang="en-US" dirty="0">
                <a:solidFill>
                  <a:schemeClr val="tx2"/>
                </a:solidFill>
              </a:rPr>
              <a:t>   height:50px;</a:t>
            </a:r>
          </a:p>
          <a:p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background-color:yellow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 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patrat#deplasat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position:relative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   left:25px;</a:t>
            </a:r>
          </a:p>
          <a:p>
            <a:r>
              <a:rPr lang="en-US" dirty="0">
                <a:solidFill>
                  <a:schemeClr val="tx2"/>
                </a:solidFill>
              </a:rPr>
              <a:t> 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patrat#centrat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position:relative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   top:20px;</a:t>
            </a:r>
          </a:p>
          <a:p>
            <a:r>
              <a:rPr lang="en-US" dirty="0">
                <a:solidFill>
                  <a:schemeClr val="tx2"/>
                </a:solidFill>
              </a:rPr>
              <a:t>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66800"/>
            <a:ext cx="3662363" cy="3101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436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"/>
            <a:ext cx="73914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Proprietatile</a:t>
            </a:r>
            <a:r>
              <a:rPr lang="en-US" sz="3200" dirty="0" smtClean="0">
                <a:solidFill>
                  <a:srgbClr val="7030A0"/>
                </a:solidFill>
              </a:rPr>
              <a:t>   </a:t>
            </a:r>
            <a:r>
              <a:rPr lang="en-US" sz="3200" dirty="0" smtClean="0">
                <a:solidFill>
                  <a:schemeClr val="tx2"/>
                </a:solidFill>
              </a:rPr>
              <a:t>float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clear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800" dirty="0" err="1" smtClean="0"/>
              <a:t>Elementele</a:t>
            </a:r>
            <a:r>
              <a:rPr lang="en-US" sz="2800" dirty="0" smtClean="0"/>
              <a:t> cu </a:t>
            </a:r>
            <a:r>
              <a:rPr lang="en-US" sz="2800" dirty="0" err="1" smtClean="0"/>
              <a:t>proprietatea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float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scoase</a:t>
            </a:r>
            <a:r>
              <a:rPr lang="en-US" sz="2800" dirty="0" smtClean="0"/>
              <a:t> din </a:t>
            </a:r>
            <a:r>
              <a:rPr lang="en-US" sz="2800" dirty="0" err="1" smtClean="0"/>
              <a:t>fluxul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documentlui</a:t>
            </a:r>
            <a:r>
              <a:rPr lang="en-US" sz="2800" dirty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pozitionate</a:t>
            </a:r>
            <a:r>
              <a:rPr lang="en-US" sz="2800" dirty="0" smtClean="0"/>
              <a:t> conform </a:t>
            </a:r>
            <a:r>
              <a:rPr lang="en-US" sz="2800" dirty="0" err="1" smtClean="0"/>
              <a:t>valorii</a:t>
            </a:r>
            <a:r>
              <a:rPr lang="en-US" sz="2800" dirty="0" smtClean="0"/>
              <a:t>, la </a:t>
            </a:r>
            <a:r>
              <a:rPr lang="en-US" sz="2800" dirty="0" err="1" smtClean="0"/>
              <a:t>stanga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la </a:t>
            </a:r>
            <a:r>
              <a:rPr lang="en-US" sz="2800" dirty="0" err="1" smtClean="0"/>
              <a:t>dreapta</a:t>
            </a:r>
            <a:r>
              <a:rPr lang="en-US" sz="2800" dirty="0" smtClean="0"/>
              <a:t>. </a:t>
            </a:r>
            <a:r>
              <a:rPr lang="en-US" sz="2800" dirty="0" err="1" smtClean="0"/>
              <a:t>Ele</a:t>
            </a:r>
            <a:r>
              <a:rPr lang="en-US" sz="2800" dirty="0" smtClean="0"/>
              <a:t> </a:t>
            </a:r>
            <a:r>
              <a:rPr lang="en-US" sz="2800" dirty="0" err="1" smtClean="0"/>
              <a:t>afecteaza</a:t>
            </a:r>
            <a:r>
              <a:rPr lang="en-US" sz="2800" dirty="0" smtClean="0"/>
              <a:t> </a:t>
            </a:r>
            <a:r>
              <a:rPr lang="en-US" sz="2800" dirty="0" err="1" smtClean="0"/>
              <a:t>celelalte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</a:t>
            </a:r>
            <a:r>
              <a:rPr lang="en-US" sz="2800" dirty="0" smtClean="0"/>
              <a:t> care se </a:t>
            </a:r>
            <a:r>
              <a:rPr lang="en-US" sz="2800" dirty="0" err="1" smtClean="0"/>
              <a:t>aranjeaza</a:t>
            </a:r>
            <a:r>
              <a:rPr lang="en-US" sz="2800" dirty="0" smtClean="0"/>
              <a:t> </a:t>
            </a:r>
            <a:r>
              <a:rPr lang="en-US" sz="2800" dirty="0" err="1" smtClean="0"/>
              <a:t>inconjurand</a:t>
            </a:r>
            <a:r>
              <a:rPr lang="en-US" sz="2800" dirty="0" smtClean="0"/>
              <a:t> (“wrapping”)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float</a:t>
            </a:r>
            <a:r>
              <a:rPr lang="en-US" sz="2800" dirty="0" smtClean="0"/>
              <a:t>.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cu </a:t>
            </a:r>
            <a:r>
              <a:rPr lang="en-US" sz="2800" dirty="0" err="1" smtClean="0"/>
              <a:t>proprietatea</a:t>
            </a:r>
            <a:r>
              <a:rPr lang="en-US" sz="2800" dirty="0" smtClean="0"/>
              <a:t> clear nu se </a:t>
            </a:r>
            <a:r>
              <a:rPr lang="en-US" sz="2800" dirty="0" err="1" smtClean="0"/>
              <a:t>aranjeaza</a:t>
            </a:r>
            <a:r>
              <a:rPr lang="en-US" sz="2800" dirty="0" smtClean="0"/>
              <a:t> in </a:t>
            </a:r>
            <a:r>
              <a:rPr lang="en-US" sz="2800" dirty="0" err="1" smtClean="0"/>
              <a:t>jurul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elementelor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float</a:t>
            </a:r>
            <a:r>
              <a:rPr lang="en-US" sz="2800" dirty="0" smtClean="0"/>
              <a:t> ci se </a:t>
            </a:r>
            <a:r>
              <a:rPr lang="en-US" sz="2800" dirty="0" err="1" smtClean="0"/>
              <a:t>deplaseaza</a:t>
            </a:r>
            <a:r>
              <a:rPr lang="en-US" sz="2800" dirty="0" smtClean="0"/>
              <a:t> sub </a:t>
            </a:r>
            <a:r>
              <a:rPr lang="en-US" sz="2800" dirty="0" err="1" smtClean="0"/>
              <a:t>acestea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3511" y="974916"/>
            <a:ext cx="433003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float:left</a:t>
            </a:r>
            <a:r>
              <a:rPr lang="en-US" sz="3200" dirty="0">
                <a:solidFill>
                  <a:schemeClr val="tx2"/>
                </a:solidFill>
              </a:rPr>
              <a:t>  /*</a:t>
            </a:r>
            <a:r>
              <a:rPr lang="en-US" sz="3200" dirty="0" smtClean="0">
                <a:solidFill>
                  <a:schemeClr val="tx2"/>
                </a:solidFill>
              </a:rPr>
              <a:t>right, none*/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clear:both</a:t>
            </a:r>
            <a:r>
              <a:rPr lang="en-US" sz="3200" dirty="0">
                <a:solidFill>
                  <a:schemeClr val="tx2"/>
                </a:solidFill>
              </a:rPr>
              <a:t> /*left, right*/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178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Proprietatile</a:t>
            </a:r>
            <a:r>
              <a:rPr lang="en-US" sz="3200" dirty="0" smtClean="0">
                <a:solidFill>
                  <a:srgbClr val="7030A0"/>
                </a:solidFill>
              </a:rPr>
              <a:t>   </a:t>
            </a:r>
            <a:r>
              <a:rPr lang="en-US" sz="3200" dirty="0" smtClean="0">
                <a:solidFill>
                  <a:schemeClr val="tx2"/>
                </a:solidFill>
              </a:rPr>
              <a:t>float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clear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56" y="914400"/>
            <a:ext cx="4572000" cy="441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111557" y="1000430"/>
            <a:ext cx="1600200" cy="2971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8970" y="965602"/>
            <a:ext cx="45063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</a:p>
          <a:p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 smtClean="0"/>
              <a:t>tempu</a:t>
            </a:r>
            <a:endParaRPr lang="en-US" dirty="0"/>
          </a:p>
          <a:p>
            <a:r>
              <a:rPr lang="en-US" dirty="0" err="1"/>
              <a:t>rhoncus</a:t>
            </a:r>
            <a:r>
              <a:rPr lang="en-US" dirty="0"/>
              <a:t> ante </a:t>
            </a:r>
            <a:r>
              <a:rPr lang="en-US" dirty="0" err="1"/>
              <a:t>tincidunt</a:t>
            </a:r>
            <a:r>
              <a:rPr lang="en-US" dirty="0"/>
              <a:t> </a:t>
            </a:r>
          </a:p>
          <a:p>
            <a:r>
              <a:rPr lang="en-US" dirty="0" err="1"/>
              <a:t>commodo</a:t>
            </a:r>
            <a:r>
              <a:rPr lang="en-US" dirty="0"/>
              <a:t>. In in </a:t>
            </a:r>
            <a:r>
              <a:rPr lang="en-US" dirty="0" err="1"/>
              <a:t>nibh</a:t>
            </a:r>
            <a:r>
              <a:rPr lang="en-US" dirty="0"/>
              <a:t> vitae</a:t>
            </a:r>
          </a:p>
          <a:p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 smtClean="0"/>
              <a:t>condime</a:t>
            </a:r>
            <a:endParaRPr lang="en-US" dirty="0" smtClean="0"/>
          </a:p>
          <a:p>
            <a:r>
              <a:rPr lang="en-US" dirty="0" err="1" smtClean="0"/>
              <a:t>Ntum</a:t>
            </a:r>
            <a:r>
              <a:rPr lang="en-US" dirty="0" smtClean="0"/>
              <a:t> lacus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nisi </a:t>
            </a:r>
            <a:r>
              <a:rPr lang="en-US" dirty="0"/>
              <a:t> </a:t>
            </a:r>
            <a:r>
              <a:rPr lang="en-US" dirty="0" smtClean="0"/>
              <a:t>semper </a:t>
            </a:r>
            <a:r>
              <a:rPr lang="en-US" dirty="0"/>
              <a:t>vel. 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tinci</a:t>
            </a:r>
            <a:endParaRPr lang="en-US" dirty="0" smtClean="0"/>
          </a:p>
          <a:p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Nam at </a:t>
            </a:r>
            <a:r>
              <a:rPr lang="en-US" dirty="0" err="1"/>
              <a:t>iaculis</a:t>
            </a:r>
            <a:r>
              <a:rPr lang="en-US" dirty="0"/>
              <a:t> dolor. </a:t>
            </a:r>
            <a:r>
              <a:rPr lang="en-US" dirty="0" err="1"/>
              <a:t>Proin</a:t>
            </a:r>
            <a:r>
              <a:rPr lang="en-US" dirty="0"/>
              <a:t> at </a:t>
            </a:r>
            <a:r>
              <a:rPr lang="en-US" dirty="0" err="1" smtClean="0"/>
              <a:t>facilisis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leo</a:t>
            </a:r>
            <a:r>
              <a:rPr lang="en-US" dirty="0"/>
              <a:t>, non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 smtClean="0"/>
              <a:t>auctor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ac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tempus.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6863" y="20922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loat:right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914400"/>
            <a:ext cx="3670110" cy="4446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039743"/>
            <a:ext cx="1219200" cy="2843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1039743"/>
            <a:ext cx="2133600" cy="353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4686249"/>
            <a:ext cx="3429000" cy="5266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clear:right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1530" y="211699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loat: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059" y="5763467"/>
            <a:ext cx="785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Elementele</a:t>
            </a:r>
            <a:r>
              <a:rPr lang="en-US" sz="2400" dirty="0" smtClean="0">
                <a:solidFill>
                  <a:srgbClr val="7030A0"/>
                </a:solidFill>
              </a:rPr>
              <a:t> care </a:t>
            </a:r>
            <a:r>
              <a:rPr lang="en-US" sz="2400" dirty="0" err="1" smtClean="0">
                <a:solidFill>
                  <a:srgbClr val="7030A0"/>
                </a:solidFill>
              </a:rPr>
              <a:t>contin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elemente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float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sunt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goale</a:t>
            </a:r>
            <a:r>
              <a:rPr lang="en-US" sz="2400" dirty="0" smtClean="0">
                <a:solidFill>
                  <a:srgbClr val="7030A0"/>
                </a:solidFill>
              </a:rPr>
              <a:t>!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46714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7030A0"/>
                </a:solidFill>
              </a:rPr>
              <a:t>Proprietatea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hlinkClick r:id="rId2"/>
              </a:rPr>
              <a:t>display:flex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 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60" y="914400"/>
            <a:ext cx="483658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&lt;section id="container"&gt;</a:t>
            </a:r>
          </a:p>
          <a:p>
            <a:endParaRPr lang="en-US" dirty="0"/>
          </a:p>
          <a:p>
            <a:r>
              <a:rPr lang="en-US" dirty="0"/>
              <a:t>&lt;figure class="item"&gt;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="Iarna.jpg" alt="</a:t>
            </a:r>
            <a:r>
              <a:rPr lang="en-US" dirty="0" err="1"/>
              <a:t>iarna</a:t>
            </a:r>
            <a:r>
              <a:rPr lang="en-US" dirty="0"/>
              <a:t>" class="</a:t>
            </a:r>
            <a:r>
              <a:rPr lang="en-US" dirty="0" err="1"/>
              <a:t>imgf</a:t>
            </a:r>
            <a:r>
              <a:rPr lang="en-US" dirty="0"/>
              <a:t>"&gt;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r>
              <a:rPr lang="en-US" dirty="0" err="1"/>
              <a:t>peisaj</a:t>
            </a:r>
            <a:r>
              <a:rPr lang="en-US" dirty="0"/>
              <a:t> de </a:t>
            </a:r>
            <a:r>
              <a:rPr lang="en-US" dirty="0" err="1"/>
              <a:t>iarna</a:t>
            </a:r>
            <a:r>
              <a:rPr lang="en-US" dirty="0"/>
              <a:t> 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&lt;/figure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&lt;figure class="item"&gt;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="Iarna.jpg" alt="</a:t>
            </a:r>
            <a:r>
              <a:rPr lang="en-US" dirty="0" err="1"/>
              <a:t>iarna</a:t>
            </a:r>
            <a:r>
              <a:rPr lang="en-US" dirty="0"/>
              <a:t>" class="</a:t>
            </a:r>
            <a:r>
              <a:rPr lang="en-US" dirty="0" err="1"/>
              <a:t>imgf</a:t>
            </a:r>
            <a:r>
              <a:rPr lang="en-US" dirty="0"/>
              <a:t>"&gt;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r>
              <a:rPr lang="en-US" dirty="0" err="1"/>
              <a:t>peisaj</a:t>
            </a:r>
            <a:r>
              <a:rPr lang="en-US" dirty="0"/>
              <a:t> de </a:t>
            </a:r>
            <a:r>
              <a:rPr lang="en-US" dirty="0" err="1"/>
              <a:t>iarna</a:t>
            </a:r>
            <a:r>
              <a:rPr lang="en-US" dirty="0"/>
              <a:t> 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&lt;/figure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&lt;/section&gt;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914400"/>
            <a:ext cx="43434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#container {display: flex;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flex-flow: row wrap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</a:p>
          <a:p>
            <a:r>
              <a:rPr lang="en-US" sz="2400" dirty="0">
                <a:solidFill>
                  <a:schemeClr val="tx2"/>
                </a:solidFill>
              </a:rPr>
              <a:t>.item </a:t>
            </a:r>
            <a:r>
              <a:rPr lang="en-US" sz="2400" dirty="0" smtClean="0">
                <a:solidFill>
                  <a:schemeClr val="tx2"/>
                </a:solidFill>
              </a:rPr>
              <a:t>{ </a:t>
            </a:r>
            <a:r>
              <a:rPr lang="en-US" sz="2400" dirty="0">
                <a:solidFill>
                  <a:schemeClr val="tx2"/>
                </a:solidFill>
              </a:rPr>
              <a:t>flex: auto;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         margin</a:t>
            </a:r>
            <a:r>
              <a:rPr lang="en-US" sz="2400" dirty="0">
                <a:solidFill>
                  <a:schemeClr val="tx2"/>
                </a:solidFill>
              </a:rPr>
              <a:t>: 1em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 err="1">
                <a:solidFill>
                  <a:schemeClr val="tx2"/>
                </a:solidFill>
              </a:rPr>
              <a:t>imgf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{ width</a:t>
            </a:r>
            <a:r>
              <a:rPr lang="en-US" sz="2400" dirty="0">
                <a:solidFill>
                  <a:schemeClr val="tx2"/>
                </a:solidFill>
              </a:rPr>
              <a:t>: 100%; </a:t>
            </a:r>
            <a:r>
              <a:rPr lang="en-US" sz="2400" dirty="0" smtClean="0">
                <a:solidFill>
                  <a:schemeClr val="tx2"/>
                </a:solidFill>
              </a:rPr>
              <a:t>   	 	</a:t>
            </a:r>
            <a:r>
              <a:rPr lang="en-US" sz="2400" dirty="0" err="1" smtClean="0">
                <a:solidFill>
                  <a:schemeClr val="tx2"/>
                </a:solidFill>
              </a:rPr>
              <a:t>height:auto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20" y="5092720"/>
            <a:ext cx="899958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"The </a:t>
            </a:r>
            <a:r>
              <a:rPr lang="en-US" dirty="0"/>
              <a:t>main idea behind the flex layout is to give the container the ability to alter its </a:t>
            </a:r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/>
              <a:t>' width/height (and order) t</a:t>
            </a:r>
            <a:r>
              <a:rPr lang="en-US" dirty="0" smtClean="0"/>
              <a:t>o </a:t>
            </a:r>
            <a:r>
              <a:rPr lang="en-US" dirty="0"/>
              <a:t>best fill the available space </a:t>
            </a:r>
            <a:r>
              <a:rPr lang="en-US" dirty="0" smtClean="0"/>
              <a:t>(</a:t>
            </a:r>
            <a:r>
              <a:rPr lang="en-US" dirty="0"/>
              <a:t>mostly to accommodate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all kind of display devices and screen sizes). </a:t>
            </a:r>
            <a:r>
              <a:rPr lang="en-US" dirty="0" smtClean="0"/>
              <a:t>A </a:t>
            </a:r>
            <a:r>
              <a:rPr lang="en-US" dirty="0"/>
              <a:t>flex container expands items to fill </a:t>
            </a:r>
            <a:endParaRPr lang="en-US" dirty="0" smtClean="0"/>
          </a:p>
          <a:p>
            <a:r>
              <a:rPr lang="en-US" dirty="0" smtClean="0"/>
              <a:t>available </a:t>
            </a:r>
            <a:r>
              <a:rPr lang="en-US" dirty="0"/>
              <a:t>free space, </a:t>
            </a:r>
            <a:r>
              <a:rPr lang="en-US" dirty="0" smtClean="0"/>
              <a:t>or </a:t>
            </a:r>
            <a:r>
              <a:rPr lang="en-US" dirty="0"/>
              <a:t>shrinks them to prevent overflow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959" y="4690406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https://css-tricks.com/snippets/css/a-guide-to-flexbox/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267252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#container {display: flex;</a:t>
            </a:r>
          </a:p>
          <a:p>
            <a:r>
              <a:rPr lang="en-US" dirty="0">
                <a:solidFill>
                  <a:schemeClr val="tx2"/>
                </a:solidFill>
              </a:rPr>
              <a:t>      flex-flow: row wrap;}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r>
              <a:rPr lang="en-US" dirty="0">
                <a:solidFill>
                  <a:schemeClr val="tx2"/>
                </a:solidFill>
              </a:rPr>
              <a:t>.item </a:t>
            </a:r>
            <a:r>
              <a:rPr lang="en-US" dirty="0" smtClean="0">
                <a:solidFill>
                  <a:schemeClr val="tx2"/>
                </a:solidFill>
              </a:rPr>
              <a:t>{ flex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auto;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margin</a:t>
            </a:r>
            <a:r>
              <a:rPr lang="en-US" dirty="0">
                <a:solidFill>
                  <a:schemeClr val="tx2"/>
                </a:solidFill>
              </a:rPr>
              <a:t>: 1em;}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imgf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{width</a:t>
            </a:r>
            <a:r>
              <a:rPr lang="en-US" dirty="0">
                <a:solidFill>
                  <a:schemeClr val="tx2"/>
                </a:solidFill>
              </a:rPr>
              <a:t>: 100%;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en-US" dirty="0" err="1" smtClean="0">
                <a:solidFill>
                  <a:schemeClr val="tx2"/>
                </a:solidFill>
              </a:rPr>
              <a:t>height:auto</a:t>
            </a:r>
            <a:r>
              <a:rPr lang="en-US" dirty="0" smtClean="0">
                <a:solidFill>
                  <a:schemeClr val="tx2"/>
                </a:solidFill>
              </a:rPr>
              <a:t>;}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62700"/>
            <a:ext cx="3131992" cy="362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99262"/>
            <a:ext cx="2590800" cy="509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4648200" y="457200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Flex layout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crearea</a:t>
            </a:r>
            <a:r>
              <a:rPr lang="en-US" dirty="0" smtClean="0"/>
              <a:t> de </a:t>
            </a:r>
            <a:r>
              <a:rPr lang="en-US" dirty="0" err="1" smtClean="0"/>
              <a:t>pagini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responsive </a:t>
            </a:r>
            <a:r>
              <a:rPr lang="en-US" dirty="0" err="1" smtClean="0"/>
              <a:t>fara</a:t>
            </a:r>
            <a:r>
              <a:rPr lang="en-US" dirty="0" smtClean="0"/>
              <a:t> a </a:t>
            </a:r>
            <a:r>
              <a:rPr lang="en-US" dirty="0" err="1" smtClean="0"/>
              <a:t>folosi</a:t>
            </a:r>
            <a:r>
              <a:rPr lang="en-US" dirty="0" smtClean="0"/>
              <a:t> media 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8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178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LAYOUT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 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03696"/>
            <a:ext cx="1596912" cy="28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position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display </a:t>
            </a:r>
          </a:p>
          <a:p>
            <a:r>
              <a:rPr lang="en-US" sz="3200" dirty="0">
                <a:solidFill>
                  <a:schemeClr val="tx2"/>
                </a:solidFill>
              </a:rPr>
              <a:t>z-index</a:t>
            </a:r>
          </a:p>
          <a:p>
            <a:r>
              <a:rPr lang="en-US" sz="3200" dirty="0">
                <a:solidFill>
                  <a:schemeClr val="tx2"/>
                </a:solidFill>
              </a:rPr>
              <a:t>float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clear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393686"/>
            <a:ext cx="5257800" cy="36355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1393686"/>
            <a:ext cx="5257800" cy="73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800600"/>
            <a:ext cx="5257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0" y="2286000"/>
            <a:ext cx="685800" cy="2400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1000" y="2133600"/>
            <a:ext cx="990600" cy="2667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5931131"/>
            <a:ext cx="5916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smtClean="0"/>
              <a:t>www.w3.org/TR/CSS2/visuren.html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5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14400"/>
            <a:ext cx="6553200" cy="556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3403" y="1219200"/>
            <a:ext cx="60198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971800"/>
            <a:ext cx="6019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800600"/>
            <a:ext cx="59055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7303" y="1645693"/>
            <a:ext cx="22860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9703" y="3166707"/>
            <a:ext cx="19812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3195282"/>
            <a:ext cx="914400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3760527"/>
            <a:ext cx="51054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0243" y="5105400"/>
            <a:ext cx="2897875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5105400"/>
            <a:ext cx="13716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5715000"/>
            <a:ext cx="472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3403" y="1234553"/>
            <a:ext cx="553303" cy="274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35089" y="2989428"/>
            <a:ext cx="446111" cy="386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34519" y="4803017"/>
            <a:ext cx="447249" cy="361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04800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Elemente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block (flow) </a:t>
            </a:r>
            <a:r>
              <a:rPr lang="en-US" sz="2800" dirty="0" err="1" smtClean="0">
                <a:solidFill>
                  <a:srgbClr val="7030A0"/>
                </a:solidFill>
              </a:rPr>
              <a:t>si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inline (phrasing)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1508646"/>
            <a:ext cx="1981200" cy="4571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model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86600" y="828020"/>
            <a:ext cx="1066800" cy="817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51867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W3C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17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178"/>
            <a:ext cx="391966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Proprietatea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hlinkClick r:id="rId2"/>
              </a:rPr>
              <a:t>display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 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272" y="888186"/>
            <a:ext cx="79079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display: inline-block /* inline, block, none */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350" y="1733397"/>
            <a:ext cx="75664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display:block</a:t>
            </a:r>
            <a:r>
              <a:rPr lang="en-US" sz="2400" dirty="0" smtClean="0">
                <a:solidFill>
                  <a:schemeClr val="tx2"/>
                </a:solidFill>
              </a:rPr>
              <a:t>; </a:t>
            </a:r>
            <a:r>
              <a:rPr lang="en-US" sz="2400" dirty="0" smtClean="0">
                <a:solidFill>
                  <a:schemeClr val="tx2"/>
                </a:solidFill>
              </a:rPr>
              <a:t>/* </a:t>
            </a:r>
            <a:r>
              <a:rPr lang="en-US" sz="2400" dirty="0" smtClean="0"/>
              <a:t>permit </a:t>
            </a:r>
            <a:r>
              <a:rPr lang="en-US" sz="2400" dirty="0" err="1" smtClean="0"/>
              <a:t>stilizarea</a:t>
            </a:r>
            <a:r>
              <a:rPr lang="en-US" sz="2400" dirty="0" smtClean="0"/>
              <a:t>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box model;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plasate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rand </a:t>
            </a:r>
            <a:r>
              <a:rPr lang="en-US" sz="2400" dirty="0" err="1" smtClean="0"/>
              <a:t>nou</a:t>
            </a:r>
            <a:r>
              <a:rPr lang="en-US" sz="2400" dirty="0" smtClean="0"/>
              <a:t>*/</a:t>
            </a:r>
            <a:endParaRPr lang="en-US" sz="2400" dirty="0" smtClean="0"/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display:inline</a:t>
            </a:r>
            <a:r>
              <a:rPr lang="en-US" sz="2400" dirty="0" smtClean="0">
                <a:solidFill>
                  <a:schemeClr val="tx2"/>
                </a:solidFill>
              </a:rPr>
              <a:t>; /* </a:t>
            </a:r>
            <a:r>
              <a:rPr lang="en-US" sz="2400" dirty="0" err="1" smtClean="0"/>
              <a:t>spatiul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ocupa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lungimea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</a:t>
            </a:r>
            <a:r>
              <a:rPr lang="en-US" sz="2400" dirty="0" err="1" smtClean="0"/>
              <a:t>elementului</a:t>
            </a:r>
            <a:r>
              <a:rPr lang="en-US" sz="2400" dirty="0" smtClean="0"/>
              <a:t>; nu </a:t>
            </a:r>
            <a:r>
              <a:rPr lang="en-US" sz="2400" dirty="0" err="1" smtClean="0"/>
              <a:t>accepta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width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height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accepta</a:t>
            </a:r>
            <a:r>
              <a:rPr lang="en-US" sz="2400" dirty="0" smtClean="0"/>
              <a:t> </a:t>
            </a:r>
            <a:r>
              <a:rPr lang="en-US" sz="2400" dirty="0" err="1" smtClean="0"/>
              <a:t>proprietati</a:t>
            </a:r>
            <a:r>
              <a:rPr lang="en-US" sz="2400" dirty="0" smtClean="0"/>
              <a:t> </a:t>
            </a:r>
            <a:r>
              <a:rPr lang="en-US" sz="2400" dirty="0" err="1" smtClean="0"/>
              <a:t>precum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smtClean="0">
                <a:solidFill>
                  <a:schemeClr val="tx2"/>
                </a:solidFill>
              </a:rPr>
              <a:t>border, padding </a:t>
            </a:r>
            <a:r>
              <a:rPr lang="en-US" sz="2400" dirty="0" smtClean="0"/>
              <a:t>…*/</a:t>
            </a:r>
          </a:p>
          <a:p>
            <a:endParaRPr lang="en-US" sz="2400" dirty="0" smtClean="0"/>
          </a:p>
          <a:p>
            <a:r>
              <a:rPr lang="en-US" sz="2400" dirty="0" err="1">
                <a:solidFill>
                  <a:schemeClr val="tx2"/>
                </a:solidFill>
              </a:rPr>
              <a:t>display:inline-block</a:t>
            </a:r>
            <a:r>
              <a:rPr lang="en-US" sz="2400" dirty="0">
                <a:solidFill>
                  <a:schemeClr val="tx2"/>
                </a:solidFill>
              </a:rPr>
              <a:t>; /* </a:t>
            </a:r>
            <a:r>
              <a:rPr lang="en-US" sz="2400" dirty="0"/>
              <a:t>element </a:t>
            </a:r>
            <a:r>
              <a:rPr lang="en-US" sz="2400" dirty="0" err="1"/>
              <a:t>pozitionat</a:t>
            </a:r>
            <a:r>
              <a:rPr lang="en-US" sz="2400" dirty="0"/>
              <a:t> inline</a:t>
            </a:r>
          </a:p>
          <a:p>
            <a:r>
              <a:rPr lang="en-US" sz="2400" dirty="0"/>
              <a:t>              care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stilizat</a:t>
            </a:r>
            <a:r>
              <a:rPr lang="en-US" sz="2400" dirty="0"/>
              <a:t> ca un element bloc</a:t>
            </a:r>
            <a:r>
              <a:rPr lang="en-US" sz="2400" dirty="0">
                <a:solidFill>
                  <a:schemeClr val="tx2"/>
                </a:solidFill>
              </a:rPr>
              <a:t>*/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display:none</a:t>
            </a:r>
            <a:r>
              <a:rPr lang="en-US" sz="2400" dirty="0" smtClean="0">
                <a:solidFill>
                  <a:schemeClr val="tx2"/>
                </a:solidFill>
              </a:rPr>
              <a:t>  /*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eliminate din </a:t>
            </a:r>
            <a:r>
              <a:rPr lang="en-US" sz="2400" dirty="0" err="1" smtClean="0"/>
              <a:t>pagina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                      </a:t>
            </a:r>
            <a:r>
              <a:rPr lang="en-US" sz="2400" dirty="0" err="1" smtClean="0"/>
              <a:t>d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</a:t>
            </a:r>
            <a:r>
              <a:rPr lang="en-US" sz="2400" dirty="0" smtClean="0"/>
              <a:t> in DOM </a:t>
            </a:r>
            <a:r>
              <a:rPr lang="en-US" sz="2400" dirty="0" smtClean="0">
                <a:solidFill>
                  <a:schemeClr val="tx2"/>
                </a:solidFill>
              </a:rPr>
              <a:t>*/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39833"/>
            <a:ext cx="77773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&lt;p&gt;Text </a:t>
            </a:r>
            <a:r>
              <a:rPr lang="en-US" sz="2400" dirty="0"/>
              <a:t>&lt;span id="ex1" class="cl"&gt; AAAAA &lt;/span&gt; text </a:t>
            </a:r>
            <a:r>
              <a:rPr lang="en-US" sz="2400" dirty="0" smtClean="0"/>
              <a:t>&lt;</a:t>
            </a:r>
            <a:r>
              <a:rPr lang="en-US" sz="2400" dirty="0"/>
              <a:t>span id="ex2" class="cl"&gt; BBBBB &lt;/span&gt; text</a:t>
            </a:r>
            <a:r>
              <a:rPr lang="en-US" sz="2400" dirty="0" smtClean="0"/>
              <a:t>. &lt;/p&gt;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87" y="1152608"/>
            <a:ext cx="678903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cl {background: red; width: 100px;height:50px; line-height:50px;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en-US" dirty="0" err="1" smtClean="0">
                <a:solidFill>
                  <a:schemeClr val="tx2"/>
                </a:solidFill>
              </a:rPr>
              <a:t>text-align:center</a:t>
            </a:r>
            <a:r>
              <a:rPr lang="en-US" dirty="0">
                <a:solidFill>
                  <a:schemeClr val="tx2"/>
                </a:solidFill>
              </a:rPr>
              <a:t>; border: solid 2px black</a:t>
            </a:r>
            <a:r>
              <a:rPr lang="en-US" dirty="0" smtClean="0">
                <a:solidFill>
                  <a:schemeClr val="tx2"/>
                </a:solidFill>
              </a:rPr>
              <a:t>;}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61" y="2033339"/>
            <a:ext cx="3738762" cy="976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2" y="3323261"/>
            <a:ext cx="2099481" cy="1803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224165"/>
            <a:ext cx="38170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#ex2 {</a:t>
            </a:r>
            <a:r>
              <a:rPr lang="en-US" sz="2400" dirty="0" err="1">
                <a:solidFill>
                  <a:schemeClr val="tx2"/>
                </a:solidFill>
              </a:rPr>
              <a:t>display:inline-block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266" y="3633185"/>
            <a:ext cx="299312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#ex2 {</a:t>
            </a:r>
            <a:r>
              <a:rPr lang="en-US" sz="2400" dirty="0" err="1" smtClean="0">
                <a:solidFill>
                  <a:schemeClr val="tx2"/>
                </a:solidFill>
              </a:rPr>
              <a:t>display:block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075" y="5388928"/>
            <a:ext cx="33025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#ex2 {</a:t>
            </a:r>
            <a:r>
              <a:rPr lang="en-US" sz="2400" dirty="0" err="1"/>
              <a:t>display:none</a:t>
            </a:r>
            <a:r>
              <a:rPr lang="en-US" sz="2400" dirty="0"/>
              <a:t>;}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#</a:t>
            </a:r>
            <a:r>
              <a:rPr lang="en-US" sz="2400" dirty="0"/>
              <a:t>ex1 {</a:t>
            </a:r>
            <a:r>
              <a:rPr lang="en-US" sz="2400" dirty="0" err="1"/>
              <a:t>visibility:hidden</a:t>
            </a:r>
            <a:r>
              <a:rPr lang="en-US" sz="2400" dirty="0"/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71" y="5544951"/>
            <a:ext cx="2750438" cy="5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038600"/>
            <a:ext cx="70359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400" dirty="0"/>
              <a:t>&lt;ul&gt;</a:t>
            </a:r>
          </a:p>
          <a:p>
            <a:r>
              <a:rPr lang="it-IT" sz="2400" dirty="0"/>
              <a:t>&lt;li class="cl"&gt;MENIU 1&lt;ul&gt;&lt;li&gt; submeniu 1.1&lt;/li&gt;</a:t>
            </a:r>
          </a:p>
          <a:p>
            <a:r>
              <a:rPr lang="it-IT" sz="2400" dirty="0"/>
              <a:t>        &lt;li&gt; submeniu 1.2 &lt;/li&gt; &lt;/ul&gt; &lt;/li&gt;</a:t>
            </a:r>
          </a:p>
          <a:p>
            <a:r>
              <a:rPr lang="it-IT" sz="2400" dirty="0"/>
              <a:t>&lt;li class="cl"&gt;MENIU 2 &lt;ul&gt;&lt;li&gt; submeniu 2.1&lt;/li&gt;</a:t>
            </a:r>
          </a:p>
          <a:p>
            <a:r>
              <a:rPr lang="it-IT" sz="2400" dirty="0"/>
              <a:t>        &lt;li&gt; submeniu 2.2&lt;/li&gt; &lt;/ul&gt; &lt;/li&gt;</a:t>
            </a:r>
          </a:p>
          <a:p>
            <a:r>
              <a:rPr lang="it-IT" sz="2400" dirty="0"/>
              <a:t>&lt;/ul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94825" y="2300998"/>
            <a:ext cx="6172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ul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ul</a:t>
            </a:r>
            <a:r>
              <a:rPr lang="en-US" sz="2400" dirty="0">
                <a:solidFill>
                  <a:schemeClr val="tx2"/>
                </a:solidFill>
              </a:rPr>
              <a:t> {</a:t>
            </a:r>
            <a:r>
              <a:rPr lang="en-US" sz="2400" dirty="0" err="1">
                <a:solidFill>
                  <a:schemeClr val="tx2"/>
                </a:solidFill>
              </a:rPr>
              <a:t>visibility:hidden</a:t>
            </a:r>
            <a:r>
              <a:rPr lang="en-US" sz="2400" dirty="0">
                <a:solidFill>
                  <a:schemeClr val="tx2"/>
                </a:solidFill>
              </a:rPr>
              <a:t>;}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ul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li:hover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ul</a:t>
            </a:r>
            <a:r>
              <a:rPr lang="en-US" sz="2400" dirty="0">
                <a:solidFill>
                  <a:schemeClr val="tx2"/>
                </a:solidFill>
              </a:rPr>
              <a:t> {</a:t>
            </a:r>
            <a:r>
              <a:rPr lang="en-US" sz="2400" dirty="0" err="1">
                <a:solidFill>
                  <a:schemeClr val="tx2"/>
                </a:solidFill>
              </a:rPr>
              <a:t>color:blue</a:t>
            </a:r>
            <a:r>
              <a:rPr lang="en-US" sz="2400" dirty="0">
                <a:solidFill>
                  <a:schemeClr val="tx2"/>
                </a:solidFill>
              </a:rPr>
              <a:t>; </a:t>
            </a:r>
            <a:r>
              <a:rPr lang="en-US" sz="2400" dirty="0" err="1">
                <a:solidFill>
                  <a:schemeClr val="tx2"/>
                </a:solidFill>
              </a:rPr>
              <a:t>visibility:visible</a:t>
            </a:r>
            <a:r>
              <a:rPr lang="en-US" sz="2400" dirty="0">
                <a:solidFill>
                  <a:schemeClr val="tx2"/>
                </a:solidFill>
              </a:rPr>
              <a:t>;}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.</a:t>
            </a:r>
            <a:r>
              <a:rPr lang="en-US" sz="2400" dirty="0">
                <a:solidFill>
                  <a:schemeClr val="tx2"/>
                </a:solidFill>
              </a:rPr>
              <a:t>cl {display: inline-block}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4764962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178"/>
            <a:ext cx="391966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Proprietatea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display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101298"/>
            <a:ext cx="79079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display: inline-block /* inline, block, none */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398" y="2547202"/>
            <a:ext cx="80121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display:block</a:t>
            </a:r>
            <a:r>
              <a:rPr lang="en-US" sz="2800" dirty="0" smtClean="0">
                <a:solidFill>
                  <a:schemeClr val="tx2"/>
                </a:solidFill>
              </a:rPr>
              <a:t>; /*</a:t>
            </a:r>
            <a:r>
              <a:rPr lang="en-US" sz="2800" dirty="0" err="1" smtClean="0">
                <a:solidFill>
                  <a:schemeClr val="tx2"/>
                </a:solidFill>
              </a:rPr>
              <a:t>transforma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elementele</a:t>
            </a:r>
            <a:r>
              <a:rPr lang="en-US" sz="2800" dirty="0" smtClean="0">
                <a:solidFill>
                  <a:schemeClr val="tx2"/>
                </a:solidFill>
              </a:rPr>
              <a:t> inline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                        in </a:t>
            </a:r>
            <a:r>
              <a:rPr lang="en-US" sz="2800" dirty="0" err="1" smtClean="0">
                <a:solidFill>
                  <a:schemeClr val="tx2"/>
                </a:solidFill>
              </a:rPr>
              <a:t>elemente</a:t>
            </a:r>
            <a:r>
              <a:rPr lang="en-US" sz="2800" dirty="0" smtClean="0">
                <a:solidFill>
                  <a:schemeClr val="tx2"/>
                </a:solidFill>
              </a:rPr>
              <a:t> bloc*/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chemeClr val="tx2"/>
                </a:solidFill>
              </a:rPr>
              <a:t>display:inline-block</a:t>
            </a:r>
            <a:r>
              <a:rPr lang="en-US" sz="2800" dirty="0" smtClean="0">
                <a:solidFill>
                  <a:schemeClr val="tx2"/>
                </a:solidFill>
              </a:rPr>
              <a:t>; /* element </a:t>
            </a:r>
            <a:r>
              <a:rPr lang="en-US" sz="2800" dirty="0" err="1" smtClean="0">
                <a:solidFill>
                  <a:schemeClr val="tx2"/>
                </a:solidFill>
              </a:rPr>
              <a:t>pozitionat</a:t>
            </a:r>
            <a:r>
              <a:rPr lang="en-US" sz="2800" dirty="0" smtClean="0">
                <a:solidFill>
                  <a:schemeClr val="tx2"/>
                </a:solidFill>
              </a:rPr>
              <a:t> inline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         care </a:t>
            </a:r>
            <a:r>
              <a:rPr lang="en-US" sz="2800" dirty="0" err="1" smtClean="0">
                <a:solidFill>
                  <a:schemeClr val="tx2"/>
                </a:solidFill>
              </a:rPr>
              <a:t>poate</a:t>
            </a:r>
            <a:r>
              <a:rPr lang="en-US" sz="2800" dirty="0" smtClean="0">
                <a:solidFill>
                  <a:schemeClr val="tx2"/>
                </a:solidFill>
              </a:rPr>
              <a:t> fi </a:t>
            </a:r>
            <a:r>
              <a:rPr lang="en-US" sz="2800" dirty="0" err="1" smtClean="0">
                <a:solidFill>
                  <a:schemeClr val="tx2"/>
                </a:solidFill>
              </a:rPr>
              <a:t>stilizat</a:t>
            </a:r>
            <a:r>
              <a:rPr lang="en-US" sz="2800" dirty="0" smtClean="0">
                <a:solidFill>
                  <a:schemeClr val="tx2"/>
                </a:solidFill>
              </a:rPr>
              <a:t> ca un element bloc</a:t>
            </a:r>
            <a:r>
              <a:rPr lang="en-US" sz="2800" dirty="0">
                <a:solidFill>
                  <a:schemeClr val="tx2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9469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178"/>
            <a:ext cx="391966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Proprietatea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display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67825"/>
            <a:ext cx="414728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display: table;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display: </a:t>
            </a:r>
            <a:r>
              <a:rPr lang="en-US" sz="3200" dirty="0" smtClean="0">
                <a:solidFill>
                  <a:schemeClr val="tx2"/>
                </a:solidFill>
              </a:rPr>
              <a:t>table-cell;</a:t>
            </a:r>
          </a:p>
          <a:p>
            <a:r>
              <a:rPr lang="en-US" sz="3200" dirty="0">
                <a:solidFill>
                  <a:schemeClr val="tx2"/>
                </a:solidFill>
              </a:rPr>
              <a:t>display: </a:t>
            </a:r>
            <a:r>
              <a:rPr lang="en-US" sz="3200" dirty="0" smtClean="0">
                <a:solidFill>
                  <a:schemeClr val="tx2"/>
                </a:solidFill>
              </a:rPr>
              <a:t>table-column;</a:t>
            </a:r>
          </a:p>
          <a:p>
            <a:r>
              <a:rPr lang="en-US" sz="3200" dirty="0">
                <a:solidFill>
                  <a:schemeClr val="tx2"/>
                </a:solidFill>
              </a:rPr>
              <a:t>display: </a:t>
            </a:r>
            <a:r>
              <a:rPr lang="en-US" sz="3200" dirty="0" smtClean="0">
                <a:solidFill>
                  <a:schemeClr val="tx2"/>
                </a:solidFill>
              </a:rPr>
              <a:t>table-row;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363083"/>
            <a:ext cx="7887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Permit </a:t>
            </a:r>
            <a:r>
              <a:rPr lang="en-US" sz="2800" dirty="0" err="1" smtClean="0">
                <a:solidFill>
                  <a:srgbClr val="7030A0"/>
                </a:solidFill>
              </a:rPr>
              <a:t>organizarea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paginii</a:t>
            </a:r>
            <a:r>
              <a:rPr lang="en-US" sz="2800" dirty="0" smtClean="0">
                <a:solidFill>
                  <a:srgbClr val="7030A0"/>
                </a:solidFill>
              </a:rPr>
              <a:t> cu </a:t>
            </a:r>
            <a:r>
              <a:rPr lang="en-US" sz="2800" dirty="0" err="1" smtClean="0">
                <a:solidFill>
                  <a:srgbClr val="7030A0"/>
                </a:solidFill>
              </a:rPr>
              <a:t>ajutorul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unui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tabel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fara</a:t>
            </a:r>
            <a:r>
              <a:rPr lang="en-US" sz="2800" dirty="0" smtClean="0">
                <a:solidFill>
                  <a:srgbClr val="7030A0"/>
                </a:solidFill>
              </a:rPr>
              <a:t> a </a:t>
            </a:r>
            <a:r>
              <a:rPr lang="en-US" sz="2800" dirty="0" err="1" smtClean="0">
                <a:solidFill>
                  <a:srgbClr val="7030A0"/>
                </a:solidFill>
              </a:rPr>
              <a:t>folosi</a:t>
            </a:r>
            <a:r>
              <a:rPr lang="en-US" sz="2800" dirty="0" smtClean="0">
                <a:solidFill>
                  <a:srgbClr val="7030A0"/>
                </a:solidFill>
              </a:rPr>
              <a:t>  </a:t>
            </a:r>
            <a:r>
              <a:rPr lang="en-US" sz="2800" dirty="0" err="1" smtClean="0">
                <a:solidFill>
                  <a:srgbClr val="7030A0"/>
                </a:solidFill>
              </a:rPr>
              <a:t>elementul</a:t>
            </a:r>
            <a:r>
              <a:rPr lang="en-US" sz="2800" dirty="0" smtClean="0">
                <a:solidFill>
                  <a:srgbClr val="7030A0"/>
                </a:solidFill>
              </a:rPr>
              <a:t> HTML </a:t>
            </a:r>
            <a:r>
              <a:rPr lang="en-US" sz="2800" dirty="0" smtClean="0">
                <a:solidFill>
                  <a:srgbClr val="FF0000"/>
                </a:solidFill>
              </a:rPr>
              <a:t>table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274" y="2289876"/>
            <a:ext cx="337143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&lt;div id=“</a:t>
            </a:r>
            <a:r>
              <a:rPr lang="en-US" dirty="0" err="1" smtClean="0"/>
              <a:t>tabel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&lt;div class=“</a:t>
            </a:r>
            <a:r>
              <a:rPr lang="en-US" dirty="0" err="1" smtClean="0"/>
              <a:t>linie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&lt;div class=“</a:t>
            </a:r>
            <a:r>
              <a:rPr lang="en-US" dirty="0" err="1" smtClean="0"/>
              <a:t>cel</a:t>
            </a:r>
            <a:r>
              <a:rPr lang="en-US" dirty="0" smtClean="0"/>
              <a:t>”&gt; a&lt;div&gt; &lt;/div&gt;</a:t>
            </a:r>
          </a:p>
          <a:p>
            <a:r>
              <a:rPr lang="en-US" dirty="0" smtClean="0"/>
              <a:t>&lt;</a:t>
            </a:r>
            <a:r>
              <a:rPr lang="en-US" dirty="0"/>
              <a:t>div class=“</a:t>
            </a:r>
            <a:r>
              <a:rPr lang="en-US" dirty="0" err="1"/>
              <a:t>linie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div class=“</a:t>
            </a:r>
            <a:r>
              <a:rPr lang="en-US" dirty="0" err="1"/>
              <a:t>cel</a:t>
            </a:r>
            <a:r>
              <a:rPr lang="en-US" dirty="0"/>
              <a:t>”&gt; </a:t>
            </a:r>
            <a:r>
              <a:rPr lang="en-US" dirty="0" smtClean="0"/>
              <a:t>b&lt;div</a:t>
            </a:r>
            <a:r>
              <a:rPr lang="en-US" dirty="0"/>
              <a:t>&gt; 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4909" y="533400"/>
            <a:ext cx="260840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tabel</a:t>
            </a:r>
            <a:r>
              <a:rPr lang="en-US" dirty="0" smtClean="0"/>
              <a:t>{</a:t>
            </a:r>
            <a:r>
              <a:rPr lang="en-US" dirty="0" err="1" smtClean="0"/>
              <a:t>display:table</a:t>
            </a:r>
            <a:r>
              <a:rPr lang="en-US" dirty="0" smtClean="0"/>
              <a:t>:}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linie</a:t>
            </a:r>
            <a:r>
              <a:rPr lang="en-US" dirty="0" smtClean="0"/>
              <a:t>{</a:t>
            </a:r>
            <a:r>
              <a:rPr lang="en-US" dirty="0" err="1" smtClean="0"/>
              <a:t>display:table-row</a:t>
            </a:r>
            <a:r>
              <a:rPr lang="en-US" dirty="0" smtClean="0"/>
              <a:t>;}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cel</a:t>
            </a:r>
            <a:r>
              <a:rPr lang="en-US" dirty="0" smtClean="0"/>
              <a:t>{</a:t>
            </a:r>
            <a:r>
              <a:rPr lang="en-US" dirty="0" err="1" smtClean="0"/>
              <a:t>display:table-cel</a:t>
            </a:r>
            <a:r>
              <a:rPr lang="en-US" dirty="0" smtClean="0"/>
              <a:t>;}</a:t>
            </a:r>
          </a:p>
          <a:p>
            <a:r>
              <a:rPr lang="en-US" dirty="0" smtClean="0"/>
              <a:t>&lt;/style&gt;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178"/>
            <a:ext cx="642515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Proprietatatile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position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z-index</a:t>
            </a:r>
            <a:r>
              <a:rPr lang="en-US" sz="3200" dirty="0" smtClean="0">
                <a:solidFill>
                  <a:srgbClr val="7030A0"/>
                </a:solidFill>
              </a:rPr>
              <a:t>  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01298"/>
            <a:ext cx="779412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</a:t>
            </a:r>
            <a:r>
              <a:rPr lang="en-US" sz="3200" dirty="0" smtClean="0">
                <a:solidFill>
                  <a:schemeClr val="tx2"/>
                </a:solidFill>
              </a:rPr>
              <a:t>osition: absolute /* relative, static, fixed*/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81200"/>
            <a:ext cx="55380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z-index: -100 /* 0, 100, …*/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051" y="2808764"/>
            <a:ext cx="8521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z-index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</a:t>
            </a:r>
            <a:r>
              <a:rPr lang="en-US" sz="2400" dirty="0" err="1" smtClean="0"/>
              <a:t>setata</a:t>
            </a:r>
            <a:r>
              <a:rPr lang="en-US" sz="2400" dirty="0" smtClean="0"/>
              <a:t> </a:t>
            </a:r>
            <a:r>
              <a:rPr lang="en-US" sz="2400" dirty="0" err="1" smtClean="0"/>
              <a:t>numai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care au 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position </a:t>
            </a:r>
            <a:r>
              <a:rPr lang="en-US" sz="2400" dirty="0" err="1" smtClean="0"/>
              <a:t>una</a:t>
            </a:r>
            <a:r>
              <a:rPr lang="en-US" sz="2400" dirty="0" smtClean="0"/>
              <a:t> din </a:t>
            </a:r>
            <a:r>
              <a:rPr lang="en-US" sz="2400" dirty="0" err="1" smtClean="0"/>
              <a:t>valorile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absolute, relative </a:t>
            </a:r>
            <a:r>
              <a:rPr lang="en-US" sz="2400" dirty="0" err="1" smtClean="0"/>
              <a:t>sau</a:t>
            </a:r>
            <a:r>
              <a:rPr lang="en-US" sz="2400" dirty="0" smtClean="0">
                <a:solidFill>
                  <a:schemeClr val="tx2"/>
                </a:solidFill>
              </a:rPr>
              <a:t> fixed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Proprietatea</a:t>
            </a:r>
            <a:r>
              <a:rPr lang="en-US" sz="2400" dirty="0" smtClean="0"/>
              <a:t> position </a:t>
            </a:r>
            <a:r>
              <a:rPr lang="en-US" sz="2400" dirty="0" err="1" smtClean="0"/>
              <a:t>pozitioneaza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in </a:t>
            </a:r>
            <a:r>
              <a:rPr lang="en-US" sz="2400" dirty="0" err="1" smtClean="0"/>
              <a:t>pagina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de </a:t>
            </a:r>
            <a:r>
              <a:rPr lang="en-US" sz="2400" dirty="0" err="1" smtClean="0"/>
              <a:t>obicei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elementelor</a:t>
            </a:r>
            <a:r>
              <a:rPr lang="en-US" sz="2400" dirty="0"/>
              <a:t> </a:t>
            </a:r>
            <a:r>
              <a:rPr lang="en-US" sz="2400" dirty="0" smtClean="0"/>
              <a:t>bloc; </a:t>
            </a:r>
          </a:p>
          <a:p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pozitionare</a:t>
            </a:r>
            <a:r>
              <a:rPr lang="en-US" sz="2400" dirty="0" smtClean="0"/>
              <a:t> se pot </a:t>
            </a:r>
            <a:r>
              <a:rPr lang="en-US" sz="2400" dirty="0" err="1" smtClean="0"/>
              <a:t>crea</a:t>
            </a:r>
            <a:r>
              <a:rPr lang="en-US" sz="2400" dirty="0" smtClean="0"/>
              <a:t> </a:t>
            </a:r>
            <a:r>
              <a:rPr lang="en-US" sz="2400" dirty="0" err="1" smtClean="0"/>
              <a:t>stive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; </a:t>
            </a:r>
          </a:p>
          <a:p>
            <a:r>
              <a:rPr lang="en-US" sz="2400" dirty="0" err="1" smtClean="0"/>
              <a:t>ordinea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elementelor</a:t>
            </a:r>
            <a:r>
              <a:rPr lang="en-US" sz="2400" dirty="0" smtClean="0"/>
              <a:t> in </a:t>
            </a:r>
            <a:r>
              <a:rPr lang="en-US" sz="2400" dirty="0" err="1" smtClean="0"/>
              <a:t>stiva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data de </a:t>
            </a:r>
            <a:r>
              <a:rPr lang="en-US" sz="2400" dirty="0" smtClean="0">
                <a:solidFill>
                  <a:schemeClr val="tx2"/>
                </a:solidFill>
              </a:rPr>
              <a:t>z-index</a:t>
            </a:r>
            <a:r>
              <a:rPr lang="en-US" sz="2400" dirty="0" smtClean="0"/>
              <a:t>; </a:t>
            </a:r>
          </a:p>
          <a:p>
            <a:r>
              <a:rPr lang="en-US" sz="2400" dirty="0" err="1" smtClean="0"/>
              <a:t>elementele</a:t>
            </a:r>
            <a:r>
              <a:rPr lang="en-US" sz="2400" dirty="0" smtClean="0"/>
              <a:t> </a:t>
            </a:r>
            <a:r>
              <a:rPr lang="en-US" sz="2400" dirty="0" err="1" smtClean="0"/>
              <a:t>cele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vizibile</a:t>
            </a:r>
            <a:r>
              <a:rPr lang="en-US" sz="2400" dirty="0" smtClean="0"/>
              <a:t> au </a:t>
            </a:r>
            <a:r>
              <a:rPr lang="en-US" sz="2400" dirty="0" smtClean="0">
                <a:solidFill>
                  <a:schemeClr val="tx2"/>
                </a:solidFill>
              </a:rPr>
              <a:t>z-index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mare.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</TotalTime>
  <Words>1083</Words>
  <Application>Microsoft Office PowerPoint</Application>
  <PresentationFormat>On-screen Show (4:3)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Tehnici Web CSS3(II) -Layout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314</cp:revision>
  <dcterms:created xsi:type="dcterms:W3CDTF">2006-08-16T00:00:00Z</dcterms:created>
  <dcterms:modified xsi:type="dcterms:W3CDTF">2016-03-08T17:18:32Z</dcterms:modified>
</cp:coreProperties>
</file>