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3" r:id="rId2"/>
    <p:sldId id="294" r:id="rId3"/>
    <p:sldId id="295" r:id="rId4"/>
    <p:sldId id="305" r:id="rId5"/>
    <p:sldId id="306" r:id="rId6"/>
    <p:sldId id="304" r:id="rId7"/>
    <p:sldId id="297" r:id="rId8"/>
    <p:sldId id="298" r:id="rId9"/>
    <p:sldId id="300" r:id="rId10"/>
    <p:sldId id="301" r:id="rId11"/>
    <p:sldId id="303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/fluidgri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/fluid-imag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alistapart.com/article/understandingprogressiveenhanc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ing_with_Web_Standards" TargetMode="External"/><Relationship Id="rId2" Type="http://schemas.openxmlformats.org/officeDocument/2006/relationships/hyperlink" Target="http://adaptivewebdesign.info/1st-edi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ashingmagazine.com/" TargetMode="External"/><Relationship Id="rId4" Type="http://schemas.openxmlformats.org/officeDocument/2006/relationships/hyperlink" Target="http://alistapar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quemag.io/responsive-design-vs-adaptive-desig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/responsive-web-desig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64" y="1219200"/>
            <a:ext cx="7924800" cy="2136775"/>
          </a:xfrm>
        </p:spPr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CSS3(II)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RESPONSIVE WEB DESIGN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smtClean="0"/>
              <a:t>, </a:t>
            </a:r>
            <a:r>
              <a:rPr lang="en-US" smtClean="0"/>
              <a:t>2016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22997"/>
            <a:ext cx="848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152" y="152400"/>
            <a:ext cx="7696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Fluid layout</a:t>
            </a:r>
          </a:p>
          <a:p>
            <a:r>
              <a:rPr lang="en-US" sz="2800" dirty="0">
                <a:solidFill>
                  <a:srgbClr val="008000"/>
                </a:solidFill>
                <a:hlinkClick r:id="rId2"/>
              </a:rPr>
              <a:t>http://alistapart.com/article/fluidgrids</a:t>
            </a:r>
            <a:endParaRPr lang="en-US" sz="2800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dimensiunie</a:t>
            </a:r>
            <a:r>
              <a:rPr lang="en-US" sz="2400" dirty="0" smtClean="0"/>
              <a:t> </a:t>
            </a:r>
            <a:r>
              <a:rPr lang="en-US" sz="2400" dirty="0" err="1" smtClean="0"/>
              <a:t>folosesc</a:t>
            </a:r>
            <a:r>
              <a:rPr lang="en-US" sz="2400" dirty="0" smtClean="0"/>
              <a:t> </a:t>
            </a:r>
            <a:r>
              <a:rPr lang="en-US" sz="2400" dirty="0" err="1" smtClean="0"/>
              <a:t>unitati</a:t>
            </a:r>
            <a:r>
              <a:rPr lang="en-US" sz="2400" dirty="0" smtClean="0"/>
              <a:t> de </a:t>
            </a:r>
            <a:r>
              <a:rPr lang="en-US" sz="2400" dirty="0" err="1" smtClean="0"/>
              <a:t>masura</a:t>
            </a:r>
            <a:r>
              <a:rPr lang="en-US" sz="2400" dirty="0" smtClean="0"/>
              <a:t> relative: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3200" dirty="0" err="1" smtClean="0">
                <a:solidFill>
                  <a:srgbClr val="008000"/>
                </a:solidFill>
              </a:rPr>
              <a:t>procente</a:t>
            </a:r>
            <a:r>
              <a:rPr lang="en-US" sz="3200" dirty="0" smtClean="0">
                <a:solidFill>
                  <a:srgbClr val="008000"/>
                </a:solidFill>
              </a:rPr>
              <a:t>, ems, </a:t>
            </a:r>
            <a:r>
              <a:rPr lang="en-US" sz="3200" dirty="0" err="1" smtClean="0">
                <a:solidFill>
                  <a:srgbClr val="008000"/>
                </a:solidFill>
              </a:rPr>
              <a:t>cuvinte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</a:rPr>
              <a:t>cheie</a:t>
            </a:r>
            <a:endParaRPr lang="en-US" sz="3200" dirty="0" smtClean="0">
              <a:solidFill>
                <a:srgbClr val="008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015" y="2286000"/>
            <a:ext cx="7525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Exemplu</a:t>
            </a:r>
            <a:r>
              <a:rPr lang="en-US" sz="2400" dirty="0" smtClean="0">
                <a:solidFill>
                  <a:srgbClr val="7030A0"/>
                </a:solidFill>
              </a:rPr>
              <a:t>: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/>
              <a:t>body </a:t>
            </a:r>
            <a:r>
              <a:rPr lang="en-US" sz="2400" dirty="0"/>
              <a:t>{ font: normal 100% Helvetica, Arial, sans-serif;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/* browser default =16px */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0015" y="3578253"/>
            <a:ext cx="219483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Headline 1 - 20px</a:t>
            </a:r>
          </a:p>
          <a:p>
            <a:r>
              <a:rPr lang="en-US" sz="2000" dirty="0"/>
              <a:t>Headline 2 - 18px</a:t>
            </a:r>
          </a:p>
          <a:p>
            <a:r>
              <a:rPr lang="en-US" sz="2000" dirty="0"/>
              <a:t>Headline 3 - 16px</a:t>
            </a:r>
          </a:p>
          <a:p>
            <a:r>
              <a:rPr lang="en-US" sz="2000" dirty="0"/>
              <a:t>Main text - 14px</a:t>
            </a:r>
          </a:p>
          <a:p>
            <a:r>
              <a:rPr lang="en-US" sz="2000" dirty="0"/>
              <a:t>Sub text - 12px</a:t>
            </a:r>
          </a:p>
          <a:p>
            <a:r>
              <a:rPr lang="en-US" sz="2000" dirty="0"/>
              <a:t>Footnotes - 10px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7476" y="3578253"/>
            <a:ext cx="4871847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/>
              <a:t>Headline 1 - 1.25em </a:t>
            </a:r>
            <a:r>
              <a:rPr lang="pt-BR" sz="2000" dirty="0" smtClean="0"/>
              <a:t>(1.25 </a:t>
            </a:r>
            <a:r>
              <a:rPr lang="pt-BR" sz="2000" dirty="0"/>
              <a:t>= </a:t>
            </a:r>
            <a:r>
              <a:rPr lang="pt-BR" sz="2000" dirty="0" smtClean="0"/>
              <a:t>20 </a:t>
            </a:r>
            <a:r>
              <a:rPr lang="en-US" sz="2000" dirty="0"/>
              <a:t> ÷ </a:t>
            </a:r>
            <a:r>
              <a:rPr lang="en-US" sz="2000" dirty="0" smtClean="0"/>
              <a:t> 16</a:t>
            </a:r>
            <a:r>
              <a:rPr lang="pt-BR" sz="2000" dirty="0" smtClean="0"/>
              <a:t> )</a:t>
            </a:r>
            <a:endParaRPr lang="pt-BR" sz="2000" dirty="0"/>
          </a:p>
          <a:p>
            <a:r>
              <a:rPr lang="pt-BR" sz="2000" dirty="0"/>
              <a:t>Headline 2 - 1.125em </a:t>
            </a:r>
            <a:r>
              <a:rPr lang="pt-BR" sz="2000" dirty="0" smtClean="0"/>
              <a:t>( </a:t>
            </a:r>
            <a:r>
              <a:rPr lang="pt-BR" sz="2000" dirty="0"/>
              <a:t>1.125 = </a:t>
            </a:r>
            <a:r>
              <a:rPr lang="pt-BR" sz="2000" dirty="0" smtClean="0"/>
              <a:t>18 </a:t>
            </a:r>
            <a:r>
              <a:rPr lang="en-US" sz="2000" dirty="0"/>
              <a:t> ÷ </a:t>
            </a:r>
            <a:r>
              <a:rPr lang="en-US" sz="2000" dirty="0" smtClean="0"/>
              <a:t> 16</a:t>
            </a:r>
            <a:r>
              <a:rPr lang="pt-BR" sz="2000" dirty="0" smtClean="0"/>
              <a:t>)</a:t>
            </a:r>
            <a:endParaRPr lang="pt-BR" sz="2000" dirty="0"/>
          </a:p>
          <a:p>
            <a:r>
              <a:rPr lang="pt-BR" sz="2000" dirty="0"/>
              <a:t>Headline 3 - 1em (1em = 16px)</a:t>
            </a:r>
          </a:p>
          <a:p>
            <a:r>
              <a:rPr lang="pt-BR" sz="2000" dirty="0"/>
              <a:t>Main text - 0.875em </a:t>
            </a:r>
            <a:r>
              <a:rPr lang="pt-BR" sz="2000" dirty="0" smtClean="0"/>
              <a:t>(0.875 </a:t>
            </a:r>
            <a:r>
              <a:rPr lang="pt-BR" sz="2000" dirty="0"/>
              <a:t>= </a:t>
            </a:r>
            <a:r>
              <a:rPr lang="pt-BR" sz="2000" dirty="0" smtClean="0"/>
              <a:t>14 </a:t>
            </a:r>
            <a:r>
              <a:rPr lang="en-US" sz="2000" dirty="0"/>
              <a:t> ÷ </a:t>
            </a:r>
            <a:r>
              <a:rPr lang="en-US" sz="2000" dirty="0" smtClean="0"/>
              <a:t> 16</a:t>
            </a:r>
            <a:r>
              <a:rPr lang="pt-BR" sz="2000" dirty="0" smtClean="0"/>
              <a:t>)</a:t>
            </a:r>
            <a:endParaRPr lang="pt-BR" sz="2000" dirty="0"/>
          </a:p>
          <a:p>
            <a:r>
              <a:rPr lang="pt-BR" sz="2000" dirty="0"/>
              <a:t>Sub text - 0.75em </a:t>
            </a:r>
            <a:r>
              <a:rPr lang="pt-BR" sz="2000" dirty="0" smtClean="0"/>
              <a:t>( </a:t>
            </a:r>
            <a:r>
              <a:rPr lang="pt-BR" sz="2000" dirty="0"/>
              <a:t>0.75 = </a:t>
            </a:r>
            <a:r>
              <a:rPr lang="pt-BR" sz="2000" dirty="0" smtClean="0"/>
              <a:t>12 </a:t>
            </a:r>
            <a:r>
              <a:rPr lang="en-US" sz="2000" dirty="0"/>
              <a:t> ÷ </a:t>
            </a:r>
            <a:r>
              <a:rPr lang="en-US" sz="2000" dirty="0" smtClean="0"/>
              <a:t> 16</a:t>
            </a:r>
            <a:r>
              <a:rPr lang="pt-BR" sz="2000" dirty="0" smtClean="0"/>
              <a:t>)</a:t>
            </a:r>
            <a:endParaRPr lang="pt-BR" sz="2000" dirty="0"/>
          </a:p>
          <a:p>
            <a:r>
              <a:rPr lang="pt-BR" sz="2000" dirty="0"/>
              <a:t>Footnotes - 0.625em </a:t>
            </a:r>
            <a:r>
              <a:rPr lang="pt-BR" sz="2000" dirty="0" smtClean="0"/>
              <a:t>( </a:t>
            </a:r>
            <a:r>
              <a:rPr lang="pt-BR" sz="2000" dirty="0"/>
              <a:t>0.625 = </a:t>
            </a:r>
            <a:r>
              <a:rPr lang="pt-BR" sz="2000" dirty="0" smtClean="0"/>
              <a:t>10 </a:t>
            </a:r>
            <a:r>
              <a:rPr lang="en-US" sz="2000" dirty="0"/>
              <a:t> ÷ </a:t>
            </a:r>
            <a:r>
              <a:rPr lang="en-US" sz="2000" dirty="0" smtClean="0"/>
              <a:t> 16</a:t>
            </a:r>
            <a:r>
              <a:rPr lang="pt-BR" sz="2000" dirty="0" smtClean="0"/>
              <a:t>)</a:t>
            </a:r>
            <a:endParaRPr lang="pt-BR" sz="20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9411" y="5943600"/>
            <a:ext cx="4475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target ÷ context = result</a:t>
            </a: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484847" y="4686249"/>
            <a:ext cx="1042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22997"/>
            <a:ext cx="848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833" y="209981"/>
            <a:ext cx="893866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Fluid (flexible, elastic) images</a:t>
            </a:r>
          </a:p>
          <a:p>
            <a:r>
              <a:rPr lang="en-US" sz="3200" dirty="0">
                <a:solidFill>
                  <a:srgbClr val="008000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srgbClr val="008000"/>
                </a:solidFill>
                <a:hlinkClick r:id="rId2"/>
              </a:rPr>
              <a:t>alistapart.com/article/fluid-images</a:t>
            </a:r>
            <a:endParaRPr lang="en-US" sz="3200" dirty="0" smtClean="0">
              <a:solidFill>
                <a:srgbClr val="008000"/>
              </a:solidFill>
            </a:endParaRPr>
          </a:p>
          <a:p>
            <a:endParaRPr lang="en-US" sz="3200" dirty="0">
              <a:solidFill>
                <a:srgbClr val="008000"/>
              </a:solidFill>
            </a:endParaRPr>
          </a:p>
          <a:p>
            <a:r>
              <a:rPr lang="en-US" sz="2800" dirty="0" smtClean="0"/>
              <a:t>                                        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</a:t>
            </a:r>
            <a:r>
              <a:rPr lang="en-US" sz="2800" dirty="0" err="1" smtClean="0"/>
              <a:t>elementele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img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video, </a:t>
            </a:r>
            <a:r>
              <a:rPr lang="en-US" sz="2800" dirty="0" err="1" smtClean="0">
                <a:solidFill>
                  <a:srgbClr val="FF0000"/>
                </a:solidFill>
              </a:rPr>
              <a:t>iframe</a:t>
            </a:r>
            <a:r>
              <a:rPr lang="en-US" sz="2800" dirty="0" smtClean="0"/>
              <a:t>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nu se </a:t>
            </a:r>
            <a:r>
              <a:rPr lang="en-US" sz="2800" dirty="0" err="1" smtClean="0"/>
              <a:t>dimensioneaza</a:t>
            </a:r>
            <a:r>
              <a:rPr lang="en-US" sz="2800" dirty="0" smtClean="0"/>
              <a:t> in HTML</a:t>
            </a:r>
          </a:p>
          <a:p>
            <a:endParaRPr lang="en-US" sz="3200" dirty="0">
              <a:solidFill>
                <a:srgbClr val="008000"/>
              </a:solidFill>
            </a:endParaRPr>
          </a:p>
          <a:p>
            <a:endParaRPr lang="en-US" sz="3200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26" y="1402785"/>
            <a:ext cx="3336170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&lt;style type=“text/</a:t>
            </a:r>
            <a:r>
              <a:rPr lang="en-US" sz="2400" dirty="0" err="1" smtClean="0">
                <a:solidFill>
                  <a:schemeClr val="tx2"/>
                </a:solidFill>
              </a:rPr>
              <a:t>css</a:t>
            </a:r>
            <a:r>
              <a:rPr lang="en-US" sz="2400" dirty="0" smtClean="0">
                <a:solidFill>
                  <a:schemeClr val="tx2"/>
                </a:solidFill>
              </a:rPr>
              <a:t>”&gt;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#</a:t>
            </a:r>
            <a:r>
              <a:rPr lang="en-US" sz="2400" dirty="0" err="1" smtClean="0">
                <a:solidFill>
                  <a:schemeClr val="tx2"/>
                </a:solidFill>
              </a:rPr>
              <a:t>contianer</a:t>
            </a:r>
            <a:r>
              <a:rPr lang="en-US" sz="2400" dirty="0" smtClean="0">
                <a:solidFill>
                  <a:schemeClr val="tx2"/>
                </a:solidFill>
              </a:rPr>
              <a:t>{width:45%} 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img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iframe</a:t>
            </a:r>
            <a:r>
              <a:rPr lang="en-US" sz="2400" dirty="0" smtClean="0">
                <a:solidFill>
                  <a:schemeClr val="tx2"/>
                </a:solidFill>
              </a:rPr>
              <a:t>, video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{width:100%;}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&lt;/style&gt;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&lt;div id=“container”&gt;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img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…&gt;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&lt;video&gt;     &lt;/video&gt;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</a:rPr>
              <a:t>iframe</a:t>
            </a:r>
            <a:r>
              <a:rPr lang="en-US" sz="2400" dirty="0" smtClean="0">
                <a:solidFill>
                  <a:schemeClr val="tx1"/>
                </a:solidFill>
              </a:rPr>
              <a:t>&gt;    &lt;/</a:t>
            </a:r>
            <a:r>
              <a:rPr lang="en-US" sz="2400" dirty="0" err="1" smtClean="0">
                <a:solidFill>
                  <a:schemeClr val="tx1"/>
                </a:solidFill>
              </a:rPr>
              <a:t>iframe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&lt;/div&gt;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&lt;/html&gt;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4797" y="3901419"/>
            <a:ext cx="558197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mg</a:t>
            </a:r>
            <a:r>
              <a:rPr lang="en-US" sz="2400" dirty="0" smtClean="0">
                <a:solidFill>
                  <a:schemeClr val="tx2"/>
                </a:solidFill>
              </a:rPr>
              <a:t>, video{width:45%;</a:t>
            </a:r>
            <a:r>
              <a:rPr lang="en-US" sz="2400" dirty="0" err="1" smtClean="0">
                <a:solidFill>
                  <a:schemeClr val="tx2"/>
                </a:solidFill>
              </a:rPr>
              <a:t>height:auto</a:t>
            </a:r>
            <a:r>
              <a:rPr lang="en-US" sz="2400" dirty="0" smtClean="0">
                <a:solidFill>
                  <a:schemeClr val="tx2"/>
                </a:solidFill>
              </a:rPr>
              <a:t>;}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b</a:t>
            </a:r>
            <a:r>
              <a:rPr lang="en-US" sz="2400" dirty="0" err="1" smtClean="0">
                <a:solidFill>
                  <a:schemeClr val="tx2"/>
                </a:solidFill>
              </a:rPr>
              <a:t>ackground-image:url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adresa</a:t>
            </a:r>
            <a:r>
              <a:rPr lang="en-US" sz="2400" dirty="0" smtClean="0">
                <a:solidFill>
                  <a:schemeClr val="tx1"/>
                </a:solidFill>
              </a:rPr>
              <a:t>-imagine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b</a:t>
            </a:r>
            <a:r>
              <a:rPr lang="en-US" sz="2400" dirty="0" err="1" smtClean="0">
                <a:solidFill>
                  <a:schemeClr val="tx2"/>
                </a:solidFill>
              </a:rPr>
              <a:t>ackground-size:cover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639334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aside{width:15%;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float:right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</a:rPr>
              <a:t>    }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#</a:t>
            </a:r>
            <a:r>
              <a:rPr lang="en-US" sz="2400" dirty="0" err="1">
                <a:solidFill>
                  <a:srgbClr val="0070C0"/>
                </a:solidFill>
              </a:rPr>
              <a:t>baralat</a:t>
            </a:r>
            <a:r>
              <a:rPr lang="en-US" sz="2400" dirty="0">
                <a:solidFill>
                  <a:srgbClr val="0070C0"/>
                </a:solidFill>
              </a:rPr>
              <a:t>{width:25%;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         </a:t>
            </a:r>
            <a:r>
              <a:rPr lang="en-US" sz="2400" dirty="0" err="1">
                <a:solidFill>
                  <a:srgbClr val="0070C0"/>
                </a:solidFill>
              </a:rPr>
              <a:t>float:left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         font-size:1.2em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         }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@media screen and (max-width:500px){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            body{font-size:0.5em</a:t>
            </a:r>
            <a:r>
              <a:rPr lang="en-US" sz="2400" dirty="0">
                <a:solidFill>
                  <a:srgbClr val="0070C0"/>
                </a:solidFill>
              </a:rPr>
              <a:t>;}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            aside</a:t>
            </a:r>
            <a:r>
              <a:rPr lang="en-US" sz="2400" dirty="0">
                <a:solidFill>
                  <a:srgbClr val="0070C0"/>
                </a:solidFill>
              </a:rPr>
              <a:t>, #</a:t>
            </a:r>
            <a:r>
              <a:rPr lang="en-US" sz="2400" dirty="0" err="1">
                <a:solidFill>
                  <a:srgbClr val="0070C0"/>
                </a:solidFill>
              </a:rPr>
              <a:t>baralat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{</a:t>
            </a:r>
            <a:r>
              <a:rPr lang="en-US" sz="2400" dirty="0">
                <a:solidFill>
                  <a:srgbClr val="0070C0"/>
                </a:solidFill>
              </a:rPr>
              <a:t>float:none;width:100</a:t>
            </a:r>
            <a:r>
              <a:rPr lang="en-US" sz="2400" dirty="0" smtClean="0">
                <a:solidFill>
                  <a:srgbClr val="0070C0"/>
                </a:solidFill>
              </a:rPr>
              <a:t>%;}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             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79243"/>
            <a:ext cx="84832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Progressive Enhancement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Steven </a:t>
            </a:r>
            <a:r>
              <a:rPr lang="en-US" sz="3200" dirty="0" err="1" smtClean="0">
                <a:solidFill>
                  <a:srgbClr val="7030A0"/>
                </a:solidFill>
              </a:rPr>
              <a:t>Champeon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Nick </a:t>
            </a:r>
            <a:r>
              <a:rPr lang="en-US" sz="3200" dirty="0" err="1" smtClean="0">
                <a:solidFill>
                  <a:srgbClr val="7030A0"/>
                </a:solidFill>
              </a:rPr>
              <a:t>Finck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://alistapart.com/article/understandingprogressiveenhancement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0655"/>
            <a:ext cx="5143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04800"/>
            <a:ext cx="8483221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Referinte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>
                <a:solidFill>
                  <a:srgbClr val="7030A0"/>
                </a:solidFill>
                <a:hlinkClick r:id="rId2"/>
              </a:rPr>
              <a:t>Addaptive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 </a:t>
            </a:r>
            <a:r>
              <a:rPr lang="en-US" sz="3200" dirty="0">
                <a:solidFill>
                  <a:srgbClr val="7030A0"/>
                </a:solidFill>
                <a:hlinkClick r:id="rId2"/>
              </a:rPr>
              <a:t>Web Design</a:t>
            </a: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b="1" dirty="0"/>
              <a:t>Aaron Gustafson</a:t>
            </a:r>
          </a:p>
          <a:p>
            <a:endParaRPr lang="en-US" sz="3200" dirty="0" smtClean="0">
              <a:hlinkClick r:id="rId3"/>
            </a:endParaRPr>
          </a:p>
          <a:p>
            <a:r>
              <a:rPr lang="en-US" sz="3200" dirty="0" err="1" smtClean="0">
                <a:hlinkClick r:id="rId3"/>
              </a:rPr>
              <a:t>Desiging</a:t>
            </a:r>
            <a:r>
              <a:rPr lang="en-US" sz="3200" dirty="0" smtClean="0">
                <a:hlinkClick r:id="rId3"/>
              </a:rPr>
              <a:t> with Web Standards</a:t>
            </a:r>
            <a:endParaRPr lang="en-US" sz="3200" dirty="0"/>
          </a:p>
          <a:p>
            <a:r>
              <a:rPr lang="en-US" sz="3200" dirty="0" smtClean="0"/>
              <a:t>Jeffrey </a:t>
            </a:r>
            <a:r>
              <a:rPr lang="en-US" sz="3200" dirty="0" err="1" smtClean="0"/>
              <a:t>Zeldman</a:t>
            </a:r>
            <a:r>
              <a:rPr lang="en-US" sz="3200" dirty="0" smtClean="0"/>
              <a:t>, Ethan </a:t>
            </a:r>
            <a:r>
              <a:rPr lang="en-US" sz="3200" dirty="0" err="1" smtClean="0"/>
              <a:t>Marcotte</a:t>
            </a:r>
            <a:endParaRPr lang="en-US" sz="3200" dirty="0" smtClean="0"/>
          </a:p>
          <a:p>
            <a:endParaRPr lang="en-US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  <a:hlinkClick r:id="rId4"/>
              </a:rPr>
              <a:t>A List Apart </a:t>
            </a:r>
            <a:r>
              <a:rPr lang="en-US" sz="3200" dirty="0" smtClean="0">
                <a:solidFill>
                  <a:srgbClr val="7030A0"/>
                </a:solidFill>
              </a:rPr>
              <a:t>for people who make websites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  <a:hlinkClick r:id="rId5"/>
              </a:rPr>
              <a:t>Smashing Magazine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-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66422"/>
            <a:ext cx="3251803" cy="474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p-adapt-featu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7856"/>
            <a:ext cx="43338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9224" y="3581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972598" y="79426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777" y="424934"/>
            <a:ext cx="345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ADAPTIVE/MOBILE FRIENDLY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678" y="6403665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http://torquemag.io/responsive-design-vs-adaptive-design/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0507" y="5105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flexible and fluid grids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91185" y="586853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predefined screen sizes</a:t>
            </a:r>
          </a:p>
        </p:txBody>
      </p:sp>
    </p:spTree>
    <p:extLst>
      <p:ext uri="{BB962C8B-B14F-4D97-AF65-F5344CB8AC3E}">
        <p14:creationId xmlns:p14="http://schemas.microsoft.com/office/powerpoint/2010/main" val="245764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5410200" cy="498598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Server-side scripting, software </a:t>
            </a:r>
          </a:p>
          <a:p>
            <a:r>
              <a:rPr lang="en-US" sz="2400" dirty="0" smtClean="0"/>
              <a:t>care </a:t>
            </a:r>
            <a:r>
              <a:rPr lang="en-US" sz="2400" dirty="0" err="1" smtClean="0"/>
              <a:t>detecteaza</a:t>
            </a:r>
            <a:r>
              <a:rPr lang="en-US" sz="2400" dirty="0" smtClean="0"/>
              <a:t> </a:t>
            </a:r>
            <a:r>
              <a:rPr lang="en-US" sz="2400" dirty="0" err="1" smtClean="0"/>
              <a:t>dispozitivul</a:t>
            </a:r>
            <a:r>
              <a:rPr lang="en-US" sz="2400" dirty="0" smtClean="0"/>
              <a:t> </a:t>
            </a:r>
            <a:r>
              <a:rPr lang="en-US" sz="2400" dirty="0" err="1" smtClean="0"/>
              <a:t>userului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Mai </a:t>
            </a:r>
            <a:r>
              <a:rPr lang="en-US" sz="2400" dirty="0" err="1" smtClean="0"/>
              <a:t>variante</a:t>
            </a:r>
            <a:r>
              <a:rPr lang="en-US" sz="2400" dirty="0" smtClean="0"/>
              <a:t> ale </a:t>
            </a:r>
            <a:r>
              <a:rPr lang="en-US" sz="2400" dirty="0" err="1" smtClean="0"/>
              <a:t>siteului</a:t>
            </a:r>
            <a:endParaRPr lang="en-US" sz="2400" dirty="0" smtClean="0"/>
          </a:p>
          <a:p>
            <a:r>
              <a:rPr lang="en-US" sz="2400" dirty="0" smtClean="0"/>
              <a:t>(cate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dimensiune</a:t>
            </a:r>
            <a:r>
              <a:rPr lang="en-US" sz="2400" dirty="0" smtClean="0"/>
              <a:t> a </a:t>
            </a:r>
            <a:r>
              <a:rPr lang="en-US" sz="2400" dirty="0" err="1" smtClean="0"/>
              <a:t>ecranului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 smtClean="0"/>
              <a:t>Subdomenii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Ex: m.ikea.com/</a:t>
            </a:r>
            <a:r>
              <a:rPr lang="en-US" sz="2400" dirty="0" err="1" smtClean="0"/>
              <a:t>ro</a:t>
            </a:r>
            <a:r>
              <a:rPr lang="en-US" sz="2400" dirty="0" smtClean="0"/>
              <a:t>/</a:t>
            </a:r>
            <a:r>
              <a:rPr lang="en-US" sz="2400" dirty="0" err="1" smtClean="0"/>
              <a:t>ro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1000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Adaptive/ Mobile Friendly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395287"/>
            <a:ext cx="2928013" cy="439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12714"/>
            <a:ext cx="2896857" cy="4345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5860" y="5710535"/>
            <a:ext cx="3048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varianta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varianta</a:t>
            </a:r>
            <a:r>
              <a:rPr lang="en-US" dirty="0" smtClean="0"/>
              <a:t> web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893860" y="6172200"/>
            <a:ext cx="304800" cy="11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04800"/>
            <a:ext cx="84832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Responsive Web Design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Ethan </a:t>
            </a:r>
            <a:r>
              <a:rPr lang="en-US" sz="3200" dirty="0" err="1">
                <a:solidFill>
                  <a:srgbClr val="7030A0"/>
                </a:solidFill>
              </a:rPr>
              <a:t>Marcotte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800" dirty="0">
                <a:hlinkClick r:id="rId2"/>
              </a:rPr>
              <a:t>http://alistapart.com/article/responsive-web-design</a:t>
            </a:r>
            <a:endParaRPr lang="en-US" sz="2800" dirty="0"/>
          </a:p>
          <a:p>
            <a:endParaRPr lang="en-US" sz="3200" dirty="0"/>
          </a:p>
          <a:p>
            <a:r>
              <a:rPr lang="en-US" sz="3200" dirty="0" smtClean="0"/>
              <a:t>“</a:t>
            </a:r>
            <a:r>
              <a:rPr lang="en-US" sz="3200" dirty="0" smtClean="0">
                <a:solidFill>
                  <a:srgbClr val="008000"/>
                </a:solidFill>
              </a:rPr>
              <a:t>Fluid </a:t>
            </a:r>
            <a:r>
              <a:rPr lang="en-US" sz="3200" dirty="0">
                <a:solidFill>
                  <a:srgbClr val="008000"/>
                </a:solidFill>
              </a:rPr>
              <a:t>grids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00"/>
                </a:solidFill>
              </a:rPr>
              <a:t>flexible images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008000"/>
                </a:solidFill>
              </a:rPr>
              <a:t>media queries</a:t>
            </a:r>
            <a:r>
              <a:rPr lang="en-US" sz="3200" dirty="0"/>
              <a:t> are the three technical ingredients for responsive web design, but it also requires a different way of thinking. Rather than quarantining our content into disparate, device-specific experiences, we can use media queries to progressively enhance our work within different viewing contexts</a:t>
            </a:r>
            <a:r>
              <a:rPr lang="en-US" sz="3200" dirty="0" smtClean="0"/>
              <a:t>.”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22997"/>
            <a:ext cx="84832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HTML 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atributul</a:t>
            </a:r>
            <a:r>
              <a:rPr lang="en-US" sz="3200" dirty="0" smtClean="0">
                <a:solidFill>
                  <a:srgbClr val="7030A0"/>
                </a:solidFill>
              </a:rPr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media</a:t>
            </a:r>
          </a:p>
          <a:p>
            <a:endParaRPr lang="en-US" dirty="0"/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folosirea</a:t>
            </a:r>
            <a:r>
              <a:rPr lang="en-US" sz="2400" dirty="0" smtClean="0"/>
              <a:t> </a:t>
            </a:r>
            <a:r>
              <a:rPr lang="en-US" sz="2400" dirty="0" err="1" smtClean="0"/>
              <a:t>unor</a:t>
            </a:r>
            <a:r>
              <a:rPr lang="en-US" sz="2400" dirty="0" smtClean="0"/>
              <a:t> </a:t>
            </a:r>
            <a:r>
              <a:rPr lang="en-US" sz="2400" dirty="0" err="1" smtClean="0"/>
              <a:t>stiluri</a:t>
            </a:r>
            <a:r>
              <a:rPr lang="en-US" sz="2400" dirty="0" smtClean="0"/>
              <a:t> CSS 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in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proprietatitle</a:t>
            </a:r>
            <a:r>
              <a:rPr lang="en-US" sz="2400" dirty="0" smtClean="0"/>
              <a:t> </a:t>
            </a:r>
            <a:r>
              <a:rPr lang="en-US" sz="2400" dirty="0" err="1" smtClean="0"/>
              <a:t>dispozitivului</a:t>
            </a:r>
            <a:r>
              <a:rPr lang="en-US" sz="2400" dirty="0" smtClean="0"/>
              <a:t> media care </a:t>
            </a:r>
            <a:r>
              <a:rPr lang="en-US" sz="2400" dirty="0" err="1" smtClean="0"/>
              <a:t>prelucreaza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, o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avea</a:t>
            </a:r>
            <a:r>
              <a:rPr lang="en-US" sz="2400" dirty="0" smtClean="0"/>
              <a:t> </a:t>
            </a:r>
            <a:r>
              <a:rPr lang="en-US" sz="2400" dirty="0" err="1" smtClean="0"/>
              <a:t>stiluri</a:t>
            </a:r>
            <a:r>
              <a:rPr lang="en-US" sz="2400" dirty="0" smtClean="0"/>
              <a:t>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endParaRPr lang="en-US" sz="2400" dirty="0" smtClean="0"/>
          </a:p>
          <a:p>
            <a:r>
              <a:rPr lang="en-US" sz="2400" dirty="0" err="1"/>
              <a:t>a</a:t>
            </a:r>
            <a:r>
              <a:rPr lang="en-US" sz="2400" dirty="0" err="1" smtClean="0"/>
              <a:t>fisare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printare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061427"/>
            <a:ext cx="631294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@media screen { * { font-family: sans-serif 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419600"/>
            <a:ext cx="89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833" y="2632388"/>
            <a:ext cx="8063041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media = speech</a:t>
            </a:r>
          </a:p>
          <a:p>
            <a:r>
              <a:rPr lang="en-US" sz="2400" dirty="0"/>
              <a:t>    &lt;!-- braille, handheld, print, projection, screen, </a:t>
            </a:r>
            <a:r>
              <a:rPr lang="en-US" sz="2400" dirty="0" err="1"/>
              <a:t>tty</a:t>
            </a:r>
            <a:r>
              <a:rPr lang="en-US" sz="2400" dirty="0"/>
              <a:t>, </a:t>
            </a:r>
            <a:r>
              <a:rPr lang="en-US" sz="2400" dirty="0" err="1"/>
              <a:t>tv</a:t>
            </a:r>
            <a:r>
              <a:rPr lang="en-US" sz="2400" dirty="0"/>
              <a:t> --&gt;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165" y="4368656"/>
            <a:ext cx="874470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&lt;head&gt;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type="text/</a:t>
            </a:r>
            <a:r>
              <a:rPr lang="en-US" sz="2000" dirty="0" err="1"/>
              <a:t>css</a:t>
            </a:r>
            <a:r>
              <a:rPr lang="en-US" sz="2000" dirty="0"/>
              <a:t>" media="screen" </a:t>
            </a:r>
            <a:r>
              <a:rPr lang="en-US" sz="2000" dirty="0" err="1"/>
              <a:t>href</a:t>
            </a:r>
            <a:r>
              <a:rPr lang="en-US" sz="2000" dirty="0"/>
              <a:t>="sans-serif.css"&gt;</a:t>
            </a:r>
          </a:p>
          <a:p>
            <a:r>
              <a:rPr lang="en-US" sz="2000" dirty="0"/>
              <a:t> &lt;link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type="text/</a:t>
            </a:r>
            <a:r>
              <a:rPr lang="en-US" sz="2000" dirty="0" err="1"/>
              <a:t>css</a:t>
            </a:r>
            <a:r>
              <a:rPr lang="en-US" sz="2000" dirty="0"/>
              <a:t>" media="print" </a:t>
            </a:r>
            <a:r>
              <a:rPr lang="en-US" sz="2000" dirty="0" err="1"/>
              <a:t>href</a:t>
            </a:r>
            <a:r>
              <a:rPr lang="en-US" sz="2000" dirty="0"/>
              <a:t>="serif.css"&gt;</a:t>
            </a:r>
          </a:p>
          <a:p>
            <a:r>
              <a:rPr lang="en-US" sz="2000" dirty="0"/>
              <a:t>&lt;/head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0250" y="56920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165" y="39147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0833" y="322997"/>
            <a:ext cx="84832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930" y="147191"/>
            <a:ext cx="568136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CSS at-rule  </a:t>
            </a:r>
            <a:r>
              <a:rPr lang="en-US" sz="3200" dirty="0" smtClean="0">
                <a:solidFill>
                  <a:srgbClr val="002060"/>
                </a:solidFill>
              </a:rPr>
              <a:t> @media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@media media-query1, media-query2{}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833" y="1442085"/>
            <a:ext cx="5568069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Proprietatea</a:t>
            </a:r>
            <a:r>
              <a:rPr lang="en-US" sz="3200" dirty="0" smtClean="0"/>
              <a:t> HTML </a:t>
            </a:r>
            <a:r>
              <a:rPr lang="en-US" sz="3200" dirty="0" smtClean="0">
                <a:solidFill>
                  <a:srgbClr val="FF0000"/>
                </a:solidFill>
              </a:rPr>
              <a:t>media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media=“media-query1, media-query2”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9730" y="457200"/>
            <a:ext cx="2706190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media </a:t>
            </a:r>
            <a:r>
              <a:rPr lang="en-US" sz="2000" dirty="0">
                <a:solidFill>
                  <a:srgbClr val="7030A0"/>
                </a:solidFill>
              </a:rPr>
              <a:t>type </a:t>
            </a:r>
            <a:endParaRPr lang="en-US" sz="2000" dirty="0" smtClean="0">
              <a:solidFill>
                <a:srgbClr val="7030A0"/>
              </a:solidFill>
            </a:endParaRPr>
          </a:p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screen, print, 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speech, braille,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handheld, projection,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tty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tv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51" y="2819400"/>
            <a:ext cx="904824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media-query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 smtClean="0"/>
              <a:t>med-type  </a:t>
            </a:r>
            <a:r>
              <a:rPr lang="en-US" sz="2400" dirty="0"/>
              <a:t>and (</a:t>
            </a:r>
            <a:r>
              <a:rPr lang="en-US" sz="2400" dirty="0" smtClean="0"/>
              <a:t>med-feature1:value) and </a:t>
            </a:r>
            <a:r>
              <a:rPr lang="en-US" sz="2400" dirty="0"/>
              <a:t>(</a:t>
            </a:r>
            <a:r>
              <a:rPr lang="en-US" sz="2400" dirty="0" smtClean="0"/>
              <a:t>med-feature2:value)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633" y="4231730"/>
            <a:ext cx="4442242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media </a:t>
            </a:r>
            <a:r>
              <a:rPr lang="en-US" sz="2000" dirty="0">
                <a:solidFill>
                  <a:srgbClr val="7030A0"/>
                </a:solidFill>
              </a:rPr>
              <a:t>features: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tx2"/>
                </a:solidFill>
              </a:rPr>
              <a:t>w</a:t>
            </a:r>
            <a:r>
              <a:rPr lang="en-US" sz="2000" dirty="0" smtClean="0">
                <a:solidFill>
                  <a:schemeClr val="tx2"/>
                </a:solidFill>
              </a:rPr>
              <a:t>idth, height, max-height, min-height,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m</a:t>
            </a:r>
            <a:r>
              <a:rPr lang="en-US" sz="2000" dirty="0" smtClean="0">
                <a:solidFill>
                  <a:schemeClr val="tx2"/>
                </a:solidFill>
              </a:rPr>
              <a:t>ax-width, min-width, color,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device-width, device-height,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orientation: portrait /*landscape */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aspect-ratio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16:9), resolution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834" y="4678006"/>
            <a:ext cx="37417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only</a:t>
            </a:r>
            <a:r>
              <a:rPr lang="en-US" sz="2000" dirty="0" smtClean="0"/>
              <a:t> /* </a:t>
            </a:r>
            <a:r>
              <a:rPr lang="en-US" sz="2000" dirty="0" err="1" smtClean="0"/>
              <a:t>browserele</a:t>
            </a:r>
            <a:r>
              <a:rPr lang="en-US" sz="2000" dirty="0" smtClean="0"/>
              <a:t> </a:t>
            </a:r>
            <a:r>
              <a:rPr lang="en-US" sz="2000" dirty="0" err="1" smtClean="0"/>
              <a:t>vechi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ignora</a:t>
            </a:r>
            <a:r>
              <a:rPr lang="en-US" sz="2000" dirty="0" smtClean="0"/>
              <a:t> </a:t>
            </a:r>
            <a:r>
              <a:rPr lang="en-US" sz="2000" dirty="0" err="1" smtClean="0"/>
              <a:t>setarea</a:t>
            </a:r>
            <a:r>
              <a:rPr lang="en-US" sz="2000" dirty="0" smtClean="0"/>
              <a:t>*/ 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n</a:t>
            </a:r>
            <a:r>
              <a:rPr lang="en-US" sz="2000" dirty="0" smtClean="0">
                <a:solidFill>
                  <a:schemeClr val="tx2"/>
                </a:solidFill>
              </a:rPr>
              <a:t>ot </a:t>
            </a:r>
            <a:r>
              <a:rPr lang="en-US" sz="2000" dirty="0" smtClean="0"/>
              <a:t> /* </a:t>
            </a:r>
            <a:r>
              <a:rPr lang="en-US" sz="2000" dirty="0" err="1" smtClean="0"/>
              <a:t>neaga</a:t>
            </a:r>
            <a:r>
              <a:rPr lang="en-US" sz="2000" dirty="0" smtClean="0"/>
              <a:t> </a:t>
            </a:r>
            <a:r>
              <a:rPr lang="en-US" sz="2000" dirty="0" err="1" smtClean="0"/>
              <a:t>intreaga</a:t>
            </a:r>
            <a:r>
              <a:rPr lang="en-US" sz="2000" dirty="0" smtClean="0"/>
              <a:t> </a:t>
            </a:r>
            <a:r>
              <a:rPr lang="en-US" sz="2000" dirty="0" err="1" smtClean="0"/>
              <a:t>conditie</a:t>
            </a:r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4925" y="2819400"/>
            <a:ext cx="491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http://www.w3.org/TR/css3-mediaqueries/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5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36697" y="6290190"/>
            <a:ext cx="771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http://www.w3.org/TR/css3-mediaqueries</a:t>
            </a:r>
            <a:r>
              <a:rPr lang="en-US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1026" name="Picture 2" descr="http://www.topwallpaperphoto.com/wp-content/uploads/2013/12/smartphone-applications-1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3" y="685800"/>
            <a:ext cx="1038662" cy="10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3nevzfk7ii3be.cloudfront.net/igi/3dnWhDVRASLCMuQ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5" y="2286000"/>
            <a:ext cx="1622067" cy="12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vemorrow.name/gal_image/1620194714much-mo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0" y="4129961"/>
            <a:ext cx="3136690" cy="18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915775"/>
            <a:ext cx="660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@media only screen and </a:t>
            </a:r>
            <a:r>
              <a:rPr lang="en-US" sz="2400" dirty="0" smtClean="0">
                <a:solidFill>
                  <a:schemeClr val="tx2"/>
                </a:solidFill>
              </a:rPr>
              <a:t> (min-width </a:t>
            </a:r>
            <a:r>
              <a:rPr lang="en-US" sz="2400" dirty="0">
                <a:solidFill>
                  <a:schemeClr val="tx2"/>
                </a:solidFill>
              </a:rPr>
              <a:t>: 320px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1364" y="2123786"/>
            <a:ext cx="7508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@media only screen and (</a:t>
            </a:r>
            <a:r>
              <a:rPr lang="en-US" sz="2400" dirty="0" smtClean="0">
                <a:solidFill>
                  <a:schemeClr val="tx2"/>
                </a:solidFill>
              </a:rPr>
              <a:t>min-width </a:t>
            </a:r>
            <a:r>
              <a:rPr lang="en-US" sz="2400" dirty="0">
                <a:solidFill>
                  <a:schemeClr val="tx2"/>
                </a:solidFill>
              </a:rPr>
              <a:t>: 768px) </a:t>
            </a:r>
            <a:r>
              <a:rPr lang="en-US" sz="2400" dirty="0" smtClean="0">
                <a:solidFill>
                  <a:schemeClr val="tx2"/>
                </a:solidFill>
              </a:rPr>
              <a:t>and (</a:t>
            </a:r>
            <a:r>
              <a:rPr lang="en-US" sz="2400" dirty="0" err="1" smtClean="0">
                <a:solidFill>
                  <a:schemeClr val="tx2"/>
                </a:solidFill>
              </a:rPr>
              <a:t>orientation:portrait</a:t>
            </a:r>
            <a:r>
              <a:rPr lang="en-US" sz="2400" dirty="0" smtClean="0">
                <a:solidFill>
                  <a:schemeClr val="tx2"/>
                </a:solidFill>
              </a:rPr>
              <a:t>), screen and 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max-width1024px)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&lt;meta name="viewport" content="width=device-width, initial-scale=1"&gt;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3106" y="4994025"/>
            <a:ext cx="647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@media only screen and (min-width : 1224px)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644" y="101025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Exemple</a:t>
            </a:r>
            <a:r>
              <a:rPr lang="en-US" sz="3200" dirty="0" smtClean="0">
                <a:solidFill>
                  <a:srgbClr val="7030A0"/>
                </a:solidFill>
              </a:rPr>
              <a:t>: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5999</TotalTime>
  <Words>685</Words>
  <Application>Microsoft Office PowerPoint</Application>
  <PresentationFormat>On-screen Show (4:3)</PresentationFormat>
  <Paragraphs>208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Tehnici Web CSS3(II)   RESPONSIVE WEB DESIGN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360</cp:revision>
  <dcterms:created xsi:type="dcterms:W3CDTF">2006-08-16T00:00:00Z</dcterms:created>
  <dcterms:modified xsi:type="dcterms:W3CDTF">2016-03-08T17:21:12Z</dcterms:modified>
</cp:coreProperties>
</file>