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67" r:id="rId4"/>
    <p:sldId id="268" r:id="rId5"/>
    <p:sldId id="269" r:id="rId6"/>
    <p:sldId id="258" r:id="rId7"/>
  </p:sldIdLst>
  <p:sldSz cx="12188825" cy="6858000"/>
  <p:notesSz cx="6858000" cy="9144000"/>
  <p:defaultTextStyle>
    <a:defPPr rtl="0"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599" autoAdjust="0"/>
  </p:normalViewPr>
  <p:slideViewPr>
    <p:cSldViewPr>
      <p:cViewPr varScale="1">
        <p:scale>
          <a:sx n="87" d="100"/>
          <a:sy n="87" d="100"/>
        </p:scale>
        <p:origin x="485" y="5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072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o-RO" dirty="0"/>
          </a:p>
        </p:txBody>
      </p:sp>
      <p:sp>
        <p:nvSpPr>
          <p:cNvPr id="3" name="Substituent dată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381FCBF-E7DD-4DD1-A4CB-084339655AFC}" type="datetime1">
              <a:rPr lang="ro-RO" smtClean="0"/>
              <a:t>11.03.2025</a:t>
            </a:fld>
            <a:endParaRPr lang="ro-RO" dirty="0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o-RO" dirty="0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o-RO" dirty="0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F4F6E84-E1DE-4A11-A36D-34C5870653D1}" type="datetime1">
              <a:rPr lang="ro-RO" smtClean="0"/>
              <a:t>11.03.2025</a:t>
            </a:fld>
            <a:endParaRPr lang="ro-RO" dirty="0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o-RO" dirty="0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o-RO" dirty="0"/>
              <a:t>Faceți clic pentru a edita stilurile de text Coordonator</a:t>
            </a:r>
          </a:p>
          <a:p>
            <a:pPr lvl="1" rtl="0"/>
            <a:r>
              <a:rPr lang="ro-RO" dirty="0"/>
              <a:t>Al doilea nivel</a:t>
            </a:r>
          </a:p>
          <a:p>
            <a:pPr lvl="2" rtl="0"/>
            <a:r>
              <a:rPr lang="ro-RO" dirty="0"/>
              <a:t>Al treilea nivel</a:t>
            </a:r>
          </a:p>
          <a:p>
            <a:pPr lvl="3" rtl="0"/>
            <a:r>
              <a:rPr lang="ro-RO" dirty="0"/>
              <a:t>Al patrulea nivel</a:t>
            </a:r>
          </a:p>
          <a:p>
            <a:pPr lvl="4" rtl="0"/>
            <a:r>
              <a:rPr lang="ro-RO" dirty="0"/>
              <a:t>Al cincilea nivel</a:t>
            </a:r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o-RO" dirty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o-RO" smtClean="0"/>
              <a:t>1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855696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o-RO" smtClean="0"/>
              <a:t>2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441984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o-RO" smtClean="0"/>
              <a:t>3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235120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o-RO" smtClean="0"/>
              <a:t>4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954370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o-RO" smtClean="0"/>
              <a:t>5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204882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o-RO" smtClean="0"/>
              <a:t>6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156257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 hasCustomPrompt="1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 rtl="0">
              <a:defRPr sz="5400"/>
            </a:lvl1pPr>
          </a:lstStyle>
          <a:p>
            <a:pPr rtl="0"/>
            <a:r>
              <a:rPr lang="ro-RO" noProof="0" dirty="0"/>
              <a:t>Faceți clic pentru a edita stilul de titlu Coordonator</a:t>
            </a:r>
          </a:p>
        </p:txBody>
      </p:sp>
      <p:grpSp>
        <p:nvGrpSpPr>
          <p:cNvPr id="256" name="linie" descr="Grafic cu linii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ormă liberă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58" name="Formă liberă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59" name="Formă liberă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60" name="Formă liberă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61" name="Formă liberă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62" name="Formă liberă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63" name="Formă liberă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64" name="Formă liberă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65" name="Formă liberă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66" name="Formă liberă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67" name="Formă liberă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68" name="Formă liberă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69" name="Formă liberă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70" name="Formă liberă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71" name="Formă liberă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72" name="Formă liberă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73" name="Formă liberă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74" name="Formă liberă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75" name="Formă liberă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76" name="Formă liberă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77" name="Formă liberă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78" name="Formă liberă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79" name="Formă liberă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80" name="Formă liberă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81" name="Formă liberă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82" name="Formă liberă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83" name="Formă liberă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84" name="Formă liberă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85" name="Formă liberă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86" name="Formă liberă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87" name="Formă liberă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88" name="Formă liberă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89" name="Formă liberă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90" name="Formă liberă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91" name="Formă liberă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92" name="Formă liberă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93" name="Formă liberă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94" name="Formă liberă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95" name="Formă liberă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96" name="Formă liberă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97" name="Formă liberă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98" name="Formă liberă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99" name="Formă liberă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00" name="Formă liberă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01" name="Formă liberă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02" name="Formă liberă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03" name="Formă liberă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04" name="Formă liberă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05" name="Formă liberă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06" name="Formă liberă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07" name="Formă liberă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08" name="Formă liberă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09" name="Formă liberă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10" name="Formă liberă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11" name="Formă liberă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12" name="Formă liberă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13" name="Formă liberă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14" name="Formă liberă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15" name="Formă liberă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16" name="Formă liberă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17" name="Formă liberă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18" name="Formă liberă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19" name="Formă liberă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20" name="Formă liberă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21" name="Formă liberă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22" name="Formă liberă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23" name="Formă liberă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24" name="Formă liberă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25" name="Formă liberă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26" name="Formă liberă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27" name="Formă liberă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28" name="Formă liberă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29" name="Formă liberă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30" name="Formă liberă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31" name="Formă liberă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32" name="Formă liberă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33" name="Formă liberă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34" name="Formă liberă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35" name="Formă liberă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36" name="Formă liberă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37" name="Formă liberă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38" name="Formă liberă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39" name="Formă liberă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40" name="Formă liberă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41" name="Formă liberă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42" name="Formă liberă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43" name="Formă liberă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44" name="Formă liberă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45" name="Formă liberă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46" name="Formă liberă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47" name="Formă liberă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48" name="Formă liberă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49" name="Formă liberă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50" name="Formă liberă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51" name="Formă liberă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52" name="Formă liberă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53" name="Formă liberă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54" name="Formă liberă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55" name="Formă liberă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56" name="Formă liberă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57" name="Formă liberă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58" name="Formă liberă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59" name="Formă liberă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60" name="Formă liberă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61" name="Formă liberă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62" name="Formă liberă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63" name="Formă liberă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64" name="Formă liberă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65" name="Formă liberă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66" name="Formă liberă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67" name="Formă liberă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68" name="Formă liberă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69" name="Formă liberă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70" name="Formă liberă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71" name="Formă liberă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72" name="Formă liberă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73" name="Formă liberă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74" name="Formă liberă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75" name="Formă liberă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76" name="Formă liberă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77" name="Formă liberă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78" name="Formă liberă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79" name="Formă liberă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</p:grp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 noProof="0"/>
              <a:t>Click to edit Master subtitle style</a:t>
            </a:r>
            <a:endParaRPr lang="ro-RO" noProof="0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u și text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o-RO" noProof="0" dirty="0"/>
              <a:t>Faceți clic pentru a edita stilul de titlu Coordonator</a:t>
            </a:r>
            <a:endParaRPr lang="ro-RO" dirty="0"/>
          </a:p>
        </p:txBody>
      </p:sp>
      <p:grpSp>
        <p:nvGrpSpPr>
          <p:cNvPr id="7" name="linie" descr="Grafic cu linii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ormă liberă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9" name="Formă liberă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0" name="Formă liberă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1" name="Formă liberă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2" name="Formă liberă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3" name="Formă liberă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4" name="Formă liberă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5" name="Formă liberă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6" name="Formă liberă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7" name="Formă liberă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8" name="Formă liberă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9" name="Formă liberă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0" name="Formă liberă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1" name="Formă liberă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2" name="Formă liberă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3" name="Formă liberă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4" name="Formă liberă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5" name="Formă liberă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6" name="Formă liberă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7" name="Formă liberă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8" name="Formă liberă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9" name="Formă liberă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30" name="Formă liberă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31" name="Formă liberă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32" name="Formă liberă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33" name="Formă liberă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34" name="Formă liberă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35" name="Formă liberă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36" name="Formă liberă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37" name="Formă liberă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38" name="Formă liberă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39" name="Formă liberă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40" name="Formă liberă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41" name="Formă liberă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42" name="Formă liberă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43" name="Formă liberă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44" name="Formă liberă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45" name="Formă liberă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46" name="Formă liberă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47" name="Formă liberă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48" name="Formă liberă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49" name="Formă liberă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50" name="Formă liberă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51" name="Formă liberă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52" name="Formă liberă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53" name="Formă liberă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54" name="Formă liberă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55" name="Formă liberă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56" name="Formă liberă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57" name="Formă liberă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58" name="Formă liberă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59" name="Formă liberă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60" name="Formă liberă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61" name="Formă liberă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62" name="Formă liberă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63" name="Formă liberă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64" name="Formă liberă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65" name="Formă liberă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66" name="Formă liberă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67" name="Formă liberă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68" name="Formă liberă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69" name="Formă liberă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70" name="Formă liberă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71" name="Formă liberă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72" name="Formă liberă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73" name="Formă liberă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74" name="Formă liberă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75" name="Formă liberă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76" name="Formă liberă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77" name="Formă liberă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78" name="Formă liberă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79" name="Formă liberă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80" name="Formă liberă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81" name="Formă liberă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</p:grp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ro-RO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dirty="0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F15FFF-5B55-4038-B8E4-91DD3F3240AC}" type="datetime1">
              <a:rPr lang="ro-RO" smtClean="0"/>
              <a:t>11.03.2025</a:t>
            </a:fld>
            <a:endParaRPr lang="ro-RO" dirty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/>
          <a:p>
            <a:pPr rtl="0"/>
            <a:r>
              <a:rPr lang="en-US"/>
              <a:t>Click to edit Master title style</a:t>
            </a:r>
            <a:endParaRPr lang="ro-RO" dirty="0"/>
          </a:p>
        </p:txBody>
      </p:sp>
      <p:grpSp>
        <p:nvGrpSpPr>
          <p:cNvPr id="7" name="linie" descr="Grafic cu linii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ormă liberă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9" name="Formă liberă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0" name="Formă liberă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1" name="Formă liberă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2" name="Formă liberă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3" name="Formă liberă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4" name="Formă liberă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5" name="Formă liberă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6" name="Formă liberă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7" name="Formă liberă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8" name="Formă liberă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9" name="Formă liberă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0" name="Formă liberă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1" name="Formă liberă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2" name="Formă liberă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3" name="Formă liberă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4" name="Formă liberă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5" name="Formă liberă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6" name="Formă liberă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7" name="Formă liberă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8" name="Formă liberă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9" name="Formă liberă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30" name="Formă liberă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31" name="Formă liberă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32" name="Formă liberă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33" name="Formă liberă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34" name="Formă liberă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35" name="Formă liberă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36" name="Formă liberă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37" name="Formă liberă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38" name="Formă liberă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39" name="Formă liberă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40" name="Formă liberă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41" name="Formă liberă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42" name="Formă liberă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43" name="Formă liberă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44" name="Formă liberă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45" name="Formă liberă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46" name="Formă liberă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47" name="Formă liberă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48" name="Formă liberă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49" name="Formă liberă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50" name="Formă liberă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51" name="Formă liberă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52" name="Formă liberă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53" name="Formă liberă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54" name="Formă liberă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55" name="Formă liberă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56" name="Formă liberă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57" name="Formă liberă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58" name="Formă liberă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59" name="Formă liberă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60" name="Formă liberă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61" name="Formă liberă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62" name="Formă liberă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63" name="Formă liberă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64" name="Formă liberă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65" name="Formă liberă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66" name="Formă liberă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67" name="Formă liberă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68" name="Formă liberă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69" name="Formă liberă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70" name="Formă liberă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71" name="Formă liberă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72" name="Formă liberă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73" name="Formă liberă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74" name="Formă liberă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75" name="Formă liberă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76" name="Formă liberă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77" name="Formă liberă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78" name="Formă liberă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79" name="Formă liberă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80" name="Formă liberă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81" name="Formă liberă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</p:grpSp>
      <p:sp>
        <p:nvSpPr>
          <p:cNvPr id="3" name="Substituent text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ro-RO" dirty="0"/>
              <a:t>Faceți clic pentru a edita stilurile de text Coordonator</a:t>
            </a:r>
          </a:p>
          <a:p>
            <a:pPr lvl="1" rtl="0"/>
            <a:r>
              <a:rPr lang="ro-RO" dirty="0"/>
              <a:t>Al doilea nivel</a:t>
            </a:r>
          </a:p>
          <a:p>
            <a:pPr lvl="2" rtl="0"/>
            <a:r>
              <a:rPr lang="ro-RO" dirty="0"/>
              <a:t>Al treilea nivel</a:t>
            </a:r>
          </a:p>
          <a:p>
            <a:pPr lvl="3" rtl="0"/>
            <a:r>
              <a:rPr lang="ro-RO" dirty="0"/>
              <a:t>Al patrulea nivel</a:t>
            </a:r>
          </a:p>
          <a:p>
            <a:pPr lvl="4" rtl="0"/>
            <a:r>
              <a:rPr lang="ro-RO" dirty="0"/>
              <a:t>Al cincilea nivel</a:t>
            </a:r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dirty="0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B0B418-7781-445B-88AE-8EC4B25B1A19}" type="datetime1">
              <a:rPr lang="ro-RO" smtClean="0"/>
              <a:t>11.03.2025</a:t>
            </a:fld>
            <a:endParaRPr lang="ro-RO" dirty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 sz="3200"/>
            </a:lvl1pPr>
          </a:lstStyle>
          <a:p>
            <a:pPr rtl="0"/>
            <a:r>
              <a:rPr lang="ro-RO" noProof="0" dirty="0"/>
              <a:t>Faceți clic pentru a edita stilul de titlu Coordonator</a:t>
            </a:r>
          </a:p>
        </p:txBody>
      </p:sp>
      <p:grpSp>
        <p:nvGrpSpPr>
          <p:cNvPr id="167" name="linie" descr="Grafic cu linii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ormă liberă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169" name="Formă liberă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170" name="Formă liberă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171" name="Formă liberă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172" name="Formă liberă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173" name="Formă liberă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174" name="Formă liberă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175" name="Formă liberă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176" name="Formă liberă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177" name="Formă liberă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178" name="Formă liberă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179" name="Formă liberă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180" name="Formă liberă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181" name="Formă liberă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182" name="Formă liberă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183" name="Formă liberă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184" name="Formă liberă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185" name="Formă liberă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186" name="Formă liberă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187" name="Formă liberă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188" name="Formă liberă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189" name="Formă liberă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190" name="Formă liberă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191" name="Formă liberă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192" name="Formă liberă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193" name="Formă liberă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194" name="Formă liberă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195" name="Formă liberă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196" name="Formă liberă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197" name="Formă liberă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198" name="Formă liberă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199" name="Formă liberă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00" name="Formă liberă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01" name="Formă liberă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02" name="Formă liberă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03" name="Formă liberă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04" name="Formă liberă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05" name="Formă liberă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06" name="Formă liberă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07" name="Formă liberă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08" name="Formă liberă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09" name="Formă liberă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10" name="Formă liberă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11" name="Formă liberă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12" name="Formă liberă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13" name="Formă liberă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14" name="Formă liberă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15" name="Formă liberă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16" name="Formă liberă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17" name="Formă liberă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18" name="Formă liberă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19" name="Formă liberă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20" name="Formă liberă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21" name="Formă liberă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22" name="Formă liberă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23" name="Formă liberă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24" name="Formă liberă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25" name="Formă liberă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26" name="Formă liberă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27" name="Formă liberă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28" name="Formă liberă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29" name="Formă liberă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30" name="Formă liberă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31" name="Formă liberă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32" name="Formă liberă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33" name="Formă liberă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34" name="Formă liberă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35" name="Formă liberă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36" name="Formă liberă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37" name="Formă liberă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38" name="Formă liberă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39" name="Formă liberă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40" name="Formă liberă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41" name="Formă liberă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</p:grp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ro-RO" noProof="0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 dirty="0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AAB530-F5A9-4C65-A4EE-E3883D26D570}" type="datetime1">
              <a:rPr lang="ro-RO" noProof="0" smtClean="0"/>
              <a:t>11.03.2025</a:t>
            </a:fld>
            <a:endParaRPr lang="ro-RO" noProof="0" dirty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o-RO" noProof="0" smtClean="0"/>
              <a:t>‹#›</a:t>
            </a:fld>
            <a:endParaRPr lang="ro-RO" noProof="0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 rtl="0">
              <a:defRPr sz="4400" b="0" cap="none" baseline="0"/>
            </a:lvl1pPr>
          </a:lstStyle>
          <a:p>
            <a:pPr rtl="0"/>
            <a:r>
              <a:rPr lang="ro-RO" noProof="0" dirty="0"/>
              <a:t>Faceți clic pentru a edita stilul de titlu Coordonator</a:t>
            </a:r>
            <a:endParaRPr lang="ro-RO" dirty="0"/>
          </a:p>
        </p:txBody>
      </p:sp>
      <p:grpSp>
        <p:nvGrpSpPr>
          <p:cNvPr id="255" name="linie" descr="Grafic cu linii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ormă liberă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57" name="Formă liberă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58" name="Formă liberă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59" name="Formă liberă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60" name="Formă liberă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61" name="Formă liberă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62" name="Formă liberă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63" name="Formă liberă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64" name="Formă liberă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65" name="Formă liberă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66" name="Formă liberă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67" name="Formă liberă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68" name="Formă liberă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69" name="Formă liberă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70" name="Formă liberă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71" name="Formă liberă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72" name="Formă liberă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73" name="Formă liberă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74" name="Formă liberă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75" name="Formă liberă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76" name="Formă liberă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77" name="Formă liberă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78" name="Formă liberă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79" name="Formă liberă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80" name="Formă liberă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81" name="Formă liberă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82" name="Formă liberă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83" name="Formă liberă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84" name="Formă liberă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85" name="Formă liberă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86" name="Formă liberă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87" name="Formă liberă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88" name="Formă liberă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89" name="Formă liberă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90" name="Formă liberă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91" name="Formă liberă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92" name="Formă liberă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93" name="Formă liberă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94" name="Formă liberă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95" name="Formă liberă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96" name="Formă liberă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97" name="Formă liberă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98" name="Formă liberă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99" name="Formă liberă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00" name="Formă liberă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01" name="Formă liberă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02" name="Formă liberă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03" name="Formă liberă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04" name="Formă liberă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05" name="Formă liberă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06" name="Formă liberă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07" name="Formă liberă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08" name="Formă liberă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09" name="Formă liberă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10" name="Formă liberă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11" name="Formă liberă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12" name="Formă liberă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13" name="Formă liberă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14" name="Formă liberă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15" name="Formă liberă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16" name="Formă liberă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17" name="Formă liberă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18" name="Formă liberă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19" name="Formă liberă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20" name="Formă liberă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21" name="Formă liberă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22" name="Formă liberă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23" name="Formă liberă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24" name="Formă liberă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25" name="Formă liberă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26" name="Formă liberă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27" name="Formă liberă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28" name="Formă liberă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29" name="Formă liberă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30" name="Formă liberă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31" name="Formă liberă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32" name="Formă liberă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33" name="Formă liberă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34" name="Formă liberă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35" name="Formă liberă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36" name="Formă liberă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37" name="Formă liberă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38" name="Formă liberă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39" name="Formă liberă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40" name="Formă liberă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41" name="Formă liberă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42" name="Formă liberă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43" name="Formă liberă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44" name="Formă liberă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45" name="Formă liberă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46" name="Formă liberă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47" name="Formă liberă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48" name="Formă liberă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49" name="Formă liberă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50" name="Formă liberă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51" name="Formă liberă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52" name="Formă liberă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53" name="Formă liberă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54" name="Formă liberă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55" name="Formă liberă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56" name="Formă liberă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57" name="Formă liberă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58" name="Formă liberă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59" name="Formă liberă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60" name="Formă liberă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61" name="Formă liberă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62" name="Formă liberă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63" name="Formă liberă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64" name="Formă liberă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65" name="Formă liberă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66" name="Formă liberă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67" name="Formă liberă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68" name="Formă liberă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69" name="Formă liberă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70" name="Formă liberă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71" name="Formă liberă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72" name="Formă liberă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73" name="Formă liberă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74" name="Formă liberă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75" name="Formă liberă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76" name="Formă liberă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77" name="Formă liberă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78" name="Formă liberă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</p:grp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dirty="0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91DAA2-C4A6-4738-A1A0-6095A3015D39}" type="datetime1">
              <a:rPr lang="ro-RO" smtClean="0"/>
              <a:t>11.03.2025</a:t>
            </a:fld>
            <a:endParaRPr lang="ro-RO" dirty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ro-RO" noProof="0" dirty="0"/>
              <a:t>Faceți clic pentru a edita stilul de titlu Coordonator</a:t>
            </a:r>
            <a:endParaRPr lang="ro-RO" dirty="0"/>
          </a:p>
        </p:txBody>
      </p:sp>
      <p:grpSp>
        <p:nvGrpSpPr>
          <p:cNvPr id="158" name="linie" descr="Grafic cu linii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ormă liberă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60" name="Formă liberă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61" name="Formă liberă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62" name="Formă liberă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63" name="Formă liberă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64" name="Formă liberă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65" name="Formă liberă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66" name="Formă liberă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67" name="Formă liberă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68" name="Formă liberă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69" name="Formă liberă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70" name="Formă liberă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71" name="Formă liberă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72" name="Formă liberă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73" name="Formă liberă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74" name="Formă liberă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75" name="Formă liberă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76" name="Formă liberă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77" name="Formă liberă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78" name="Formă liberă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79" name="Formă liberă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80" name="Formă liberă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81" name="Formă liberă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82" name="Formă liberă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83" name="Formă liberă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84" name="Formă liberă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85" name="Formă liberă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86" name="Formă liberă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87" name="Formă liberă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88" name="Formă liberă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89" name="Formă liberă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90" name="Formă liberă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91" name="Formă liberă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92" name="Formă liberă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93" name="Formă liberă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94" name="Formă liberă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95" name="Formă liberă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96" name="Formă liberă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97" name="Formă liberă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98" name="Formă liberă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99" name="Formă liberă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00" name="Formă liberă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01" name="Formă liberă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02" name="Formă liberă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03" name="Formă liberă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04" name="Formă liberă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05" name="Formă liberă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06" name="Formă liberă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07" name="Formă liberă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08" name="Formă liberă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09" name="Formă liberă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10" name="Formă liberă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11" name="Formă liberă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12" name="Formă liberă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13" name="Formă liberă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14" name="Formă liberă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15" name="Formă liberă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16" name="Formă liberă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17" name="Formă liberă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18" name="Formă liberă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19" name="Formă liberă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20" name="Formă liberă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21" name="Formă liberă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22" name="Formă liberă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23" name="Formă liberă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24" name="Formă liberă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25" name="Formă liberă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26" name="Formă liberă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27" name="Formă liberă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28" name="Formă liberă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29" name="Formă liberă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30" name="Formă liberă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31" name="Formă liberă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32" name="Formă liberă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</p:grp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ro-RO" dirty="0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ro-RO" dirty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dirty="0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40F8BF-889C-4038-9BDC-165679832D60}" type="datetime1">
              <a:rPr lang="ro-RO" smtClean="0"/>
              <a:t>11.03.2025</a:t>
            </a:fld>
            <a:endParaRPr lang="ro-RO" dirty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ro-RO" noProof="0" dirty="0"/>
              <a:t>Faceți clic pentru a edita stilul de titlu Coordonator</a:t>
            </a:r>
            <a:endParaRPr lang="ro-RO" dirty="0"/>
          </a:p>
        </p:txBody>
      </p:sp>
      <p:grpSp>
        <p:nvGrpSpPr>
          <p:cNvPr id="160" name="linie" descr="Grafic cu linii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ormă liberă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62" name="Formă liberă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63" name="Formă liberă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64" name="Formă liberă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65" name="Formă liberă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66" name="Formă liberă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67" name="Formă liberă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68" name="Formă liberă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69" name="Formă liberă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70" name="Formă liberă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71" name="Formă liberă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72" name="Formă liberă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73" name="Formă liberă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74" name="Formă liberă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75" name="Formă liberă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76" name="Formă liberă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77" name="Formă liberă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78" name="Formă liberă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79" name="Formă liberă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80" name="Formă liberă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81" name="Formă liberă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82" name="Formă liberă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83" name="Formă liberă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84" name="Formă liberă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85" name="Formă liberă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86" name="Formă liberă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87" name="Formă liberă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88" name="Formă liberă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89" name="Formă liberă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90" name="Formă liberă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91" name="Formă liberă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92" name="Formă liberă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93" name="Formă liberă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94" name="Formă liberă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95" name="Formă liberă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96" name="Formă liberă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97" name="Formă liberă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98" name="Formă liberă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99" name="Formă liberă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00" name="Formă liberă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01" name="Formă liberă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02" name="Formă liberă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03" name="Formă liberă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04" name="Formă liberă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05" name="Formă liberă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06" name="Formă liberă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07" name="Formă liberă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08" name="Formă liberă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09" name="Formă liberă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10" name="Formă liberă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11" name="Formă liberă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12" name="Formă liberă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13" name="Formă liberă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14" name="Formă liberă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15" name="Formă liberă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16" name="Formă liberă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17" name="Formă liberă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18" name="Formă liberă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19" name="Formă liberă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20" name="Formă liberă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21" name="Formă liberă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22" name="Formă liberă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23" name="Formă liberă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24" name="Formă liberă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25" name="Formă liberă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26" name="Formă liberă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27" name="Formă liberă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28" name="Formă liberă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29" name="Formă liberă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30" name="Formă liberă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31" name="Formă liberă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32" name="Formă liberă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33" name="Formă liberă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34" name="Formă liberă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</p:grp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ro-RO" dirty="0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dirty="0"/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ED3B94-1072-4658-AB48-BD1FA1E589D9}" type="datetime1">
              <a:rPr lang="ro-RO" smtClean="0"/>
              <a:t>11.03.2025</a:t>
            </a:fld>
            <a:endParaRPr lang="ro-RO" dirty="0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o-RO" smtClean="0"/>
              <a:t>‹#›</a:t>
            </a:fld>
            <a:endParaRPr lang="ro-RO" dirty="0"/>
          </a:p>
        </p:txBody>
      </p:sp>
      <p:sp>
        <p:nvSpPr>
          <p:cNvPr id="85" name="Substituent conținut 3"/>
          <p:cNvSpPr>
            <a:spLocks noGrp="1"/>
          </p:cNvSpPr>
          <p:nvPr>
            <p:ph sz="half" idx="13"/>
          </p:nvPr>
        </p:nvSpPr>
        <p:spPr>
          <a:xfrm>
            <a:off x="6249860" y="2819400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o-RO" noProof="0" dirty="0"/>
              <a:t>Faceți clic pentru a edita stilul de titlu Coordonator</a:t>
            </a:r>
            <a:endParaRPr lang="ro-RO" dirty="0"/>
          </a:p>
        </p:txBody>
      </p:sp>
      <p:grpSp>
        <p:nvGrpSpPr>
          <p:cNvPr id="156" name="linie" descr="Grafic cu linii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ormă liberă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58" name="Formă liberă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59" name="Formă liberă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60" name="Formă liberă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61" name="Formă liberă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62" name="Formă liberă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63" name="Formă liberă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64" name="Formă liberă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65" name="Formă liberă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66" name="Formă liberă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67" name="Formă liberă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68" name="Formă liberă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69" name="Formă liberă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70" name="Formă liberă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71" name="Formă liberă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72" name="Formă liberă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73" name="Formă liberă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74" name="Formă liberă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75" name="Formă liberă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76" name="Formă liberă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77" name="Formă liberă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78" name="Formă liberă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79" name="Formă liberă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80" name="Formă liberă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81" name="Formă liberă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82" name="Formă liberă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83" name="Formă liberă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84" name="Formă liberă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85" name="Formă liberă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86" name="Formă liberă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87" name="Formă liberă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88" name="Formă liberă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89" name="Formă liberă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90" name="Formă liberă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91" name="Formă liberă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92" name="Formă liberă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93" name="Formă liberă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94" name="Formă liberă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95" name="Formă liberă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96" name="Formă liberă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97" name="Formă liberă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98" name="Formă liberă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99" name="Formă liberă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00" name="Formă liberă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01" name="Formă liberă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02" name="Formă liberă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03" name="Formă liberă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04" name="Formă liberă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05" name="Formă liberă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06" name="Formă liberă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07" name="Formă liberă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08" name="Formă liberă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09" name="Formă liberă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10" name="Formă liberă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11" name="Formă liberă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12" name="Formă liberă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13" name="Formă liberă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14" name="Formă liberă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15" name="Formă liberă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16" name="Formă liberă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17" name="Formă liberă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18" name="Formă liberă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19" name="Formă liberă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20" name="Formă liberă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21" name="Formă liberă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22" name="Formă liberă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23" name="Formă liberă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24" name="Formă liberă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25" name="Formă liberă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26" name="Formă liberă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27" name="Formă liberă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28" name="Formă liberă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29" name="Formă liberă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30" name="Formă liberă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</p:grp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dirty="0"/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8CF36B-13DC-445C-963B-1B049A27A534}" type="datetime1">
              <a:rPr lang="ro-RO" smtClean="0"/>
              <a:t>11.03.2025</a:t>
            </a:fld>
            <a:endParaRPr lang="ro-RO" dirty="0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dirty="0"/>
          </a:p>
        </p:txBody>
      </p:sp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0781A9-C722-4E12-9901-5E7EA0419238}" type="datetime1">
              <a:rPr lang="ro-RO" smtClean="0"/>
              <a:t>11.03.2025</a:t>
            </a:fld>
            <a:endParaRPr lang="ro-RO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 rtl="0">
              <a:defRPr sz="3200" b="0"/>
            </a:lvl1pPr>
          </a:lstStyle>
          <a:p>
            <a:pPr rtl="0"/>
            <a:r>
              <a:rPr lang="ro-RO" noProof="0" dirty="0"/>
              <a:t>Faceți clic pentru a edita stilul de titlu Coordonator</a:t>
            </a:r>
            <a:endParaRPr lang="ro-RO" dirty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ro-RO" dirty="0"/>
          </a:p>
        </p:txBody>
      </p:sp>
      <p:grpSp>
        <p:nvGrpSpPr>
          <p:cNvPr id="615" name="cadru" descr="Grafic cu casetă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ormă liberă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ă liberă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ă liberă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ă liberă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ă liberă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ă liberă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ă liberă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ă liberă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ă liberă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ă liberă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ă liberă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ă liberă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ă liberă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ă liberă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ă liberă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ă liberă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ă liberă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ă liberă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ă liberă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ă liberă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ă liberă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ă liberă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ă liberă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ă liberă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ă liberă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ă liberă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ă liberă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ă liberă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ă liberă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ă liberă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ă liberă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ă liberă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ă liberă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ă liberă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ă liberă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ă liberă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ă liberă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ă liberă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ă liberă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ă liberă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ă liberă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ă liberă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ă liberă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ă liberă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ă liberă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ă liberă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ă liberă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ă liberă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ă liberă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ă liberă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ă liberă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ă liberă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ă liberă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ă liberă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ă liberă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ă liberă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ă liberă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ă liberă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ă liberă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ă liberă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ă liberă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ă liberă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ă liberă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ă liberă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ă liberă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ă liberă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ă liberă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ă liberă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ă liberă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ă liberă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ă liberă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ă liberă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ă liberă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ormă liberă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ormă liberă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ă liberă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ă liberă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ă liberă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ă liberă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ă liberă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ă liberă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ă liberă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ă liberă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ă liberă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ă liberă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ă liberă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ă liberă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ă liberă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ă liberă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ă liberă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ă liberă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ă liberă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ă liberă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ă liberă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ă liberă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ă liberă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ă liberă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ă liberă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ă liberă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ă liberă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ă liberă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ă liberă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ă liberă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ă liberă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ă liberă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ă liberă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ă liberă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ă liberă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ă liberă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ă liberă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ă liberă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ă liberă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ă liberă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ă liberă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ă liberă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ă liberă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ă liberă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ă liberă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ă liberă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ă liberă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ă liberă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ă liberă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ă liberă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ă liberă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ă liberă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ă liberă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ă liberă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ă liberă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ă liberă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ă liberă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ă liberă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ă liberă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ă liberă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ă liberă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ă liberă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ă liberă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ă liberă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ă liberă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ă liberă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ă liberă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ă liberă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ă liberă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ă liberă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ă liberă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ă liberă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ă liberă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ă liberă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ormă liberă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ormă liberă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ă liberă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ă liberă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ă liberă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ă liberă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ă liberă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ă liberă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ă liberă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ă liberă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ă liberă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ă liberă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ă liberă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ă liberă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ă liberă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ă liberă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ă liberă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ă liberă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ă liberă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ă liberă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ă liberă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ă liberă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ă liberă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ă liberă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ă liberă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ă liberă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ă liberă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ă liberă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ă liberă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ă liberă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ă liberă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ă liberă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ă liberă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ă liberă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ă liberă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ă liberă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ă liberă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ă liberă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ă liberă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ă liberă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ă liberă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ă liberă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ă liberă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ă liberă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ă liberă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ă liberă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ă liberă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ă liberă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ă liberă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ă liberă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ă liberă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ă liberă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ă liberă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ă liberă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ă liberă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ă liberă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ă liberă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ă liberă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ă liberă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ă liberă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ă liberă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ă liberă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ă liberă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ă liberă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ă liberă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ă liberă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ă liberă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ă liberă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ă liberă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ă liberă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ă liberă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ă liberă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ă liberă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ă liberă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ormă liberă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ormă liberă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ă liberă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ă liberă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ă liberă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ă liberă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ă liberă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ă liberă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ă liberă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ă liberă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ă liberă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ă liberă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ă liberă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ă liberă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ă liberă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ă liberă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ă liberă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ă liberă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ă liberă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ă liberă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ă liberă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ă liberă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ă liberă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ă liberă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ă liberă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ă liberă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ă liberă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ă liberă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ă liberă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ă liberă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ă liberă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ă liberă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ă liberă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ă liberă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ă liberă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ă liberă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ă liberă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ă liberă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ă liberă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ă liberă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ă liberă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ă liberă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ă liberă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ă liberă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ă liberă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ă liberă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ă liberă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ă liberă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ă liberă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ă liberă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ă liberă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ă liberă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ă liberă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ă liberă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ă liberă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ă liberă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ă liberă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ă liberă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ă liberă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ă liberă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ă liberă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ă liberă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ă liberă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ă liberă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ă liberă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ă liberă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ă liberă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ă liberă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ă liberă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ă liberă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ă liberă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ă liberă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ă liberă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ă liberă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ormă liberă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dirty="0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E05680-9273-437B-B64A-7314F0B7E3E5}" type="datetime1">
              <a:rPr lang="ro-RO" smtClean="0"/>
              <a:t>11.03.2025</a:t>
            </a:fld>
            <a:endParaRPr lang="ro-RO" dirty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 rtl="0">
              <a:defRPr sz="3200" b="0"/>
            </a:lvl1pPr>
          </a:lstStyle>
          <a:p>
            <a:pPr rtl="0"/>
            <a:r>
              <a:rPr lang="ro-RO" noProof="0" dirty="0"/>
              <a:t>Faceți clic pentru a edita stilul de titlu Coordonator</a:t>
            </a:r>
            <a:endParaRPr lang="ro-RO" dirty="0"/>
          </a:p>
        </p:txBody>
      </p:sp>
      <p:sp>
        <p:nvSpPr>
          <p:cNvPr id="3" name="Substituent imagine 2" descr="Un substituent gol pentru a adăuga o imagine. Faceți clic pe substituent și selectați imaginea pe care doriți s-o adăugați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/>
              <a:t>Click icon to add picture</a:t>
            </a:r>
            <a:endParaRPr lang="ro-RO" dirty="0"/>
          </a:p>
        </p:txBody>
      </p:sp>
      <p:grpSp>
        <p:nvGrpSpPr>
          <p:cNvPr id="614" name="cadru" descr="Grafic cu casetă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ormă liberă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ormă liberă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ă liberă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ă liberă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ă liberă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ă liberă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ă liberă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ă liberă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ă liberă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ă liberă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ă liberă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ă liberă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ă liberă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ă liberă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ă liberă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ă liberă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ă liberă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ă liberă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ă liberă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ă liberă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ă liberă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ă liberă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ă liberă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ă liberă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ă liberă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ă liberă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ă liberă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ă liberă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ă liberă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ă liberă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ă liberă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ă liberă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ă liberă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ă liberă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ă liberă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ă liberă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ă liberă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ă liberă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ă liberă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ă liberă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ă liberă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ă liberă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ă liberă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ă liberă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ă liberă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ă liberă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ă liberă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ă liberă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ă liberă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ă liberă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ă liberă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ă liberă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ă liberă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ă liberă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ă liberă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ă liberă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ă liberă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ă liberă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ă liberă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ă liberă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ă liberă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ă liberă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ă liberă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ă liberă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ă liberă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ă liberă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ă liberă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ă liberă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ă liberă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ă liberă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ă liberă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ă liberă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ă liberă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ă liberă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ormă liberă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ormă liberă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ă liberă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ă liberă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ă liberă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ă liberă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ă liberă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ă liberă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ă liberă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ă liberă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ă liberă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ă liberă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ă liberă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ă liberă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ă liberă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ă liberă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ă liberă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ă liberă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ă liberă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ă liberă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ă liberă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ă liberă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ă liberă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ă liberă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ă liberă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ă liberă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ă liberă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ă liberă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ă liberă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ă liberă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ă liberă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ă liberă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ă liberă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ă liberă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ă liberă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ă liberă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ă liberă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ă liberă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ă liberă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ă liberă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ă liberă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ă liberă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ă liberă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ă liberă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ă liberă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ă liberă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ă liberă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ă liberă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ă liberă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ă liberă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ă liberă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ă liberă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ă liberă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ă liberă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ă liberă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ă liberă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ă liberă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ă liberă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ă liberă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ă liberă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ă liberă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ă liberă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ă liberă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ă liberă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ă liberă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ă liberă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ă liberă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ă liberă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ă liberă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ă liberă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ă liberă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ă liberă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ă liberă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ă liberă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ormă liberă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ormă liberă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ă liberă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ă liberă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ă liberă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ă liberă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ă liberă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ă liberă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ă liberă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ă liberă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ă liberă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ă liberă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ă liberă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ă liberă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ă liberă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ă liberă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ă liberă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ă liberă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ă liberă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ă liberă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ă liberă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ă liberă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ă liberă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ă liberă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ă liberă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ă liberă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ă liberă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ă liberă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ă liberă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ă liberă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ă liberă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ă liberă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ă liberă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ă liberă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ă liberă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ă liberă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ă liberă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ă liberă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ă liberă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ă liberă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ă liberă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ă liberă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ă liberă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ă liberă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ă liberă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ă liberă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ă liberă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ă liberă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ă liberă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ă liberă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ă liberă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ă liberă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ă liberă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ă liberă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ă liberă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ă liberă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ă liberă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ă liberă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ă liberă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ă liberă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ă liberă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ă liberă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ă liberă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ă liberă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ă liberă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ă liberă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ă liberă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ă liberă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ă liberă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ă liberă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ă liberă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ă liberă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ă liberă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ă liberă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ormă liberă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ormă liberă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ă liberă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ă liberă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ă liberă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ă liberă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ă liberă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ă liberă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ă liberă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ă liberă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ă liberă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ă liberă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ă liberă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ă liberă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ă liberă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ă liberă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ă liberă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ă liberă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ă liberă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ă liberă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ă liberă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ă liberă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ă liberă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ă liberă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ă liberă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ă liberă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ă liberă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ă liberă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ă liberă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ă liberă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ă liberă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ă liberă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ă liberă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ă liberă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ă liberă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ă liberă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ă liberă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ă liberă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ă liberă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ă liberă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ă liberă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ă liberă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ă liberă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ă liberă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ă liberă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ă liberă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ă liberă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ă liberă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ă liberă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ă liberă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ă liberă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ă liberă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ă liberă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ă liberă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ă liberă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ă liberă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ă liberă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ă liberă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ă liberă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ă liberă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ă liberă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ă liberă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ă liberă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ă liberă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ă liberă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ă liberă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ă liberă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ă liberă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ă liberă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ă liberă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ă liberă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ă liberă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ă liberă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ă liberă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dirty="0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32EE2F-8B9C-4305-9BDB-5187B1BDDA41}" type="datetime1">
              <a:rPr lang="ro-RO" smtClean="0"/>
              <a:t>11.03.2025</a:t>
            </a:fld>
            <a:endParaRPr lang="ro-RO" dirty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ro-RO" noProof="0" dirty="0"/>
              <a:t>Faceți clic pentru a edita stilul de titlu Coordonator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o-RO" noProof="0" dirty="0"/>
              <a:t>Faceți clic pentru a edita stilurile de text Coordonator</a:t>
            </a:r>
          </a:p>
          <a:p>
            <a:pPr lvl="1" rtl="0"/>
            <a:r>
              <a:rPr lang="ro-RO" noProof="0" dirty="0"/>
              <a:t>Al doilea nivel</a:t>
            </a:r>
          </a:p>
          <a:p>
            <a:pPr lvl="2" rtl="0"/>
            <a:r>
              <a:rPr lang="ro-RO" noProof="0" dirty="0"/>
              <a:t>Al treilea nivel</a:t>
            </a:r>
          </a:p>
          <a:p>
            <a:pPr lvl="3" rtl="0"/>
            <a:r>
              <a:rPr lang="ro-RO" noProof="0" dirty="0"/>
              <a:t>Al patrulea nivel</a:t>
            </a:r>
          </a:p>
          <a:p>
            <a:pPr lvl="4" rtl="0"/>
            <a:r>
              <a:rPr lang="ro-RO" noProof="0" dirty="0"/>
              <a:t>Al cincilea nivel</a:t>
            </a:r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o-RO" noProof="0" dirty="0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74AB8B7-7694-444A-9E05-9851402F3082}" type="datetime1">
              <a:rPr lang="ro-RO" noProof="0" smtClean="0"/>
              <a:t>11.03.2025</a:t>
            </a:fld>
            <a:endParaRPr lang="ro-RO" noProof="0" dirty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ro-RO" noProof="0" smtClean="0"/>
              <a:pPr rtl="0"/>
              <a:t>‹#›</a:t>
            </a:fld>
            <a:endParaRPr lang="ro-RO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1522413" y="3581400"/>
            <a:ext cx="9144000" cy="990600"/>
          </a:xfrm>
        </p:spPr>
        <p:txBody>
          <a:bodyPr rtlCol="0"/>
          <a:lstStyle/>
          <a:p>
            <a:pPr algn="ctr" rtl="0"/>
            <a:r>
              <a:rPr lang="ro-RO" dirty="0"/>
              <a:t>Car Sharing System</a:t>
            </a:r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4265611" y="4876800"/>
            <a:ext cx="3657601" cy="381000"/>
          </a:xfrm>
        </p:spPr>
        <p:txBody>
          <a:bodyPr rtlCol="0">
            <a:normAutofit fontScale="62500" lnSpcReduction="20000"/>
          </a:bodyPr>
          <a:lstStyle/>
          <a:p>
            <a:pPr rtl="0"/>
            <a:r>
              <a:rPr lang="en-US" dirty="0">
                <a:latin typeface="+mj-lt"/>
              </a:rPr>
              <a:t>By: Cotos </a:t>
            </a:r>
            <a:r>
              <a:rPr lang="ro-RO" dirty="0">
                <a:latin typeface="+mj-lt"/>
              </a:rPr>
              <a:t>Ștefan</a:t>
            </a:r>
            <a:r>
              <a:rPr lang="en-US" dirty="0">
                <a:latin typeface="+mj-lt"/>
              </a:rPr>
              <a:t> &amp; Donia Andrei</a:t>
            </a:r>
            <a:endParaRPr lang="ro-RO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FE99CF-C7AF-D3DA-6E71-F169B3E388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665" y="347133"/>
            <a:ext cx="5833493" cy="304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u 12"/>
          <p:cNvSpPr>
            <a:spLocks noGrp="1"/>
          </p:cNvSpPr>
          <p:nvPr>
            <p:ph type="title"/>
          </p:nvPr>
        </p:nvSpPr>
        <p:spPr>
          <a:xfrm>
            <a:off x="1522414" y="609600"/>
            <a:ext cx="9143998" cy="685800"/>
          </a:xfrm>
        </p:spPr>
        <p:txBody>
          <a:bodyPr rtlCol="0"/>
          <a:lstStyle/>
          <a:p>
            <a:pPr algn="ctr" rtl="0"/>
            <a:r>
              <a:rPr lang="ro-RO" dirty="0"/>
              <a:t>Software Architecture - Entities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AA4B72-AAFF-034C-F737-0748F4BDA3AC}"/>
              </a:ext>
            </a:extLst>
          </p:cNvPr>
          <p:cNvSpPr txBox="1"/>
          <p:nvPr/>
        </p:nvSpPr>
        <p:spPr>
          <a:xfrm>
            <a:off x="455612" y="1752600"/>
            <a:ext cx="60198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i="1" dirty="0">
                <a:latin typeface="+mj-lt"/>
              </a:rPr>
              <a:t>User</a:t>
            </a:r>
            <a:r>
              <a:rPr lang="en-US" sz="2000" dirty="0">
                <a:latin typeface="+mj-lt"/>
              </a:rPr>
              <a:t>: Stores customer information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Personal details (name, phone number)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Authentication credentials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Driver's license number</a:t>
            </a:r>
          </a:p>
          <a:p>
            <a:pPr>
              <a:lnSpc>
                <a:spcPct val="90000"/>
              </a:lnSpc>
            </a:pPr>
            <a:endParaRPr lang="ro-RO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0AAF91-0A5A-5F72-92BA-E8ADF4B92D03}"/>
              </a:ext>
            </a:extLst>
          </p:cNvPr>
          <p:cNvSpPr txBox="1"/>
          <p:nvPr/>
        </p:nvSpPr>
        <p:spPr>
          <a:xfrm>
            <a:off x="455612" y="3886200"/>
            <a:ext cx="69342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o-RO" sz="2000" b="1" i="1" dirty="0">
                <a:latin typeface="+mj-lt"/>
              </a:rPr>
              <a:t>Phone Application</a:t>
            </a:r>
            <a:r>
              <a:rPr lang="ro-RO" sz="2000" dirty="0">
                <a:latin typeface="+mj-lt"/>
              </a:rPr>
              <a:t>: User interface for customers </a:t>
            </a:r>
            <a:endParaRPr lang="en-US" sz="2000" dirty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ro-RO" sz="2000" dirty="0">
                <a:latin typeface="+mj-lt"/>
              </a:rPr>
              <a:t>Manages user interactions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o-RO" sz="2000" dirty="0">
                <a:latin typeface="+mj-lt"/>
              </a:rPr>
              <a:t>Displays available cars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o-RO" sz="2000" dirty="0">
                <a:latin typeface="+mj-lt"/>
              </a:rPr>
              <a:t>Provides car control interface</a:t>
            </a:r>
          </a:p>
          <a:p>
            <a:pPr>
              <a:lnSpc>
                <a:spcPct val="90000"/>
              </a:lnSpc>
            </a:pPr>
            <a:endParaRPr lang="ro-RO" sz="2000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A9A404-AF5D-DB1D-99E4-4175707BE469}"/>
              </a:ext>
            </a:extLst>
          </p:cNvPr>
          <p:cNvSpPr txBox="1"/>
          <p:nvPr/>
        </p:nvSpPr>
        <p:spPr>
          <a:xfrm>
            <a:off x="5561012" y="2628781"/>
            <a:ext cx="63246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i="1" dirty="0">
                <a:latin typeface="+mj-lt"/>
              </a:rPr>
              <a:t>Company Backend</a:t>
            </a:r>
            <a:r>
              <a:rPr lang="en-US" sz="2000" dirty="0">
                <a:latin typeface="+mj-lt"/>
              </a:rPr>
              <a:t>: Central system manager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Handles authentication and registration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Tracks car availability and state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Processes commands and rental operations</a:t>
            </a:r>
          </a:p>
          <a:p>
            <a:pPr>
              <a:lnSpc>
                <a:spcPct val="90000"/>
              </a:lnSpc>
            </a:pPr>
            <a:endParaRPr lang="ro-RO" sz="2000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E5DEBD-5404-1C1B-0C3F-708105AB5B4D}"/>
              </a:ext>
            </a:extLst>
          </p:cNvPr>
          <p:cNvSpPr txBox="1"/>
          <p:nvPr/>
        </p:nvSpPr>
        <p:spPr>
          <a:xfrm>
            <a:off x="3922712" y="5358080"/>
            <a:ext cx="8305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i="1" dirty="0">
                <a:latin typeface="+mj-lt"/>
              </a:rPr>
              <a:t>Car</a:t>
            </a:r>
            <a:r>
              <a:rPr lang="en-US" sz="2000" dirty="0">
                <a:latin typeface="+mj-lt"/>
              </a:rPr>
              <a:t>: Connected vehicle with controllable features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Unique identification (ID, VIN)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Location tracking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Current state (locked/unlocked, doors, lights, engine)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446212" y="381000"/>
            <a:ext cx="10666411" cy="1020762"/>
          </a:xfrm>
        </p:spPr>
        <p:txBody>
          <a:bodyPr rtlCol="0"/>
          <a:lstStyle/>
          <a:p>
            <a:pPr rtl="0"/>
            <a:r>
              <a:rPr lang="ro-RO" dirty="0"/>
              <a:t>Software Architecture - Communication Protocol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97190B-2A1D-3043-F8E6-5707434BC5F9}"/>
              </a:ext>
            </a:extLst>
          </p:cNvPr>
          <p:cNvSpPr txBox="1"/>
          <p:nvPr/>
        </p:nvSpPr>
        <p:spPr>
          <a:xfrm>
            <a:off x="303212" y="1676400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i="1" dirty="0">
                <a:latin typeface="+mj-lt"/>
              </a:rPr>
              <a:t>REST API Architecture</a:t>
            </a:r>
            <a:r>
              <a:rPr lang="en-US" sz="2000" i="1" dirty="0">
                <a:latin typeface="+mj-lt"/>
              </a:rPr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JSON data format for requests/responses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61C77C-122F-3DB4-6BFA-6ABE3E7F7833}"/>
              </a:ext>
            </a:extLst>
          </p:cNvPr>
          <p:cNvSpPr txBox="1"/>
          <p:nvPr/>
        </p:nvSpPr>
        <p:spPr>
          <a:xfrm>
            <a:off x="1446212" y="2691726"/>
            <a:ext cx="7848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o-RO" sz="2000" b="1" i="1" dirty="0">
                <a:latin typeface="+mj-lt"/>
              </a:rPr>
              <a:t>Authentication Endpoints</a:t>
            </a:r>
            <a:r>
              <a:rPr lang="ro-RO" sz="2000" dirty="0">
                <a:latin typeface="+mj-lt"/>
              </a:rPr>
              <a:t>:</a:t>
            </a:r>
            <a:endParaRPr lang="en-US" sz="2000" dirty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/login</a:t>
            </a:r>
            <a:r>
              <a:rPr lang="en-US" sz="2000" dirty="0">
                <a:latin typeface="+mj-lt"/>
              </a:rPr>
              <a:t>: </a:t>
            </a:r>
            <a:r>
              <a:rPr lang="ro-RO" sz="2000" dirty="0">
                <a:latin typeface="+mj-lt"/>
              </a:rPr>
              <a:t>Validates user credentials</a:t>
            </a:r>
            <a:endParaRPr lang="en-US" sz="2000" dirty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/register</a:t>
            </a:r>
            <a:r>
              <a:rPr lang="en-US" sz="2000" dirty="0">
                <a:latin typeface="+mj-lt"/>
              </a:rPr>
              <a:t>: </a:t>
            </a:r>
            <a:r>
              <a:rPr lang="ro-RO" sz="2000" dirty="0">
                <a:latin typeface="+mj-lt"/>
              </a:rPr>
              <a:t>Creates new user accounts</a:t>
            </a:r>
            <a:endParaRPr lang="en-US" sz="2000" dirty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/</a:t>
            </a:r>
            <a:r>
              <a:rPr lang="en-US" sz="20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check_license</a:t>
            </a:r>
            <a:r>
              <a:rPr lang="en-US" sz="2000" dirty="0">
                <a:latin typeface="+mj-lt"/>
              </a:rPr>
              <a:t>: </a:t>
            </a:r>
            <a:r>
              <a:rPr lang="ro-RO" sz="2000" dirty="0">
                <a:latin typeface="+mj-lt"/>
              </a:rPr>
              <a:t>Verifies driver's license status</a:t>
            </a:r>
            <a:endParaRPr lang="en-US" sz="2000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AC846A-D6AD-487F-3BA9-AFD8B799B9F4}"/>
              </a:ext>
            </a:extLst>
          </p:cNvPr>
          <p:cNvSpPr txBox="1"/>
          <p:nvPr/>
        </p:nvSpPr>
        <p:spPr>
          <a:xfrm>
            <a:off x="4875212" y="4114800"/>
            <a:ext cx="6858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o-RO" sz="2000" b="1" i="1" dirty="0">
                <a:latin typeface="+mj-lt"/>
              </a:rPr>
              <a:t>Car Management Endpoints:</a:t>
            </a:r>
            <a:endParaRPr lang="en-US" sz="2000" b="1" i="1" dirty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/cars</a:t>
            </a:r>
            <a:r>
              <a:rPr lang="en-US" sz="2000" dirty="0">
                <a:latin typeface="+mj-lt"/>
              </a:rPr>
              <a:t>: Lists available vehicles by location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/</a:t>
            </a:r>
            <a:r>
              <a:rPr lang="en-US" sz="20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rent_car</a:t>
            </a:r>
            <a:r>
              <a:rPr lang="en-US" sz="2000" dirty="0">
                <a:latin typeface="+mj-lt"/>
              </a:rPr>
              <a:t>: </a:t>
            </a:r>
            <a:r>
              <a:rPr lang="ro-RO" sz="2000" dirty="0">
                <a:latin typeface="+mj-lt"/>
              </a:rPr>
              <a:t>Initiates vehicle rental</a:t>
            </a:r>
            <a:endParaRPr lang="en-US" sz="2000" dirty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/</a:t>
            </a:r>
            <a:r>
              <a:rPr lang="en-US" sz="20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stop_rent</a:t>
            </a:r>
            <a:r>
              <a:rPr lang="en-US" sz="2000" dirty="0">
                <a:latin typeface="+mj-lt"/>
              </a:rPr>
              <a:t>: </a:t>
            </a:r>
            <a:r>
              <a:rPr lang="ro-RO" sz="2000" dirty="0">
                <a:latin typeface="+mj-lt"/>
              </a:rPr>
              <a:t>Terminates rental agreement</a:t>
            </a:r>
            <a:endParaRPr lang="en-US" sz="2000" dirty="0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E12326-56F7-A581-7DB5-600C5F5F0A4D}"/>
              </a:ext>
            </a:extLst>
          </p:cNvPr>
          <p:cNvSpPr txBox="1"/>
          <p:nvPr/>
        </p:nvSpPr>
        <p:spPr>
          <a:xfrm>
            <a:off x="1446212" y="5305129"/>
            <a:ext cx="859525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o-RO" sz="2000" b="1" i="1" dirty="0">
                <a:latin typeface="+mj-lt"/>
              </a:rPr>
              <a:t>Command Interface:</a:t>
            </a:r>
            <a:endParaRPr lang="en-US" sz="2000" b="1" i="1" dirty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/</a:t>
            </a:r>
            <a:r>
              <a:rPr lang="en-US" sz="20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send_command</a:t>
            </a:r>
            <a:r>
              <a:rPr lang="en-US" sz="2000" dirty="0">
                <a:latin typeface="+mj-lt"/>
              </a:rPr>
              <a:t>: </a:t>
            </a:r>
            <a:r>
              <a:rPr lang="ro-RO" sz="2000" dirty="0">
                <a:latin typeface="+mj-lt"/>
              </a:rPr>
              <a:t>Transmits actions to vehicles</a:t>
            </a:r>
            <a:endParaRPr lang="en-US" sz="2000" dirty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/</a:t>
            </a:r>
            <a:r>
              <a:rPr lang="en-US" sz="20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get_command</a:t>
            </a:r>
            <a:r>
              <a:rPr lang="en-US" sz="2000" dirty="0">
                <a:latin typeface="+mj-lt"/>
              </a:rPr>
              <a:t>: Vehicles poll for pending commands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/</a:t>
            </a:r>
            <a:r>
              <a:rPr lang="en-US" sz="20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update_state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 &amp; /</a:t>
            </a:r>
            <a:r>
              <a:rPr lang="en-US" sz="20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get_state</a:t>
            </a:r>
            <a:r>
              <a:rPr lang="en-US" sz="2000" dirty="0">
                <a:latin typeface="+mj-lt"/>
              </a:rPr>
              <a:t>: </a:t>
            </a:r>
            <a:r>
              <a:rPr lang="ro-RO" sz="2000" dirty="0">
                <a:latin typeface="+mj-lt"/>
              </a:rPr>
              <a:t>Track vehicle conditions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979612" y="381000"/>
            <a:ext cx="9143998" cy="1020762"/>
          </a:xfrm>
        </p:spPr>
        <p:txBody>
          <a:bodyPr rtlCol="0"/>
          <a:lstStyle/>
          <a:p>
            <a:pPr rtl="0"/>
            <a:r>
              <a:rPr lang="en-US" dirty="0"/>
              <a:t>Software Architecture - Use Case Flows</a:t>
            </a:r>
            <a:endParaRPr lang="ro-R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83550C-C6A6-D54C-09C2-965B6BFBFA0C}"/>
              </a:ext>
            </a:extLst>
          </p:cNvPr>
          <p:cNvSpPr txBox="1"/>
          <p:nvPr/>
        </p:nvSpPr>
        <p:spPr>
          <a:xfrm>
            <a:off x="303212" y="1676400"/>
            <a:ext cx="7696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</a:rPr>
              <a:t>1. </a:t>
            </a:r>
            <a:r>
              <a:rPr lang="en-US" sz="2000" b="1" i="1" dirty="0">
                <a:latin typeface="+mj-lt"/>
              </a:rPr>
              <a:t>User Registration &amp; Authentication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Account creation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Login with credential verification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AFC34F-A6F0-7DE1-BA71-D712CE28A7C6}"/>
              </a:ext>
            </a:extLst>
          </p:cNvPr>
          <p:cNvSpPr txBox="1"/>
          <p:nvPr/>
        </p:nvSpPr>
        <p:spPr>
          <a:xfrm>
            <a:off x="5218112" y="2767280"/>
            <a:ext cx="66675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2</a:t>
            </a:r>
            <a:r>
              <a:rPr lang="en-US" sz="2000" b="1" i="1" dirty="0">
                <a:latin typeface="+mj-lt"/>
              </a:rPr>
              <a:t>. Vehicle Discovery &amp; Rental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Location-based car search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Vehicle selection and reservation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Automated unlocking after rental approval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07A72C-493B-CEAA-ADA1-0FB529EF9C7D}"/>
              </a:ext>
            </a:extLst>
          </p:cNvPr>
          <p:cNvSpPr txBox="1"/>
          <p:nvPr/>
        </p:nvSpPr>
        <p:spPr>
          <a:xfrm>
            <a:off x="303212" y="3733800"/>
            <a:ext cx="66675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</a:rPr>
              <a:t>3. </a:t>
            </a:r>
            <a:r>
              <a:rPr lang="en-US" sz="2000" b="1" i="1" dirty="0">
                <a:latin typeface="+mj-lt"/>
              </a:rPr>
              <a:t>Vehicle Control &amp; Monitoring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Remote door control (lock/unlock)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Light and engine management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Real-time state monitoring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42B09D-E7DE-9285-39E5-2A0E1A10AFDD}"/>
              </a:ext>
            </a:extLst>
          </p:cNvPr>
          <p:cNvSpPr txBox="1"/>
          <p:nvPr/>
        </p:nvSpPr>
        <p:spPr>
          <a:xfrm>
            <a:off x="5218112" y="4953000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+mj-lt"/>
              </a:rPr>
              <a:t>4. </a:t>
            </a:r>
            <a:r>
              <a:rPr lang="en-US" sz="2000" b="1" i="1" dirty="0">
                <a:latin typeface="+mj-lt"/>
              </a:rPr>
              <a:t>Rental Termination &amp; Payment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Pre-return vehicle state verification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Secure payment processing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Automated vehicle locking</a:t>
            </a:r>
          </a:p>
        </p:txBody>
      </p:sp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827212" y="381000"/>
            <a:ext cx="9143998" cy="1020762"/>
          </a:xfrm>
        </p:spPr>
        <p:txBody>
          <a:bodyPr rtlCol="0"/>
          <a:lstStyle/>
          <a:p>
            <a:pPr algn="ctr" rtl="0"/>
            <a:r>
              <a:rPr lang="ro-RO" dirty="0"/>
              <a:t>Technologies Used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535A60-64DB-CD37-0A26-80AB5FB4CCB5}"/>
              </a:ext>
            </a:extLst>
          </p:cNvPr>
          <p:cNvSpPr txBox="1"/>
          <p:nvPr/>
        </p:nvSpPr>
        <p:spPr>
          <a:xfrm>
            <a:off x="1522412" y="1752600"/>
            <a:ext cx="35814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o-RO" sz="2000" b="1" i="1" dirty="0">
                <a:latin typeface="+mj-lt"/>
              </a:rPr>
              <a:t>Backend Development: </a:t>
            </a:r>
            <a:endParaRPr lang="en-US" sz="2000" b="1" i="1" dirty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ro-RO" sz="2000" dirty="0">
                <a:latin typeface="+mj-lt"/>
              </a:rPr>
              <a:t>Python 3.x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o-RO" sz="2000" dirty="0">
                <a:latin typeface="+mj-lt"/>
              </a:rPr>
              <a:t>Flask web framework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o-RO" sz="2000" dirty="0">
                <a:latin typeface="+mj-lt"/>
              </a:rPr>
              <a:t>SQLite database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B6CDC2-2F20-2572-388B-AA0F88808DB7}"/>
              </a:ext>
            </a:extLst>
          </p:cNvPr>
          <p:cNvSpPr txBox="1"/>
          <p:nvPr/>
        </p:nvSpPr>
        <p:spPr>
          <a:xfrm>
            <a:off x="4570412" y="3052687"/>
            <a:ext cx="678021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o-RO" sz="2000" b="1" i="1" dirty="0">
                <a:latin typeface="+mj-lt"/>
              </a:rPr>
              <a:t>Frontend Development: </a:t>
            </a:r>
            <a:endParaRPr lang="en-US" sz="2000" b="1" i="1" dirty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ro-RO" sz="2000" dirty="0">
                <a:latin typeface="+mj-lt"/>
              </a:rPr>
              <a:t>Python Tkinter/ttkbootstrap (UI framework)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o-RO" sz="2000" dirty="0">
                <a:latin typeface="+mj-lt"/>
              </a:rPr>
              <a:t>Request library for API communication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C56E17-83C3-AB7C-583C-E177E4D96A74}"/>
              </a:ext>
            </a:extLst>
          </p:cNvPr>
          <p:cNvSpPr txBox="1"/>
          <p:nvPr/>
        </p:nvSpPr>
        <p:spPr>
          <a:xfrm>
            <a:off x="1522412" y="4068350"/>
            <a:ext cx="678021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i="1" dirty="0">
                <a:latin typeface="+mj-lt"/>
              </a:rPr>
              <a:t>Vehicle Simulation: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Python script emulating car functionality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HTTP-based command processing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6628E0-4BEF-A96C-8B3C-61967543E82C}"/>
              </a:ext>
            </a:extLst>
          </p:cNvPr>
          <p:cNvSpPr txBox="1"/>
          <p:nvPr/>
        </p:nvSpPr>
        <p:spPr>
          <a:xfrm>
            <a:off x="4570412" y="5057555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o-RO" sz="2000" b="1" i="1" dirty="0">
                <a:latin typeface="+mj-lt"/>
              </a:rPr>
              <a:t>Communication: </a:t>
            </a:r>
            <a:endParaRPr lang="en-US" sz="2000" b="1" i="1" dirty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ro-RO" sz="2000" dirty="0">
                <a:latin typeface="+mj-lt"/>
              </a:rPr>
              <a:t>RESTful API architecture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o-RO" sz="2000" dirty="0">
                <a:latin typeface="+mj-lt"/>
              </a:rPr>
              <a:t>JSON data format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o-RO" sz="2000" dirty="0">
                <a:latin typeface="+mj-lt"/>
              </a:rPr>
              <a:t>HTTP request/response protocol</a:t>
            </a:r>
          </a:p>
        </p:txBody>
      </p:sp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0412" y="3810000"/>
            <a:ext cx="3352799" cy="838200"/>
          </a:xfrm>
        </p:spPr>
        <p:txBody>
          <a:bodyPr rtlCol="0"/>
          <a:lstStyle/>
          <a:p>
            <a:pPr rtl="0"/>
            <a:r>
              <a:rPr lang="en-US" dirty="0"/>
              <a:t>Thank you!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ablă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87_TF02804846_TF02804846" id="{AD84107B-2AD8-4918-9F54-4B8A0051EACB}" vid="{A8CBD154-7012-484F-89D5-396315D4C138}"/>
    </a:ext>
  </a:extLst>
</a:theme>
</file>

<file path=ppt/theme/theme2.xml><?xml version="1.0" encoding="utf-8"?>
<a:theme xmlns:a="http://schemas.openxmlformats.org/drawingml/2006/main" name="Temă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ă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Prezentare școlară sub formă de tablă (ecran lat)</Template>
  <TotalTime>192</TotalTime>
  <Words>337</Words>
  <Application>Microsoft Office PowerPoint</Application>
  <PresentationFormat>Custom</PresentationFormat>
  <Paragraphs>72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Consolas</vt:lpstr>
      <vt:lpstr>Corbel</vt:lpstr>
      <vt:lpstr>Tablă 16x9</vt:lpstr>
      <vt:lpstr>Car Sharing System</vt:lpstr>
      <vt:lpstr>Software Architecture - Entities</vt:lpstr>
      <vt:lpstr>Software Architecture - Communication Protocol</vt:lpstr>
      <vt:lpstr>Software Architecture - Use Case Flows</vt:lpstr>
      <vt:lpstr>Technologies Used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Stefan Cotos</dc:creator>
  <cp:lastModifiedBy>Stefan Cotos</cp:lastModifiedBy>
  <cp:revision>4</cp:revision>
  <dcterms:created xsi:type="dcterms:W3CDTF">2025-03-10T01:50:37Z</dcterms:created>
  <dcterms:modified xsi:type="dcterms:W3CDTF">2025-03-11T17:24:54Z</dcterms:modified>
</cp:coreProperties>
</file>